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0"/>
  </p:notesMasterIdLst>
  <p:sldIdLst>
    <p:sldId id="256" r:id="rId5"/>
    <p:sldId id="257" r:id="rId6"/>
    <p:sldId id="259" r:id="rId7"/>
    <p:sldId id="260" r:id="rId8"/>
    <p:sldId id="274" r:id="rId9"/>
    <p:sldId id="280" r:id="rId10"/>
    <p:sldId id="281" r:id="rId11"/>
    <p:sldId id="282" r:id="rId12"/>
    <p:sldId id="295" r:id="rId13"/>
    <p:sldId id="293" r:id="rId14"/>
    <p:sldId id="297" r:id="rId15"/>
    <p:sldId id="291" r:id="rId16"/>
    <p:sldId id="284" r:id="rId17"/>
    <p:sldId id="283" r:id="rId18"/>
    <p:sldId id="288" r:id="rId19"/>
  </p:sldIdLst>
  <p:sldSz cx="12192000" cy="6858000"/>
  <p:notesSz cx="6797675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8697"/>
    <a:srgbClr val="0A4C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65" autoAdjust="0"/>
    <p:restoredTop sz="88140" autoAdjust="0"/>
  </p:normalViewPr>
  <p:slideViewPr>
    <p:cSldViewPr snapToGrid="0">
      <p:cViewPr varScale="1">
        <p:scale>
          <a:sx n="98" d="100"/>
          <a:sy n="98" d="100"/>
        </p:scale>
        <p:origin x="96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82BD30-ED23-44BD-9D31-10971463D4FF}" type="datetimeFigureOut">
              <a:rPr lang="en-GB" smtClean="0"/>
              <a:t>30/12/2024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E451BD-6F45-45BF-956A-C3F4AA9AE5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90629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E451BD-6F45-45BF-956A-C3F4AA9AE543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00156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E451BD-6F45-45BF-956A-C3F4AA9AE54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15500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E451BD-6F45-45BF-956A-C3F4AA9AE543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18186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1B88BB-B187-44E9-B2E9-20930D74E160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0635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0436E-AAE7-4303-9A59-467E1717E565}" type="datetimeFigureOut">
              <a:rPr lang="en-GB" smtClean="0"/>
              <a:t>30/12/2024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ADFB7-5489-4323-9805-198DAC1D1C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7801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0436E-AAE7-4303-9A59-467E1717E565}" type="datetimeFigureOut">
              <a:rPr lang="en-GB" smtClean="0"/>
              <a:t>30/12/2024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ADFB7-5489-4323-9805-198DAC1D1C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6087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0436E-AAE7-4303-9A59-467E1717E565}" type="datetimeFigureOut">
              <a:rPr lang="en-GB" smtClean="0"/>
              <a:t>30/12/2024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ADFB7-5489-4323-9805-198DAC1D1C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4803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0436E-AAE7-4303-9A59-467E1717E565}" type="datetimeFigureOut">
              <a:rPr lang="en-GB" smtClean="0"/>
              <a:t>30/12/2024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ADFB7-5489-4323-9805-198DAC1D1C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445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0436E-AAE7-4303-9A59-467E1717E565}" type="datetimeFigureOut">
              <a:rPr lang="en-GB" smtClean="0"/>
              <a:t>30/12/2024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ADFB7-5489-4323-9805-198DAC1D1C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1557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0436E-AAE7-4303-9A59-467E1717E565}" type="datetimeFigureOut">
              <a:rPr lang="en-GB" smtClean="0"/>
              <a:t>30/12/2024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ADFB7-5489-4323-9805-198DAC1D1C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2976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0436E-AAE7-4303-9A59-467E1717E565}" type="datetimeFigureOut">
              <a:rPr lang="en-GB" smtClean="0"/>
              <a:t>30/12/2024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ADFB7-5489-4323-9805-198DAC1D1C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65145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0436E-AAE7-4303-9A59-467E1717E565}" type="datetimeFigureOut">
              <a:rPr lang="en-GB" smtClean="0"/>
              <a:t>30/12/2024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ADFB7-5489-4323-9805-198DAC1D1C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1439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0436E-AAE7-4303-9A59-467E1717E565}" type="datetimeFigureOut">
              <a:rPr lang="en-GB" smtClean="0"/>
              <a:t>30/12/2024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ADFB7-5489-4323-9805-198DAC1D1C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3641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0436E-AAE7-4303-9A59-467E1717E565}" type="datetimeFigureOut">
              <a:rPr lang="en-GB" smtClean="0"/>
              <a:t>30/12/2024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ADFB7-5489-4323-9805-198DAC1D1C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4737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0436E-AAE7-4303-9A59-467E1717E565}" type="datetimeFigureOut">
              <a:rPr lang="en-GB" smtClean="0"/>
              <a:t>30/12/2024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ADFB7-5489-4323-9805-198DAC1D1C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9653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70436E-AAE7-4303-9A59-467E1717E565}" type="datetimeFigureOut">
              <a:rPr lang="en-GB" smtClean="0"/>
              <a:t>30/12/2024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5ADFB7-5489-4323-9805-198DAC1D1C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5799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8.png"/><Relationship Id="rId7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emf"/><Relationship Id="rId5" Type="http://schemas.openxmlformats.org/officeDocument/2006/relationships/image" Target="../media/image40.png"/><Relationship Id="rId4" Type="http://schemas.openxmlformats.org/officeDocument/2006/relationships/image" Target="../media/image39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89403" y="2103663"/>
            <a:ext cx="83820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Trust Board Report</a:t>
            </a:r>
          </a:p>
          <a:p>
            <a:r>
              <a:rPr lang="en-GB" sz="3200" b="1" dirty="0">
                <a:solidFill>
                  <a:srgbClr val="7030A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Service Delivery </a:t>
            </a:r>
            <a:r>
              <a:rPr lang="en-GB" sz="3200" b="1" dirty="0" smtClean="0">
                <a:solidFill>
                  <a:srgbClr val="7030A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Plan Report </a:t>
            </a:r>
            <a:endParaRPr lang="en-GB" sz="3200" b="1" dirty="0">
              <a:solidFill>
                <a:srgbClr val="7030A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endParaRPr lang="en-GB" sz="6000" b="1" dirty="0" smtClean="0">
              <a:solidFill>
                <a:srgbClr val="0A4C8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9403" y="3602038"/>
            <a:ext cx="838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Trust Board - Tuesday 9</a:t>
            </a:r>
            <a:r>
              <a:rPr lang="en-GB" sz="2400" b="1" baseline="300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24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January 2025</a:t>
            </a:r>
          </a:p>
          <a:p>
            <a:endParaRPr lang="en-GB" sz="24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85753">
              <a:defRPr/>
            </a:pPr>
            <a:r>
              <a:rPr lang="en-GB" sz="2400" b="1" dirty="0">
                <a:solidFill>
                  <a:srgbClr val="7030A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Alastair Campbell</a:t>
            </a:r>
          </a:p>
          <a:p>
            <a:pPr defTabSz="385753">
              <a:defRPr/>
            </a:pPr>
            <a:r>
              <a:rPr lang="en-GB" sz="2400" b="1" dirty="0">
                <a:solidFill>
                  <a:srgbClr val="7030A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Director of Performance, Planning &amp; Informatics</a:t>
            </a:r>
            <a:endParaRPr lang="en-GB" sz="24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3941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92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6927" y="1721703"/>
            <a:ext cx="963909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latin typeface="Arial" panose="020B0604020202020204" pitchFamily="34" charset="0"/>
                <a:cs typeface="Arial" panose="020B0604020202020204" pitchFamily="34" charset="0"/>
              </a:rPr>
              <a:t>Section 1 – </a:t>
            </a:r>
            <a:r>
              <a:rPr lang="en-GB" sz="11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Headlines</a:t>
            </a:r>
          </a:p>
          <a:p>
            <a:endParaRPr lang="en-GB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100" b="1" dirty="0">
                <a:latin typeface="Arial" panose="020B0604020202020204" pitchFamily="34" charset="0"/>
                <a:cs typeface="Arial" panose="020B0604020202020204" pitchFamily="34" charset="0"/>
              </a:rPr>
              <a:t>Section 2  - </a:t>
            </a:r>
            <a:r>
              <a:rPr lang="en-GB" sz="1100" b="1" u="sng" dirty="0">
                <a:latin typeface="Arial" panose="020B0604020202020204" pitchFamily="34" charset="0"/>
                <a:cs typeface="Arial" panose="020B0604020202020204" pitchFamily="34" charset="0"/>
              </a:rPr>
              <a:t>Effectiveness/timeliness</a:t>
            </a:r>
            <a:r>
              <a:rPr lang="en-GB" sz="1100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r>
              <a:rPr lang="en-GB" sz="1100" b="1" dirty="0">
                <a:latin typeface="Arial" panose="020B0604020202020204" pitchFamily="34" charset="0"/>
                <a:cs typeface="Arial" panose="020B0604020202020204" pitchFamily="34" charset="0"/>
              </a:rPr>
              <a:t>                     Key SDP Indicators </a:t>
            </a:r>
          </a:p>
          <a:p>
            <a:r>
              <a:rPr lang="en-GB" sz="1100" b="1" dirty="0">
                <a:latin typeface="Arial" panose="020B0604020202020204" pitchFamily="34" charset="0"/>
                <a:cs typeface="Arial" panose="020B0604020202020204" pitchFamily="34" charset="0"/>
              </a:rPr>
              <a:t>                     Unscheduled Care – 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4 &amp; 12 Hr targets, NIAS Handovers &lt;30 </a:t>
            </a:r>
            <a:r>
              <a:rPr lang="en-GB" sz="1100" dirty="0" err="1">
                <a:latin typeface="Arial" panose="020B0604020202020204" pitchFamily="34" charset="0"/>
                <a:cs typeface="Arial" panose="020B0604020202020204" pitchFamily="34" charset="0"/>
              </a:rPr>
              <a:t>mins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 &amp; &lt; 2 hrs, Delayed discharges and Hip Fractures</a:t>
            </a:r>
          </a:p>
          <a:p>
            <a:r>
              <a:rPr lang="en-GB" sz="1100" b="1" dirty="0">
                <a:latin typeface="Arial" panose="020B0604020202020204" pitchFamily="34" charset="0"/>
                <a:cs typeface="Arial" panose="020B0604020202020204" pitchFamily="34" charset="0"/>
              </a:rPr>
              <a:t>                     Cancer – </a:t>
            </a:r>
            <a:r>
              <a:rPr lang="en-GB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14, 31 and 62 day targets</a:t>
            </a:r>
            <a:endParaRPr lang="en-GB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</a:t>
            </a:r>
            <a:r>
              <a:rPr lang="en-GB" sz="1100" b="1" dirty="0">
                <a:latin typeface="Arial" panose="020B0604020202020204" pitchFamily="34" charset="0"/>
                <a:cs typeface="Arial" panose="020B0604020202020204" pitchFamily="34" charset="0"/>
              </a:rPr>
              <a:t>Elective Care – 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New &amp; Review OP attendances (Consultant &amp; Nurse), </a:t>
            </a:r>
            <a:r>
              <a:rPr lang="en-GB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admissions, daycases &amp; endoscopy, 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Ortho admissions &amp; daycases</a:t>
            </a:r>
          </a:p>
          <a:p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</a:t>
            </a:r>
            <a:r>
              <a:rPr lang="en-GB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Imaging </a:t>
            </a:r>
            <a:r>
              <a:rPr lang="en-GB" sz="1100" b="1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MRI, CT and </a:t>
            </a:r>
            <a:r>
              <a:rPr lang="en-GB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NOUS</a:t>
            </a:r>
          </a:p>
          <a:p>
            <a:r>
              <a:rPr lang="en-GB" sz="1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</a:t>
            </a:r>
            <a:endParaRPr lang="en-GB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100" b="1" dirty="0">
                <a:latin typeface="Arial" panose="020B0604020202020204" pitchFamily="34" charset="0"/>
                <a:cs typeface="Arial" panose="020B0604020202020204" pitchFamily="34" charset="0"/>
              </a:rPr>
              <a:t>Section 3 – </a:t>
            </a:r>
            <a:r>
              <a:rPr lang="en-GB" sz="11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Quality/Safety</a:t>
            </a:r>
            <a:endParaRPr lang="en-GB" sz="11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100" b="1" dirty="0">
                <a:latin typeface="Arial" panose="020B0604020202020204" pitchFamily="34" charset="0"/>
                <a:cs typeface="Arial" panose="020B0604020202020204" pitchFamily="34" charset="0"/>
              </a:rPr>
              <a:t>                     HCAIs – </a:t>
            </a:r>
            <a:r>
              <a:rPr lang="en-GB" sz="1100" dirty="0" err="1">
                <a:latin typeface="Arial" panose="020B0604020202020204" pitchFamily="34" charset="0"/>
                <a:cs typeface="Arial" panose="020B0604020202020204" pitchFamily="34" charset="0"/>
              </a:rPr>
              <a:t>Cdif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 and MRSA</a:t>
            </a:r>
          </a:p>
          <a:p>
            <a:r>
              <a:rPr lang="en-GB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Serious Adverse Incidents</a:t>
            </a:r>
          </a:p>
          <a:p>
            <a:r>
              <a:rPr lang="en-GB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</a:t>
            </a:r>
            <a:r>
              <a:rPr lang="en-GB" sz="11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Datix</a:t>
            </a:r>
            <a:r>
              <a:rPr lang="en-GB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GB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Complaints and Compliments</a:t>
            </a:r>
            <a:r>
              <a:rPr lang="en-GB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endParaRPr lang="en-GB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100" b="1" dirty="0">
                <a:latin typeface="Arial" panose="020B0604020202020204" pitchFamily="34" charset="0"/>
                <a:cs typeface="Arial" panose="020B0604020202020204" pitchFamily="34" charset="0"/>
              </a:rPr>
              <a:t>Section 4 – </a:t>
            </a:r>
            <a:r>
              <a:rPr lang="en-GB" sz="1100" b="1" u="sng" dirty="0">
                <a:latin typeface="Arial" panose="020B0604020202020204" pitchFamily="34" charset="0"/>
                <a:cs typeface="Arial" panose="020B0604020202020204" pitchFamily="34" charset="0"/>
              </a:rPr>
              <a:t>Experience</a:t>
            </a:r>
          </a:p>
          <a:p>
            <a:r>
              <a:rPr lang="en-GB" sz="1100" b="1" dirty="0">
                <a:latin typeface="Arial" panose="020B0604020202020204" pitchFamily="34" charset="0"/>
                <a:cs typeface="Arial" panose="020B0604020202020204" pitchFamily="34" charset="0"/>
              </a:rPr>
              <a:t>                    </a:t>
            </a:r>
            <a:r>
              <a:rPr lang="en-GB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Patient Experience</a:t>
            </a:r>
          </a:p>
          <a:p>
            <a:endParaRPr lang="en-GB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APPENDIX</a:t>
            </a:r>
          </a:p>
          <a:p>
            <a:pPr marL="171450" indent="-171450">
              <a:buFontTx/>
              <a:buChar char="-"/>
            </a:pPr>
            <a:r>
              <a:rPr lang="en-GB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Service Delivery Plan Summary table </a:t>
            </a:r>
            <a:r>
              <a:rPr lang="en-GB" sz="1100" b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GB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November 2024)</a:t>
            </a:r>
          </a:p>
          <a:p>
            <a:pPr marL="171450" indent="-171450">
              <a:buFontTx/>
              <a:buChar char="-"/>
            </a:pPr>
            <a:r>
              <a:rPr lang="en-GB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Waiting lists Summary</a:t>
            </a:r>
            <a:endParaRPr lang="en-GB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580" y="455762"/>
            <a:ext cx="57049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rgbClr val="0C4A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Contents</a:t>
            </a:r>
            <a:endParaRPr lang="en-GB" sz="4000" b="1" dirty="0">
              <a:solidFill>
                <a:srgbClr val="0C4A8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1121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8367" y="149629"/>
            <a:ext cx="11995266" cy="400110"/>
          </a:xfrm>
          <a:prstGeom prst="rect">
            <a:avLst/>
          </a:prstGeom>
          <a:solidFill>
            <a:srgbClr val="0A4C86"/>
          </a:solidFill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chemeClr val="bg1"/>
                </a:solidFill>
              </a:rPr>
              <a:t>Section 1 – Headlines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4320" y="1078992"/>
            <a:ext cx="886968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Ongoing confidence issues in reporting </a:t>
            </a:r>
            <a:r>
              <a:rPr lang="en-GB" sz="2400" dirty="0" smtClean="0"/>
              <a:t>in a number of areas as </a:t>
            </a:r>
            <a:r>
              <a:rPr lang="en-GB" sz="2400" dirty="0"/>
              <a:t>we try to understand how the new data differs from reporting pre-encompass</a:t>
            </a:r>
            <a:r>
              <a:rPr lang="en-GB" sz="2400" dirty="0" smtClean="0"/>
              <a:t>. Validation is ongoing also to ensure all relevant data is captured within reports (</a:t>
            </a:r>
            <a:r>
              <a:rPr lang="en-GB" sz="2400" dirty="0" err="1" smtClean="0"/>
              <a:t>eg</a:t>
            </a:r>
            <a:r>
              <a:rPr lang="en-GB" sz="2400" dirty="0" smtClean="0"/>
              <a:t> OP Clinic data).</a:t>
            </a: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14, 31 and 62 day </a:t>
            </a:r>
            <a:r>
              <a:rPr lang="en-GB" sz="2400" dirty="0"/>
              <a:t>cancer data </a:t>
            </a:r>
            <a:r>
              <a:rPr lang="en-GB" sz="2400" dirty="0" smtClean="0"/>
              <a:t>is reported, but subject to ongoing validation.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Outpatient </a:t>
            </a:r>
            <a:r>
              <a:rPr lang="en-GB" sz="2400" dirty="0" smtClean="0"/>
              <a:t>activity, </a:t>
            </a:r>
            <a:r>
              <a:rPr lang="en-GB" sz="2400" dirty="0" smtClean="0"/>
              <a:t>while below SDP </a:t>
            </a:r>
            <a:r>
              <a:rPr lang="en-GB" sz="2400" dirty="0" smtClean="0"/>
              <a:t>targets, </a:t>
            </a:r>
            <a:r>
              <a:rPr lang="en-GB" sz="2400" dirty="0" smtClean="0"/>
              <a:t>is reporting an increase.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Day Case and Scopes activity is reporting above SDP targets.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IPDC </a:t>
            </a:r>
            <a:r>
              <a:rPr lang="en-GB" sz="2400" dirty="0"/>
              <a:t>waiting list generally stable. OP </a:t>
            </a:r>
            <a:r>
              <a:rPr lang="en-GB" sz="2400" dirty="0" smtClean="0"/>
              <a:t>and AHP waiting </a:t>
            </a:r>
            <a:r>
              <a:rPr lang="en-GB" sz="2400" dirty="0"/>
              <a:t>lists showing significant increase </a:t>
            </a:r>
            <a:r>
              <a:rPr lang="en-GB" sz="2400" dirty="0" smtClean="0"/>
              <a:t>(as </a:t>
            </a:r>
            <a:r>
              <a:rPr lang="en-GB" sz="2400" dirty="0"/>
              <a:t>a result of encompass</a:t>
            </a:r>
            <a:r>
              <a:rPr lang="en-GB" sz="2400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08455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8367" y="149629"/>
            <a:ext cx="11995266" cy="400110"/>
          </a:xfrm>
          <a:prstGeom prst="rect">
            <a:avLst/>
          </a:prstGeom>
          <a:solidFill>
            <a:srgbClr val="0A4C86"/>
          </a:solidFill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chemeClr val="bg1"/>
                </a:solidFill>
              </a:rPr>
              <a:t>Section 2 – Key SDP Indicators</a:t>
            </a:r>
            <a:endParaRPr lang="en-GB" sz="2000" b="1" dirty="0">
              <a:solidFill>
                <a:schemeClr val="bg1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9081841"/>
              </p:ext>
            </p:extLst>
          </p:nvPr>
        </p:nvGraphicFramePr>
        <p:xfrm>
          <a:off x="98368" y="549744"/>
          <a:ext cx="11995264" cy="60175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9408">
                  <a:extLst>
                    <a:ext uri="{9D8B030D-6E8A-4147-A177-3AD203B41FA5}">
                      <a16:colId xmlns:a16="http://schemas.microsoft.com/office/drawing/2014/main" val="67219486"/>
                    </a:ext>
                  </a:extLst>
                </a:gridCol>
                <a:gridCol w="1499408">
                  <a:extLst>
                    <a:ext uri="{9D8B030D-6E8A-4147-A177-3AD203B41FA5}">
                      <a16:colId xmlns:a16="http://schemas.microsoft.com/office/drawing/2014/main" val="3145130481"/>
                    </a:ext>
                  </a:extLst>
                </a:gridCol>
                <a:gridCol w="843049">
                  <a:extLst>
                    <a:ext uri="{9D8B030D-6E8A-4147-A177-3AD203B41FA5}">
                      <a16:colId xmlns:a16="http://schemas.microsoft.com/office/drawing/2014/main" val="1187641680"/>
                    </a:ext>
                  </a:extLst>
                </a:gridCol>
                <a:gridCol w="1915444">
                  <a:extLst>
                    <a:ext uri="{9D8B030D-6E8A-4147-A177-3AD203B41FA5}">
                      <a16:colId xmlns:a16="http://schemas.microsoft.com/office/drawing/2014/main" val="3247098725"/>
                    </a:ext>
                  </a:extLst>
                </a:gridCol>
                <a:gridCol w="1211873">
                  <a:extLst>
                    <a:ext uri="{9D8B030D-6E8A-4147-A177-3AD203B41FA5}">
                      <a16:colId xmlns:a16="http://schemas.microsoft.com/office/drawing/2014/main" val="393467393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40205772"/>
                    </a:ext>
                  </a:extLst>
                </a:gridCol>
                <a:gridCol w="4264082">
                  <a:extLst>
                    <a:ext uri="{9D8B030D-6E8A-4147-A177-3AD203B41FA5}">
                      <a16:colId xmlns:a16="http://schemas.microsoft.com/office/drawing/2014/main" val="1075718584"/>
                    </a:ext>
                  </a:extLst>
                </a:gridCol>
              </a:tblGrid>
              <a:tr h="623184"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solidFill>
                            <a:schemeClr val="bg1"/>
                          </a:solidFill>
                        </a:rPr>
                        <a:t>Service Area</a:t>
                      </a:r>
                      <a:endParaRPr lang="en-GB" sz="1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Metric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Nov 24 Expected</a:t>
                      </a:r>
                      <a:r>
                        <a:rPr lang="en-GB" sz="1200" baseline="0" dirty="0" smtClean="0"/>
                        <a:t> Activity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Nov 24 In-month Performance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Cumulative Activity YTD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Rag Status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Chart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80681"/>
                  </a:ext>
                </a:extLst>
              </a:tr>
              <a:tr h="14486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/>
                        <a:t>Unscheduled Care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i="1" dirty="0" smtClean="0"/>
                        <a:t>* Targets</a:t>
                      </a:r>
                      <a:r>
                        <a:rPr lang="en-GB" sz="900" b="0" i="1" baseline="0" dirty="0" smtClean="0"/>
                        <a:t> included in SDP Summary Table</a:t>
                      </a:r>
                      <a:endParaRPr lang="en-GB" sz="900" b="0" i="1" dirty="0" smtClean="0"/>
                    </a:p>
                    <a:p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/>
                        <a:t>ED – 4 Hour Target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dirty="0" smtClean="0"/>
                    </a:p>
                    <a:p>
                      <a:r>
                        <a:rPr lang="en-GB" sz="1100" dirty="0" smtClean="0"/>
                        <a:t> % of patients</a:t>
                      </a:r>
                      <a:r>
                        <a:rPr lang="en-GB" sz="1100" baseline="0" dirty="0" smtClean="0"/>
                        <a:t> waiting &lt; 4 hours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95% &lt; 4 hrs</a:t>
                      </a:r>
                    </a:p>
                    <a:p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/>
                        <a:t>5528</a:t>
                      </a:r>
                      <a:r>
                        <a:rPr lang="en-GB" sz="1100" baseline="0" dirty="0" smtClean="0"/>
                        <a:t> out of 17,677 patients attending were seen &lt; 4 hours (31%)</a:t>
                      </a:r>
                      <a:endParaRPr lang="en-GB" sz="1100" dirty="0" smtClean="0"/>
                    </a:p>
                    <a:p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 smtClean="0"/>
                        <a:t>Qtr 1    38%  17,831 &lt;4</a:t>
                      </a:r>
                      <a:r>
                        <a:rPr lang="en-GB" sz="800" baseline="0" dirty="0" smtClean="0"/>
                        <a:t> hrs out of 46,617</a:t>
                      </a:r>
                    </a:p>
                    <a:p>
                      <a:endParaRPr lang="en-GB" sz="800" dirty="0" smtClean="0"/>
                    </a:p>
                    <a:p>
                      <a:r>
                        <a:rPr lang="en-GB" sz="800" dirty="0" smtClean="0"/>
                        <a:t>Qtr 2    38%</a:t>
                      </a:r>
                    </a:p>
                    <a:p>
                      <a:r>
                        <a:rPr lang="en-GB" sz="800" dirty="0" smtClean="0"/>
                        <a:t>16,339 &lt; 4 hrs out of 43,382</a:t>
                      </a:r>
                    </a:p>
                    <a:p>
                      <a:endParaRPr lang="en-GB" sz="1100" dirty="0" smtClean="0"/>
                    </a:p>
                    <a:p>
                      <a:r>
                        <a:rPr lang="en-GB" sz="900" dirty="0" err="1" smtClean="0"/>
                        <a:t>Avg</a:t>
                      </a:r>
                      <a:r>
                        <a:rPr lang="en-GB" sz="900" dirty="0" smtClean="0"/>
                        <a:t> Apr-Nov 45,472 &lt;4hrs</a:t>
                      </a:r>
                      <a:r>
                        <a:rPr lang="en-GB" sz="900" baseline="0" dirty="0" smtClean="0"/>
                        <a:t> </a:t>
                      </a:r>
                      <a:r>
                        <a:rPr lang="en-GB" sz="900" dirty="0" smtClean="0"/>
                        <a:t>out of 123,461</a:t>
                      </a:r>
                    </a:p>
                    <a:p>
                      <a:r>
                        <a:rPr lang="en-GB" sz="900" dirty="0" smtClean="0"/>
                        <a:t>37%</a:t>
                      </a:r>
                      <a:endParaRPr lang="en-GB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528376"/>
                  </a:ext>
                </a:extLst>
              </a:tr>
              <a:tr h="1484268"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ED – 12 Hour Target *</a:t>
                      </a:r>
                    </a:p>
                    <a:p>
                      <a:endParaRPr lang="en-GB" sz="1100" dirty="0" smtClean="0"/>
                    </a:p>
                    <a:p>
                      <a:r>
                        <a:rPr lang="en-GB" sz="1100" dirty="0" smtClean="0"/>
                        <a:t>Reduce</a:t>
                      </a:r>
                      <a:r>
                        <a:rPr lang="en-GB" sz="1100" baseline="0" dirty="0" smtClean="0"/>
                        <a:t> the n</a:t>
                      </a:r>
                      <a:r>
                        <a:rPr lang="en-GB" sz="1100" dirty="0" smtClean="0"/>
                        <a:t>umber of patients waiting &gt; 12 hours in ED in 22/23 by 10%</a:t>
                      </a:r>
                      <a:endParaRPr lang="en-GB" sz="1100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2,515</a:t>
                      </a:r>
                      <a:endParaRPr lang="en-GB" sz="1100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2,806 patients waited &gt;</a:t>
                      </a:r>
                      <a:r>
                        <a:rPr lang="en-GB" sz="1100" baseline="0" dirty="0" smtClean="0"/>
                        <a:t> 12 hours during November</a:t>
                      </a:r>
                      <a:endParaRPr lang="en-GB" sz="1100" dirty="0" smtClean="0"/>
                    </a:p>
                    <a:p>
                      <a:endParaRPr lang="en-GB" sz="1100" dirty="0"/>
                    </a:p>
                    <a:p>
                      <a:r>
                        <a:rPr lang="en-GB" sz="1100" dirty="0" smtClean="0"/>
                        <a:t>+291 patients /+12% over expected target</a:t>
                      </a:r>
                      <a:endParaRPr lang="en-GB" sz="1100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800" dirty="0" smtClean="0"/>
                        <a:t>Qtr 1    8,175 &gt;12hrs.</a:t>
                      </a:r>
                      <a:r>
                        <a:rPr lang="en-GB" sz="800" baseline="0" dirty="0" smtClean="0"/>
                        <a:t>  T</a:t>
                      </a:r>
                      <a:r>
                        <a:rPr lang="en-GB" sz="800" dirty="0" smtClean="0"/>
                        <a:t>arget was 5531</a:t>
                      </a:r>
                      <a:r>
                        <a:rPr lang="en-GB" sz="800" baseline="0" dirty="0" smtClean="0"/>
                        <a:t> – 2,644 over target/+</a:t>
                      </a:r>
                      <a:r>
                        <a:rPr lang="en-GB" sz="800" dirty="0" smtClean="0"/>
                        <a:t>33%</a:t>
                      </a:r>
                    </a:p>
                    <a:p>
                      <a:endParaRPr lang="en-GB" sz="800" dirty="0" smtClean="0"/>
                    </a:p>
                    <a:p>
                      <a:r>
                        <a:rPr lang="en-GB" sz="800" dirty="0" smtClean="0"/>
                        <a:t>Qtr</a:t>
                      </a:r>
                      <a:r>
                        <a:rPr lang="en-GB" sz="800" baseline="0" dirty="0" smtClean="0"/>
                        <a:t> 2    8,861 &gt;12 hrs.  Target was 6,469 – 2,392 over target/+23%</a:t>
                      </a:r>
                    </a:p>
                    <a:p>
                      <a:endParaRPr lang="en-GB" sz="1100" baseline="0" dirty="0" smtClean="0"/>
                    </a:p>
                    <a:p>
                      <a:r>
                        <a:rPr lang="en-GB" sz="1100" baseline="0" dirty="0" smtClean="0"/>
                        <a:t>Total &gt;12 hrs Apr-Nov 23</a:t>
                      </a:r>
                      <a:r>
                        <a:rPr lang="en-GB" sz="1100" dirty="0" smtClean="0"/>
                        <a:t>,676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1225911"/>
                  </a:ext>
                </a:extLst>
              </a:tr>
              <a:tr h="1222283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NIAS </a:t>
                      </a:r>
                    </a:p>
                    <a:p>
                      <a:r>
                        <a:rPr lang="en-GB" sz="1100" dirty="0" smtClean="0"/>
                        <a:t>% of Ambulance</a:t>
                      </a:r>
                      <a:r>
                        <a:rPr lang="en-GB" sz="1100" baseline="0" dirty="0" smtClean="0"/>
                        <a:t> </a:t>
                      </a:r>
                      <a:r>
                        <a:rPr lang="en-GB" sz="1100" dirty="0" smtClean="0"/>
                        <a:t>Handover</a:t>
                      </a:r>
                      <a:r>
                        <a:rPr lang="en-GB" sz="1100" baseline="0" dirty="0" smtClean="0"/>
                        <a:t> Delay &lt; 30 minutes</a:t>
                      </a:r>
                      <a:endParaRPr lang="en-GB" sz="1100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40% (October</a:t>
                      </a:r>
                      <a:r>
                        <a:rPr lang="en-GB" sz="1100" baseline="0" dirty="0" smtClean="0"/>
                        <a:t> data – Nov not available)</a:t>
                      </a:r>
                      <a:endParaRPr lang="en-GB" sz="1100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/>
                        <a:t>27.4% - October data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/>
                        <a:t>12.6% below </a:t>
                      </a:r>
                      <a:r>
                        <a:rPr lang="en-GB" sz="1100" baseline="0" dirty="0" smtClean="0"/>
                        <a:t>expected target</a:t>
                      </a:r>
                      <a:endParaRPr lang="en-GB" sz="110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/>
                        <a:t>(only %’s reported by SPPG )</a:t>
                      </a: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Qtr 1    29.1%</a:t>
                      </a:r>
                    </a:p>
                    <a:p>
                      <a:r>
                        <a:rPr lang="en-GB" sz="1100" dirty="0" smtClean="0"/>
                        <a:t>Qtr 2    29.6%</a:t>
                      </a:r>
                    </a:p>
                    <a:p>
                      <a:endParaRPr lang="en-GB" sz="1100" dirty="0" smtClean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6959614"/>
                  </a:ext>
                </a:extLst>
              </a:tr>
              <a:tr h="1222283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NIAS </a:t>
                      </a:r>
                    </a:p>
                    <a:p>
                      <a:r>
                        <a:rPr lang="en-GB" sz="1100" dirty="0" smtClean="0"/>
                        <a:t>% of Ambulance Handover Delay &lt; 2 hours</a:t>
                      </a:r>
                      <a:endParaRPr lang="en-GB" sz="1100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0% (October</a:t>
                      </a:r>
                      <a:r>
                        <a:rPr lang="en-GB" sz="1100" baseline="0" dirty="0" smtClean="0"/>
                        <a:t> </a:t>
                      </a:r>
                      <a:r>
                        <a:rPr lang="en-GB" sz="1100" dirty="0" smtClean="0"/>
                        <a:t>data – Nov not available)</a:t>
                      </a:r>
                      <a:endParaRPr lang="en-GB" sz="1100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20.1% over expected target – October data</a:t>
                      </a:r>
                    </a:p>
                    <a:p>
                      <a:endParaRPr lang="en-GB" sz="110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/>
                        <a:t>(only %’s reported by SPPG )</a:t>
                      </a:r>
                    </a:p>
                    <a:p>
                      <a:endParaRPr lang="en-GB" sz="1100" dirty="0" smtClean="0"/>
                    </a:p>
                    <a:p>
                      <a:endParaRPr lang="en-GB" sz="1100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Qtr</a:t>
                      </a:r>
                      <a:r>
                        <a:rPr lang="en-GB" sz="1100" baseline="0" dirty="0" smtClean="0"/>
                        <a:t> 1    14.6%</a:t>
                      </a:r>
                    </a:p>
                    <a:p>
                      <a:r>
                        <a:rPr lang="en-GB" sz="1100" baseline="0" dirty="0" smtClean="0"/>
                        <a:t>Qtr 2    14.0%</a:t>
                      </a:r>
                    </a:p>
                    <a:p>
                      <a:endParaRPr lang="en-GB" sz="1100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395889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6034" y="1580100"/>
            <a:ext cx="573074" cy="56088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6034" y="3061607"/>
            <a:ext cx="573074" cy="56088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6034" y="4543114"/>
            <a:ext cx="573074" cy="56088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9596" y="5763715"/>
            <a:ext cx="573074" cy="56088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0216" y="1248899"/>
            <a:ext cx="3595771" cy="132308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80216" y="2645267"/>
            <a:ext cx="3595771" cy="140995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80216" y="4114390"/>
            <a:ext cx="3595771" cy="116156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80216" y="5335122"/>
            <a:ext cx="3595771" cy="1232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0093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8367" y="149629"/>
            <a:ext cx="11995266" cy="400110"/>
          </a:xfrm>
          <a:prstGeom prst="rect">
            <a:avLst/>
          </a:prstGeom>
          <a:solidFill>
            <a:srgbClr val="0A4C86"/>
          </a:solidFill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chemeClr val="bg1"/>
                </a:solidFill>
              </a:rPr>
              <a:t>Section 2 – Key SDP Indicators</a:t>
            </a:r>
            <a:endParaRPr lang="en-GB" sz="2000" b="1" dirty="0">
              <a:solidFill>
                <a:schemeClr val="bg1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8309742"/>
              </p:ext>
            </p:extLst>
          </p:nvPr>
        </p:nvGraphicFramePr>
        <p:xfrm>
          <a:off x="98368" y="549741"/>
          <a:ext cx="11995264" cy="61336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9408">
                  <a:extLst>
                    <a:ext uri="{9D8B030D-6E8A-4147-A177-3AD203B41FA5}">
                      <a16:colId xmlns:a16="http://schemas.microsoft.com/office/drawing/2014/main" val="67219486"/>
                    </a:ext>
                  </a:extLst>
                </a:gridCol>
                <a:gridCol w="1499408">
                  <a:extLst>
                    <a:ext uri="{9D8B030D-6E8A-4147-A177-3AD203B41FA5}">
                      <a16:colId xmlns:a16="http://schemas.microsoft.com/office/drawing/2014/main" val="3145130481"/>
                    </a:ext>
                  </a:extLst>
                </a:gridCol>
                <a:gridCol w="851361">
                  <a:extLst>
                    <a:ext uri="{9D8B030D-6E8A-4147-A177-3AD203B41FA5}">
                      <a16:colId xmlns:a16="http://schemas.microsoft.com/office/drawing/2014/main" val="1187641680"/>
                    </a:ext>
                  </a:extLst>
                </a:gridCol>
                <a:gridCol w="1837113">
                  <a:extLst>
                    <a:ext uri="{9D8B030D-6E8A-4147-A177-3AD203B41FA5}">
                      <a16:colId xmlns:a16="http://schemas.microsoft.com/office/drawing/2014/main" val="3247098725"/>
                    </a:ext>
                  </a:extLst>
                </a:gridCol>
                <a:gridCol w="972589">
                  <a:extLst>
                    <a:ext uri="{9D8B030D-6E8A-4147-A177-3AD203B41FA5}">
                      <a16:colId xmlns:a16="http://schemas.microsoft.com/office/drawing/2014/main" val="3934673934"/>
                    </a:ext>
                  </a:extLst>
                </a:gridCol>
                <a:gridCol w="673331">
                  <a:extLst>
                    <a:ext uri="{9D8B030D-6E8A-4147-A177-3AD203B41FA5}">
                      <a16:colId xmlns:a16="http://schemas.microsoft.com/office/drawing/2014/main" val="340205772"/>
                    </a:ext>
                  </a:extLst>
                </a:gridCol>
                <a:gridCol w="4662054">
                  <a:extLst>
                    <a:ext uri="{9D8B030D-6E8A-4147-A177-3AD203B41FA5}">
                      <a16:colId xmlns:a16="http://schemas.microsoft.com/office/drawing/2014/main" val="1075718584"/>
                    </a:ext>
                  </a:extLst>
                </a:gridCol>
              </a:tblGrid>
              <a:tr h="693432"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solidFill>
                            <a:schemeClr val="bg1"/>
                          </a:solidFill>
                        </a:rPr>
                        <a:t>Service Area</a:t>
                      </a:r>
                      <a:endParaRPr lang="en-GB" sz="1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Metric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Nov</a:t>
                      </a:r>
                      <a:r>
                        <a:rPr lang="en-GB" sz="1200" baseline="0" dirty="0" smtClean="0"/>
                        <a:t> </a:t>
                      </a:r>
                      <a:r>
                        <a:rPr lang="en-GB" sz="1200" dirty="0" smtClean="0"/>
                        <a:t>24 Expected</a:t>
                      </a:r>
                      <a:r>
                        <a:rPr lang="en-GB" sz="1200" baseline="0" dirty="0" smtClean="0"/>
                        <a:t> Activity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Nov 24 In-month Performance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Cumulative Activity YTD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Rag Status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Chart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80681"/>
                  </a:ext>
                </a:extLst>
              </a:tr>
              <a:tr h="136006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/>
                        <a:t>Unscheduled Care</a:t>
                      </a:r>
                    </a:p>
                    <a:p>
                      <a:endParaRPr lang="en-GB" sz="120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i="1" dirty="0" smtClean="0"/>
                        <a:t>* Targets</a:t>
                      </a:r>
                      <a:r>
                        <a:rPr lang="en-GB" sz="900" b="0" i="1" baseline="0" dirty="0" smtClean="0"/>
                        <a:t> included in SDP Summary Table</a:t>
                      </a:r>
                      <a:endParaRPr lang="en-GB" sz="900" b="0" i="1" dirty="0" smtClean="0"/>
                    </a:p>
                    <a:p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Complex Delayed Discharges – Mater *</a:t>
                      </a:r>
                    </a:p>
                    <a:p>
                      <a:r>
                        <a:rPr lang="en-GB" sz="900" dirty="0" smtClean="0"/>
                        <a:t>The number</a:t>
                      </a:r>
                      <a:r>
                        <a:rPr lang="en-GB" sz="900" baseline="0" dirty="0" smtClean="0"/>
                        <a:t> of complex discharges on any Saturday and Sunday should be at least 60% of the average daily number of complex discharges from Mon-Fri in that week.</a:t>
                      </a:r>
                      <a:endParaRPr lang="en-GB" sz="900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60%</a:t>
                      </a:r>
                      <a:endParaRPr lang="en-GB" sz="1100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46.5%</a:t>
                      </a:r>
                      <a:endParaRPr lang="en-GB" sz="1100" dirty="0"/>
                    </a:p>
                    <a:p>
                      <a:endParaRPr lang="en-GB" sz="1100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Qtr 1    32.3%</a:t>
                      </a:r>
                    </a:p>
                    <a:p>
                      <a:r>
                        <a:rPr lang="en-GB" sz="1100" dirty="0" smtClean="0"/>
                        <a:t>Qtr 2    15.9%</a:t>
                      </a:r>
                    </a:p>
                    <a:p>
                      <a:endParaRPr lang="en-GB" sz="1100" dirty="0" smtClean="0"/>
                    </a:p>
                    <a:p>
                      <a:r>
                        <a:rPr lang="en-GB" sz="1100" dirty="0" err="1" smtClean="0"/>
                        <a:t>Avg</a:t>
                      </a:r>
                      <a:r>
                        <a:rPr lang="en-GB" sz="1100" dirty="0" smtClean="0"/>
                        <a:t> Apr-Nov  27%</a:t>
                      </a: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528376"/>
                  </a:ext>
                </a:extLst>
              </a:tr>
              <a:tr h="1360065"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/>
                        <a:t>Complex Delayed Discharges – RVH *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 smtClean="0"/>
                        <a:t>The number</a:t>
                      </a:r>
                      <a:r>
                        <a:rPr lang="en-GB" sz="900" baseline="0" dirty="0" smtClean="0"/>
                        <a:t> of complex discharges on any Saturday and Sunday should be at least 60% of the average daily number of complex discharges from Mon-Fri in that week.</a:t>
                      </a:r>
                      <a:endParaRPr lang="en-GB" sz="900" dirty="0" smtClean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60%</a:t>
                      </a:r>
                      <a:endParaRPr lang="en-GB" sz="1100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30.0%</a:t>
                      </a:r>
                      <a:endParaRPr lang="en-GB" sz="1100" dirty="0"/>
                    </a:p>
                    <a:p>
                      <a:endParaRPr lang="en-GB" sz="1100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Qtr 1    36.7%</a:t>
                      </a:r>
                    </a:p>
                    <a:p>
                      <a:r>
                        <a:rPr lang="en-GB" sz="1100" dirty="0" smtClean="0"/>
                        <a:t>Qtr 2    22.9%</a:t>
                      </a:r>
                    </a:p>
                    <a:p>
                      <a:endParaRPr lang="en-GB" sz="1100" dirty="0" smtClean="0"/>
                    </a:p>
                    <a:p>
                      <a:endParaRPr lang="en-GB" sz="1100" dirty="0" smtClean="0"/>
                    </a:p>
                    <a:p>
                      <a:r>
                        <a:rPr lang="en-GB" sz="1100" dirty="0" err="1" smtClean="0"/>
                        <a:t>Avg</a:t>
                      </a:r>
                      <a:r>
                        <a:rPr lang="en-GB" sz="1100" dirty="0" smtClean="0"/>
                        <a:t> Apr-Nov</a:t>
                      </a:r>
                      <a:r>
                        <a:rPr lang="en-GB" sz="1100" baseline="0" dirty="0" smtClean="0"/>
                        <a:t> 28.7%</a:t>
                      </a:r>
                      <a:endParaRPr lang="en-GB" sz="1100" dirty="0" smtClean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1225911"/>
                  </a:ext>
                </a:extLst>
              </a:tr>
              <a:tr h="1360065"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Hip Fractures – Number</a:t>
                      </a:r>
                      <a:r>
                        <a:rPr lang="en-GB" sz="1100" baseline="0" dirty="0" smtClean="0"/>
                        <a:t> </a:t>
                      </a:r>
                      <a:r>
                        <a:rPr lang="en-GB" sz="1100" dirty="0" smtClean="0"/>
                        <a:t>of Neck Of</a:t>
                      </a:r>
                      <a:r>
                        <a:rPr lang="en-GB" sz="1100" baseline="0" dirty="0" smtClean="0"/>
                        <a:t> Femur</a:t>
                      </a:r>
                      <a:r>
                        <a:rPr lang="en-GB" sz="1100" dirty="0" smtClean="0"/>
                        <a:t> (NOF) patients operated</a:t>
                      </a:r>
                      <a:r>
                        <a:rPr lang="en-GB" sz="1100" baseline="0" dirty="0" smtClean="0"/>
                        <a:t> </a:t>
                      </a:r>
                      <a:r>
                        <a:rPr lang="en-GB" sz="1100" dirty="0" smtClean="0"/>
                        <a:t>within 48 hrs</a:t>
                      </a:r>
                      <a:endParaRPr lang="en-GB" sz="1100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95%</a:t>
                      </a:r>
                      <a:endParaRPr lang="en-GB" sz="1100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/>
                        <a:t>64%</a:t>
                      </a:r>
                      <a:r>
                        <a:rPr lang="en-GB" sz="1100" baseline="0" dirty="0" smtClean="0"/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dirty="0" smtClean="0"/>
                    </a:p>
                    <a:p>
                      <a:r>
                        <a:rPr lang="en-GB" sz="1100" dirty="0" smtClean="0"/>
                        <a:t>48 out of 75 seen &lt;48hrs </a:t>
                      </a: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Qtr 1       69%</a:t>
                      </a:r>
                    </a:p>
                    <a:p>
                      <a:r>
                        <a:rPr lang="en-GB" sz="1100" dirty="0" smtClean="0"/>
                        <a:t>Qtr 2       43%</a:t>
                      </a:r>
                    </a:p>
                    <a:p>
                      <a:endParaRPr lang="en-GB" sz="1100" dirty="0" smtClean="0"/>
                    </a:p>
                    <a:p>
                      <a:r>
                        <a:rPr lang="en-GB" sz="1100" dirty="0" smtClean="0"/>
                        <a:t>Total Apr-Nov 322 out of 578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/>
                        <a:t> 56%</a:t>
                      </a: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6959614"/>
                  </a:ext>
                </a:extLst>
              </a:tr>
              <a:tr h="1360065">
                <a:tc>
                  <a:txBody>
                    <a:bodyPr/>
                    <a:lstStyle/>
                    <a:p>
                      <a:r>
                        <a:rPr lang="en-GB" sz="1200" b="1" dirty="0" smtClean="0"/>
                        <a:t>Cancer</a:t>
                      </a:r>
                      <a:endParaRPr lang="en-GB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/>
                        <a:t>14 day Performance</a:t>
                      </a:r>
                      <a:r>
                        <a:rPr lang="en-GB" sz="1100" baseline="0" dirty="0" smtClean="0"/>
                        <a:t> *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/>
                        <a:t>Core only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/>
                        <a:t>100% of patients to be seen &lt;14 days</a:t>
                      </a: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100%</a:t>
                      </a:r>
                      <a:endParaRPr lang="en-GB" sz="1100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15% - September data</a:t>
                      </a:r>
                    </a:p>
                    <a:p>
                      <a:endParaRPr lang="en-GB" sz="1100" dirty="0"/>
                    </a:p>
                    <a:p>
                      <a:r>
                        <a:rPr lang="en-GB" sz="1100" dirty="0" smtClean="0"/>
                        <a:t>26 seen &lt; 14 days out of total 176</a:t>
                      </a:r>
                    </a:p>
                    <a:p>
                      <a:endParaRPr lang="en-GB" sz="1100" dirty="0" smtClean="0"/>
                    </a:p>
                    <a:p>
                      <a:r>
                        <a:rPr lang="en-GB" sz="1100" dirty="0" smtClean="0"/>
                        <a:t>(Figures</a:t>
                      </a:r>
                      <a:r>
                        <a:rPr lang="en-GB" sz="1100" baseline="0" dirty="0" smtClean="0"/>
                        <a:t> for September are latest figures validated)</a:t>
                      </a:r>
                      <a:endParaRPr lang="en-GB" sz="1100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Qtr 1       28%</a:t>
                      </a:r>
                    </a:p>
                    <a:p>
                      <a:r>
                        <a:rPr lang="en-GB" sz="1100" dirty="0" smtClean="0"/>
                        <a:t>Qtr 2       16%</a:t>
                      </a:r>
                    </a:p>
                    <a:p>
                      <a:endParaRPr lang="en-GB" sz="1100" dirty="0" smtClean="0"/>
                    </a:p>
                    <a:p>
                      <a:r>
                        <a:rPr lang="en-GB" sz="1100" dirty="0" smtClean="0"/>
                        <a:t>Total</a:t>
                      </a:r>
                      <a:r>
                        <a:rPr lang="en-GB" sz="1100" baseline="0" dirty="0" smtClean="0"/>
                        <a:t> Jul</a:t>
                      </a:r>
                      <a:r>
                        <a:rPr lang="en-GB" sz="1100" dirty="0" smtClean="0"/>
                        <a:t>-Sep 114 out of 582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395889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8685" y="5593801"/>
            <a:ext cx="573074" cy="5608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8685" y="4262676"/>
            <a:ext cx="573074" cy="56088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8685" y="2931551"/>
            <a:ext cx="573074" cy="56088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8685" y="1600426"/>
            <a:ext cx="573074" cy="56088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3592" y="1227393"/>
            <a:ext cx="3682538" cy="134117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63592" y="2606164"/>
            <a:ext cx="3682538" cy="136806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63593" y="3992407"/>
            <a:ext cx="3682538" cy="128871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63593" y="5325905"/>
            <a:ext cx="3682538" cy="1357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0197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8367" y="149629"/>
            <a:ext cx="11995266" cy="400110"/>
          </a:xfrm>
          <a:prstGeom prst="rect">
            <a:avLst/>
          </a:prstGeom>
          <a:solidFill>
            <a:srgbClr val="0A4C86"/>
          </a:solidFill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chemeClr val="bg1"/>
                </a:solidFill>
              </a:rPr>
              <a:t>Section 2 – Key SDP Indicators</a:t>
            </a:r>
            <a:endParaRPr lang="en-GB" sz="2000" b="1" dirty="0">
              <a:solidFill>
                <a:schemeClr val="bg1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0419768"/>
              </p:ext>
            </p:extLst>
          </p:nvPr>
        </p:nvGraphicFramePr>
        <p:xfrm>
          <a:off x="98368" y="549741"/>
          <a:ext cx="11995264" cy="61336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9408">
                  <a:extLst>
                    <a:ext uri="{9D8B030D-6E8A-4147-A177-3AD203B41FA5}">
                      <a16:colId xmlns:a16="http://schemas.microsoft.com/office/drawing/2014/main" val="67219486"/>
                    </a:ext>
                  </a:extLst>
                </a:gridCol>
                <a:gridCol w="1499408">
                  <a:extLst>
                    <a:ext uri="{9D8B030D-6E8A-4147-A177-3AD203B41FA5}">
                      <a16:colId xmlns:a16="http://schemas.microsoft.com/office/drawing/2014/main" val="3145130481"/>
                    </a:ext>
                  </a:extLst>
                </a:gridCol>
                <a:gridCol w="851361">
                  <a:extLst>
                    <a:ext uri="{9D8B030D-6E8A-4147-A177-3AD203B41FA5}">
                      <a16:colId xmlns:a16="http://schemas.microsoft.com/office/drawing/2014/main" val="1187641680"/>
                    </a:ext>
                  </a:extLst>
                </a:gridCol>
                <a:gridCol w="1898340">
                  <a:extLst>
                    <a:ext uri="{9D8B030D-6E8A-4147-A177-3AD203B41FA5}">
                      <a16:colId xmlns:a16="http://schemas.microsoft.com/office/drawing/2014/main" val="3247098725"/>
                    </a:ext>
                  </a:extLst>
                </a:gridCol>
                <a:gridCol w="911362">
                  <a:extLst>
                    <a:ext uri="{9D8B030D-6E8A-4147-A177-3AD203B41FA5}">
                      <a16:colId xmlns:a16="http://schemas.microsoft.com/office/drawing/2014/main" val="3934673934"/>
                    </a:ext>
                  </a:extLst>
                </a:gridCol>
                <a:gridCol w="759176">
                  <a:extLst>
                    <a:ext uri="{9D8B030D-6E8A-4147-A177-3AD203B41FA5}">
                      <a16:colId xmlns:a16="http://schemas.microsoft.com/office/drawing/2014/main" val="340205772"/>
                    </a:ext>
                  </a:extLst>
                </a:gridCol>
                <a:gridCol w="4576209">
                  <a:extLst>
                    <a:ext uri="{9D8B030D-6E8A-4147-A177-3AD203B41FA5}">
                      <a16:colId xmlns:a16="http://schemas.microsoft.com/office/drawing/2014/main" val="1075718584"/>
                    </a:ext>
                  </a:extLst>
                </a:gridCol>
              </a:tblGrid>
              <a:tr h="693432"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solidFill>
                            <a:schemeClr val="bg1"/>
                          </a:solidFill>
                        </a:rPr>
                        <a:t>Service Area</a:t>
                      </a:r>
                      <a:endParaRPr lang="en-GB" sz="1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Metric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Nov 24 Expected</a:t>
                      </a:r>
                      <a:r>
                        <a:rPr lang="en-GB" sz="1200" baseline="0" dirty="0" smtClean="0"/>
                        <a:t> Activity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Nov 24</a:t>
                      </a:r>
                      <a:r>
                        <a:rPr lang="en-GB" sz="1200" baseline="0" dirty="0"/>
                        <a:t> </a:t>
                      </a:r>
                      <a:r>
                        <a:rPr lang="en-GB" sz="1200" dirty="0" smtClean="0"/>
                        <a:t>In-month Performance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Cumulative Activity YTD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Rag Status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Chart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80681"/>
                  </a:ext>
                </a:extLst>
              </a:tr>
              <a:tr h="136006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/>
                        <a:t>Cancer</a:t>
                      </a:r>
                    </a:p>
                    <a:p>
                      <a:endParaRPr lang="en-GB" sz="1200" dirty="0" smtClean="0"/>
                    </a:p>
                    <a:p>
                      <a:r>
                        <a:rPr lang="en-GB" sz="900" i="1" dirty="0" smtClean="0"/>
                        <a:t>* Targets included in SDP Summary Table</a:t>
                      </a:r>
                    </a:p>
                    <a:p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/>
                        <a:t>31 day Performance *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/>
                        <a:t>98% of patients</a:t>
                      </a:r>
                      <a:r>
                        <a:rPr lang="en-GB" sz="1100" baseline="0" dirty="0" smtClean="0"/>
                        <a:t> to be seen</a:t>
                      </a:r>
                      <a:r>
                        <a:rPr lang="en-GB" sz="1100" dirty="0" smtClean="0"/>
                        <a:t> &lt;31 days</a:t>
                      </a: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98%</a:t>
                      </a:r>
                      <a:endParaRPr lang="en-GB" sz="1100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82%</a:t>
                      </a:r>
                    </a:p>
                    <a:p>
                      <a:endParaRPr lang="en-GB" sz="1100" dirty="0" smtClean="0"/>
                    </a:p>
                    <a:p>
                      <a:r>
                        <a:rPr lang="en-GB" sz="1100" dirty="0" smtClean="0"/>
                        <a:t>194 out of 237 patients were seen &lt;31</a:t>
                      </a:r>
                      <a:r>
                        <a:rPr lang="en-GB" sz="1100" baseline="0" dirty="0" smtClean="0"/>
                        <a:t> days</a:t>
                      </a:r>
                    </a:p>
                    <a:p>
                      <a:endParaRPr lang="en-GB" sz="1100" baseline="0" dirty="0" smtClean="0"/>
                    </a:p>
                    <a:p>
                      <a:r>
                        <a:rPr lang="en-GB" sz="900" i="1" dirty="0" smtClean="0"/>
                        <a:t>October and November figures are provisional as pathways are still being closed down and validation ongoing. </a:t>
                      </a:r>
                      <a:endParaRPr lang="en-GB" sz="900" i="1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82%</a:t>
                      </a:r>
                    </a:p>
                    <a:p>
                      <a:endParaRPr lang="en-GB" sz="1100" dirty="0" smtClean="0"/>
                    </a:p>
                    <a:p>
                      <a:endParaRPr lang="en-GB" sz="1100" dirty="0" smtClean="0"/>
                    </a:p>
                    <a:p>
                      <a:r>
                        <a:rPr lang="en-GB" sz="1100" dirty="0" smtClean="0"/>
                        <a:t>Apr – Nov = 2202</a:t>
                      </a:r>
                      <a:r>
                        <a:rPr lang="en-GB" sz="1100" baseline="0" dirty="0" smtClean="0"/>
                        <a:t> out or 2693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60960" marR="60960" marT="30480" marB="30480"/>
                </a:tc>
                <a:extLst>
                  <a:ext uri="{0D108BD9-81ED-4DB2-BD59-A6C34878D82A}">
                    <a16:rowId xmlns:a16="http://schemas.microsoft.com/office/drawing/2014/main" val="923528376"/>
                  </a:ext>
                </a:extLst>
              </a:tr>
              <a:tr h="1360065"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/>
                        <a:t>62 day Performance *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/>
                        <a:t>95% of patients to be seen &lt;62 days</a:t>
                      </a: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95%</a:t>
                      </a:r>
                      <a:endParaRPr lang="en-GB" sz="1100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26%</a:t>
                      </a:r>
                    </a:p>
                    <a:p>
                      <a:endParaRPr lang="en-GB" sz="1100" dirty="0" smtClean="0"/>
                    </a:p>
                    <a:p>
                      <a:r>
                        <a:rPr lang="en-GB" sz="1100" dirty="0" smtClean="0"/>
                        <a:t>26.5</a:t>
                      </a:r>
                      <a:r>
                        <a:rPr lang="en-GB" sz="1100" baseline="0" dirty="0" smtClean="0"/>
                        <a:t> out of 102 </a:t>
                      </a:r>
                    </a:p>
                    <a:p>
                      <a:endParaRPr lang="en-GB" sz="1100" baseline="0" dirty="0" smtClean="0"/>
                    </a:p>
                    <a:p>
                      <a:endParaRPr lang="en-GB" sz="1100" baseline="0" dirty="0" smtClean="0"/>
                    </a:p>
                    <a:p>
                      <a:r>
                        <a:rPr lang="en-GB" sz="900" i="1" dirty="0" smtClean="0"/>
                        <a:t>October and November figures are provisional as pathways are still being closed down and validation ongoing. </a:t>
                      </a: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25%</a:t>
                      </a:r>
                    </a:p>
                    <a:p>
                      <a:endParaRPr lang="en-GB" sz="1100" dirty="0" smtClean="0"/>
                    </a:p>
                    <a:p>
                      <a:endParaRPr lang="en-GB" sz="1100" dirty="0" smtClean="0"/>
                    </a:p>
                    <a:p>
                      <a:r>
                        <a:rPr lang="en-GB" sz="1100" dirty="0" smtClean="0"/>
                        <a:t>Apr – Nov = 232.5 out of 910.5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dirty="0" smtClean="0"/>
                    </a:p>
                  </a:txBody>
                  <a:tcPr marL="60960" marR="60960" marT="30480" marB="30480"/>
                </a:tc>
                <a:extLst>
                  <a:ext uri="{0D108BD9-81ED-4DB2-BD59-A6C34878D82A}">
                    <a16:rowId xmlns:a16="http://schemas.microsoft.com/office/drawing/2014/main" val="3741225911"/>
                  </a:ext>
                </a:extLst>
              </a:tr>
              <a:tr h="1360065">
                <a:tc>
                  <a:txBody>
                    <a:bodyPr/>
                    <a:lstStyle/>
                    <a:p>
                      <a:r>
                        <a:rPr lang="en-GB" sz="1100" b="1" dirty="0" smtClean="0"/>
                        <a:t>Elective Care</a:t>
                      </a:r>
                      <a:endParaRPr lang="en-GB" sz="1100" b="1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Total New Outpatient Attendances * (Consultant &amp; Nurse led)</a:t>
                      </a:r>
                    </a:p>
                    <a:p>
                      <a:endParaRPr lang="en-GB" sz="1100" dirty="0" smtClean="0"/>
                    </a:p>
                    <a:p>
                      <a:r>
                        <a:rPr lang="en-GB" sz="1100" dirty="0" smtClean="0"/>
                        <a:t>105% of 2019/20 outturn</a:t>
                      </a: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16,363</a:t>
                      </a:r>
                      <a:endParaRPr lang="en-GB" sz="1100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14,854 New </a:t>
                      </a:r>
                      <a:r>
                        <a:rPr lang="en-GB" sz="1100" baseline="0" dirty="0" smtClean="0"/>
                        <a:t>Outpatient attendances in November, </a:t>
                      </a:r>
                    </a:p>
                    <a:p>
                      <a:r>
                        <a:rPr lang="en-GB" sz="1100" dirty="0" smtClean="0">
                          <a:solidFill>
                            <a:schemeClr val="tx1"/>
                          </a:solidFill>
                        </a:rPr>
                        <a:t>1,509</a:t>
                      </a:r>
                      <a:r>
                        <a:rPr lang="en-GB" sz="1100" baseline="0" dirty="0" smtClean="0">
                          <a:solidFill>
                            <a:schemeClr val="tx1"/>
                          </a:solidFill>
                        </a:rPr>
                        <a:t> below </a:t>
                      </a:r>
                      <a:r>
                        <a:rPr lang="en-GB" sz="1100" baseline="0" dirty="0" smtClean="0"/>
                        <a:t>expected activity (91</a:t>
                      </a:r>
                      <a:r>
                        <a:rPr lang="en-GB" sz="1100" dirty="0" smtClean="0"/>
                        <a:t>% of expected)</a:t>
                      </a:r>
                    </a:p>
                    <a:p>
                      <a:endParaRPr lang="en-GB" sz="1100" dirty="0" smtClean="0"/>
                    </a:p>
                    <a:p>
                      <a:r>
                        <a:rPr lang="en-GB" sz="1000" i="1" dirty="0" smtClean="0"/>
                        <a:t>Encompass Data is subject</a:t>
                      </a:r>
                      <a:r>
                        <a:rPr lang="en-GB" sz="1000" i="1" baseline="0" dirty="0" smtClean="0"/>
                        <a:t> to on-going validation – figures for Jun – Oct have been amended</a:t>
                      </a:r>
                      <a:endParaRPr lang="en-GB" sz="1000" i="1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Qtr 1   32,010</a:t>
                      </a:r>
                    </a:p>
                    <a:p>
                      <a:r>
                        <a:rPr lang="en-GB" sz="1100" dirty="0" smtClean="0"/>
                        <a:t>Qtr 2   25,367</a:t>
                      </a:r>
                    </a:p>
                    <a:p>
                      <a:endParaRPr lang="en-GB" sz="1100" dirty="0" smtClean="0"/>
                    </a:p>
                    <a:p>
                      <a:r>
                        <a:rPr lang="en-GB" sz="1100" dirty="0" smtClean="0"/>
                        <a:t>Total</a:t>
                      </a:r>
                      <a:r>
                        <a:rPr lang="en-GB" sz="1100" baseline="0" dirty="0" smtClean="0"/>
                        <a:t> Apr-Nov  99</a:t>
                      </a:r>
                      <a:r>
                        <a:rPr lang="en-GB" sz="1100" dirty="0" smtClean="0"/>
                        <a:t>,561</a:t>
                      </a:r>
                      <a:endParaRPr lang="en-GB" sz="1100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6959614"/>
                  </a:ext>
                </a:extLst>
              </a:tr>
              <a:tr h="1360065"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/>
                        <a:t>Total Review Outpatient Attendances * - Nurse &amp; Consultant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/>
                        <a:t>105% of 2019/20 outturn</a:t>
                      </a: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42,550</a:t>
                      </a:r>
                      <a:endParaRPr lang="en-GB" sz="1100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40,031 Review Outpatient attendances</a:t>
                      </a:r>
                      <a:r>
                        <a:rPr lang="en-GB" sz="1100" baseline="0" dirty="0" smtClean="0"/>
                        <a:t> in Nov,</a:t>
                      </a:r>
                      <a:endParaRPr lang="en-GB" sz="1100" dirty="0"/>
                    </a:p>
                    <a:p>
                      <a:r>
                        <a:rPr lang="en-GB" sz="1100" dirty="0" smtClean="0">
                          <a:solidFill>
                            <a:schemeClr val="tx1"/>
                          </a:solidFill>
                        </a:rPr>
                        <a:t>2,519 below </a:t>
                      </a:r>
                      <a:r>
                        <a:rPr lang="en-GB" sz="1100" dirty="0" smtClean="0"/>
                        <a:t>expected activity</a:t>
                      </a:r>
                    </a:p>
                    <a:p>
                      <a:r>
                        <a:rPr lang="en-GB" sz="1100" dirty="0" smtClean="0"/>
                        <a:t>(94%)</a:t>
                      </a:r>
                    </a:p>
                    <a:p>
                      <a:endParaRPr lang="en-GB" sz="110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Encompass Data is subject to on-going validation – figures for Jun – Oct have been amended</a:t>
                      </a: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Qtr 1   98,398</a:t>
                      </a:r>
                    </a:p>
                    <a:p>
                      <a:r>
                        <a:rPr lang="en-GB" sz="1100" dirty="0" smtClean="0"/>
                        <a:t>Qtr 2   82,206</a:t>
                      </a:r>
                    </a:p>
                    <a:p>
                      <a:endParaRPr lang="en-GB" sz="1100" dirty="0" smtClean="0"/>
                    </a:p>
                    <a:p>
                      <a:r>
                        <a:rPr lang="en-GB" sz="1100" dirty="0" smtClean="0"/>
                        <a:t>Total</a:t>
                      </a:r>
                      <a:r>
                        <a:rPr lang="en-GB" sz="1100" baseline="0" dirty="0" smtClean="0"/>
                        <a:t> Apr-Nov 2</a:t>
                      </a:r>
                      <a:r>
                        <a:rPr lang="en-GB" sz="1100" dirty="0" smtClean="0"/>
                        <a:t>80,926</a:t>
                      </a:r>
                      <a:endParaRPr lang="en-GB" sz="1100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395889"/>
                  </a:ext>
                </a:extLst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8753" y="4371798"/>
            <a:ext cx="560881" cy="56088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8753" y="5704773"/>
            <a:ext cx="560881" cy="56088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8709" y="1567532"/>
            <a:ext cx="560881" cy="56088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5084" y="2900507"/>
            <a:ext cx="560881" cy="56088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2029" y="1214501"/>
            <a:ext cx="3699164" cy="134581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22029" y="2634222"/>
            <a:ext cx="3699165" cy="129290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22030" y="3994093"/>
            <a:ext cx="3699164" cy="127501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22030" y="5346413"/>
            <a:ext cx="3699164" cy="1337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6366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8367" y="149629"/>
            <a:ext cx="11995266" cy="400110"/>
          </a:xfrm>
          <a:prstGeom prst="rect">
            <a:avLst/>
          </a:prstGeom>
          <a:solidFill>
            <a:srgbClr val="0A4C86"/>
          </a:solidFill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chemeClr val="bg1"/>
                </a:solidFill>
              </a:rPr>
              <a:t>Section 2 – Key SDP Indicators</a:t>
            </a:r>
            <a:endParaRPr lang="en-GB" sz="2000" b="1" dirty="0">
              <a:solidFill>
                <a:schemeClr val="bg1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4568496"/>
              </p:ext>
            </p:extLst>
          </p:nvPr>
        </p:nvGraphicFramePr>
        <p:xfrm>
          <a:off x="98368" y="549741"/>
          <a:ext cx="11995264" cy="61336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9408">
                  <a:extLst>
                    <a:ext uri="{9D8B030D-6E8A-4147-A177-3AD203B41FA5}">
                      <a16:colId xmlns:a16="http://schemas.microsoft.com/office/drawing/2014/main" val="67219486"/>
                    </a:ext>
                  </a:extLst>
                </a:gridCol>
                <a:gridCol w="1499408">
                  <a:extLst>
                    <a:ext uri="{9D8B030D-6E8A-4147-A177-3AD203B41FA5}">
                      <a16:colId xmlns:a16="http://schemas.microsoft.com/office/drawing/2014/main" val="3145130481"/>
                    </a:ext>
                  </a:extLst>
                </a:gridCol>
                <a:gridCol w="851361">
                  <a:extLst>
                    <a:ext uri="{9D8B030D-6E8A-4147-A177-3AD203B41FA5}">
                      <a16:colId xmlns:a16="http://schemas.microsoft.com/office/drawing/2014/main" val="1187641680"/>
                    </a:ext>
                  </a:extLst>
                </a:gridCol>
                <a:gridCol w="1837113">
                  <a:extLst>
                    <a:ext uri="{9D8B030D-6E8A-4147-A177-3AD203B41FA5}">
                      <a16:colId xmlns:a16="http://schemas.microsoft.com/office/drawing/2014/main" val="3247098725"/>
                    </a:ext>
                  </a:extLst>
                </a:gridCol>
                <a:gridCol w="972589">
                  <a:extLst>
                    <a:ext uri="{9D8B030D-6E8A-4147-A177-3AD203B41FA5}">
                      <a16:colId xmlns:a16="http://schemas.microsoft.com/office/drawing/2014/main" val="3934673934"/>
                    </a:ext>
                  </a:extLst>
                </a:gridCol>
                <a:gridCol w="673331">
                  <a:extLst>
                    <a:ext uri="{9D8B030D-6E8A-4147-A177-3AD203B41FA5}">
                      <a16:colId xmlns:a16="http://schemas.microsoft.com/office/drawing/2014/main" val="340205772"/>
                    </a:ext>
                  </a:extLst>
                </a:gridCol>
                <a:gridCol w="4662054">
                  <a:extLst>
                    <a:ext uri="{9D8B030D-6E8A-4147-A177-3AD203B41FA5}">
                      <a16:colId xmlns:a16="http://schemas.microsoft.com/office/drawing/2014/main" val="1075718584"/>
                    </a:ext>
                  </a:extLst>
                </a:gridCol>
              </a:tblGrid>
              <a:tr h="693432"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solidFill>
                            <a:schemeClr val="bg1"/>
                          </a:solidFill>
                        </a:rPr>
                        <a:t>Service Area</a:t>
                      </a:r>
                      <a:endParaRPr lang="en-GB" sz="1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Metric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Nov 24 Expected</a:t>
                      </a:r>
                      <a:r>
                        <a:rPr lang="en-GB" sz="1200" baseline="0" dirty="0" smtClean="0"/>
                        <a:t> Activity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Nov 24</a:t>
                      </a:r>
                      <a:r>
                        <a:rPr lang="en-GB" sz="1200" baseline="0" dirty="0"/>
                        <a:t> </a:t>
                      </a:r>
                      <a:r>
                        <a:rPr lang="en-GB" sz="1200" dirty="0" smtClean="0"/>
                        <a:t>In-month Performance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Cumulative Activity YTD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Rag Status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Chart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80681"/>
                  </a:ext>
                </a:extLst>
              </a:tr>
              <a:tr h="136006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/>
                        <a:t>Elective Care</a:t>
                      </a:r>
                    </a:p>
                    <a:p>
                      <a:endParaRPr lang="en-GB" sz="1200" dirty="0" smtClean="0"/>
                    </a:p>
                    <a:p>
                      <a:r>
                        <a:rPr lang="en-GB" sz="900" i="1" dirty="0" smtClean="0"/>
                        <a:t>* Targets included in SDP Summary Table</a:t>
                      </a:r>
                    </a:p>
                    <a:p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Inpatient</a:t>
                      </a:r>
                      <a:r>
                        <a:rPr lang="en-GB" sz="1100" baseline="0" dirty="0" smtClean="0"/>
                        <a:t> Admissions * </a:t>
                      </a:r>
                      <a:r>
                        <a:rPr lang="en-GB" sz="1100" dirty="0" smtClean="0"/>
                        <a:t> 100% of 2019/20 outturn</a:t>
                      </a: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1,794</a:t>
                      </a:r>
                      <a:endParaRPr lang="en-GB" sz="1100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1,438 admissions</a:t>
                      </a:r>
                      <a:endParaRPr lang="en-GB" sz="1100" dirty="0"/>
                    </a:p>
                    <a:p>
                      <a:r>
                        <a:rPr lang="en-GB" sz="1100" dirty="0" smtClean="0">
                          <a:solidFill>
                            <a:schemeClr val="tx1"/>
                          </a:solidFill>
                        </a:rPr>
                        <a:t>356 below</a:t>
                      </a:r>
                      <a:r>
                        <a:rPr lang="en-GB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1100" baseline="0" dirty="0" smtClean="0"/>
                        <a:t>expected activity (80.1%)</a:t>
                      </a:r>
                      <a:endParaRPr lang="en-GB" sz="1100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Qtr 1   3,961</a:t>
                      </a:r>
                    </a:p>
                    <a:p>
                      <a:r>
                        <a:rPr lang="en-GB" sz="1100" dirty="0" smtClean="0"/>
                        <a:t>Qtr 2   3,530</a:t>
                      </a:r>
                    </a:p>
                    <a:p>
                      <a:endParaRPr lang="en-GB" sz="1100" dirty="0" smtClean="0"/>
                    </a:p>
                    <a:p>
                      <a:r>
                        <a:rPr lang="en-GB" sz="1100" dirty="0" smtClean="0"/>
                        <a:t>Total</a:t>
                      </a:r>
                      <a:r>
                        <a:rPr lang="en-GB" sz="1100" baseline="0" dirty="0" smtClean="0"/>
                        <a:t> Apr-Nov 10</a:t>
                      </a:r>
                      <a:r>
                        <a:rPr lang="en-GB" sz="1100" dirty="0" smtClean="0"/>
                        <a:t>,489</a:t>
                      </a:r>
                      <a:endParaRPr lang="en-GB" sz="1100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528376"/>
                  </a:ext>
                </a:extLst>
              </a:tr>
              <a:tr h="1360065"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Day</a:t>
                      </a:r>
                      <a:r>
                        <a:rPr lang="en-GB" sz="1100" baseline="0" dirty="0" smtClean="0"/>
                        <a:t> Case Procedures * </a:t>
                      </a:r>
                      <a:r>
                        <a:rPr lang="en-GB" sz="1100" dirty="0" smtClean="0"/>
                        <a:t> </a:t>
                      </a:r>
                      <a:r>
                        <a:rPr lang="en-GB" sz="1100" baseline="0" dirty="0" smtClean="0"/>
                        <a:t>100% of 2019/20 outturn</a:t>
                      </a:r>
                      <a:endParaRPr lang="en-GB" sz="1100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5,493</a:t>
                      </a:r>
                      <a:endParaRPr lang="en-GB" sz="1100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6,370 procedures</a:t>
                      </a:r>
                      <a:endParaRPr lang="en-GB" sz="1100" dirty="0"/>
                    </a:p>
                    <a:p>
                      <a:r>
                        <a:rPr lang="en-GB" sz="1100" dirty="0" smtClean="0">
                          <a:solidFill>
                            <a:schemeClr val="tx1"/>
                          </a:solidFill>
                        </a:rPr>
                        <a:t>877</a:t>
                      </a:r>
                      <a:r>
                        <a:rPr lang="en-GB" sz="1100" baseline="0" dirty="0" smtClean="0">
                          <a:solidFill>
                            <a:schemeClr val="tx1"/>
                          </a:solidFill>
                        </a:rPr>
                        <a:t> above</a:t>
                      </a:r>
                      <a:r>
                        <a:rPr lang="en-GB" sz="11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1100" dirty="0" smtClean="0"/>
                        <a:t>expected activity (116%)</a:t>
                      </a:r>
                      <a:endParaRPr lang="en-GB" sz="1100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Qtr</a:t>
                      </a:r>
                      <a:r>
                        <a:rPr lang="en-GB" sz="1100" baseline="0" dirty="0" smtClean="0"/>
                        <a:t> 1   14,386</a:t>
                      </a:r>
                    </a:p>
                    <a:p>
                      <a:r>
                        <a:rPr lang="en-GB" sz="1100" baseline="0" dirty="0" smtClean="0"/>
                        <a:t>Qtr 2   16,071</a:t>
                      </a:r>
                      <a:endParaRPr lang="en-GB" sz="1100" dirty="0" smtClean="0"/>
                    </a:p>
                    <a:p>
                      <a:endParaRPr lang="en-GB" sz="1100" dirty="0" smtClean="0"/>
                    </a:p>
                    <a:p>
                      <a:r>
                        <a:rPr lang="en-GB" sz="1100" dirty="0" smtClean="0"/>
                        <a:t>Total</a:t>
                      </a:r>
                      <a:r>
                        <a:rPr lang="en-GB" sz="1100" baseline="0" dirty="0" smtClean="0"/>
                        <a:t> Apr-Nov </a:t>
                      </a:r>
                    </a:p>
                    <a:p>
                      <a:r>
                        <a:rPr lang="en-GB" sz="1100" baseline="0" dirty="0" smtClean="0"/>
                        <a:t>43,074</a:t>
                      </a:r>
                      <a:endParaRPr lang="en-GB" sz="1100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1225911"/>
                  </a:ext>
                </a:extLst>
              </a:tr>
              <a:tr h="1360065"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/>
                        <a:t>Endoscopy (4 scopes) *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aseline="0" dirty="0" smtClean="0"/>
                        <a:t>100% of 2019/20 outturn </a:t>
                      </a:r>
                      <a:endParaRPr lang="en-GB" sz="1100" dirty="0" smtClean="0"/>
                    </a:p>
                    <a:p>
                      <a:endParaRPr lang="en-GB" sz="1100" dirty="0" smtClean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943</a:t>
                      </a:r>
                      <a:endParaRPr lang="en-GB" sz="1100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959 </a:t>
                      </a:r>
                    </a:p>
                    <a:p>
                      <a:r>
                        <a:rPr lang="en-GB" sz="1100" dirty="0" smtClean="0"/>
                        <a:t>16 above</a:t>
                      </a:r>
                      <a:r>
                        <a:rPr lang="en-GB" sz="1100" baseline="0" dirty="0" smtClean="0"/>
                        <a:t> expected activity (102%)</a:t>
                      </a:r>
                      <a:endParaRPr lang="en-GB" sz="1100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Qtr 1   2,323</a:t>
                      </a:r>
                    </a:p>
                    <a:p>
                      <a:r>
                        <a:rPr lang="en-GB" sz="1100" dirty="0" smtClean="0"/>
                        <a:t>Qtr 2   2,417</a:t>
                      </a:r>
                    </a:p>
                    <a:p>
                      <a:endParaRPr lang="en-GB" sz="1100" dirty="0" smtClean="0"/>
                    </a:p>
                    <a:p>
                      <a:r>
                        <a:rPr lang="en-GB" sz="1100" dirty="0" smtClean="0"/>
                        <a:t>Total Apr-Nov</a:t>
                      </a:r>
                      <a:r>
                        <a:rPr lang="en-GB" sz="1100" baseline="0" dirty="0" smtClean="0"/>
                        <a:t> 6,646</a:t>
                      </a:r>
                      <a:endParaRPr lang="en-GB" sz="1100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6959614"/>
                  </a:ext>
                </a:extLst>
              </a:tr>
              <a:tr h="1360065"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/>
                        <a:t>MPH Inpatient Theatre Procedures *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/>
                        <a:t>100% of 2019/20 outturn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dirty="0" smtClean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/>
                        <a:t>345</a:t>
                      </a:r>
                    </a:p>
                    <a:p>
                      <a:endParaRPr lang="en-GB" sz="1100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388 procedures</a:t>
                      </a:r>
                    </a:p>
                    <a:p>
                      <a:r>
                        <a:rPr lang="en-GB" sz="1100" dirty="0" smtClean="0">
                          <a:solidFill>
                            <a:schemeClr val="tx1"/>
                          </a:solidFill>
                        </a:rPr>
                        <a:t>43 over </a:t>
                      </a:r>
                      <a:r>
                        <a:rPr lang="en-GB" sz="1100" dirty="0" smtClean="0"/>
                        <a:t>expected activity (112.5%)</a:t>
                      </a:r>
                    </a:p>
                    <a:p>
                      <a:endParaRPr lang="en-GB" sz="1100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Qtr 1     846</a:t>
                      </a:r>
                    </a:p>
                    <a:p>
                      <a:r>
                        <a:rPr lang="en-GB" sz="1100" dirty="0" smtClean="0"/>
                        <a:t>Qtr 2     950</a:t>
                      </a:r>
                    </a:p>
                    <a:p>
                      <a:endParaRPr lang="en-GB" sz="1100" dirty="0" smtClean="0"/>
                    </a:p>
                    <a:p>
                      <a:r>
                        <a:rPr lang="en-GB" sz="1100" dirty="0" smtClean="0"/>
                        <a:t>Total Apr-Nov 2,661</a:t>
                      </a:r>
                    </a:p>
                    <a:p>
                      <a:endParaRPr lang="en-GB" sz="1100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395889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2029" y="1535685"/>
            <a:ext cx="560881" cy="56697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1656" y="5707919"/>
            <a:ext cx="481626" cy="48162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1656" y="4374161"/>
            <a:ext cx="481626" cy="48162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2029" y="2981430"/>
            <a:ext cx="481626" cy="48162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34379" y="1273296"/>
            <a:ext cx="3861627" cy="130953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34379" y="2608300"/>
            <a:ext cx="3861627" cy="136344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34379" y="3997209"/>
            <a:ext cx="3861627" cy="130254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34379" y="5299749"/>
            <a:ext cx="3861627" cy="1383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07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8367" y="149629"/>
            <a:ext cx="11995266" cy="400110"/>
          </a:xfrm>
          <a:prstGeom prst="rect">
            <a:avLst/>
          </a:prstGeom>
          <a:solidFill>
            <a:srgbClr val="0A4C86"/>
          </a:solidFill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chemeClr val="bg1"/>
                </a:solidFill>
              </a:rPr>
              <a:t>Section 2 – Key SDP Indicators</a:t>
            </a:r>
            <a:endParaRPr lang="en-GB" sz="2000" b="1" dirty="0">
              <a:solidFill>
                <a:schemeClr val="bg1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5956682"/>
              </p:ext>
            </p:extLst>
          </p:nvPr>
        </p:nvGraphicFramePr>
        <p:xfrm>
          <a:off x="98368" y="549741"/>
          <a:ext cx="11995264" cy="60252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9408">
                  <a:extLst>
                    <a:ext uri="{9D8B030D-6E8A-4147-A177-3AD203B41FA5}">
                      <a16:colId xmlns:a16="http://schemas.microsoft.com/office/drawing/2014/main" val="67219486"/>
                    </a:ext>
                  </a:extLst>
                </a:gridCol>
                <a:gridCol w="1499408">
                  <a:extLst>
                    <a:ext uri="{9D8B030D-6E8A-4147-A177-3AD203B41FA5}">
                      <a16:colId xmlns:a16="http://schemas.microsoft.com/office/drawing/2014/main" val="3145130481"/>
                    </a:ext>
                  </a:extLst>
                </a:gridCol>
                <a:gridCol w="851361">
                  <a:extLst>
                    <a:ext uri="{9D8B030D-6E8A-4147-A177-3AD203B41FA5}">
                      <a16:colId xmlns:a16="http://schemas.microsoft.com/office/drawing/2014/main" val="1187641680"/>
                    </a:ext>
                  </a:extLst>
                </a:gridCol>
                <a:gridCol w="781397">
                  <a:extLst>
                    <a:ext uri="{9D8B030D-6E8A-4147-A177-3AD203B41FA5}">
                      <a16:colId xmlns:a16="http://schemas.microsoft.com/office/drawing/2014/main" val="3247098725"/>
                    </a:ext>
                  </a:extLst>
                </a:gridCol>
                <a:gridCol w="1055716">
                  <a:extLst>
                    <a:ext uri="{9D8B030D-6E8A-4147-A177-3AD203B41FA5}">
                      <a16:colId xmlns:a16="http://schemas.microsoft.com/office/drawing/2014/main" val="1087171294"/>
                    </a:ext>
                  </a:extLst>
                </a:gridCol>
                <a:gridCol w="972589">
                  <a:extLst>
                    <a:ext uri="{9D8B030D-6E8A-4147-A177-3AD203B41FA5}">
                      <a16:colId xmlns:a16="http://schemas.microsoft.com/office/drawing/2014/main" val="3934673934"/>
                    </a:ext>
                  </a:extLst>
                </a:gridCol>
                <a:gridCol w="673331">
                  <a:extLst>
                    <a:ext uri="{9D8B030D-6E8A-4147-A177-3AD203B41FA5}">
                      <a16:colId xmlns:a16="http://schemas.microsoft.com/office/drawing/2014/main" val="340205772"/>
                    </a:ext>
                  </a:extLst>
                </a:gridCol>
                <a:gridCol w="4662054">
                  <a:extLst>
                    <a:ext uri="{9D8B030D-6E8A-4147-A177-3AD203B41FA5}">
                      <a16:colId xmlns:a16="http://schemas.microsoft.com/office/drawing/2014/main" val="1075718584"/>
                    </a:ext>
                  </a:extLst>
                </a:gridCol>
              </a:tblGrid>
              <a:tr h="582848"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solidFill>
                            <a:schemeClr val="bg1"/>
                          </a:solidFill>
                        </a:rPr>
                        <a:t>Service Area</a:t>
                      </a:r>
                      <a:endParaRPr lang="en-GB" sz="1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Metric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Nov 24 Expected</a:t>
                      </a:r>
                      <a:r>
                        <a:rPr lang="en-GB" sz="1200" baseline="0" dirty="0" smtClean="0"/>
                        <a:t> Activity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Nov 24 Actual Activity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In-month Performance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Cumulative Activity YTD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Rag Status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Chart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80681"/>
                  </a:ext>
                </a:extLst>
              </a:tr>
              <a:tr h="1343829">
                <a:tc>
                  <a:txBody>
                    <a:bodyPr/>
                    <a:lstStyle/>
                    <a:p>
                      <a:r>
                        <a:rPr lang="en-GB" sz="1200" b="1" dirty="0" smtClean="0"/>
                        <a:t>Elective</a:t>
                      </a:r>
                      <a:r>
                        <a:rPr lang="en-GB" sz="1200" b="1" baseline="0" dirty="0" smtClean="0"/>
                        <a:t> Care</a:t>
                      </a:r>
                    </a:p>
                    <a:p>
                      <a:endParaRPr lang="en-GB" sz="1200" b="1" baseline="0" dirty="0" smtClean="0"/>
                    </a:p>
                    <a:p>
                      <a:r>
                        <a:rPr lang="en-GB" sz="900" b="0" i="1" dirty="0" smtClean="0"/>
                        <a:t>* Targets included in SDP Summary Table</a:t>
                      </a:r>
                    </a:p>
                    <a:p>
                      <a:endParaRPr lang="en-GB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/>
                        <a:t>MPH Day Case</a:t>
                      </a:r>
                      <a:r>
                        <a:rPr lang="en-GB" sz="1100" baseline="0" dirty="0" smtClean="0"/>
                        <a:t> Theatre Procedures *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/>
                        <a:t>105% of 2019/20 outturn</a:t>
                      </a:r>
                    </a:p>
                    <a:p>
                      <a:endParaRPr lang="en-GB" sz="1100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/>
                        <a:t>292</a:t>
                      </a:r>
                    </a:p>
                    <a:p>
                      <a:endParaRPr lang="en-GB" sz="1100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264 procedures</a:t>
                      </a:r>
                    </a:p>
                    <a:p>
                      <a:endParaRPr lang="en-GB" sz="1100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/>
                        <a:t>28 below expected activity  (90.4%)</a:t>
                      </a:r>
                    </a:p>
                    <a:p>
                      <a:endParaRPr lang="en-GB" sz="1100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pt-BR" sz="1100" dirty="0" smtClean="0"/>
                        <a:t>Qtr 1      843</a:t>
                      </a:r>
                    </a:p>
                    <a:p>
                      <a:r>
                        <a:rPr lang="pt-BR" sz="1100" dirty="0" smtClean="0"/>
                        <a:t>Qtr 2      694</a:t>
                      </a:r>
                    </a:p>
                    <a:p>
                      <a:endParaRPr lang="pt-BR" sz="1100" dirty="0" smtClean="0"/>
                    </a:p>
                    <a:p>
                      <a:r>
                        <a:rPr lang="pt-BR" sz="1100" dirty="0" smtClean="0"/>
                        <a:t>Total Apr-Nov 2,085</a:t>
                      </a:r>
                    </a:p>
                    <a:p>
                      <a:endParaRPr lang="en-GB" sz="1100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528376"/>
                  </a:ext>
                </a:extLst>
              </a:tr>
              <a:tr h="146805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/>
                        <a:t>Imaging</a:t>
                      </a:r>
                    </a:p>
                    <a:p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MRI Scan *</a:t>
                      </a:r>
                    </a:p>
                    <a:p>
                      <a:endParaRPr lang="en-GB" sz="1100" dirty="0" smtClean="0"/>
                    </a:p>
                    <a:p>
                      <a:r>
                        <a:rPr lang="en-GB" sz="1100" dirty="0" smtClean="0"/>
                        <a:t>Deliver activity</a:t>
                      </a:r>
                      <a:r>
                        <a:rPr lang="en-GB" sz="1100" baseline="0" dirty="0" smtClean="0"/>
                        <a:t> in line with agreed SBA volume</a:t>
                      </a:r>
                      <a:endParaRPr lang="en-GB" sz="1100" dirty="0" smtClean="0"/>
                    </a:p>
                    <a:p>
                      <a:endParaRPr lang="en-GB" sz="1100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/>
                        <a:t>3,864 per month</a:t>
                      </a:r>
                    </a:p>
                    <a:p>
                      <a:endParaRPr lang="en-GB" sz="1100" dirty="0" smtClean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3,446</a:t>
                      </a:r>
                    </a:p>
                    <a:p>
                      <a:endParaRPr lang="en-GB" sz="1100" dirty="0" smtClean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/>
                        <a:t>418 below expected activity – 89.2%</a:t>
                      </a:r>
                    </a:p>
                    <a:p>
                      <a:endParaRPr lang="en-GB" sz="1100" dirty="0" smtClean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Qtr 1    9,465</a:t>
                      </a:r>
                    </a:p>
                    <a:p>
                      <a:r>
                        <a:rPr lang="en-GB" sz="1100" dirty="0" smtClean="0"/>
                        <a:t>Qtr 2    10,116</a:t>
                      </a:r>
                    </a:p>
                    <a:p>
                      <a:endParaRPr lang="en-GB" sz="1100" dirty="0" smtClean="0"/>
                    </a:p>
                    <a:p>
                      <a:r>
                        <a:rPr lang="en-GB" sz="1100" dirty="0" smtClean="0"/>
                        <a:t>Total Apr-Nov</a:t>
                      </a:r>
                      <a:r>
                        <a:rPr lang="en-GB" sz="1100" baseline="0" dirty="0" smtClean="0"/>
                        <a:t> 26</a:t>
                      </a:r>
                      <a:r>
                        <a:rPr lang="en-GB" sz="1100" dirty="0" smtClean="0"/>
                        <a:t>,510</a:t>
                      </a:r>
                    </a:p>
                    <a:p>
                      <a:endParaRPr lang="en-GB" sz="1100" dirty="0" smtClean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1225911"/>
                  </a:ext>
                </a:extLst>
              </a:tr>
              <a:tr h="1338893"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CT Scan *</a:t>
                      </a:r>
                    </a:p>
                    <a:p>
                      <a:endParaRPr lang="en-GB" sz="110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/>
                        <a:t>Deliver activity</a:t>
                      </a:r>
                      <a:r>
                        <a:rPr lang="en-GB" sz="1100" baseline="0" dirty="0" smtClean="0"/>
                        <a:t> in line with agreed SBA volume</a:t>
                      </a:r>
                      <a:endParaRPr lang="en-GB" sz="1100" dirty="0" smtClean="0"/>
                    </a:p>
                    <a:p>
                      <a:endParaRPr lang="en-GB" sz="1100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/>
                        <a:t>5,367 per month</a:t>
                      </a:r>
                    </a:p>
                    <a:p>
                      <a:endParaRPr lang="en-GB" sz="1100" dirty="0" smtClean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7,464</a:t>
                      </a:r>
                    </a:p>
                    <a:p>
                      <a:endParaRPr lang="en-GB" sz="1100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/>
                        <a:t>2,097 above expected activity – 139%</a:t>
                      </a:r>
                    </a:p>
                    <a:p>
                      <a:endParaRPr lang="en-GB" sz="1100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Qtr 1    19,880</a:t>
                      </a:r>
                    </a:p>
                    <a:p>
                      <a:r>
                        <a:rPr lang="en-GB" sz="1100" dirty="0" smtClean="0"/>
                        <a:t>Qtr 2    20,659</a:t>
                      </a:r>
                    </a:p>
                    <a:p>
                      <a:endParaRPr lang="en-GB" sz="1100" dirty="0" smtClean="0"/>
                    </a:p>
                    <a:p>
                      <a:r>
                        <a:rPr lang="en-GB" sz="1100" dirty="0" smtClean="0"/>
                        <a:t>Total Apr-Nov 55,782</a:t>
                      </a:r>
                    </a:p>
                    <a:p>
                      <a:endParaRPr lang="en-GB" sz="1100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6959614"/>
                  </a:ext>
                </a:extLst>
              </a:tr>
              <a:tr h="1007907">
                <a:tc>
                  <a:txBody>
                    <a:bodyPr/>
                    <a:lstStyle/>
                    <a:p>
                      <a:endParaRPr lang="en-GB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Non Obstetric Ultrasound *</a:t>
                      </a:r>
                    </a:p>
                    <a:p>
                      <a:endParaRPr lang="en-GB" sz="110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/>
                        <a:t>Deliver activity</a:t>
                      </a:r>
                      <a:r>
                        <a:rPr lang="en-GB" sz="1100" baseline="0" dirty="0" smtClean="0"/>
                        <a:t> in line with agreed SBA volume</a:t>
                      </a:r>
                      <a:endParaRPr lang="en-GB" sz="1100" dirty="0" smtClean="0"/>
                    </a:p>
                    <a:p>
                      <a:endParaRPr lang="en-GB" sz="1100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/>
                        <a:t>3,977 per</a:t>
                      </a:r>
                      <a:r>
                        <a:rPr lang="en-GB" sz="1100" baseline="0" dirty="0" smtClean="0"/>
                        <a:t> month</a:t>
                      </a:r>
                      <a:endParaRPr lang="en-GB" sz="1100" dirty="0" smtClean="0"/>
                    </a:p>
                    <a:p>
                      <a:endParaRPr lang="en-GB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4,378</a:t>
                      </a:r>
                    </a:p>
                    <a:p>
                      <a:endParaRPr lang="en-GB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401 above expected activity – 110%</a:t>
                      </a:r>
                    </a:p>
                    <a:p>
                      <a:endParaRPr lang="en-GB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Qtr 1    12,415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Qtr 2    12,813</a:t>
                      </a:r>
                    </a:p>
                    <a:p>
                      <a:pPr marL="0" algn="l" defTabSz="914400" rtl="0" eaLnBrk="1" latinLnBrk="0" hangingPunct="1"/>
                      <a:endParaRPr lang="en-GB" sz="11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en-GB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Total Apr-Nov 34,346</a:t>
                      </a:r>
                    </a:p>
                    <a:p>
                      <a:endParaRPr lang="en-GB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marL="60960" marR="60960" marT="30480" marB="30480"/>
                </a:tc>
                <a:extLst>
                  <a:ext uri="{0D108BD9-81ED-4DB2-BD59-A6C34878D82A}">
                    <a16:rowId xmlns:a16="http://schemas.microsoft.com/office/drawing/2014/main" val="2780395889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4894" y="2973046"/>
            <a:ext cx="560881" cy="5669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4522" y="4432486"/>
            <a:ext cx="481626" cy="48162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9968" y="5728320"/>
            <a:ext cx="481626" cy="48162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4893" y="1442202"/>
            <a:ext cx="560881" cy="56697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2150" y="1200151"/>
            <a:ext cx="3861155" cy="132359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72150" y="2533876"/>
            <a:ext cx="3861155" cy="144949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72150" y="3993502"/>
            <a:ext cx="3861155" cy="136973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72150" y="5373367"/>
            <a:ext cx="3861155" cy="1201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3812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8367" y="82954"/>
            <a:ext cx="11995266" cy="400110"/>
          </a:xfrm>
          <a:prstGeom prst="rect">
            <a:avLst/>
          </a:prstGeom>
          <a:solidFill>
            <a:srgbClr val="0B8697"/>
          </a:solidFill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chemeClr val="bg1"/>
                </a:solidFill>
              </a:rPr>
              <a:t>Section 3 – Quality and Safety</a:t>
            </a:r>
            <a:endParaRPr lang="en-GB" sz="2000" b="1" dirty="0">
              <a:solidFill>
                <a:schemeClr val="bg1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5056298"/>
              </p:ext>
            </p:extLst>
          </p:nvPr>
        </p:nvGraphicFramePr>
        <p:xfrm>
          <a:off x="98368" y="549741"/>
          <a:ext cx="11995264" cy="61912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9408">
                  <a:extLst>
                    <a:ext uri="{9D8B030D-6E8A-4147-A177-3AD203B41FA5}">
                      <a16:colId xmlns:a16="http://schemas.microsoft.com/office/drawing/2014/main" val="67219486"/>
                    </a:ext>
                  </a:extLst>
                </a:gridCol>
                <a:gridCol w="1499408">
                  <a:extLst>
                    <a:ext uri="{9D8B030D-6E8A-4147-A177-3AD203B41FA5}">
                      <a16:colId xmlns:a16="http://schemas.microsoft.com/office/drawing/2014/main" val="3145130481"/>
                    </a:ext>
                  </a:extLst>
                </a:gridCol>
                <a:gridCol w="851361">
                  <a:extLst>
                    <a:ext uri="{9D8B030D-6E8A-4147-A177-3AD203B41FA5}">
                      <a16:colId xmlns:a16="http://schemas.microsoft.com/office/drawing/2014/main" val="1187641680"/>
                    </a:ext>
                  </a:extLst>
                </a:gridCol>
                <a:gridCol w="781397">
                  <a:extLst>
                    <a:ext uri="{9D8B030D-6E8A-4147-A177-3AD203B41FA5}">
                      <a16:colId xmlns:a16="http://schemas.microsoft.com/office/drawing/2014/main" val="3247098725"/>
                    </a:ext>
                  </a:extLst>
                </a:gridCol>
                <a:gridCol w="2028305">
                  <a:extLst>
                    <a:ext uri="{9D8B030D-6E8A-4147-A177-3AD203B41FA5}">
                      <a16:colId xmlns:a16="http://schemas.microsoft.com/office/drawing/2014/main" val="1087171294"/>
                    </a:ext>
                  </a:extLst>
                </a:gridCol>
                <a:gridCol w="673331">
                  <a:extLst>
                    <a:ext uri="{9D8B030D-6E8A-4147-A177-3AD203B41FA5}">
                      <a16:colId xmlns:a16="http://schemas.microsoft.com/office/drawing/2014/main" val="340205772"/>
                    </a:ext>
                  </a:extLst>
                </a:gridCol>
                <a:gridCol w="4662054">
                  <a:extLst>
                    <a:ext uri="{9D8B030D-6E8A-4147-A177-3AD203B41FA5}">
                      <a16:colId xmlns:a16="http://schemas.microsoft.com/office/drawing/2014/main" val="1075718584"/>
                    </a:ext>
                  </a:extLst>
                </a:gridCol>
              </a:tblGrid>
              <a:tr h="711393"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solidFill>
                            <a:schemeClr val="bg1"/>
                          </a:solidFill>
                        </a:rPr>
                        <a:t>Service Area</a:t>
                      </a:r>
                      <a:endParaRPr lang="en-GB" sz="1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Metric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Target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Qtr 2 Sept Actual Activity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Cumulative Activity YTD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Rag Status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Chart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80681"/>
                  </a:ext>
                </a:extLst>
              </a:tr>
              <a:tr h="2617127">
                <a:tc>
                  <a:txBody>
                    <a:bodyPr/>
                    <a:lstStyle/>
                    <a:p>
                      <a:r>
                        <a:rPr lang="en-GB" sz="1200" b="1" dirty="0" smtClean="0"/>
                        <a:t>HCAIs</a:t>
                      </a:r>
                      <a:endParaRPr lang="en-GB" sz="1200" b="1" baseline="0" dirty="0" smtClean="0"/>
                    </a:p>
                    <a:p>
                      <a:endParaRPr lang="en-GB" sz="1200" b="1" baseline="0" dirty="0" smtClean="0"/>
                    </a:p>
                    <a:p>
                      <a:r>
                        <a:rPr lang="en-GB" sz="900" b="0" i="1" dirty="0" smtClean="0"/>
                        <a:t>* Targets included in SDP Summary Table</a:t>
                      </a:r>
                    </a:p>
                    <a:p>
                      <a:endParaRPr lang="en-GB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Methicillin-resistant staphylococcus aureus (MRSA) *</a:t>
                      </a:r>
                      <a:endParaRPr lang="en-GB" sz="1100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4.313 cases per 100,000 occupied beds (CDI)</a:t>
                      </a:r>
                    </a:p>
                    <a:p>
                      <a:endParaRPr lang="en-GB" sz="1100" dirty="0" smtClean="0"/>
                    </a:p>
                    <a:p>
                      <a:r>
                        <a:rPr lang="en-GB" sz="1100" dirty="0" smtClean="0"/>
                        <a:t>Quarterly target</a:t>
                      </a:r>
                    </a:p>
                    <a:p>
                      <a:endParaRPr lang="en-GB" sz="1100" dirty="0" smtClean="0"/>
                    </a:p>
                    <a:p>
                      <a:r>
                        <a:rPr lang="en-GB" sz="1100" dirty="0" smtClean="0"/>
                        <a:t>Q1 – 4.313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/>
                        <a:t>Q2 – 4.313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/>
                        <a:t>Q3 – 4.313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/>
                        <a:t>Q4 – 4.313</a:t>
                      </a:r>
                    </a:p>
                    <a:p>
                      <a:endParaRPr lang="en-GB" sz="1100" dirty="0" smtClean="0"/>
                    </a:p>
                    <a:p>
                      <a:endParaRPr lang="en-GB" sz="1100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100" dirty="0" err="1" smtClean="0"/>
                        <a:t>Qtr</a:t>
                      </a:r>
                      <a:r>
                        <a:rPr lang="en-GB" sz="1100" dirty="0" smtClean="0"/>
                        <a:t> 2 = 4.457 cases</a:t>
                      </a:r>
                      <a:endParaRPr lang="en-GB" sz="1100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Qtr 1- April to June = 4.412 cases</a:t>
                      </a:r>
                      <a:endParaRPr lang="en-GB" sz="1100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528376"/>
                  </a:ext>
                </a:extLst>
              </a:tr>
              <a:tr h="2751139"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 err="1" smtClean="0"/>
                        <a:t>Clostridioides</a:t>
                      </a:r>
                      <a:r>
                        <a:rPr lang="en-GB" sz="1100" dirty="0" smtClean="0"/>
                        <a:t> difficile (CDI) *</a:t>
                      </a:r>
                      <a:endParaRPr lang="en-GB" sz="1100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25.0 cases per 100,000 occupied beds</a:t>
                      </a:r>
                    </a:p>
                    <a:p>
                      <a:endParaRPr lang="en-GB" sz="110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/>
                        <a:t>Quarterly target</a:t>
                      </a:r>
                    </a:p>
                    <a:p>
                      <a:endParaRPr lang="en-GB" sz="1100" dirty="0" smtClean="0"/>
                    </a:p>
                    <a:p>
                      <a:r>
                        <a:rPr lang="en-GB" sz="1100" dirty="0" smtClean="0"/>
                        <a:t>Q1 – 25.2</a:t>
                      </a:r>
                    </a:p>
                    <a:p>
                      <a:r>
                        <a:rPr lang="en-GB" sz="1100" dirty="0" smtClean="0"/>
                        <a:t>Q2 – 25.0</a:t>
                      </a:r>
                    </a:p>
                    <a:p>
                      <a:r>
                        <a:rPr lang="en-GB" sz="1100" dirty="0" smtClean="0"/>
                        <a:t>Q3 – 24.8</a:t>
                      </a:r>
                    </a:p>
                    <a:p>
                      <a:r>
                        <a:rPr lang="en-GB" sz="1100" dirty="0" smtClean="0"/>
                        <a:t>Q4 – 24.5</a:t>
                      </a: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100" dirty="0" err="1" smtClean="0"/>
                        <a:t>Qtr</a:t>
                      </a:r>
                      <a:r>
                        <a:rPr lang="en-GB" sz="1100" dirty="0" smtClean="0"/>
                        <a:t> 2 = 22.3 cases</a:t>
                      </a:r>
                      <a:endParaRPr lang="en-GB" sz="1100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Qtr 1 – April to June =</a:t>
                      </a:r>
                      <a:r>
                        <a:rPr lang="en-GB" sz="1100" baseline="0" dirty="0" smtClean="0"/>
                        <a:t> 22.8 cases</a:t>
                      </a:r>
                      <a:endParaRPr lang="en-GB" sz="1100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6959614"/>
                  </a:ext>
                </a:extLst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6838950" y="2305050"/>
            <a:ext cx="485775" cy="514350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3099" y="4918261"/>
            <a:ext cx="481626" cy="48162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9246" y="4016817"/>
            <a:ext cx="4532256" cy="264115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69246" y="1321242"/>
            <a:ext cx="4532256" cy="2578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4719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719"/>
          </a:xfrm>
        </p:spPr>
        <p:txBody>
          <a:bodyPr>
            <a:normAutofit fontScale="90000"/>
          </a:bodyPr>
          <a:lstStyle/>
          <a:p>
            <a:endParaRPr lang="en-GB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3776693"/>
              </p:ext>
            </p:extLst>
          </p:nvPr>
        </p:nvGraphicFramePr>
        <p:xfrm>
          <a:off x="237392" y="547927"/>
          <a:ext cx="11746525" cy="61378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666">
                  <a:extLst>
                    <a:ext uri="{9D8B030D-6E8A-4147-A177-3AD203B41FA5}">
                      <a16:colId xmlns:a16="http://schemas.microsoft.com/office/drawing/2014/main" val="1785197159"/>
                    </a:ext>
                  </a:extLst>
                </a:gridCol>
                <a:gridCol w="10521859">
                  <a:extLst>
                    <a:ext uri="{9D8B030D-6E8A-4147-A177-3AD203B41FA5}">
                      <a16:colId xmlns:a16="http://schemas.microsoft.com/office/drawing/2014/main" val="658812486"/>
                    </a:ext>
                  </a:extLst>
                </a:gridCol>
              </a:tblGrid>
              <a:tr h="261892"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solidFill>
                            <a:schemeClr val="bg1"/>
                          </a:solidFill>
                        </a:rPr>
                        <a:t>Service Area</a:t>
                      </a:r>
                      <a:endParaRPr lang="en-GB" sz="1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774029"/>
                  </a:ext>
                </a:extLst>
              </a:tr>
              <a:tr h="293177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 smtClean="0"/>
                        <a:t>Serious Adverse Incidents</a:t>
                      </a:r>
                    </a:p>
                    <a:p>
                      <a:endParaRPr lang="en-GB" sz="1100" b="1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SAI Notifications per month up to end of November 2024</a:t>
                      </a:r>
                      <a:r>
                        <a:rPr lang="en-GB" sz="1100" baseline="0" dirty="0" smtClean="0"/>
                        <a:t>                                                              Number of SAI reports to SPPG per month to end November 2024</a:t>
                      </a:r>
                      <a:endParaRPr lang="en-GB" sz="1100" dirty="0" smtClean="0"/>
                    </a:p>
                    <a:p>
                      <a:endParaRPr lang="en-GB" sz="1100" dirty="0"/>
                    </a:p>
                  </a:txBody>
                  <a:tcPr marL="60960" marR="60960" marT="30480" marB="30480"/>
                </a:tc>
                <a:extLst>
                  <a:ext uri="{0D108BD9-81ED-4DB2-BD59-A6C34878D82A}">
                    <a16:rowId xmlns:a16="http://schemas.microsoft.com/office/drawing/2014/main" val="3385742702"/>
                  </a:ext>
                </a:extLst>
              </a:tr>
              <a:tr h="1622437">
                <a:tc>
                  <a:txBody>
                    <a:bodyPr/>
                    <a:lstStyle/>
                    <a:p>
                      <a:r>
                        <a:rPr lang="en-GB" sz="1100" b="1" dirty="0" err="1" smtClean="0"/>
                        <a:t>Datix</a:t>
                      </a:r>
                      <a:r>
                        <a:rPr lang="en-GB" sz="1100" b="1" dirty="0" smtClean="0"/>
                        <a:t> – Complaints and Compliments</a:t>
                      </a:r>
                      <a:endParaRPr lang="en-GB" sz="1100" b="1" dirty="0"/>
                    </a:p>
                  </a:txBody>
                  <a:tcPr marL="60960" marR="60960" marT="30480" marB="30480"/>
                </a:tc>
                <a:tc rowSpan="2">
                  <a:txBody>
                    <a:bodyPr/>
                    <a:lstStyle/>
                    <a:p>
                      <a:endParaRPr lang="en-GB" sz="1100" dirty="0"/>
                    </a:p>
                  </a:txBody>
                  <a:tcPr marL="60960" marR="60960" marT="30480" marB="30480"/>
                </a:tc>
                <a:extLst>
                  <a:ext uri="{0D108BD9-81ED-4DB2-BD59-A6C34878D82A}">
                    <a16:rowId xmlns:a16="http://schemas.microsoft.com/office/drawing/2014/main" val="1822393595"/>
                  </a:ext>
                </a:extLst>
              </a:tr>
              <a:tr h="1309335">
                <a:tc>
                  <a:txBody>
                    <a:bodyPr/>
                    <a:lstStyle/>
                    <a:p>
                      <a:endParaRPr lang="en-GB" sz="1100" b="1" dirty="0"/>
                    </a:p>
                  </a:txBody>
                  <a:tcPr marL="60960" marR="60960" marT="30480" marB="30480"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dirty="0"/>
                    </a:p>
                  </a:txBody>
                  <a:tcPr marL="60960" marR="60960" marT="30480" marB="30480"/>
                </a:tc>
                <a:extLst>
                  <a:ext uri="{0D108BD9-81ED-4DB2-BD59-A6C34878D82A}">
                    <a16:rowId xmlns:a16="http://schemas.microsoft.com/office/drawing/2014/main" val="3499153558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237392" y="147817"/>
            <a:ext cx="11746525" cy="400110"/>
          </a:xfrm>
          <a:prstGeom prst="rect">
            <a:avLst/>
          </a:prstGeom>
          <a:solidFill>
            <a:srgbClr val="0B8697"/>
          </a:solidFill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chemeClr val="bg1"/>
                </a:solidFill>
              </a:rPr>
              <a:t>Section 3 </a:t>
            </a:r>
            <a:r>
              <a:rPr lang="en-GB" sz="2000" b="1" dirty="0">
                <a:solidFill>
                  <a:schemeClr val="bg1"/>
                </a:solidFill>
              </a:rPr>
              <a:t>– </a:t>
            </a:r>
            <a:r>
              <a:rPr lang="en-GB" sz="2000" b="1" dirty="0" smtClean="0">
                <a:solidFill>
                  <a:schemeClr val="bg1"/>
                </a:solidFill>
              </a:rPr>
              <a:t>Quality and Safety</a:t>
            </a:r>
            <a:endParaRPr lang="en-GB" sz="2000" b="1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6812" y="3833624"/>
            <a:ext cx="5015438" cy="27767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0820" y="3838187"/>
            <a:ext cx="5353098" cy="277216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6812" y="1120328"/>
            <a:ext cx="5018161" cy="257621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6017" y="1120327"/>
            <a:ext cx="5246855" cy="2576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64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6693" y="177617"/>
            <a:ext cx="11711308" cy="307777"/>
          </a:xfrm>
          <a:prstGeom prst="rect">
            <a:avLst/>
          </a:prstGeom>
          <a:solidFill>
            <a:srgbClr val="B913A1"/>
          </a:solidFill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Section 4 – Patient Satisfaction - Real-Time </a:t>
            </a:r>
            <a:r>
              <a:rPr lang="en-GB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Feedback: Patient Experience Charts - Month of </a:t>
            </a:r>
            <a:r>
              <a:rPr lang="en-GB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November </a:t>
            </a:r>
            <a:r>
              <a:rPr lang="en-GB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 = </a:t>
            </a:r>
            <a:r>
              <a:rPr lang="en-GB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839 surveys </a:t>
            </a:r>
            <a:endParaRPr lang="en-GB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1424041" y="639298"/>
            <a:ext cx="5837819" cy="2413000"/>
          </a:xfrm>
          <a:prstGeom prst="rect">
            <a:avLst/>
          </a:prstGeom>
          <a:noFill/>
          <a:ln w="12700">
            <a:solidFill>
              <a:srgbClr val="7030A0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8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collection of fortnightly Patient Experience feedback recommenced mid-July 2020 in 48 phase 1 acute areas, progressed to phase 2, and review is </a:t>
            </a:r>
            <a:r>
              <a:rPr lang="en-GB" sz="85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underway </a:t>
            </a:r>
            <a:r>
              <a:rPr lang="en-GB" sz="8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current project spread and capacity to align with corporate priority areas ensuring wide advocacy for service users through gathering patient experience via an independent team on approximately 90 wards.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8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Monthly volume of surveys has increased to a relatively consistent performance level with approximately </a:t>
            </a:r>
            <a:r>
              <a:rPr lang="en-GB" sz="85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700</a:t>
            </a:r>
            <a:r>
              <a:rPr lang="en-GB" sz="850" dirty="0" smtClean="0">
                <a:latin typeface="Arial" panose="020B0604020202020204" pitchFamily="34" charset="0"/>
                <a:cs typeface="Arial" panose="020B0604020202020204" pitchFamily="34" charset="0"/>
              </a:rPr>
              <a:t> surveys </a:t>
            </a:r>
            <a:r>
              <a:rPr lang="en-GB" sz="8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being completed across the majority of months across </a:t>
            </a:r>
            <a:r>
              <a:rPr lang="en-GB" sz="85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2024-25 to the end of November 2024. </a:t>
            </a:r>
            <a:endParaRPr lang="en-GB" sz="85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85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April - November </a:t>
            </a:r>
            <a:r>
              <a:rPr lang="en-GB" sz="8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 </a:t>
            </a:r>
            <a:r>
              <a:rPr lang="en-GB" sz="85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4,972</a:t>
            </a:r>
            <a:r>
              <a:rPr lang="en-GB" sz="85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adult </a:t>
            </a:r>
            <a:r>
              <a:rPr lang="en-GB" sz="8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inpatient surveys have been </a:t>
            </a:r>
            <a:r>
              <a:rPr lang="en-GB" sz="85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completed.  </a:t>
            </a:r>
            <a:r>
              <a:rPr lang="en-GB" sz="8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</a:t>
            </a:r>
            <a:r>
              <a:rPr lang="en-GB" sz="85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includes </a:t>
            </a:r>
            <a:r>
              <a:rPr lang="en-GB" sz="8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areas such as the SWAN Maternity Outpatient Clinic, Elective Overnight Stay </a:t>
            </a:r>
            <a:r>
              <a:rPr lang="en-GB" sz="85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Centre, and Neurology and reflects increased frequency of surveys being undertaken in some service areas</a:t>
            </a:r>
            <a:r>
              <a:rPr lang="en-GB" sz="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6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8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RBHSC reporting is now </a:t>
            </a:r>
            <a:r>
              <a:rPr lang="en-GB" sz="85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embedded in </a:t>
            </a:r>
            <a:r>
              <a:rPr lang="en-GB" sz="8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Allen, Barbour, Clark Clinic &amp; Paul wards and a total of </a:t>
            </a:r>
            <a:r>
              <a:rPr lang="en-GB" sz="85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222</a:t>
            </a:r>
            <a:r>
              <a:rPr lang="en-GB" sz="85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8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surveys completed so far this year, 2024-25. Project progress review of the RBHSC bespoke survey results and engagement with stakeholders is </a:t>
            </a:r>
            <a:r>
              <a:rPr lang="en-GB" sz="85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underway with further wards to be added to the RBHSC RTPE schedule.</a:t>
            </a:r>
            <a:endParaRPr lang="en-GB" sz="85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85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scores have been maintained in </a:t>
            </a:r>
            <a:r>
              <a:rPr lang="en-GB" sz="8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both Overall Satisfaction and the Friends &amp; Family Test.  In </a:t>
            </a:r>
            <a:r>
              <a:rPr lang="en-GB" sz="85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November </a:t>
            </a:r>
            <a:r>
              <a:rPr lang="en-GB" sz="8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2024, of </a:t>
            </a:r>
            <a:r>
              <a:rPr lang="en-GB" sz="85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839</a:t>
            </a:r>
            <a:r>
              <a:rPr lang="en-GB" sz="85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patients</a:t>
            </a:r>
            <a:r>
              <a:rPr lang="en-GB" sz="8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85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99.6% </a:t>
            </a:r>
            <a:r>
              <a:rPr lang="en-GB" sz="8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were extremely likely to recommend the ward they were in to their friends or family. </a:t>
            </a:r>
          </a:p>
        </p:txBody>
      </p:sp>
      <p:sp>
        <p:nvSpPr>
          <p:cNvPr id="7" name="Rectangle 6"/>
          <p:cNvSpPr/>
          <p:nvPr/>
        </p:nvSpPr>
        <p:spPr>
          <a:xfrm>
            <a:off x="1621996" y="5219639"/>
            <a:ext cx="1056666" cy="1338828"/>
          </a:xfrm>
          <a:prstGeom prst="rect">
            <a:avLst/>
          </a:prstGeom>
          <a:ln w="12700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</a:pPr>
            <a:r>
              <a:rPr lang="en-GB" sz="900" b="1" dirty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likely are you to recommend this ward to friends and family if they needed similar care or treatment?</a:t>
            </a:r>
          </a:p>
        </p:txBody>
      </p:sp>
      <p:sp>
        <p:nvSpPr>
          <p:cNvPr id="12" name="Rectangle 11"/>
          <p:cNvSpPr/>
          <p:nvPr/>
        </p:nvSpPr>
        <p:spPr>
          <a:xfrm flipH="1">
            <a:off x="6044756" y="6631468"/>
            <a:ext cx="324035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050" dirty="0">
                <a:solidFill>
                  <a:schemeClr val="bg2"/>
                </a:solidFill>
              </a:rPr>
              <a:t>7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6440436" y="3832858"/>
            <a:ext cx="829043" cy="897343"/>
            <a:chOff x="10736117" y="-1484305"/>
            <a:chExt cx="811453" cy="1339561"/>
          </a:xfrm>
        </p:grpSpPr>
        <p:sp>
          <p:nvSpPr>
            <p:cNvPr id="4" name="Rounded Rectangle 3"/>
            <p:cNvSpPr/>
            <p:nvPr/>
          </p:nvSpPr>
          <p:spPr bwMode="auto">
            <a:xfrm>
              <a:off x="10736117" y="-1484305"/>
              <a:ext cx="811453" cy="693426"/>
            </a:xfrm>
            <a:prstGeom prst="roundRect">
              <a:avLst/>
            </a:prstGeom>
            <a:solidFill>
              <a:srgbClr val="7030A0"/>
            </a:solidFill>
            <a:ln w="9525" cap="flat" cmpd="sng" algn="ctr">
              <a:solidFill>
                <a:schemeClr val="tx1"/>
              </a:solidFill>
              <a:prstDash val="solid"/>
              <a:bevel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/>
          </p:spPr>
          <p:txBody>
            <a:bodyPr vert="horz" wrap="none" lIns="51435" tIns="25718" rIns="51435" bIns="25718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514350"/>
              <a:r>
                <a:rPr lang="en-GB" sz="1100" b="1" dirty="0">
                  <a:solidFill>
                    <a:schemeClr val="bg2"/>
                  </a:solidFill>
                  <a:latin typeface="+mj-lt"/>
                </a:rPr>
                <a:t>Overall</a:t>
              </a:r>
            </a:p>
            <a:p>
              <a:pPr algn="ctr" defTabSz="514350"/>
              <a:r>
                <a:rPr lang="en-GB" sz="1100" b="1" dirty="0">
                  <a:solidFill>
                    <a:schemeClr val="bg2"/>
                  </a:solidFill>
                  <a:latin typeface="+mj-lt"/>
                </a:rPr>
                <a:t>Satisfaction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0874179" y="-696086"/>
              <a:ext cx="636257" cy="5513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solidFill>
                    <a:srgbClr val="7030A0"/>
                  </a:solidFill>
                </a:rPr>
                <a:t>99% </a:t>
              </a:r>
            </a:p>
          </p:txBody>
        </p:sp>
      </p:grp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/>
          <a:srcRect t="1158"/>
          <a:stretch/>
        </p:blipFill>
        <p:spPr>
          <a:xfrm>
            <a:off x="7770001" y="602491"/>
            <a:ext cx="4168000" cy="615593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/>
          <a:srcRect t="9962" r="3138"/>
          <a:stretch/>
        </p:blipFill>
        <p:spPr>
          <a:xfrm>
            <a:off x="1428399" y="3147059"/>
            <a:ext cx="4865721" cy="182961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8662" y="5077929"/>
            <a:ext cx="4590817" cy="1616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500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89403" y="2103663"/>
            <a:ext cx="838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A4C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Appendix </a:t>
            </a:r>
          </a:p>
        </p:txBody>
      </p:sp>
    </p:spTree>
    <p:extLst>
      <p:ext uri="{BB962C8B-B14F-4D97-AF65-F5344CB8AC3E}">
        <p14:creationId xmlns:p14="http://schemas.microsoft.com/office/powerpoint/2010/main" val="24686575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8367" y="149629"/>
            <a:ext cx="11995266" cy="400110"/>
          </a:xfrm>
          <a:prstGeom prst="rect">
            <a:avLst/>
          </a:prstGeom>
          <a:solidFill>
            <a:srgbClr val="0A4C86"/>
          </a:solidFill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chemeClr val="bg1"/>
                </a:solidFill>
              </a:rPr>
              <a:t>SDP Indicators Summary Table</a:t>
            </a:r>
            <a:endParaRPr lang="en-GB" sz="2000" b="1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345" y="1590675"/>
            <a:ext cx="8371655" cy="2890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6141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8367" y="149629"/>
            <a:ext cx="11995266" cy="400110"/>
          </a:xfrm>
          <a:prstGeom prst="rect">
            <a:avLst/>
          </a:prstGeom>
          <a:solidFill>
            <a:srgbClr val="0A4C86"/>
          </a:solidFill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chemeClr val="bg1"/>
                </a:solidFill>
              </a:rPr>
              <a:t>Waiting Lists</a:t>
            </a:r>
            <a:endParaRPr lang="en-GB" sz="2000" b="1" dirty="0">
              <a:solidFill>
                <a:schemeClr val="bg1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2210768"/>
              </p:ext>
            </p:extLst>
          </p:nvPr>
        </p:nvGraphicFramePr>
        <p:xfrm>
          <a:off x="98368" y="549739"/>
          <a:ext cx="11995264" cy="62157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9408">
                  <a:extLst>
                    <a:ext uri="{9D8B030D-6E8A-4147-A177-3AD203B41FA5}">
                      <a16:colId xmlns:a16="http://schemas.microsoft.com/office/drawing/2014/main" val="67219486"/>
                    </a:ext>
                  </a:extLst>
                </a:gridCol>
                <a:gridCol w="1499408">
                  <a:extLst>
                    <a:ext uri="{9D8B030D-6E8A-4147-A177-3AD203B41FA5}">
                      <a16:colId xmlns:a16="http://schemas.microsoft.com/office/drawing/2014/main" val="3145130481"/>
                    </a:ext>
                  </a:extLst>
                </a:gridCol>
                <a:gridCol w="8996448">
                  <a:extLst>
                    <a:ext uri="{9D8B030D-6E8A-4147-A177-3AD203B41FA5}">
                      <a16:colId xmlns:a16="http://schemas.microsoft.com/office/drawing/2014/main" val="1187641680"/>
                    </a:ext>
                  </a:extLst>
                </a:gridCol>
              </a:tblGrid>
              <a:tr h="320418"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solidFill>
                            <a:schemeClr val="bg1"/>
                          </a:solidFill>
                        </a:rPr>
                        <a:t>Service Area</a:t>
                      </a:r>
                      <a:endParaRPr lang="en-GB" sz="1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Metric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80681"/>
                  </a:ext>
                </a:extLst>
              </a:tr>
              <a:tr h="254302">
                <a:tc>
                  <a:txBody>
                    <a:bodyPr/>
                    <a:lstStyle/>
                    <a:p>
                      <a:r>
                        <a:rPr lang="en-GB" sz="1200" b="1" dirty="0" smtClean="0"/>
                        <a:t>Community Services</a:t>
                      </a: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Children’s Social Care</a:t>
                      </a:r>
                      <a:endParaRPr lang="en-GB" sz="1100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Not</a:t>
                      </a:r>
                      <a:r>
                        <a:rPr lang="en-GB" sz="1100" baseline="0" dirty="0" smtClean="0"/>
                        <a:t> Available due to Strike Action</a:t>
                      </a:r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528376"/>
                  </a:ext>
                </a:extLst>
              </a:tr>
              <a:tr h="2827301">
                <a:tc>
                  <a:txBody>
                    <a:bodyPr/>
                    <a:lstStyle/>
                    <a:p>
                      <a:r>
                        <a:rPr lang="en-GB" sz="1200" b="1" dirty="0" smtClean="0"/>
                        <a:t>Waiting Lists</a:t>
                      </a:r>
                      <a:endParaRPr lang="en-GB" sz="1200" b="1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Acute</a:t>
                      </a:r>
                      <a:r>
                        <a:rPr lang="en-GB" sz="1100" baseline="0" dirty="0" smtClean="0"/>
                        <a:t> Hospital </a:t>
                      </a:r>
                      <a:r>
                        <a:rPr lang="en-GB" sz="1100" dirty="0" smtClean="0"/>
                        <a:t>Inpatient &amp; Daycases</a:t>
                      </a:r>
                    </a:p>
                    <a:p>
                      <a:endParaRPr lang="en-GB" sz="1100" dirty="0" smtClean="0"/>
                    </a:p>
                    <a:p>
                      <a:endParaRPr lang="en-GB" sz="1100" dirty="0" smtClean="0"/>
                    </a:p>
                    <a:p>
                      <a:endParaRPr lang="en-GB" sz="1100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1225911"/>
                  </a:ext>
                </a:extLst>
              </a:tr>
              <a:tr h="2808925">
                <a:tc>
                  <a:txBody>
                    <a:bodyPr/>
                    <a:lstStyle/>
                    <a:p>
                      <a:endParaRPr lang="en-GB" sz="1100" b="1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Acute Hospital Outpatients</a:t>
                      </a:r>
                    </a:p>
                    <a:p>
                      <a:endParaRPr lang="en-GB" sz="1100" dirty="0" smtClean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6959614"/>
                  </a:ext>
                </a:extLst>
              </a:tr>
            </a:tbl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1010" y="1190625"/>
            <a:ext cx="4085335" cy="2667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4713" y="1846646"/>
            <a:ext cx="4605738" cy="127755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1010" y="4013058"/>
            <a:ext cx="4085335" cy="267349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84713" y="4656520"/>
            <a:ext cx="4605738" cy="1325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9833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8367" y="149629"/>
            <a:ext cx="11995266" cy="400110"/>
          </a:xfrm>
          <a:prstGeom prst="rect">
            <a:avLst/>
          </a:prstGeom>
          <a:solidFill>
            <a:srgbClr val="0A4C86"/>
          </a:solidFill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chemeClr val="bg1"/>
                </a:solidFill>
              </a:rPr>
              <a:t>Waiting Lists</a:t>
            </a:r>
            <a:endParaRPr lang="en-GB" sz="2000" b="1" dirty="0">
              <a:solidFill>
                <a:schemeClr val="bg1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703471"/>
              </p:ext>
            </p:extLst>
          </p:nvPr>
        </p:nvGraphicFramePr>
        <p:xfrm>
          <a:off x="98368" y="549740"/>
          <a:ext cx="11995264" cy="5929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9408">
                  <a:extLst>
                    <a:ext uri="{9D8B030D-6E8A-4147-A177-3AD203B41FA5}">
                      <a16:colId xmlns:a16="http://schemas.microsoft.com/office/drawing/2014/main" val="67219486"/>
                    </a:ext>
                  </a:extLst>
                </a:gridCol>
                <a:gridCol w="1499408">
                  <a:extLst>
                    <a:ext uri="{9D8B030D-6E8A-4147-A177-3AD203B41FA5}">
                      <a16:colId xmlns:a16="http://schemas.microsoft.com/office/drawing/2014/main" val="3145130481"/>
                    </a:ext>
                  </a:extLst>
                </a:gridCol>
                <a:gridCol w="8996448">
                  <a:extLst>
                    <a:ext uri="{9D8B030D-6E8A-4147-A177-3AD203B41FA5}">
                      <a16:colId xmlns:a16="http://schemas.microsoft.com/office/drawing/2014/main" val="1187641680"/>
                    </a:ext>
                  </a:extLst>
                </a:gridCol>
              </a:tblGrid>
              <a:tr h="239598"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solidFill>
                            <a:schemeClr val="bg1"/>
                          </a:solidFill>
                        </a:rPr>
                        <a:t>Service Area</a:t>
                      </a:r>
                      <a:endParaRPr lang="en-GB" sz="1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Metric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80681"/>
                  </a:ext>
                </a:extLst>
              </a:tr>
              <a:tr h="5655424">
                <a:tc>
                  <a:txBody>
                    <a:bodyPr/>
                    <a:lstStyle/>
                    <a:p>
                      <a:r>
                        <a:rPr lang="en-GB" sz="1200" b="1" dirty="0" smtClean="0"/>
                        <a:t>Community Services</a:t>
                      </a:r>
                    </a:p>
                    <a:p>
                      <a:r>
                        <a:rPr lang="en-GB" sz="1200" b="1" dirty="0" smtClean="0"/>
                        <a:t>Waiting Lists</a:t>
                      </a:r>
                      <a:endParaRPr lang="en-GB" sz="1200" b="1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AHP</a:t>
                      </a:r>
                      <a:r>
                        <a:rPr lang="en-GB" sz="1100" baseline="0" dirty="0" smtClean="0"/>
                        <a:t> Services </a:t>
                      </a:r>
                    </a:p>
                    <a:p>
                      <a:endParaRPr lang="en-GB" sz="1100" baseline="0" dirty="0" smtClean="0"/>
                    </a:p>
                    <a:p>
                      <a:r>
                        <a:rPr lang="en-GB" sz="1100" i="1" baseline="0" dirty="0" smtClean="0"/>
                        <a:t>AHP waiting list numbers are subject to ongoing validation to remove duplicate referrals</a:t>
                      </a:r>
                    </a:p>
                    <a:p>
                      <a:endParaRPr lang="en-GB" sz="1100" baseline="0" dirty="0" smtClean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528376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858" y="4497041"/>
            <a:ext cx="8867774" cy="13525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6482" y="1118151"/>
            <a:ext cx="6486525" cy="3000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8141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b71897c-df1d-4362-8731-bcfc3c3b1c15">
      <Terms xmlns="http://schemas.microsoft.com/office/infopath/2007/PartnerControls"/>
    </lcf76f155ced4ddcb4097134ff3c332f>
    <TaxCatchAll xmlns="f742fd9a-f586-485c-bfbd-846a835e4eff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6264F757A50147A304998346CC9946" ma:contentTypeVersion="16" ma:contentTypeDescription="Create a new document." ma:contentTypeScope="" ma:versionID="13495d0fc6b713c9a800b289844045ac">
  <xsd:schema xmlns:xsd="http://www.w3.org/2001/XMLSchema" xmlns:xs="http://www.w3.org/2001/XMLSchema" xmlns:p="http://schemas.microsoft.com/office/2006/metadata/properties" xmlns:ns2="cb71897c-df1d-4362-8731-bcfc3c3b1c15" xmlns:ns3="113bc8f4-fbd1-47dc-a367-b45504fa7fa8" xmlns:ns4="f742fd9a-f586-485c-bfbd-846a835e4eff" targetNamespace="http://schemas.microsoft.com/office/2006/metadata/properties" ma:root="true" ma:fieldsID="42a3ca5ec15aaa04490c9911c8f85048" ns2:_="" ns3:_="" ns4:_="">
    <xsd:import namespace="cb71897c-df1d-4362-8731-bcfc3c3b1c15"/>
    <xsd:import namespace="113bc8f4-fbd1-47dc-a367-b45504fa7fa8"/>
    <xsd:import namespace="f742fd9a-f586-485c-bfbd-846a835e4ef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71897c-df1d-4362-8731-bcfc3c3b1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18672522-f831-4571-a95f-deab59c652a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3bc8f4-fbd1-47dc-a367-b45504fa7fa8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42fd9a-f586-485c-bfbd-846a835e4eff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87cf79a-0cc7-4041-bfeb-b00bcb421968}" ma:internalName="TaxCatchAll" ma:showField="CatchAllData" ma:web="113bc8f4-fbd1-47dc-a367-b45504fa7f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F03C979-0850-44E4-B5E1-1D9C4708BF8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A2CDAA6-46F8-4F85-8CE2-EF41976F91A9}">
  <ds:schemaRefs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f742fd9a-f586-485c-bfbd-846a835e4eff"/>
    <ds:schemaRef ds:uri="http://schemas.microsoft.com/office/2006/metadata/properties"/>
    <ds:schemaRef ds:uri="http://purl.org/dc/terms/"/>
    <ds:schemaRef ds:uri="http://schemas.microsoft.com/office/infopath/2007/PartnerControls"/>
    <ds:schemaRef ds:uri="113bc8f4-fbd1-47dc-a367-b45504fa7fa8"/>
    <ds:schemaRef ds:uri="cb71897c-df1d-4362-8731-bcfc3c3b1c15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2AF41538-9360-435B-9C65-9E867239E53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b71897c-df1d-4362-8731-bcfc3c3b1c15"/>
    <ds:schemaRef ds:uri="113bc8f4-fbd1-47dc-a367-b45504fa7fa8"/>
    <ds:schemaRef ds:uri="f742fd9a-f586-485c-bfbd-846a835e4ef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2597</TotalTime>
  <Words>1793</Words>
  <Application>Microsoft Office PowerPoint</Application>
  <PresentationFormat>Widescreen</PresentationFormat>
  <Paragraphs>378</Paragraphs>
  <Slides>15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Segoe UI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Belfast H&amp;SC Trust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Deeny, Niamh</dc:creator>
  <cp:lastModifiedBy>Thompson, Jennifer</cp:lastModifiedBy>
  <cp:revision>164</cp:revision>
  <cp:lastPrinted>2024-12-30T14:59:39Z</cp:lastPrinted>
  <dcterms:created xsi:type="dcterms:W3CDTF">2023-12-14T16:23:12Z</dcterms:created>
  <dcterms:modified xsi:type="dcterms:W3CDTF">2024-12-30T16:09:28Z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0x0101008B6264F757A50147A304998346CC9946</vt:lpwstr>
  </property>
</Properties>
</file>