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sldIdLst>
    <p:sldId id="256" r:id="rId5"/>
    <p:sldId id="259" r:id="rId6"/>
    <p:sldId id="260" r:id="rId7"/>
    <p:sldId id="274" r:id="rId8"/>
    <p:sldId id="280" r:id="rId9"/>
    <p:sldId id="281" r:id="rId10"/>
    <p:sldId id="282" r:id="rId11"/>
    <p:sldId id="298" r:id="rId12"/>
    <p:sldId id="297" r:id="rId13"/>
    <p:sldId id="293" r:id="rId14"/>
    <p:sldId id="291" r:id="rId15"/>
    <p:sldId id="284" r:id="rId16"/>
    <p:sldId id="283" r:id="rId17"/>
    <p:sldId id="288" r:id="rId18"/>
    <p:sldId id="299" r:id="rId19"/>
  </p:sldIdLst>
  <p:sldSz cx="12192000" cy="6858000"/>
  <p:notesSz cx="6797675"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8697"/>
    <a:srgbClr val="0A4C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65" autoAdjust="0"/>
    <p:restoredTop sz="88140" autoAdjust="0"/>
  </p:normalViewPr>
  <p:slideViewPr>
    <p:cSldViewPr snapToGrid="0">
      <p:cViewPr varScale="1">
        <p:scale>
          <a:sx n="116" d="100"/>
          <a:sy n="116" d="100"/>
        </p:scale>
        <p:origin x="36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4" y="0"/>
            <a:ext cx="2945659" cy="495348"/>
          </a:xfrm>
          <a:prstGeom prst="rect">
            <a:avLst/>
          </a:prstGeom>
        </p:spPr>
        <p:txBody>
          <a:bodyPr vert="horz" lIns="91440" tIns="45720" rIns="91440" bIns="45720" rtlCol="0"/>
          <a:lstStyle>
            <a:lvl1pPr algn="r">
              <a:defRPr sz="1200"/>
            </a:lvl1pPr>
          </a:lstStyle>
          <a:p>
            <a:fld id="{D582BD30-ED23-44BD-9D31-10971463D4FF}" type="datetimeFigureOut">
              <a:rPr lang="en-GB" smtClean="0"/>
              <a:t>27/02/2025</a:t>
            </a:fld>
            <a:endParaRPr lang="en-GB"/>
          </a:p>
        </p:txBody>
      </p:sp>
      <p:sp>
        <p:nvSpPr>
          <p:cNvPr id="4" name="Slide Image Placeholder 3"/>
          <p:cNvSpPr>
            <a:spLocks noGrp="1" noRot="1" noChangeAspect="1"/>
          </p:cNvSpPr>
          <p:nvPr>
            <p:ph type="sldImg" idx="2"/>
          </p:nvPr>
        </p:nvSpPr>
        <p:spPr>
          <a:xfrm>
            <a:off x="438150" y="1233488"/>
            <a:ext cx="5921375" cy="333216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377318"/>
            <a:ext cx="2945659" cy="49534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4" y="9377318"/>
            <a:ext cx="2945659" cy="495347"/>
          </a:xfrm>
          <a:prstGeom prst="rect">
            <a:avLst/>
          </a:prstGeom>
        </p:spPr>
        <p:txBody>
          <a:bodyPr vert="horz" lIns="91440" tIns="45720" rIns="91440" bIns="45720" rtlCol="0" anchor="b"/>
          <a:lstStyle>
            <a:lvl1pPr algn="r">
              <a:defRPr sz="1200"/>
            </a:lvl1pPr>
          </a:lstStyle>
          <a:p>
            <a:fld id="{67E451BD-6F45-45BF-956A-C3F4AA9AE543}" type="slidenum">
              <a:rPr lang="en-GB" smtClean="0"/>
              <a:t>‹#›</a:t>
            </a:fld>
            <a:endParaRPr lang="en-GB"/>
          </a:p>
        </p:txBody>
      </p:sp>
    </p:spTree>
    <p:extLst>
      <p:ext uri="{BB962C8B-B14F-4D97-AF65-F5344CB8AC3E}">
        <p14:creationId xmlns:p14="http://schemas.microsoft.com/office/powerpoint/2010/main" val="16490629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E451BD-6F45-45BF-956A-C3F4AA9AE543}" type="slidenum">
              <a:rPr lang="en-GB" smtClean="0"/>
              <a:t>3</a:t>
            </a:fld>
            <a:endParaRPr lang="en-GB"/>
          </a:p>
        </p:txBody>
      </p:sp>
    </p:spTree>
    <p:extLst>
      <p:ext uri="{BB962C8B-B14F-4D97-AF65-F5344CB8AC3E}">
        <p14:creationId xmlns:p14="http://schemas.microsoft.com/office/powerpoint/2010/main" val="21515500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E451BD-6F45-45BF-956A-C3F4AA9AE543}" type="slidenum">
              <a:rPr lang="en-GB" smtClean="0"/>
              <a:t>4</a:t>
            </a:fld>
            <a:endParaRPr lang="en-GB"/>
          </a:p>
        </p:txBody>
      </p:sp>
    </p:spTree>
    <p:extLst>
      <p:ext uri="{BB962C8B-B14F-4D97-AF65-F5344CB8AC3E}">
        <p14:creationId xmlns:p14="http://schemas.microsoft.com/office/powerpoint/2010/main" val="15033000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E451BD-6F45-45BF-956A-C3F4AA9AE543}" type="slidenum">
              <a:rPr lang="en-GB" smtClean="0"/>
              <a:t>5</a:t>
            </a:fld>
            <a:endParaRPr lang="en-GB"/>
          </a:p>
        </p:txBody>
      </p:sp>
    </p:spTree>
    <p:extLst>
      <p:ext uri="{BB962C8B-B14F-4D97-AF65-F5344CB8AC3E}">
        <p14:creationId xmlns:p14="http://schemas.microsoft.com/office/powerpoint/2010/main" val="5651290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E451BD-6F45-45BF-956A-C3F4AA9AE543}" type="slidenum">
              <a:rPr lang="en-GB" smtClean="0"/>
              <a:t>6</a:t>
            </a:fld>
            <a:endParaRPr lang="en-GB"/>
          </a:p>
        </p:txBody>
      </p:sp>
    </p:spTree>
    <p:extLst>
      <p:ext uri="{BB962C8B-B14F-4D97-AF65-F5344CB8AC3E}">
        <p14:creationId xmlns:p14="http://schemas.microsoft.com/office/powerpoint/2010/main" val="4289576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31B88BB-B187-44E9-B2E9-20930D74E160}" type="slidenum">
              <a:rPr lang="en-GB" smtClean="0"/>
              <a:t>9</a:t>
            </a:fld>
            <a:endParaRPr lang="en-GB"/>
          </a:p>
        </p:txBody>
      </p:sp>
    </p:spTree>
    <p:extLst>
      <p:ext uri="{BB962C8B-B14F-4D97-AF65-F5344CB8AC3E}">
        <p14:creationId xmlns:p14="http://schemas.microsoft.com/office/powerpoint/2010/main" val="41206354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970436E-AAE7-4303-9A59-467E1717E565}" type="datetimeFigureOut">
              <a:rPr lang="en-GB" smtClean="0"/>
              <a:t>27/02/2025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42778010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70436E-AAE7-4303-9A59-467E1717E565}" type="datetimeFigureOut">
              <a:rPr lang="en-GB" smtClean="0"/>
              <a:t>27/02/2025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2946087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970436E-AAE7-4303-9A59-467E1717E565}" type="datetimeFigureOut">
              <a:rPr lang="en-GB" smtClean="0"/>
              <a:t>27/02/2025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1764803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970436E-AAE7-4303-9A59-467E1717E565}" type="datetimeFigureOut">
              <a:rPr lang="en-GB" smtClean="0"/>
              <a:t>27/02/2025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847445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970436E-AAE7-4303-9A59-467E1717E565}" type="datetimeFigureOut">
              <a:rPr lang="en-GB" smtClean="0"/>
              <a:t>27/02/2025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38515575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970436E-AAE7-4303-9A59-467E1717E565}" type="datetimeFigureOut">
              <a:rPr lang="en-GB" smtClean="0"/>
              <a:t>27/02/2025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1042976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70436E-AAE7-4303-9A59-467E1717E565}" type="datetimeFigureOut">
              <a:rPr lang="en-GB" smtClean="0"/>
              <a:t>27/02/2025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7665145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970436E-AAE7-4303-9A59-467E1717E565}" type="datetimeFigureOut">
              <a:rPr lang="en-GB" smtClean="0"/>
              <a:t>27/02/2025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3441439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970436E-AAE7-4303-9A59-467E1717E565}" type="datetimeFigureOut">
              <a:rPr lang="en-GB" smtClean="0"/>
              <a:t>27/02/2025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29836414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70436E-AAE7-4303-9A59-467E1717E565}" type="datetimeFigureOut">
              <a:rPr lang="en-GB" smtClean="0"/>
              <a:t>27/02/2025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1064737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70436E-AAE7-4303-9A59-467E1717E565}" type="datetimeFigureOut">
              <a:rPr lang="en-GB" smtClean="0"/>
              <a:t>27/02/2025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2099653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70436E-AAE7-4303-9A59-467E1717E565}" type="datetimeFigureOut">
              <a:rPr lang="en-GB" smtClean="0"/>
              <a:t>27/02/2025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5ADFB7-5489-4323-9805-198DAC1D1CBD}" type="slidenum">
              <a:rPr lang="en-GB" smtClean="0"/>
              <a:t>‹#›</a:t>
            </a:fld>
            <a:endParaRPr lang="en-GB"/>
          </a:p>
        </p:txBody>
      </p:sp>
    </p:spTree>
    <p:extLst>
      <p:ext uri="{BB962C8B-B14F-4D97-AF65-F5344CB8AC3E}">
        <p14:creationId xmlns:p14="http://schemas.microsoft.com/office/powerpoint/2010/main" val="29657997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pn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png"/><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emf"/></Relationships>
</file>

<file path=ppt/slides/_rels/slide14.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p:cNvSpPr txBox="1"/>
          <p:nvPr/>
        </p:nvSpPr>
        <p:spPr>
          <a:xfrm>
            <a:off x="222703" y="1198788"/>
            <a:ext cx="8382000" cy="584775"/>
          </a:xfrm>
          <a:prstGeom prst="rect">
            <a:avLst/>
          </a:prstGeom>
          <a:noFill/>
        </p:spPr>
        <p:txBody>
          <a:bodyPr wrap="square" rtlCol="0">
            <a:spAutoFit/>
          </a:bodyPr>
          <a:lstStyle/>
          <a:p>
            <a:r>
              <a:rPr lang="en-GB" sz="3200" b="1" dirty="0" smtClean="0">
                <a:solidFill>
                  <a:srgbClr val="7030A0"/>
                </a:solidFill>
                <a:latin typeface="Segoe UI Semibold" panose="020B0702040204020203" pitchFamily="34" charset="0"/>
                <a:cs typeface="Segoe UI Semibold" panose="020B0702040204020203" pitchFamily="34" charset="0"/>
              </a:rPr>
              <a:t>Service </a:t>
            </a:r>
            <a:r>
              <a:rPr lang="en-GB" sz="3200" b="1" dirty="0">
                <a:solidFill>
                  <a:srgbClr val="7030A0"/>
                </a:solidFill>
                <a:latin typeface="Segoe UI Semibold" panose="020B0702040204020203" pitchFamily="34" charset="0"/>
                <a:cs typeface="Segoe UI Semibold" panose="020B0702040204020203" pitchFamily="34" charset="0"/>
              </a:rPr>
              <a:t>Delivery </a:t>
            </a:r>
            <a:r>
              <a:rPr lang="en-GB" sz="3200" b="1" dirty="0" smtClean="0">
                <a:solidFill>
                  <a:srgbClr val="7030A0"/>
                </a:solidFill>
                <a:latin typeface="Segoe UI Semibold" panose="020B0702040204020203" pitchFamily="34" charset="0"/>
                <a:cs typeface="Segoe UI Semibold" panose="020B0702040204020203" pitchFamily="34" charset="0"/>
              </a:rPr>
              <a:t>Plan Report </a:t>
            </a:r>
            <a:endParaRPr lang="en-GB" sz="6000" b="1" dirty="0" smtClean="0">
              <a:solidFill>
                <a:srgbClr val="0A4C86"/>
              </a:solidFill>
              <a:latin typeface="Arial" panose="020B0604020202020204" pitchFamily="34" charset="0"/>
              <a:cs typeface="Arial" panose="020B0604020202020204" pitchFamily="34" charset="0"/>
            </a:endParaRPr>
          </a:p>
        </p:txBody>
      </p:sp>
      <p:sp>
        <p:nvSpPr>
          <p:cNvPr id="6" name="TextBox 5"/>
          <p:cNvSpPr txBox="1"/>
          <p:nvPr/>
        </p:nvSpPr>
        <p:spPr>
          <a:xfrm>
            <a:off x="222703" y="1715998"/>
            <a:ext cx="8382000" cy="1200329"/>
          </a:xfrm>
          <a:prstGeom prst="rect">
            <a:avLst/>
          </a:prstGeom>
          <a:noFill/>
        </p:spPr>
        <p:txBody>
          <a:bodyPr wrap="square" rtlCol="0">
            <a:spAutoFit/>
          </a:bodyPr>
          <a:lstStyle/>
          <a:p>
            <a:r>
              <a:rPr lang="en-GB" sz="2400" b="1" dirty="0" smtClean="0">
                <a:solidFill>
                  <a:srgbClr val="7030A0"/>
                </a:solidFill>
                <a:latin typeface="Arial" panose="020B0604020202020204" pitchFamily="34" charset="0"/>
                <a:cs typeface="Arial" panose="020B0604020202020204" pitchFamily="34" charset="0"/>
              </a:rPr>
              <a:t>Trust Board - Thursday </a:t>
            </a:r>
            <a:r>
              <a:rPr lang="en-GB" sz="2400" b="1" dirty="0">
                <a:solidFill>
                  <a:srgbClr val="7030A0"/>
                </a:solidFill>
                <a:latin typeface="Arial" panose="020B0604020202020204" pitchFamily="34" charset="0"/>
                <a:cs typeface="Arial" panose="020B0604020202020204" pitchFamily="34" charset="0"/>
              </a:rPr>
              <a:t>6</a:t>
            </a:r>
            <a:r>
              <a:rPr lang="en-GB" sz="2400" b="1" baseline="30000" dirty="0" smtClean="0">
                <a:solidFill>
                  <a:srgbClr val="7030A0"/>
                </a:solidFill>
                <a:latin typeface="Arial" panose="020B0604020202020204" pitchFamily="34" charset="0"/>
                <a:cs typeface="Arial" panose="020B0604020202020204" pitchFamily="34" charset="0"/>
              </a:rPr>
              <a:t>th</a:t>
            </a:r>
            <a:r>
              <a:rPr lang="en-GB" sz="2400" b="1" dirty="0" smtClean="0">
                <a:solidFill>
                  <a:srgbClr val="7030A0"/>
                </a:solidFill>
                <a:latin typeface="Arial" panose="020B0604020202020204" pitchFamily="34" charset="0"/>
                <a:cs typeface="Arial" panose="020B0604020202020204" pitchFamily="34" charset="0"/>
              </a:rPr>
              <a:t> March 2025</a:t>
            </a:r>
          </a:p>
          <a:p>
            <a:pPr defTabSz="385753">
              <a:defRPr/>
            </a:pPr>
            <a:r>
              <a:rPr lang="en-GB" sz="2400" b="1" dirty="0" smtClean="0">
                <a:solidFill>
                  <a:srgbClr val="7030A0"/>
                </a:solidFill>
                <a:latin typeface="Segoe UI Semibold" panose="020B0702040204020203" pitchFamily="34" charset="0"/>
                <a:cs typeface="Segoe UI Semibold" panose="020B0702040204020203" pitchFamily="34" charset="0"/>
              </a:rPr>
              <a:t>Alastair </a:t>
            </a:r>
            <a:r>
              <a:rPr lang="en-GB" sz="2400" b="1" dirty="0">
                <a:solidFill>
                  <a:srgbClr val="7030A0"/>
                </a:solidFill>
                <a:latin typeface="Segoe UI Semibold" panose="020B0702040204020203" pitchFamily="34" charset="0"/>
                <a:cs typeface="Segoe UI Semibold" panose="020B0702040204020203" pitchFamily="34" charset="0"/>
              </a:rPr>
              <a:t>Campbell</a:t>
            </a:r>
          </a:p>
          <a:p>
            <a:pPr defTabSz="385753">
              <a:defRPr/>
            </a:pPr>
            <a:r>
              <a:rPr lang="en-GB" sz="2400" b="1" dirty="0">
                <a:solidFill>
                  <a:srgbClr val="7030A0"/>
                </a:solidFill>
                <a:latin typeface="Segoe UI Semibold" panose="020B0702040204020203" pitchFamily="34" charset="0"/>
                <a:cs typeface="Segoe UI Semibold" panose="020B0702040204020203" pitchFamily="34" charset="0"/>
              </a:rPr>
              <a:t>Director of Performance, Planning &amp; Informatics</a:t>
            </a:r>
            <a:endParaRPr lang="en-GB" sz="2400" b="1" dirty="0">
              <a:solidFill>
                <a:srgbClr val="7030A0"/>
              </a:solidFill>
              <a:latin typeface="Arial" panose="020B0604020202020204" pitchFamily="34" charset="0"/>
              <a:cs typeface="Arial" panose="020B0604020202020204" pitchFamily="34" charset="0"/>
            </a:endParaRPr>
          </a:p>
        </p:txBody>
      </p:sp>
      <p:sp>
        <p:nvSpPr>
          <p:cNvPr id="7" name="TextBox 6"/>
          <p:cNvSpPr txBox="1"/>
          <p:nvPr/>
        </p:nvSpPr>
        <p:spPr>
          <a:xfrm>
            <a:off x="222703" y="3093051"/>
            <a:ext cx="9639097" cy="2800767"/>
          </a:xfrm>
          <a:prstGeom prst="rect">
            <a:avLst/>
          </a:prstGeom>
          <a:noFill/>
        </p:spPr>
        <p:txBody>
          <a:bodyPr wrap="square" rtlCol="0">
            <a:spAutoFit/>
          </a:bodyPr>
          <a:lstStyle/>
          <a:p>
            <a:r>
              <a:rPr lang="en-GB" sz="1100" b="1" dirty="0">
                <a:latin typeface="Arial" panose="020B0604020202020204" pitchFamily="34" charset="0"/>
                <a:cs typeface="Arial" panose="020B0604020202020204" pitchFamily="34" charset="0"/>
              </a:rPr>
              <a:t>Section 1 – </a:t>
            </a:r>
            <a:r>
              <a:rPr lang="en-GB" sz="1100" b="1" u="sng" dirty="0" smtClean="0">
                <a:latin typeface="Arial" panose="020B0604020202020204" pitchFamily="34" charset="0"/>
                <a:cs typeface="Arial" panose="020B0604020202020204" pitchFamily="34" charset="0"/>
              </a:rPr>
              <a:t>Headlines</a:t>
            </a:r>
          </a:p>
          <a:p>
            <a:endParaRPr lang="en-GB" sz="1100" b="1" dirty="0">
              <a:latin typeface="Arial" panose="020B0604020202020204" pitchFamily="34" charset="0"/>
              <a:cs typeface="Arial" panose="020B0604020202020204" pitchFamily="34" charset="0"/>
            </a:endParaRPr>
          </a:p>
          <a:p>
            <a:r>
              <a:rPr lang="en-GB" sz="1100" b="1" dirty="0">
                <a:latin typeface="Arial" panose="020B0604020202020204" pitchFamily="34" charset="0"/>
                <a:cs typeface="Arial" panose="020B0604020202020204" pitchFamily="34" charset="0"/>
              </a:rPr>
              <a:t>Section 2  - </a:t>
            </a:r>
            <a:r>
              <a:rPr lang="en-GB" sz="1100" b="1" u="sng" dirty="0">
                <a:latin typeface="Arial" panose="020B0604020202020204" pitchFamily="34" charset="0"/>
                <a:cs typeface="Arial" panose="020B0604020202020204" pitchFamily="34" charset="0"/>
              </a:rPr>
              <a:t>Effectiveness/timeliness</a:t>
            </a:r>
            <a:r>
              <a:rPr lang="en-GB" sz="1100" b="1" dirty="0">
                <a:latin typeface="Arial" panose="020B0604020202020204" pitchFamily="34" charset="0"/>
                <a:cs typeface="Arial" panose="020B0604020202020204" pitchFamily="34" charset="0"/>
              </a:rPr>
              <a:t>	</a:t>
            </a:r>
          </a:p>
          <a:p>
            <a:r>
              <a:rPr lang="en-GB" sz="1100" b="1" dirty="0">
                <a:latin typeface="Arial" panose="020B0604020202020204" pitchFamily="34" charset="0"/>
                <a:cs typeface="Arial" panose="020B0604020202020204" pitchFamily="34" charset="0"/>
              </a:rPr>
              <a:t>                     Key SDP Indicators </a:t>
            </a:r>
          </a:p>
          <a:p>
            <a:r>
              <a:rPr lang="en-GB" sz="1100" b="1" dirty="0">
                <a:latin typeface="Arial" panose="020B0604020202020204" pitchFamily="34" charset="0"/>
                <a:cs typeface="Arial" panose="020B0604020202020204" pitchFamily="34" charset="0"/>
              </a:rPr>
              <a:t>                     Unscheduled Care – </a:t>
            </a:r>
            <a:r>
              <a:rPr lang="en-GB" sz="1100" dirty="0">
                <a:latin typeface="Arial" panose="020B0604020202020204" pitchFamily="34" charset="0"/>
                <a:cs typeface="Arial" panose="020B0604020202020204" pitchFamily="34" charset="0"/>
              </a:rPr>
              <a:t>4 &amp; 12 Hr targets, NIAS Handovers &lt;30 </a:t>
            </a:r>
            <a:r>
              <a:rPr lang="en-GB" sz="1100" dirty="0" err="1">
                <a:latin typeface="Arial" panose="020B0604020202020204" pitchFamily="34" charset="0"/>
                <a:cs typeface="Arial" panose="020B0604020202020204" pitchFamily="34" charset="0"/>
              </a:rPr>
              <a:t>mins</a:t>
            </a:r>
            <a:r>
              <a:rPr lang="en-GB" sz="1100" dirty="0">
                <a:latin typeface="Arial" panose="020B0604020202020204" pitchFamily="34" charset="0"/>
                <a:cs typeface="Arial" panose="020B0604020202020204" pitchFamily="34" charset="0"/>
              </a:rPr>
              <a:t> &amp; &lt; 2 hrs, Delayed discharges and Hip Fractures</a:t>
            </a:r>
          </a:p>
          <a:p>
            <a:r>
              <a:rPr lang="en-GB" sz="1100" b="1" dirty="0">
                <a:latin typeface="Arial" panose="020B0604020202020204" pitchFamily="34" charset="0"/>
                <a:cs typeface="Arial" panose="020B0604020202020204" pitchFamily="34" charset="0"/>
              </a:rPr>
              <a:t>                     Cancer – </a:t>
            </a:r>
            <a:r>
              <a:rPr lang="en-GB" sz="1100" dirty="0" smtClean="0">
                <a:latin typeface="Arial" panose="020B0604020202020204" pitchFamily="34" charset="0"/>
                <a:cs typeface="Arial" panose="020B0604020202020204" pitchFamily="34" charset="0"/>
              </a:rPr>
              <a:t>14, 31 and 62 day targets</a:t>
            </a:r>
            <a:endParaRPr lang="en-GB" sz="1100" dirty="0">
              <a:latin typeface="Arial" panose="020B0604020202020204" pitchFamily="34" charset="0"/>
              <a:cs typeface="Arial" panose="020B0604020202020204" pitchFamily="34" charset="0"/>
            </a:endParaRPr>
          </a:p>
          <a:p>
            <a:r>
              <a:rPr lang="en-GB" sz="1100" b="1" dirty="0" smtClean="0">
                <a:latin typeface="Arial" panose="020B0604020202020204" pitchFamily="34" charset="0"/>
                <a:cs typeface="Arial" panose="020B0604020202020204" pitchFamily="34" charset="0"/>
              </a:rPr>
              <a:t>                     </a:t>
            </a:r>
            <a:r>
              <a:rPr lang="en-GB" sz="1100" b="1" dirty="0">
                <a:latin typeface="Arial" panose="020B0604020202020204" pitchFamily="34" charset="0"/>
                <a:cs typeface="Arial" panose="020B0604020202020204" pitchFamily="34" charset="0"/>
              </a:rPr>
              <a:t>Elective Care – </a:t>
            </a:r>
            <a:r>
              <a:rPr lang="en-GB" sz="1100" dirty="0">
                <a:latin typeface="Arial" panose="020B0604020202020204" pitchFamily="34" charset="0"/>
                <a:cs typeface="Arial" panose="020B0604020202020204" pitchFamily="34" charset="0"/>
              </a:rPr>
              <a:t>New &amp; Review OP attendances (Consultant &amp; Nurse), </a:t>
            </a:r>
            <a:r>
              <a:rPr lang="en-GB" sz="1100" dirty="0" smtClean="0">
                <a:latin typeface="Arial" panose="020B0604020202020204" pitchFamily="34" charset="0"/>
                <a:cs typeface="Arial" panose="020B0604020202020204" pitchFamily="34" charset="0"/>
              </a:rPr>
              <a:t>admissions, daycases &amp; endoscopy, </a:t>
            </a:r>
            <a:r>
              <a:rPr lang="en-GB" sz="1100" dirty="0">
                <a:latin typeface="Arial" panose="020B0604020202020204" pitchFamily="34" charset="0"/>
                <a:cs typeface="Arial" panose="020B0604020202020204" pitchFamily="34" charset="0"/>
              </a:rPr>
              <a:t>Ortho admissions &amp; daycases</a:t>
            </a:r>
          </a:p>
          <a:p>
            <a:r>
              <a:rPr lang="en-GB" sz="1100" dirty="0">
                <a:latin typeface="Arial" panose="020B0604020202020204" pitchFamily="34" charset="0"/>
                <a:cs typeface="Arial" panose="020B0604020202020204" pitchFamily="34" charset="0"/>
              </a:rPr>
              <a:t> </a:t>
            </a:r>
            <a:r>
              <a:rPr lang="en-GB" sz="1100" dirty="0" smtClean="0">
                <a:latin typeface="Arial" panose="020B0604020202020204" pitchFamily="34" charset="0"/>
                <a:cs typeface="Arial" panose="020B0604020202020204" pitchFamily="34" charset="0"/>
              </a:rPr>
              <a:t>                    </a:t>
            </a:r>
            <a:r>
              <a:rPr lang="en-GB" sz="1100" b="1" dirty="0" smtClean="0">
                <a:latin typeface="Arial" panose="020B0604020202020204" pitchFamily="34" charset="0"/>
                <a:cs typeface="Arial" panose="020B0604020202020204" pitchFamily="34" charset="0"/>
              </a:rPr>
              <a:t>Imaging </a:t>
            </a:r>
            <a:r>
              <a:rPr lang="en-GB" sz="1100" b="1" dirty="0">
                <a:latin typeface="Arial" panose="020B0604020202020204" pitchFamily="34" charset="0"/>
                <a:cs typeface="Arial" panose="020B0604020202020204" pitchFamily="34" charset="0"/>
              </a:rPr>
              <a:t>– </a:t>
            </a:r>
            <a:r>
              <a:rPr lang="en-GB" sz="1100" dirty="0">
                <a:latin typeface="Arial" panose="020B0604020202020204" pitchFamily="34" charset="0"/>
                <a:cs typeface="Arial" panose="020B0604020202020204" pitchFamily="34" charset="0"/>
              </a:rPr>
              <a:t>MRI, CT and </a:t>
            </a:r>
            <a:r>
              <a:rPr lang="en-GB" sz="1100" dirty="0" smtClean="0">
                <a:latin typeface="Arial" panose="020B0604020202020204" pitchFamily="34" charset="0"/>
                <a:cs typeface="Arial" panose="020B0604020202020204" pitchFamily="34" charset="0"/>
              </a:rPr>
              <a:t>NOUS</a:t>
            </a:r>
          </a:p>
          <a:p>
            <a:r>
              <a:rPr lang="en-GB" sz="1100" dirty="0">
                <a:latin typeface="Arial" panose="020B0604020202020204" pitchFamily="34" charset="0"/>
                <a:cs typeface="Arial" panose="020B0604020202020204" pitchFamily="34" charset="0"/>
              </a:rPr>
              <a:t> </a:t>
            </a:r>
            <a:r>
              <a:rPr lang="en-GB" sz="1100" dirty="0" smtClean="0">
                <a:latin typeface="Arial" panose="020B0604020202020204" pitchFamily="34" charset="0"/>
                <a:cs typeface="Arial" panose="020B0604020202020204" pitchFamily="34" charset="0"/>
              </a:rPr>
              <a:t>                    </a:t>
            </a:r>
            <a:r>
              <a:rPr lang="en-GB" sz="1100" b="1" dirty="0" smtClean="0">
                <a:latin typeface="Arial" panose="020B0604020202020204" pitchFamily="34" charset="0"/>
                <a:cs typeface="Arial" panose="020B0604020202020204" pitchFamily="34" charset="0"/>
              </a:rPr>
              <a:t>Cardiac Services -</a:t>
            </a:r>
            <a:r>
              <a:rPr lang="en-GB" sz="1100" dirty="0" smtClean="0">
                <a:latin typeface="Arial" panose="020B0604020202020204" pitchFamily="34" charset="0"/>
                <a:cs typeface="Arial" panose="020B0604020202020204" pitchFamily="34" charset="0"/>
              </a:rPr>
              <a:t> ECHO</a:t>
            </a:r>
          </a:p>
          <a:p>
            <a:r>
              <a:rPr lang="en-GB" sz="1100" b="1" dirty="0">
                <a:latin typeface="Arial" panose="020B0604020202020204" pitchFamily="34" charset="0"/>
                <a:cs typeface="Arial" panose="020B0604020202020204" pitchFamily="34" charset="0"/>
              </a:rPr>
              <a:t> </a:t>
            </a:r>
            <a:r>
              <a:rPr lang="en-GB" sz="1100" b="1" dirty="0" smtClean="0">
                <a:latin typeface="Arial" panose="020B0604020202020204" pitchFamily="34" charset="0"/>
                <a:cs typeface="Arial" panose="020B0604020202020204" pitchFamily="34" charset="0"/>
              </a:rPr>
              <a:t>                    </a:t>
            </a:r>
            <a:endParaRPr lang="en-GB" sz="1100" b="1" dirty="0">
              <a:latin typeface="Arial" panose="020B0604020202020204" pitchFamily="34" charset="0"/>
              <a:cs typeface="Arial" panose="020B0604020202020204" pitchFamily="34" charset="0"/>
            </a:endParaRPr>
          </a:p>
          <a:p>
            <a:r>
              <a:rPr lang="en-GB" sz="1100" b="1" dirty="0">
                <a:latin typeface="Arial" panose="020B0604020202020204" pitchFamily="34" charset="0"/>
                <a:cs typeface="Arial" panose="020B0604020202020204" pitchFamily="34" charset="0"/>
              </a:rPr>
              <a:t>Section 3 – </a:t>
            </a:r>
            <a:r>
              <a:rPr lang="en-GB" sz="1100" b="1" u="sng" dirty="0" smtClean="0">
                <a:latin typeface="Arial" panose="020B0604020202020204" pitchFamily="34" charset="0"/>
                <a:cs typeface="Arial" panose="020B0604020202020204" pitchFamily="34" charset="0"/>
              </a:rPr>
              <a:t>Experience</a:t>
            </a:r>
            <a:endParaRPr lang="en-GB" sz="1100" b="1" u="sng" dirty="0">
              <a:latin typeface="Arial" panose="020B0604020202020204" pitchFamily="34" charset="0"/>
              <a:cs typeface="Arial" panose="020B0604020202020204" pitchFamily="34" charset="0"/>
            </a:endParaRPr>
          </a:p>
          <a:p>
            <a:r>
              <a:rPr lang="en-GB" sz="1100" b="1" dirty="0">
                <a:latin typeface="Arial" panose="020B0604020202020204" pitchFamily="34" charset="0"/>
                <a:cs typeface="Arial" panose="020B0604020202020204" pitchFamily="34" charset="0"/>
              </a:rPr>
              <a:t>                    </a:t>
            </a:r>
            <a:r>
              <a:rPr lang="en-GB" sz="1100" b="1" dirty="0" smtClean="0">
                <a:latin typeface="Arial" panose="020B0604020202020204" pitchFamily="34" charset="0"/>
                <a:cs typeface="Arial" panose="020B0604020202020204" pitchFamily="34" charset="0"/>
              </a:rPr>
              <a:t> Patient Satisfaction – </a:t>
            </a:r>
            <a:r>
              <a:rPr lang="en-GB" sz="1100" dirty="0" smtClean="0">
                <a:latin typeface="Arial" panose="020B0604020202020204" pitchFamily="34" charset="0"/>
                <a:cs typeface="Arial" panose="020B0604020202020204" pitchFamily="34" charset="0"/>
              </a:rPr>
              <a:t>Patient Experience Surveys, Friends and </a:t>
            </a:r>
            <a:r>
              <a:rPr lang="en-GB" sz="1100" dirty="0">
                <a:latin typeface="Arial" panose="020B0604020202020204" pitchFamily="34" charset="0"/>
                <a:cs typeface="Arial" panose="020B0604020202020204" pitchFamily="34" charset="0"/>
              </a:rPr>
              <a:t>Family, Complaints and </a:t>
            </a:r>
            <a:r>
              <a:rPr lang="en-GB" sz="1100" dirty="0" smtClean="0">
                <a:latin typeface="Arial" panose="020B0604020202020204" pitchFamily="34" charset="0"/>
                <a:cs typeface="Arial" panose="020B0604020202020204" pitchFamily="34" charset="0"/>
              </a:rPr>
              <a:t>Compliments </a:t>
            </a:r>
          </a:p>
          <a:p>
            <a:endParaRPr lang="en-GB" sz="1100" b="1" dirty="0">
              <a:latin typeface="Arial" panose="020B0604020202020204" pitchFamily="34" charset="0"/>
              <a:cs typeface="Arial" panose="020B0604020202020204" pitchFamily="34" charset="0"/>
            </a:endParaRPr>
          </a:p>
          <a:p>
            <a:r>
              <a:rPr lang="en-GB" sz="1100" b="1" dirty="0" smtClean="0">
                <a:latin typeface="Arial" panose="020B0604020202020204" pitchFamily="34" charset="0"/>
                <a:cs typeface="Arial" panose="020B0604020202020204" pitchFamily="34" charset="0"/>
              </a:rPr>
              <a:t>APPENDIX</a:t>
            </a:r>
          </a:p>
          <a:p>
            <a:pPr marL="171450" indent="-171450">
              <a:buFontTx/>
              <a:buChar char="-"/>
            </a:pPr>
            <a:r>
              <a:rPr lang="en-GB" sz="1100" b="1" dirty="0" smtClean="0">
                <a:latin typeface="Arial" panose="020B0604020202020204" pitchFamily="34" charset="0"/>
                <a:cs typeface="Arial" panose="020B0604020202020204" pitchFamily="34" charset="0"/>
              </a:rPr>
              <a:t>Service Delivery Plan Summary table (January 2025)</a:t>
            </a:r>
          </a:p>
          <a:p>
            <a:pPr marL="171450" indent="-171450">
              <a:buFontTx/>
              <a:buChar char="-"/>
            </a:pPr>
            <a:r>
              <a:rPr lang="en-GB" sz="1100" b="1" dirty="0" smtClean="0">
                <a:latin typeface="Arial" panose="020B0604020202020204" pitchFamily="34" charset="0"/>
                <a:cs typeface="Arial" panose="020B0604020202020204" pitchFamily="34" charset="0"/>
              </a:rPr>
              <a:t>Waiting lists Summary</a:t>
            </a:r>
            <a:endParaRPr lang="en-GB"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03941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p:cNvSpPr txBox="1"/>
          <p:nvPr/>
        </p:nvSpPr>
        <p:spPr>
          <a:xfrm>
            <a:off x="98367" y="149629"/>
            <a:ext cx="11995266" cy="400110"/>
          </a:xfrm>
          <a:prstGeom prst="rect">
            <a:avLst/>
          </a:prstGeom>
          <a:solidFill>
            <a:srgbClr val="0A4C86"/>
          </a:solidFill>
        </p:spPr>
        <p:txBody>
          <a:bodyPr wrap="square" rtlCol="0">
            <a:spAutoFit/>
          </a:bodyPr>
          <a:lstStyle/>
          <a:p>
            <a:r>
              <a:rPr lang="en-GB" sz="2000" b="1" dirty="0" smtClean="0">
                <a:solidFill>
                  <a:schemeClr val="bg1"/>
                </a:solidFill>
              </a:rPr>
              <a:t>Section 1 – Headlines</a:t>
            </a:r>
            <a:endParaRPr lang="en-GB" sz="2000" b="1" dirty="0">
              <a:solidFill>
                <a:schemeClr val="bg1"/>
              </a:solidFill>
            </a:endParaRPr>
          </a:p>
        </p:txBody>
      </p:sp>
      <p:sp>
        <p:nvSpPr>
          <p:cNvPr id="3" name="Rectangle 2"/>
          <p:cNvSpPr/>
          <p:nvPr/>
        </p:nvSpPr>
        <p:spPr>
          <a:xfrm>
            <a:off x="274320" y="1078992"/>
            <a:ext cx="8869680" cy="4093428"/>
          </a:xfrm>
          <a:prstGeom prst="rect">
            <a:avLst/>
          </a:prstGeom>
        </p:spPr>
        <p:txBody>
          <a:bodyPr wrap="square">
            <a:spAutoFit/>
          </a:bodyPr>
          <a:lstStyle/>
          <a:p>
            <a:pPr marL="285750" indent="-285750">
              <a:buFont typeface="Arial" panose="020B0604020202020204" pitchFamily="34" charset="0"/>
              <a:buChar char="•"/>
            </a:pPr>
            <a:r>
              <a:rPr lang="en-GB" sz="2000" dirty="0"/>
              <a:t>Ongoing confidence issues in reporting </a:t>
            </a:r>
            <a:r>
              <a:rPr lang="en-GB" sz="2000" dirty="0" smtClean="0"/>
              <a:t>in a number of areas as </a:t>
            </a:r>
            <a:r>
              <a:rPr lang="en-GB" sz="2000" dirty="0"/>
              <a:t>we try to understand how the new data differs from reporting pre-encompass</a:t>
            </a:r>
            <a:r>
              <a:rPr lang="en-GB" sz="2000" dirty="0" smtClean="0"/>
              <a:t>. Validation is ongoing also to ensure all relevant data is captured within reports.</a:t>
            </a:r>
          </a:p>
          <a:p>
            <a:pPr marL="285750" indent="-285750">
              <a:buFont typeface="Arial" panose="020B0604020202020204" pitchFamily="34" charset="0"/>
              <a:buChar char="•"/>
            </a:pPr>
            <a:r>
              <a:rPr lang="en-GB" sz="2000" dirty="0" smtClean="0"/>
              <a:t>14, 31 and 62 day </a:t>
            </a:r>
            <a:r>
              <a:rPr lang="en-GB" sz="2000" dirty="0"/>
              <a:t>cancer data </a:t>
            </a:r>
            <a:r>
              <a:rPr lang="en-GB" sz="2000" dirty="0" smtClean="0"/>
              <a:t>is reported, but subject to ongoing validation.</a:t>
            </a:r>
          </a:p>
          <a:p>
            <a:pPr marL="342900" indent="-342900">
              <a:buFont typeface="Arial" panose="020B0604020202020204" pitchFamily="34" charset="0"/>
              <a:buChar char="•"/>
            </a:pPr>
            <a:r>
              <a:rPr lang="en-GB" sz="2000" dirty="0" smtClean="0"/>
              <a:t>Outpatient activity while below SDP targets is continuing to report an increase.</a:t>
            </a:r>
          </a:p>
          <a:p>
            <a:pPr marL="342900" indent="-342900">
              <a:buFont typeface="Arial" panose="020B0604020202020204" pitchFamily="34" charset="0"/>
              <a:buChar char="•"/>
            </a:pPr>
            <a:r>
              <a:rPr lang="en-GB" sz="2000" dirty="0" smtClean="0"/>
              <a:t>Day Case activity is reporting above SDP target. IP and Endoscopy activity is improving and is above 95% of expected activity levels.</a:t>
            </a:r>
          </a:p>
          <a:p>
            <a:pPr marL="342900" indent="-342900">
              <a:buFont typeface="Arial" panose="020B0604020202020204" pitchFamily="34" charset="0"/>
              <a:buChar char="•"/>
            </a:pPr>
            <a:r>
              <a:rPr lang="en-GB" sz="2000" dirty="0" smtClean="0"/>
              <a:t>Diagnostics and ECHO services are delivering increases in activity. CT / Non Obstetric Ultrasound / Echo diagnostic activity is 95% and above of expected activity levels.</a:t>
            </a:r>
          </a:p>
          <a:p>
            <a:pPr marL="342900" indent="-342900">
              <a:buFont typeface="Arial" panose="020B0604020202020204" pitchFamily="34" charset="0"/>
              <a:buChar char="•"/>
            </a:pPr>
            <a:r>
              <a:rPr lang="en-GB" sz="2000" dirty="0" smtClean="0"/>
              <a:t>IPDC </a:t>
            </a:r>
            <a:r>
              <a:rPr lang="en-GB" sz="2000" dirty="0"/>
              <a:t>waiting </a:t>
            </a:r>
            <a:r>
              <a:rPr lang="en-GB" sz="2000" dirty="0" smtClean="0"/>
              <a:t>lists are  </a:t>
            </a:r>
            <a:r>
              <a:rPr lang="en-GB" sz="2000" dirty="0"/>
              <a:t>generally stable. OP </a:t>
            </a:r>
            <a:r>
              <a:rPr lang="en-GB" sz="2000" dirty="0" smtClean="0"/>
              <a:t>and AHP waiting </a:t>
            </a:r>
            <a:r>
              <a:rPr lang="en-GB" sz="2000" dirty="0"/>
              <a:t>lists showing </a:t>
            </a:r>
            <a:r>
              <a:rPr lang="en-GB" sz="2000" dirty="0" smtClean="0"/>
              <a:t>a significant increase. Waiting lists are subject to ongoing validation.</a:t>
            </a:r>
          </a:p>
          <a:p>
            <a:pPr marL="342900" indent="-342900">
              <a:buFont typeface="Arial" panose="020B0604020202020204" pitchFamily="34" charset="0"/>
              <a:buChar char="•"/>
            </a:pPr>
            <a:r>
              <a:rPr lang="en-GB" sz="2000" dirty="0" smtClean="0"/>
              <a:t>Patient experience report for January – 99% overall satisfaction</a:t>
            </a:r>
          </a:p>
        </p:txBody>
      </p:sp>
    </p:spTree>
    <p:extLst>
      <p:ext uri="{BB962C8B-B14F-4D97-AF65-F5344CB8AC3E}">
        <p14:creationId xmlns:p14="http://schemas.microsoft.com/office/powerpoint/2010/main" val="3008455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98367" y="149629"/>
            <a:ext cx="11995266" cy="400110"/>
          </a:xfrm>
          <a:prstGeom prst="rect">
            <a:avLst/>
          </a:prstGeom>
          <a:solidFill>
            <a:srgbClr val="0A4C86"/>
          </a:solidFill>
        </p:spPr>
        <p:txBody>
          <a:bodyPr wrap="square" rtlCol="0">
            <a:spAutoFit/>
          </a:bodyPr>
          <a:lstStyle/>
          <a:p>
            <a:r>
              <a:rPr lang="en-GB" sz="2000" b="1" dirty="0" smtClean="0">
                <a:solidFill>
                  <a:schemeClr val="bg1"/>
                </a:solidFill>
              </a:rPr>
              <a:t>Section 2 – Key SDP Indicators</a:t>
            </a:r>
            <a:endParaRPr lang="en-GB" sz="2000" b="1" dirty="0">
              <a:solidFill>
                <a:schemeClr val="bg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928329550"/>
              </p:ext>
            </p:extLst>
          </p:nvPr>
        </p:nvGraphicFramePr>
        <p:xfrm>
          <a:off x="98368" y="549744"/>
          <a:ext cx="11995264" cy="6159364"/>
        </p:xfrm>
        <a:graphic>
          <a:graphicData uri="http://schemas.openxmlformats.org/drawingml/2006/table">
            <a:tbl>
              <a:tblPr firstRow="1" bandRow="1">
                <a:tableStyleId>{5C22544A-7EE6-4342-B048-85BDC9FD1C3A}</a:tableStyleId>
              </a:tblPr>
              <a:tblGrid>
                <a:gridCol w="1499408">
                  <a:extLst>
                    <a:ext uri="{9D8B030D-6E8A-4147-A177-3AD203B41FA5}">
                      <a16:colId xmlns:a16="http://schemas.microsoft.com/office/drawing/2014/main" val="67219486"/>
                    </a:ext>
                  </a:extLst>
                </a:gridCol>
                <a:gridCol w="1499408">
                  <a:extLst>
                    <a:ext uri="{9D8B030D-6E8A-4147-A177-3AD203B41FA5}">
                      <a16:colId xmlns:a16="http://schemas.microsoft.com/office/drawing/2014/main" val="3145130481"/>
                    </a:ext>
                  </a:extLst>
                </a:gridCol>
                <a:gridCol w="843049">
                  <a:extLst>
                    <a:ext uri="{9D8B030D-6E8A-4147-A177-3AD203B41FA5}">
                      <a16:colId xmlns:a16="http://schemas.microsoft.com/office/drawing/2014/main" val="1187641680"/>
                    </a:ext>
                  </a:extLst>
                </a:gridCol>
                <a:gridCol w="1915444">
                  <a:extLst>
                    <a:ext uri="{9D8B030D-6E8A-4147-A177-3AD203B41FA5}">
                      <a16:colId xmlns:a16="http://schemas.microsoft.com/office/drawing/2014/main" val="3247098725"/>
                    </a:ext>
                  </a:extLst>
                </a:gridCol>
                <a:gridCol w="1564298">
                  <a:extLst>
                    <a:ext uri="{9D8B030D-6E8A-4147-A177-3AD203B41FA5}">
                      <a16:colId xmlns:a16="http://schemas.microsoft.com/office/drawing/2014/main" val="3934673934"/>
                    </a:ext>
                  </a:extLst>
                </a:gridCol>
                <a:gridCol w="847725">
                  <a:extLst>
                    <a:ext uri="{9D8B030D-6E8A-4147-A177-3AD203B41FA5}">
                      <a16:colId xmlns:a16="http://schemas.microsoft.com/office/drawing/2014/main" val="340205772"/>
                    </a:ext>
                  </a:extLst>
                </a:gridCol>
                <a:gridCol w="3825932">
                  <a:extLst>
                    <a:ext uri="{9D8B030D-6E8A-4147-A177-3AD203B41FA5}">
                      <a16:colId xmlns:a16="http://schemas.microsoft.com/office/drawing/2014/main" val="1075718584"/>
                    </a:ext>
                  </a:extLst>
                </a:gridCol>
              </a:tblGrid>
              <a:tr h="652025">
                <a:tc>
                  <a:txBody>
                    <a:bodyPr/>
                    <a:lstStyle/>
                    <a:p>
                      <a:r>
                        <a:rPr lang="en-GB" sz="1200" dirty="0" smtClean="0">
                          <a:solidFill>
                            <a:schemeClr val="bg1"/>
                          </a:solidFill>
                        </a:rPr>
                        <a:t>Service Area</a:t>
                      </a:r>
                      <a:endParaRPr lang="en-GB" sz="1200" dirty="0">
                        <a:solidFill>
                          <a:schemeClr val="bg1"/>
                        </a:solidFill>
                      </a:endParaRPr>
                    </a:p>
                  </a:txBody>
                  <a:tcPr/>
                </a:tc>
                <a:tc>
                  <a:txBody>
                    <a:bodyPr/>
                    <a:lstStyle/>
                    <a:p>
                      <a:r>
                        <a:rPr lang="en-GB" sz="1200" dirty="0" smtClean="0"/>
                        <a:t>Metric</a:t>
                      </a:r>
                      <a:endParaRPr lang="en-GB" sz="1200" dirty="0"/>
                    </a:p>
                  </a:txBody>
                  <a:tcPr/>
                </a:tc>
                <a:tc>
                  <a:txBody>
                    <a:bodyPr/>
                    <a:lstStyle/>
                    <a:p>
                      <a:r>
                        <a:rPr lang="en-GB" sz="1200" dirty="0" smtClean="0"/>
                        <a:t>Jan 25 Expected</a:t>
                      </a:r>
                      <a:r>
                        <a:rPr lang="en-GB" sz="1200" baseline="0" dirty="0" smtClean="0"/>
                        <a:t> Activity</a:t>
                      </a:r>
                      <a:endParaRPr lang="en-GB" sz="1200" dirty="0"/>
                    </a:p>
                  </a:txBody>
                  <a:tcPr/>
                </a:tc>
                <a:tc>
                  <a:txBody>
                    <a:bodyPr/>
                    <a:lstStyle/>
                    <a:p>
                      <a:r>
                        <a:rPr lang="en-GB" sz="1200" dirty="0" smtClean="0"/>
                        <a:t>Jan 25 In-month Performance</a:t>
                      </a:r>
                      <a:endParaRPr lang="en-GB" sz="1200" dirty="0"/>
                    </a:p>
                  </a:txBody>
                  <a:tcPr/>
                </a:tc>
                <a:tc>
                  <a:txBody>
                    <a:bodyPr/>
                    <a:lstStyle/>
                    <a:p>
                      <a:r>
                        <a:rPr lang="en-GB" sz="1200" dirty="0" smtClean="0"/>
                        <a:t>Cumulative Activity YTD</a:t>
                      </a:r>
                      <a:endParaRPr lang="en-GB" sz="1200" dirty="0"/>
                    </a:p>
                  </a:txBody>
                  <a:tcPr/>
                </a:tc>
                <a:tc>
                  <a:txBody>
                    <a:bodyPr/>
                    <a:lstStyle/>
                    <a:p>
                      <a:r>
                        <a:rPr lang="en-GB" sz="1200" dirty="0" smtClean="0"/>
                        <a:t>Rag Status</a:t>
                      </a:r>
                      <a:endParaRPr lang="en-GB" sz="1200" dirty="0"/>
                    </a:p>
                  </a:txBody>
                  <a:tcPr/>
                </a:tc>
                <a:tc>
                  <a:txBody>
                    <a:bodyPr/>
                    <a:lstStyle/>
                    <a:p>
                      <a:r>
                        <a:rPr lang="en-GB" sz="1200" dirty="0" smtClean="0"/>
                        <a:t>Chart</a:t>
                      </a:r>
                      <a:endParaRPr lang="en-GB" sz="1200" dirty="0"/>
                    </a:p>
                  </a:txBody>
                  <a:tcPr/>
                </a:tc>
                <a:extLst>
                  <a:ext uri="{0D108BD9-81ED-4DB2-BD59-A6C34878D82A}">
                    <a16:rowId xmlns:a16="http://schemas.microsoft.com/office/drawing/2014/main" val="258680681"/>
                  </a:ext>
                </a:extLst>
              </a:tr>
              <a:tr h="14756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smtClean="0"/>
                        <a:t>Unscheduled Care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0" i="1" dirty="0" smtClean="0"/>
                        <a:t>* Targets</a:t>
                      </a:r>
                      <a:r>
                        <a:rPr lang="en-GB" sz="900" b="0" i="1" baseline="0" dirty="0" smtClean="0"/>
                        <a:t> included in SDP Summary Table</a:t>
                      </a:r>
                      <a:endParaRPr lang="en-GB" sz="900" b="0" i="1" dirty="0" smtClean="0"/>
                    </a:p>
                    <a:p>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smtClean="0"/>
                        <a:t>ED – 4 Hour Target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smtClean="0"/>
                    </a:p>
                    <a:p>
                      <a:r>
                        <a:rPr lang="en-GB" sz="1100" dirty="0" smtClean="0"/>
                        <a:t> % of patients</a:t>
                      </a:r>
                      <a:r>
                        <a:rPr lang="en-GB" sz="1100" baseline="0" dirty="0" smtClean="0"/>
                        <a:t> waiting &lt; 4 hours</a:t>
                      </a:r>
                      <a:endParaRPr lang="en-GB" sz="11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dirty="0" smtClean="0">
                          <a:solidFill>
                            <a:schemeClr val="dk1"/>
                          </a:solidFill>
                          <a:latin typeface="+mn-lt"/>
                          <a:ea typeface="+mn-ea"/>
                          <a:cs typeface="+mn-cs"/>
                        </a:rPr>
                        <a:t>95% &lt; 4 hrs</a:t>
                      </a:r>
                    </a:p>
                    <a:p>
                      <a:endParaRPr lang="en-GB" sz="11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smtClean="0"/>
                        <a:t>5,190</a:t>
                      </a:r>
                      <a:r>
                        <a:rPr lang="en-GB" sz="1100" baseline="0" dirty="0" smtClean="0"/>
                        <a:t> out of 14,511 patients attending were seen &lt; 4 hours (36%) during January 2025.</a:t>
                      </a:r>
                      <a:endParaRPr lang="en-GB" sz="1100" dirty="0" smtClean="0"/>
                    </a:p>
                    <a:p>
                      <a:endParaRPr lang="en-GB" sz="1100" dirty="0"/>
                    </a:p>
                  </a:txBody>
                  <a:tcPr/>
                </a:tc>
                <a:tc>
                  <a:txBody>
                    <a:bodyPr/>
                    <a:lstStyle/>
                    <a:p>
                      <a:r>
                        <a:rPr lang="en-GB" sz="800" dirty="0" smtClean="0"/>
                        <a:t>Qtr 1    38% - 17,831 &lt;4</a:t>
                      </a:r>
                      <a:r>
                        <a:rPr lang="en-GB" sz="800" baseline="0" dirty="0" smtClean="0"/>
                        <a:t> hrs out of 46,617</a:t>
                      </a:r>
                    </a:p>
                    <a:p>
                      <a:endParaRPr lang="en-GB" sz="800" dirty="0" smtClean="0"/>
                    </a:p>
                    <a:p>
                      <a:endParaRPr lang="en-GB" sz="800" dirty="0" smtClean="0"/>
                    </a:p>
                    <a:p>
                      <a:r>
                        <a:rPr lang="en-GB" sz="800" dirty="0" smtClean="0"/>
                        <a:t>Qtr 2    38% -</a:t>
                      </a:r>
                      <a:r>
                        <a:rPr lang="en-GB" sz="800" baseline="0" dirty="0" smtClean="0"/>
                        <a:t> </a:t>
                      </a:r>
                      <a:r>
                        <a:rPr lang="en-GB" sz="800" dirty="0" smtClean="0"/>
                        <a:t>16,339 &lt; 4 hrs out of 43,382</a:t>
                      </a:r>
                    </a:p>
                    <a:p>
                      <a:endParaRPr lang="en-GB" sz="1100" dirty="0" smtClean="0"/>
                    </a:p>
                    <a:p>
                      <a:r>
                        <a:rPr lang="en-GB" sz="800" dirty="0" err="1" smtClean="0"/>
                        <a:t>Qtr</a:t>
                      </a:r>
                      <a:r>
                        <a:rPr lang="en-GB" sz="800" baseline="0" dirty="0" smtClean="0"/>
                        <a:t> </a:t>
                      </a:r>
                      <a:r>
                        <a:rPr lang="en-GB" sz="800" dirty="0" smtClean="0"/>
                        <a:t>3</a:t>
                      </a:r>
                      <a:r>
                        <a:rPr lang="en-GB" sz="800" baseline="0" dirty="0" smtClean="0"/>
                        <a:t>  35% -  16,568 &lt; 4 hrs out of 47,143</a:t>
                      </a:r>
                      <a:endParaRPr lang="en-GB" sz="800" dirty="0"/>
                    </a:p>
                  </a:txBody>
                  <a:tcPr/>
                </a:tc>
                <a:tc>
                  <a:txBody>
                    <a:bodyPr/>
                    <a:lstStyle/>
                    <a:p>
                      <a:endParaRPr lang="en-GB" sz="1100" dirty="0"/>
                    </a:p>
                  </a:txBody>
                  <a:tcPr/>
                </a:tc>
                <a:tc>
                  <a:txBody>
                    <a:bodyPr/>
                    <a:lstStyle/>
                    <a:p>
                      <a:endParaRPr lang="en-GB" sz="1200" dirty="0"/>
                    </a:p>
                  </a:txBody>
                  <a:tcPr/>
                </a:tc>
                <a:extLst>
                  <a:ext uri="{0D108BD9-81ED-4DB2-BD59-A6C34878D82A}">
                    <a16:rowId xmlns:a16="http://schemas.microsoft.com/office/drawing/2014/main" val="923528376"/>
                  </a:ext>
                </a:extLst>
              </a:tr>
              <a:tr h="1369898">
                <a:tc>
                  <a:txBody>
                    <a:bodyPr/>
                    <a:lstStyle/>
                    <a:p>
                      <a:endParaRPr lang="en-GB" sz="1200" dirty="0"/>
                    </a:p>
                  </a:txBody>
                  <a:tcPr/>
                </a:tc>
                <a:tc>
                  <a:txBody>
                    <a:bodyPr/>
                    <a:lstStyle/>
                    <a:p>
                      <a:r>
                        <a:rPr lang="en-GB" sz="1100" dirty="0" smtClean="0"/>
                        <a:t>ED – 12 Hour Target *</a:t>
                      </a:r>
                    </a:p>
                    <a:p>
                      <a:endParaRPr lang="en-GB" sz="1100" dirty="0" smtClean="0"/>
                    </a:p>
                    <a:p>
                      <a:r>
                        <a:rPr lang="en-GB" sz="1100" dirty="0" smtClean="0"/>
                        <a:t>Reduce</a:t>
                      </a:r>
                      <a:r>
                        <a:rPr lang="en-GB" sz="1100" baseline="0" dirty="0" smtClean="0"/>
                        <a:t> the n</a:t>
                      </a:r>
                      <a:r>
                        <a:rPr lang="en-GB" sz="1100" dirty="0" smtClean="0"/>
                        <a:t>umber of patients waiting &gt; 12 hours in </a:t>
                      </a:r>
                      <a:r>
                        <a:rPr lang="en-GB" sz="1100" dirty="0" smtClean="0">
                          <a:solidFill>
                            <a:schemeClr val="tx1"/>
                          </a:solidFill>
                        </a:rPr>
                        <a:t>ED in 22/23 </a:t>
                      </a:r>
                      <a:r>
                        <a:rPr lang="en-GB" sz="1100" dirty="0" smtClean="0"/>
                        <a:t>by 10%</a:t>
                      </a:r>
                      <a:endParaRPr lang="en-GB" sz="1100" dirty="0"/>
                    </a:p>
                  </a:txBody>
                  <a:tcPr marL="60960" marR="60960" marT="30480" marB="30480"/>
                </a:tc>
                <a:tc>
                  <a:txBody>
                    <a:bodyPr/>
                    <a:lstStyle/>
                    <a:p>
                      <a:r>
                        <a:rPr lang="en-GB" sz="1100" dirty="0" smtClean="0"/>
                        <a:t>2,057</a:t>
                      </a:r>
                      <a:endParaRPr lang="en-GB" sz="1100" dirty="0"/>
                    </a:p>
                  </a:txBody>
                  <a:tcPr marL="60960" marR="60960" marT="30480" marB="30480"/>
                </a:tc>
                <a:tc>
                  <a:txBody>
                    <a:bodyPr/>
                    <a:lstStyle/>
                    <a:p>
                      <a:r>
                        <a:rPr lang="en-GB" sz="1100" dirty="0" smtClean="0"/>
                        <a:t>2,691 patients waited &gt;</a:t>
                      </a:r>
                      <a:r>
                        <a:rPr lang="en-GB" sz="1100" baseline="0" dirty="0" smtClean="0"/>
                        <a:t> 12 hours during January 2025.</a:t>
                      </a:r>
                      <a:endParaRPr lang="en-GB" sz="1100" dirty="0" smtClean="0"/>
                    </a:p>
                    <a:p>
                      <a:endParaRPr lang="en-GB" sz="1100" dirty="0"/>
                    </a:p>
                    <a:p>
                      <a:r>
                        <a:rPr lang="en-GB" sz="1100" dirty="0" smtClean="0"/>
                        <a:t>+634 patients /+18% over expected target</a:t>
                      </a:r>
                      <a:endParaRPr lang="en-GB" sz="1100" dirty="0"/>
                    </a:p>
                  </a:txBody>
                  <a:tcPr marL="60960" marR="60960" marT="30480" marB="30480"/>
                </a:tc>
                <a:tc>
                  <a:txBody>
                    <a:bodyPr/>
                    <a:lstStyle/>
                    <a:p>
                      <a:r>
                        <a:rPr lang="en-GB" sz="800" dirty="0" smtClean="0"/>
                        <a:t>Qtr 1    8,175 &gt;12hrs.</a:t>
                      </a:r>
                      <a:r>
                        <a:rPr lang="en-GB" sz="800" baseline="0" dirty="0" smtClean="0"/>
                        <a:t>  T</a:t>
                      </a:r>
                      <a:r>
                        <a:rPr lang="en-GB" sz="800" dirty="0" smtClean="0"/>
                        <a:t>arget was 5531</a:t>
                      </a:r>
                      <a:r>
                        <a:rPr lang="en-GB" sz="800" baseline="0" dirty="0" smtClean="0"/>
                        <a:t> – 2,644 over target/+</a:t>
                      </a:r>
                      <a:r>
                        <a:rPr lang="en-GB" sz="800" dirty="0" smtClean="0"/>
                        <a:t>33%</a:t>
                      </a:r>
                    </a:p>
                    <a:p>
                      <a:endParaRPr lang="en-GB" sz="800" dirty="0" smtClean="0"/>
                    </a:p>
                    <a:p>
                      <a:r>
                        <a:rPr lang="en-GB" sz="800" dirty="0" smtClean="0"/>
                        <a:t>Qtr</a:t>
                      </a:r>
                      <a:r>
                        <a:rPr lang="en-GB" sz="800" baseline="0" dirty="0" smtClean="0"/>
                        <a:t> 2    8,861 &gt;12 hrs.  Target was 6,469 – 2,392 over target/+23%</a:t>
                      </a:r>
                    </a:p>
                    <a:p>
                      <a:endParaRPr lang="en-GB" sz="800" baseline="0" dirty="0" smtClean="0"/>
                    </a:p>
                    <a:p>
                      <a:r>
                        <a:rPr lang="en-GB" sz="800" baseline="0" dirty="0" err="1" smtClean="0"/>
                        <a:t>Qtr</a:t>
                      </a:r>
                      <a:r>
                        <a:rPr lang="en-GB" sz="800" baseline="0" dirty="0" smtClean="0"/>
                        <a:t> 3   8,878 &gt;12 hrs.      Target was 6,610 – 2,268 over target/+34%</a:t>
                      </a:r>
                    </a:p>
                  </a:txBody>
                  <a:tcPr/>
                </a:tc>
                <a:tc>
                  <a:txBody>
                    <a:bodyPr/>
                    <a:lstStyle/>
                    <a:p>
                      <a:endParaRPr lang="en-GB" sz="1100" dirty="0"/>
                    </a:p>
                  </a:txBody>
                  <a:tcPr/>
                </a:tc>
                <a:tc>
                  <a:txBody>
                    <a:bodyPr/>
                    <a:lstStyle/>
                    <a:p>
                      <a:endParaRPr lang="en-GB" sz="1200" dirty="0"/>
                    </a:p>
                  </a:txBody>
                  <a:tcPr/>
                </a:tc>
                <a:extLst>
                  <a:ext uri="{0D108BD9-81ED-4DB2-BD59-A6C34878D82A}">
                    <a16:rowId xmlns:a16="http://schemas.microsoft.com/office/drawing/2014/main" val="3741225911"/>
                  </a:ext>
                </a:extLst>
              </a:tr>
              <a:tr h="1267649">
                <a:tc>
                  <a:txBody>
                    <a:bodyPr/>
                    <a:lstStyle/>
                    <a:p>
                      <a:endParaRPr lang="en-GB" sz="1200" dirty="0"/>
                    </a:p>
                  </a:txBody>
                  <a:tcPr/>
                </a:tc>
                <a:tc>
                  <a:txBody>
                    <a:bodyPr/>
                    <a:lstStyle/>
                    <a:p>
                      <a:r>
                        <a:rPr lang="en-GB" sz="1100" dirty="0" smtClean="0"/>
                        <a:t>NIAS </a:t>
                      </a:r>
                    </a:p>
                    <a:p>
                      <a:r>
                        <a:rPr lang="en-GB" sz="1100" dirty="0" smtClean="0"/>
                        <a:t>% of Ambulance</a:t>
                      </a:r>
                      <a:r>
                        <a:rPr lang="en-GB" sz="1100" baseline="0" dirty="0" smtClean="0"/>
                        <a:t> </a:t>
                      </a:r>
                      <a:r>
                        <a:rPr lang="en-GB" sz="1100" dirty="0" smtClean="0"/>
                        <a:t>Handover</a:t>
                      </a:r>
                      <a:r>
                        <a:rPr lang="en-GB" sz="1100" baseline="0" dirty="0" smtClean="0"/>
                        <a:t> Delay &lt; 30 minutes</a:t>
                      </a:r>
                      <a:endParaRPr lang="en-GB" sz="1100" dirty="0"/>
                    </a:p>
                  </a:txBody>
                  <a:tcPr marL="60960" marR="60960" marT="30480" marB="30480"/>
                </a:tc>
                <a:tc>
                  <a:txBody>
                    <a:bodyPr/>
                    <a:lstStyle/>
                    <a:p>
                      <a:r>
                        <a:rPr lang="en-GB" sz="1100" dirty="0" smtClean="0"/>
                        <a:t>40% </a:t>
                      </a:r>
                      <a:r>
                        <a:rPr lang="en-GB" sz="900" dirty="0" smtClean="0"/>
                        <a:t>(December</a:t>
                      </a:r>
                      <a:r>
                        <a:rPr lang="en-GB" sz="900" baseline="0" dirty="0" smtClean="0"/>
                        <a:t> data – Jan not available)</a:t>
                      </a:r>
                      <a:endParaRPr lang="en-GB" sz="9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smtClean="0"/>
                        <a:t>26.1% - December 24 data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smtClean="0"/>
                        <a:t>13.9% below </a:t>
                      </a:r>
                      <a:r>
                        <a:rPr lang="en-GB" sz="1100" baseline="0" dirty="0" smtClean="0"/>
                        <a:t>expected target</a:t>
                      </a:r>
                      <a:endParaRPr lang="en-GB" sz="110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smtClean="0"/>
                        <a:t>(only %’s reported by SPPG )</a:t>
                      </a:r>
                    </a:p>
                  </a:txBody>
                  <a:tcPr marL="60960" marR="60960" marT="30480" marB="30480"/>
                </a:tc>
                <a:tc>
                  <a:txBody>
                    <a:bodyPr/>
                    <a:lstStyle/>
                    <a:p>
                      <a:r>
                        <a:rPr lang="en-GB" sz="1100" dirty="0" smtClean="0"/>
                        <a:t>Qtr 1    29.1%</a:t>
                      </a:r>
                    </a:p>
                    <a:p>
                      <a:endParaRPr lang="en-GB" sz="1100" dirty="0" smtClean="0"/>
                    </a:p>
                    <a:p>
                      <a:r>
                        <a:rPr lang="en-GB" sz="1100" dirty="0" smtClean="0"/>
                        <a:t>Qtr 2    29.6%</a:t>
                      </a:r>
                    </a:p>
                    <a:p>
                      <a:endParaRPr lang="en-GB" sz="1100" dirty="0" smtClean="0"/>
                    </a:p>
                    <a:p>
                      <a:r>
                        <a:rPr lang="en-GB" sz="1100" dirty="0" err="1" smtClean="0"/>
                        <a:t>Qtr</a:t>
                      </a:r>
                      <a:r>
                        <a:rPr lang="en-GB" sz="1100" dirty="0" smtClean="0"/>
                        <a:t> 3    26.5%</a:t>
                      </a:r>
                    </a:p>
                    <a:p>
                      <a:endParaRPr lang="en-GB" sz="1100" dirty="0" smtClean="0"/>
                    </a:p>
                  </a:txBody>
                  <a:tcPr marL="60960" marR="60960" marT="30480" marB="30480"/>
                </a:tc>
                <a:tc>
                  <a:txBody>
                    <a:bodyPr/>
                    <a:lstStyle/>
                    <a:p>
                      <a:endParaRPr lang="en-GB" sz="1100" dirty="0"/>
                    </a:p>
                  </a:txBody>
                  <a:tcPr/>
                </a:tc>
                <a:tc>
                  <a:txBody>
                    <a:bodyPr/>
                    <a:lstStyle/>
                    <a:p>
                      <a:endParaRPr lang="en-GB" sz="1200" dirty="0"/>
                    </a:p>
                  </a:txBody>
                  <a:tcPr/>
                </a:tc>
                <a:extLst>
                  <a:ext uri="{0D108BD9-81ED-4DB2-BD59-A6C34878D82A}">
                    <a16:rowId xmlns:a16="http://schemas.microsoft.com/office/drawing/2014/main" val="1326959614"/>
                  </a:ext>
                </a:extLst>
              </a:tr>
              <a:tr h="1394158">
                <a:tc>
                  <a:txBody>
                    <a:bodyPr/>
                    <a:lstStyle/>
                    <a:p>
                      <a:endParaRPr lang="en-GB" sz="1200"/>
                    </a:p>
                  </a:txBody>
                  <a:tcPr/>
                </a:tc>
                <a:tc>
                  <a:txBody>
                    <a:bodyPr/>
                    <a:lstStyle/>
                    <a:p>
                      <a:r>
                        <a:rPr lang="en-GB" sz="1100" dirty="0" smtClean="0"/>
                        <a:t>NIAS </a:t>
                      </a:r>
                    </a:p>
                    <a:p>
                      <a:r>
                        <a:rPr lang="en-GB" sz="1100" dirty="0" smtClean="0"/>
                        <a:t>% of Ambulance Handover Delay &lt; 2 hours</a:t>
                      </a:r>
                      <a:endParaRPr lang="en-GB" sz="1100" dirty="0"/>
                    </a:p>
                  </a:txBody>
                  <a:tcPr marL="60960" marR="60960" marT="30480" marB="30480"/>
                </a:tc>
                <a:tc>
                  <a:txBody>
                    <a:bodyPr/>
                    <a:lstStyle/>
                    <a:p>
                      <a:r>
                        <a:rPr lang="en-GB" sz="1100" dirty="0" smtClean="0"/>
                        <a:t>0%</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dirty="0" smtClean="0"/>
                        <a:t>(December</a:t>
                      </a:r>
                      <a:r>
                        <a:rPr lang="en-GB" sz="900" baseline="0" dirty="0" smtClean="0"/>
                        <a:t> data – Jan not available)</a:t>
                      </a:r>
                      <a:endParaRPr lang="en-GB" sz="900" dirty="0" smtClean="0"/>
                    </a:p>
                    <a:p>
                      <a:endParaRPr lang="en-GB" sz="1100" dirty="0"/>
                    </a:p>
                  </a:txBody>
                  <a:tcPr marL="60960" marR="60960" marT="30480" marB="30480"/>
                </a:tc>
                <a:tc>
                  <a:txBody>
                    <a:bodyPr/>
                    <a:lstStyle/>
                    <a:p>
                      <a:r>
                        <a:rPr lang="en-GB" sz="1100" dirty="0" smtClean="0"/>
                        <a:t>21.9% - December 24 data</a:t>
                      </a:r>
                    </a:p>
                    <a:p>
                      <a:endParaRPr lang="en-GB" sz="1100" dirty="0" smtClean="0"/>
                    </a:p>
                    <a:p>
                      <a:r>
                        <a:rPr lang="en-GB" sz="1100" dirty="0" smtClean="0"/>
                        <a:t>21.9% over expected target </a:t>
                      </a:r>
                    </a:p>
                    <a:p>
                      <a:endParaRPr lang="en-GB" sz="11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smtClean="0"/>
                        <a:t>(only %’s reported by SPPG )</a:t>
                      </a:r>
                    </a:p>
                    <a:p>
                      <a:endParaRPr lang="en-GB" sz="1100" dirty="0" smtClean="0"/>
                    </a:p>
                    <a:p>
                      <a:endParaRPr lang="en-GB" sz="1100" dirty="0"/>
                    </a:p>
                  </a:txBody>
                  <a:tcPr marL="60960" marR="60960" marT="30480" marB="30480"/>
                </a:tc>
                <a:tc>
                  <a:txBody>
                    <a:bodyPr/>
                    <a:lstStyle/>
                    <a:p>
                      <a:r>
                        <a:rPr lang="en-GB" sz="1100" dirty="0" smtClean="0"/>
                        <a:t>Qtr</a:t>
                      </a:r>
                      <a:r>
                        <a:rPr lang="en-GB" sz="1100" baseline="0" dirty="0" smtClean="0"/>
                        <a:t> 1    14.6%</a:t>
                      </a:r>
                    </a:p>
                    <a:p>
                      <a:endParaRPr lang="en-GB" sz="1100" baseline="0" dirty="0" smtClean="0"/>
                    </a:p>
                    <a:p>
                      <a:r>
                        <a:rPr lang="en-GB" sz="1100" baseline="0" dirty="0" smtClean="0"/>
                        <a:t>Qtr 2    14.0%</a:t>
                      </a:r>
                    </a:p>
                    <a:p>
                      <a:endParaRPr lang="en-GB" sz="1100" dirty="0" smtClean="0"/>
                    </a:p>
                    <a:p>
                      <a:r>
                        <a:rPr lang="en-GB" sz="1100" dirty="0" err="1" smtClean="0"/>
                        <a:t>Qtr</a:t>
                      </a:r>
                      <a:r>
                        <a:rPr lang="en-GB" sz="1100" dirty="0" smtClean="0"/>
                        <a:t> 3     20.7%</a:t>
                      </a:r>
                      <a:endParaRPr lang="en-GB" sz="1100" dirty="0"/>
                    </a:p>
                  </a:txBody>
                  <a:tcPr marL="60960" marR="60960" marT="30480" marB="30480"/>
                </a:tc>
                <a:tc>
                  <a:txBody>
                    <a:bodyPr/>
                    <a:lstStyle/>
                    <a:p>
                      <a:endParaRPr lang="en-GB" sz="1100" dirty="0"/>
                    </a:p>
                  </a:txBody>
                  <a:tcPr/>
                </a:tc>
                <a:tc>
                  <a:txBody>
                    <a:bodyPr/>
                    <a:lstStyle/>
                    <a:p>
                      <a:endParaRPr lang="en-GB" sz="1200" dirty="0"/>
                    </a:p>
                  </a:txBody>
                  <a:tcPr/>
                </a:tc>
                <a:extLst>
                  <a:ext uri="{0D108BD9-81ED-4DB2-BD59-A6C34878D82A}">
                    <a16:rowId xmlns:a16="http://schemas.microsoft.com/office/drawing/2014/main" val="2780395889"/>
                  </a:ext>
                </a:extLst>
              </a:tr>
            </a:tbl>
          </a:graphicData>
        </a:graphic>
      </p:graphicFrame>
      <p:pic>
        <p:nvPicPr>
          <p:cNvPr id="6" name="Picture 5"/>
          <p:cNvPicPr>
            <a:picLocks noChangeAspect="1"/>
          </p:cNvPicPr>
          <p:nvPr/>
        </p:nvPicPr>
        <p:blipFill>
          <a:blip r:embed="rId4"/>
          <a:stretch>
            <a:fillRect/>
          </a:stretch>
        </p:blipFill>
        <p:spPr>
          <a:xfrm>
            <a:off x="7585236" y="1672415"/>
            <a:ext cx="573074" cy="560881"/>
          </a:xfrm>
          <a:prstGeom prst="rect">
            <a:avLst/>
          </a:prstGeom>
        </p:spPr>
      </p:pic>
      <p:pic>
        <p:nvPicPr>
          <p:cNvPr id="9" name="Picture 8"/>
          <p:cNvPicPr>
            <a:picLocks noChangeAspect="1"/>
          </p:cNvPicPr>
          <p:nvPr/>
        </p:nvPicPr>
        <p:blipFill>
          <a:blip r:embed="rId4"/>
          <a:stretch>
            <a:fillRect/>
          </a:stretch>
        </p:blipFill>
        <p:spPr>
          <a:xfrm>
            <a:off x="7542640" y="3082969"/>
            <a:ext cx="573074" cy="560881"/>
          </a:xfrm>
          <a:prstGeom prst="rect">
            <a:avLst/>
          </a:prstGeom>
        </p:spPr>
      </p:pic>
      <p:pic>
        <p:nvPicPr>
          <p:cNvPr id="10" name="Picture 9"/>
          <p:cNvPicPr>
            <a:picLocks noChangeAspect="1"/>
          </p:cNvPicPr>
          <p:nvPr/>
        </p:nvPicPr>
        <p:blipFill>
          <a:blip r:embed="rId4"/>
          <a:stretch>
            <a:fillRect/>
          </a:stretch>
        </p:blipFill>
        <p:spPr>
          <a:xfrm>
            <a:off x="7585236" y="4389330"/>
            <a:ext cx="573074" cy="560881"/>
          </a:xfrm>
          <a:prstGeom prst="rect">
            <a:avLst/>
          </a:prstGeom>
        </p:spPr>
      </p:pic>
      <p:pic>
        <p:nvPicPr>
          <p:cNvPr id="12" name="Picture 11"/>
          <p:cNvPicPr>
            <a:picLocks noChangeAspect="1"/>
          </p:cNvPicPr>
          <p:nvPr/>
        </p:nvPicPr>
        <p:blipFill>
          <a:blip r:embed="rId4"/>
          <a:stretch>
            <a:fillRect/>
          </a:stretch>
        </p:blipFill>
        <p:spPr>
          <a:xfrm>
            <a:off x="7585236" y="5603980"/>
            <a:ext cx="573074" cy="560881"/>
          </a:xfrm>
          <a:prstGeom prst="rect">
            <a:avLst/>
          </a:prstGeom>
        </p:spPr>
      </p:pic>
      <p:pic>
        <p:nvPicPr>
          <p:cNvPr id="7" name="Picture 6"/>
          <p:cNvPicPr>
            <a:picLocks noChangeAspect="1"/>
          </p:cNvPicPr>
          <p:nvPr/>
        </p:nvPicPr>
        <p:blipFill>
          <a:blip r:embed="rId5"/>
          <a:stretch>
            <a:fillRect/>
          </a:stretch>
        </p:blipFill>
        <p:spPr>
          <a:xfrm>
            <a:off x="8389789" y="1256799"/>
            <a:ext cx="3595771" cy="1392114"/>
          </a:xfrm>
          <a:prstGeom prst="rect">
            <a:avLst/>
          </a:prstGeom>
        </p:spPr>
      </p:pic>
      <p:pic>
        <p:nvPicPr>
          <p:cNvPr id="14" name="Picture 13"/>
          <p:cNvPicPr>
            <a:picLocks noChangeAspect="1"/>
          </p:cNvPicPr>
          <p:nvPr/>
        </p:nvPicPr>
        <p:blipFill>
          <a:blip r:embed="rId6"/>
          <a:stretch>
            <a:fillRect/>
          </a:stretch>
        </p:blipFill>
        <p:spPr>
          <a:xfrm>
            <a:off x="8389789" y="2713206"/>
            <a:ext cx="3595771" cy="1300408"/>
          </a:xfrm>
          <a:prstGeom prst="rect">
            <a:avLst/>
          </a:prstGeom>
        </p:spPr>
      </p:pic>
      <p:pic>
        <p:nvPicPr>
          <p:cNvPr id="5" name="Picture 4"/>
          <p:cNvPicPr>
            <a:picLocks noChangeAspect="1"/>
          </p:cNvPicPr>
          <p:nvPr/>
        </p:nvPicPr>
        <p:blipFill>
          <a:blip r:embed="rId7"/>
          <a:stretch>
            <a:fillRect/>
          </a:stretch>
        </p:blipFill>
        <p:spPr>
          <a:xfrm>
            <a:off x="8389787" y="4077907"/>
            <a:ext cx="3595771" cy="1178463"/>
          </a:xfrm>
          <a:prstGeom prst="rect">
            <a:avLst/>
          </a:prstGeom>
        </p:spPr>
      </p:pic>
      <p:pic>
        <p:nvPicPr>
          <p:cNvPr id="8" name="Picture 7"/>
          <p:cNvPicPr>
            <a:picLocks noChangeAspect="1"/>
          </p:cNvPicPr>
          <p:nvPr/>
        </p:nvPicPr>
        <p:blipFill>
          <a:blip r:embed="rId8"/>
          <a:stretch>
            <a:fillRect/>
          </a:stretch>
        </p:blipFill>
        <p:spPr>
          <a:xfrm>
            <a:off x="8389786" y="5405262"/>
            <a:ext cx="3595771" cy="1257366"/>
          </a:xfrm>
          <a:prstGeom prst="rect">
            <a:avLst/>
          </a:prstGeom>
        </p:spPr>
      </p:pic>
    </p:spTree>
    <p:extLst>
      <p:ext uri="{BB962C8B-B14F-4D97-AF65-F5344CB8AC3E}">
        <p14:creationId xmlns:p14="http://schemas.microsoft.com/office/powerpoint/2010/main" val="3080009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98367" y="149629"/>
            <a:ext cx="11995266" cy="400110"/>
          </a:xfrm>
          <a:prstGeom prst="rect">
            <a:avLst/>
          </a:prstGeom>
          <a:solidFill>
            <a:srgbClr val="0A4C86"/>
          </a:solidFill>
        </p:spPr>
        <p:txBody>
          <a:bodyPr wrap="square" rtlCol="0">
            <a:spAutoFit/>
          </a:bodyPr>
          <a:lstStyle/>
          <a:p>
            <a:r>
              <a:rPr lang="en-GB" sz="2000" b="1" dirty="0" smtClean="0">
                <a:solidFill>
                  <a:schemeClr val="bg1"/>
                </a:solidFill>
              </a:rPr>
              <a:t>Section 2 – Key SDP Indicators</a:t>
            </a:r>
            <a:endParaRPr lang="en-GB" sz="2000" b="1" dirty="0">
              <a:solidFill>
                <a:schemeClr val="bg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2930041272"/>
              </p:ext>
            </p:extLst>
          </p:nvPr>
        </p:nvGraphicFramePr>
        <p:xfrm>
          <a:off x="98368" y="549741"/>
          <a:ext cx="11995264" cy="6248202"/>
        </p:xfrm>
        <a:graphic>
          <a:graphicData uri="http://schemas.openxmlformats.org/drawingml/2006/table">
            <a:tbl>
              <a:tblPr firstRow="1" bandRow="1">
                <a:tableStyleId>{5C22544A-7EE6-4342-B048-85BDC9FD1C3A}</a:tableStyleId>
              </a:tblPr>
              <a:tblGrid>
                <a:gridCol w="1499408">
                  <a:extLst>
                    <a:ext uri="{9D8B030D-6E8A-4147-A177-3AD203B41FA5}">
                      <a16:colId xmlns:a16="http://schemas.microsoft.com/office/drawing/2014/main" val="67219486"/>
                    </a:ext>
                  </a:extLst>
                </a:gridCol>
                <a:gridCol w="1499408">
                  <a:extLst>
                    <a:ext uri="{9D8B030D-6E8A-4147-A177-3AD203B41FA5}">
                      <a16:colId xmlns:a16="http://schemas.microsoft.com/office/drawing/2014/main" val="3145130481"/>
                    </a:ext>
                  </a:extLst>
                </a:gridCol>
                <a:gridCol w="851361">
                  <a:extLst>
                    <a:ext uri="{9D8B030D-6E8A-4147-A177-3AD203B41FA5}">
                      <a16:colId xmlns:a16="http://schemas.microsoft.com/office/drawing/2014/main" val="1187641680"/>
                    </a:ext>
                  </a:extLst>
                </a:gridCol>
                <a:gridCol w="1837113">
                  <a:extLst>
                    <a:ext uri="{9D8B030D-6E8A-4147-A177-3AD203B41FA5}">
                      <a16:colId xmlns:a16="http://schemas.microsoft.com/office/drawing/2014/main" val="3247098725"/>
                    </a:ext>
                  </a:extLst>
                </a:gridCol>
                <a:gridCol w="1624792">
                  <a:extLst>
                    <a:ext uri="{9D8B030D-6E8A-4147-A177-3AD203B41FA5}">
                      <a16:colId xmlns:a16="http://schemas.microsoft.com/office/drawing/2014/main" val="3934673934"/>
                    </a:ext>
                  </a:extLst>
                </a:gridCol>
                <a:gridCol w="857250">
                  <a:extLst>
                    <a:ext uri="{9D8B030D-6E8A-4147-A177-3AD203B41FA5}">
                      <a16:colId xmlns:a16="http://schemas.microsoft.com/office/drawing/2014/main" val="340205772"/>
                    </a:ext>
                  </a:extLst>
                </a:gridCol>
                <a:gridCol w="3825932">
                  <a:extLst>
                    <a:ext uri="{9D8B030D-6E8A-4147-A177-3AD203B41FA5}">
                      <a16:colId xmlns:a16="http://schemas.microsoft.com/office/drawing/2014/main" val="1075718584"/>
                    </a:ext>
                  </a:extLst>
                </a:gridCol>
              </a:tblGrid>
              <a:tr h="693432">
                <a:tc>
                  <a:txBody>
                    <a:bodyPr/>
                    <a:lstStyle/>
                    <a:p>
                      <a:r>
                        <a:rPr lang="en-GB" sz="1200" dirty="0" smtClean="0">
                          <a:solidFill>
                            <a:schemeClr val="bg1"/>
                          </a:solidFill>
                        </a:rPr>
                        <a:t>Service Area</a:t>
                      </a:r>
                      <a:endParaRPr lang="en-GB" sz="1200" dirty="0">
                        <a:solidFill>
                          <a:schemeClr val="bg1"/>
                        </a:solidFill>
                      </a:endParaRPr>
                    </a:p>
                  </a:txBody>
                  <a:tcPr/>
                </a:tc>
                <a:tc>
                  <a:txBody>
                    <a:bodyPr/>
                    <a:lstStyle/>
                    <a:p>
                      <a:r>
                        <a:rPr lang="en-GB" sz="1200" dirty="0" smtClean="0"/>
                        <a:t>Metric</a:t>
                      </a:r>
                      <a:endParaRPr lang="en-GB" sz="1200" dirty="0"/>
                    </a:p>
                  </a:txBody>
                  <a:tcPr/>
                </a:tc>
                <a:tc>
                  <a:txBody>
                    <a:bodyPr/>
                    <a:lstStyle/>
                    <a:p>
                      <a:r>
                        <a:rPr lang="en-GB" sz="1200" baseline="0" dirty="0" smtClean="0"/>
                        <a:t>Jan </a:t>
                      </a:r>
                      <a:r>
                        <a:rPr lang="en-GB" sz="1200" dirty="0" smtClean="0"/>
                        <a:t>25 Expected</a:t>
                      </a:r>
                      <a:r>
                        <a:rPr lang="en-GB" sz="1200" baseline="0" dirty="0" smtClean="0"/>
                        <a:t> Activity</a:t>
                      </a:r>
                      <a:endParaRPr lang="en-GB" sz="1200" dirty="0"/>
                    </a:p>
                  </a:txBody>
                  <a:tcPr/>
                </a:tc>
                <a:tc>
                  <a:txBody>
                    <a:bodyPr/>
                    <a:lstStyle/>
                    <a:p>
                      <a:r>
                        <a:rPr lang="en-GB" sz="1200" dirty="0" smtClean="0"/>
                        <a:t>Jan 25 In-month Performance</a:t>
                      </a:r>
                      <a:endParaRPr lang="en-GB" sz="1200" dirty="0"/>
                    </a:p>
                  </a:txBody>
                  <a:tcPr/>
                </a:tc>
                <a:tc>
                  <a:txBody>
                    <a:bodyPr/>
                    <a:lstStyle/>
                    <a:p>
                      <a:r>
                        <a:rPr lang="en-GB" sz="1200" dirty="0" smtClean="0"/>
                        <a:t>Cumulative Activity YTD</a:t>
                      </a:r>
                      <a:endParaRPr lang="en-GB" sz="1200" dirty="0"/>
                    </a:p>
                  </a:txBody>
                  <a:tcPr/>
                </a:tc>
                <a:tc>
                  <a:txBody>
                    <a:bodyPr/>
                    <a:lstStyle/>
                    <a:p>
                      <a:r>
                        <a:rPr lang="en-GB" sz="1200" dirty="0" smtClean="0"/>
                        <a:t>Rag Status</a:t>
                      </a:r>
                      <a:endParaRPr lang="en-GB" sz="1200" dirty="0"/>
                    </a:p>
                  </a:txBody>
                  <a:tcPr/>
                </a:tc>
                <a:tc>
                  <a:txBody>
                    <a:bodyPr/>
                    <a:lstStyle/>
                    <a:p>
                      <a:r>
                        <a:rPr lang="en-GB" sz="1200" dirty="0" smtClean="0"/>
                        <a:t>Chart</a:t>
                      </a:r>
                      <a:endParaRPr lang="en-GB" sz="1200" dirty="0"/>
                    </a:p>
                  </a:txBody>
                  <a:tcPr/>
                </a:tc>
                <a:extLst>
                  <a:ext uri="{0D108BD9-81ED-4DB2-BD59-A6C34878D82A}">
                    <a16:rowId xmlns:a16="http://schemas.microsoft.com/office/drawing/2014/main" val="258680681"/>
                  </a:ext>
                </a:extLst>
              </a:tr>
              <a:tr h="13600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smtClean="0"/>
                        <a:t>Unscheduled Care</a:t>
                      </a:r>
                    </a:p>
                    <a:p>
                      <a:endParaRPr lang="en-GB"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0" i="1" dirty="0" smtClean="0"/>
                        <a:t>* Targets</a:t>
                      </a:r>
                      <a:r>
                        <a:rPr lang="en-GB" sz="900" b="0" i="1" baseline="0" dirty="0" smtClean="0"/>
                        <a:t> included in SDP Summary Table</a:t>
                      </a:r>
                      <a:endParaRPr lang="en-GB" sz="900" b="0" i="1" dirty="0" smtClean="0"/>
                    </a:p>
                    <a:p>
                      <a:endParaRPr lang="en-GB" sz="1200" dirty="0"/>
                    </a:p>
                  </a:txBody>
                  <a:tcPr/>
                </a:tc>
                <a:tc>
                  <a:txBody>
                    <a:bodyPr/>
                    <a:lstStyle/>
                    <a:p>
                      <a:r>
                        <a:rPr lang="en-GB" sz="1100" dirty="0" smtClean="0"/>
                        <a:t>Complex Delayed Discharges – Mater *</a:t>
                      </a:r>
                    </a:p>
                    <a:p>
                      <a:r>
                        <a:rPr lang="en-GB" sz="900" dirty="0" smtClean="0"/>
                        <a:t>The number</a:t>
                      </a:r>
                      <a:r>
                        <a:rPr lang="en-GB" sz="900" baseline="0" dirty="0" smtClean="0"/>
                        <a:t> of complex discharges on any Saturday and Sunday should be at least 60% of the average daily number of complex discharges from Mon-Fri in that week.</a:t>
                      </a:r>
                      <a:endParaRPr lang="en-GB" sz="900" dirty="0"/>
                    </a:p>
                  </a:txBody>
                  <a:tcPr marL="60960" marR="60960" marT="30480" marB="30480"/>
                </a:tc>
                <a:tc>
                  <a:txBody>
                    <a:bodyPr/>
                    <a:lstStyle/>
                    <a:p>
                      <a:r>
                        <a:rPr lang="en-GB" sz="1100" dirty="0" smtClean="0"/>
                        <a:t>60%</a:t>
                      </a:r>
                      <a:endParaRPr lang="en-GB" sz="1100" dirty="0"/>
                    </a:p>
                  </a:txBody>
                  <a:tcPr marL="60960" marR="60960" marT="30480" marB="30480"/>
                </a:tc>
                <a:tc>
                  <a:txBody>
                    <a:bodyPr/>
                    <a:lstStyle/>
                    <a:p>
                      <a:r>
                        <a:rPr lang="en-GB" sz="1100" dirty="0" smtClean="0"/>
                        <a:t>17.7%</a:t>
                      </a:r>
                      <a:endParaRPr lang="en-GB" sz="1100" dirty="0"/>
                    </a:p>
                    <a:p>
                      <a:endParaRPr lang="en-GB" sz="1100" dirty="0"/>
                    </a:p>
                  </a:txBody>
                  <a:tcPr marL="60960" marR="60960" marT="30480" marB="30480"/>
                </a:tc>
                <a:tc>
                  <a:txBody>
                    <a:bodyPr/>
                    <a:lstStyle/>
                    <a:p>
                      <a:r>
                        <a:rPr lang="en-GB" sz="1100" dirty="0" smtClean="0"/>
                        <a:t>Qtr 1    32.3%</a:t>
                      </a:r>
                    </a:p>
                    <a:p>
                      <a:endParaRPr lang="en-GB" sz="1100" dirty="0" smtClean="0"/>
                    </a:p>
                    <a:p>
                      <a:r>
                        <a:rPr lang="en-GB" sz="1100" dirty="0" smtClean="0"/>
                        <a:t>Qtr 2    15.9%</a:t>
                      </a:r>
                    </a:p>
                    <a:p>
                      <a:endParaRPr lang="en-GB" sz="1100" dirty="0" smtClean="0"/>
                    </a:p>
                    <a:p>
                      <a:r>
                        <a:rPr lang="en-GB" sz="1100" dirty="0" err="1" smtClean="0"/>
                        <a:t>Qtr</a:t>
                      </a:r>
                      <a:r>
                        <a:rPr lang="en-GB" sz="1100" dirty="0" smtClean="0"/>
                        <a:t> 3    35.5%</a:t>
                      </a:r>
                    </a:p>
                    <a:p>
                      <a:endParaRPr lang="en-GB" sz="1100" dirty="0" smtClean="0"/>
                    </a:p>
                  </a:txBody>
                  <a:tcPr marL="60960" marR="60960" marT="30480" marB="30480"/>
                </a:tc>
                <a:tc>
                  <a:txBody>
                    <a:bodyPr/>
                    <a:lstStyle/>
                    <a:p>
                      <a:endParaRPr lang="en-GB" sz="1100" dirty="0"/>
                    </a:p>
                  </a:txBody>
                  <a:tcPr/>
                </a:tc>
                <a:tc>
                  <a:txBody>
                    <a:bodyPr/>
                    <a:lstStyle/>
                    <a:p>
                      <a:endParaRPr lang="en-GB" sz="1100" dirty="0"/>
                    </a:p>
                  </a:txBody>
                  <a:tcPr/>
                </a:tc>
                <a:extLst>
                  <a:ext uri="{0D108BD9-81ED-4DB2-BD59-A6C34878D82A}">
                    <a16:rowId xmlns:a16="http://schemas.microsoft.com/office/drawing/2014/main" val="923528376"/>
                  </a:ext>
                </a:extLst>
              </a:tr>
              <a:tr h="1360065">
                <a:tc>
                  <a:txBody>
                    <a:bodyPr/>
                    <a:lstStyle/>
                    <a:p>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smtClean="0"/>
                        <a:t>Complex Delayed Discharges – RVH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dirty="0" smtClean="0"/>
                        <a:t>The number</a:t>
                      </a:r>
                      <a:r>
                        <a:rPr lang="en-GB" sz="900" baseline="0" dirty="0" smtClean="0"/>
                        <a:t> of complex discharges on any Saturday and Sunday should be at least 60% of the average daily number of complex discharges from Mon-Fri in that week.</a:t>
                      </a:r>
                      <a:endParaRPr lang="en-GB" sz="900" dirty="0" smtClean="0"/>
                    </a:p>
                  </a:txBody>
                  <a:tcPr marL="60960" marR="60960" marT="30480" marB="30480"/>
                </a:tc>
                <a:tc>
                  <a:txBody>
                    <a:bodyPr/>
                    <a:lstStyle/>
                    <a:p>
                      <a:r>
                        <a:rPr lang="en-GB" sz="1100" dirty="0" smtClean="0"/>
                        <a:t>60%</a:t>
                      </a:r>
                      <a:endParaRPr lang="en-GB" sz="1100" dirty="0"/>
                    </a:p>
                  </a:txBody>
                  <a:tcPr marL="60960" marR="60960" marT="30480" marB="30480"/>
                </a:tc>
                <a:tc>
                  <a:txBody>
                    <a:bodyPr/>
                    <a:lstStyle/>
                    <a:p>
                      <a:r>
                        <a:rPr lang="en-GB" sz="1100" dirty="0" smtClean="0"/>
                        <a:t>41.8%</a:t>
                      </a:r>
                      <a:endParaRPr lang="en-GB" sz="1100" dirty="0"/>
                    </a:p>
                    <a:p>
                      <a:endParaRPr lang="en-GB" sz="1100" dirty="0"/>
                    </a:p>
                  </a:txBody>
                  <a:tcPr marL="60960" marR="60960" marT="30480" marB="30480"/>
                </a:tc>
                <a:tc>
                  <a:txBody>
                    <a:bodyPr/>
                    <a:lstStyle/>
                    <a:p>
                      <a:r>
                        <a:rPr lang="en-GB" sz="1100" dirty="0" smtClean="0"/>
                        <a:t>Qtr 1    36.7%</a:t>
                      </a:r>
                    </a:p>
                    <a:p>
                      <a:endParaRPr lang="en-GB" sz="1100" dirty="0" smtClean="0"/>
                    </a:p>
                    <a:p>
                      <a:r>
                        <a:rPr lang="en-GB" sz="1100" dirty="0" smtClean="0"/>
                        <a:t>Qtr 2    22.9%</a:t>
                      </a:r>
                    </a:p>
                    <a:p>
                      <a:endParaRPr lang="en-GB" sz="1100" dirty="0" smtClean="0"/>
                    </a:p>
                    <a:p>
                      <a:r>
                        <a:rPr lang="en-GB" sz="1100" dirty="0" err="1" smtClean="0"/>
                        <a:t>Qtr</a:t>
                      </a:r>
                      <a:r>
                        <a:rPr lang="en-GB" sz="1100" baseline="0" dirty="0" smtClean="0"/>
                        <a:t> 3    32.3%</a:t>
                      </a:r>
                      <a:endParaRPr lang="en-GB" sz="1100" dirty="0" smtClean="0"/>
                    </a:p>
                  </a:txBody>
                  <a:tcPr marL="60960" marR="60960" marT="30480" marB="30480"/>
                </a:tc>
                <a:tc>
                  <a:txBody>
                    <a:bodyPr/>
                    <a:lstStyle/>
                    <a:p>
                      <a:endParaRPr lang="en-GB" sz="1100" dirty="0"/>
                    </a:p>
                  </a:txBody>
                  <a:tcPr/>
                </a:tc>
                <a:tc>
                  <a:txBody>
                    <a:bodyPr/>
                    <a:lstStyle/>
                    <a:p>
                      <a:endParaRPr lang="en-GB" sz="1100" dirty="0"/>
                    </a:p>
                  </a:txBody>
                  <a:tcPr/>
                </a:tc>
                <a:extLst>
                  <a:ext uri="{0D108BD9-81ED-4DB2-BD59-A6C34878D82A}">
                    <a16:rowId xmlns:a16="http://schemas.microsoft.com/office/drawing/2014/main" val="3741225911"/>
                  </a:ext>
                </a:extLst>
              </a:tr>
              <a:tr h="1360065">
                <a:tc>
                  <a:txBody>
                    <a:bodyPr/>
                    <a:lstStyle/>
                    <a:p>
                      <a:endParaRPr lang="en-GB" sz="1200" dirty="0"/>
                    </a:p>
                  </a:txBody>
                  <a:tcPr/>
                </a:tc>
                <a:tc>
                  <a:txBody>
                    <a:bodyPr/>
                    <a:lstStyle/>
                    <a:p>
                      <a:r>
                        <a:rPr lang="en-GB" sz="1100" dirty="0" smtClean="0"/>
                        <a:t>Hip Fractures – Number</a:t>
                      </a:r>
                      <a:r>
                        <a:rPr lang="en-GB" sz="1100" baseline="0" dirty="0" smtClean="0"/>
                        <a:t> </a:t>
                      </a:r>
                      <a:r>
                        <a:rPr lang="en-GB" sz="1100" dirty="0" smtClean="0"/>
                        <a:t>of Neck Of</a:t>
                      </a:r>
                      <a:r>
                        <a:rPr lang="en-GB" sz="1100" baseline="0" dirty="0" smtClean="0"/>
                        <a:t> Femur</a:t>
                      </a:r>
                      <a:r>
                        <a:rPr lang="en-GB" sz="1100" dirty="0" smtClean="0"/>
                        <a:t> (NOF) patients operated</a:t>
                      </a:r>
                      <a:r>
                        <a:rPr lang="en-GB" sz="1100" baseline="0" dirty="0" smtClean="0"/>
                        <a:t> </a:t>
                      </a:r>
                      <a:r>
                        <a:rPr lang="en-GB" sz="1100" dirty="0" smtClean="0"/>
                        <a:t>within 48 hrs</a:t>
                      </a:r>
                      <a:endParaRPr lang="en-GB" sz="1100" dirty="0"/>
                    </a:p>
                  </a:txBody>
                  <a:tcPr marL="60960" marR="60960" marT="30480" marB="30480"/>
                </a:tc>
                <a:tc>
                  <a:txBody>
                    <a:bodyPr/>
                    <a:lstStyle/>
                    <a:p>
                      <a:r>
                        <a:rPr lang="en-GB" sz="1100" dirty="0" smtClean="0"/>
                        <a:t>95%</a:t>
                      </a:r>
                      <a:endParaRPr lang="en-GB" sz="11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smtClean="0"/>
                        <a:t>28%</a:t>
                      </a:r>
                      <a:r>
                        <a:rPr lang="en-GB" sz="1100" baseline="0"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smtClean="0"/>
                    </a:p>
                    <a:p>
                      <a:r>
                        <a:rPr lang="en-GB" sz="1100" dirty="0" smtClean="0"/>
                        <a:t>22 out of 58 seen &lt;48hrs </a:t>
                      </a:r>
                    </a:p>
                  </a:txBody>
                  <a:tcPr marL="60960" marR="60960" marT="30480" marB="30480"/>
                </a:tc>
                <a:tc>
                  <a:txBody>
                    <a:bodyPr/>
                    <a:lstStyle/>
                    <a:p>
                      <a:r>
                        <a:rPr lang="en-GB" sz="1100" dirty="0" smtClean="0"/>
                        <a:t>Qtr 1       69%</a:t>
                      </a:r>
                    </a:p>
                    <a:p>
                      <a:endParaRPr lang="en-GB" sz="1100" dirty="0" smtClean="0"/>
                    </a:p>
                    <a:p>
                      <a:r>
                        <a:rPr lang="en-GB" sz="1100" dirty="0" smtClean="0"/>
                        <a:t>Qtr 2       43%</a:t>
                      </a:r>
                    </a:p>
                    <a:p>
                      <a:endParaRPr lang="en-GB" sz="1100" dirty="0" smtClean="0"/>
                    </a:p>
                    <a:p>
                      <a:r>
                        <a:rPr lang="en-GB" sz="1100" dirty="0" err="1" smtClean="0"/>
                        <a:t>Qtr</a:t>
                      </a:r>
                      <a:r>
                        <a:rPr lang="en-GB" sz="1100" dirty="0" smtClean="0"/>
                        <a:t> 3       54%</a:t>
                      </a:r>
                    </a:p>
                    <a:p>
                      <a:endParaRPr lang="en-GB" sz="1100" dirty="0" smtClean="0"/>
                    </a:p>
                    <a:p>
                      <a:r>
                        <a:rPr lang="en-GB" sz="1100" dirty="0" smtClean="0"/>
                        <a:t>Total Apr – Jan 53% 350 out of 664</a:t>
                      </a:r>
                    </a:p>
                  </a:txBody>
                  <a:tcPr marL="60960" marR="60960" marT="30480" marB="30480"/>
                </a:tc>
                <a:tc>
                  <a:txBody>
                    <a:bodyPr/>
                    <a:lstStyle/>
                    <a:p>
                      <a:endParaRPr lang="en-GB" sz="1100" dirty="0"/>
                    </a:p>
                  </a:txBody>
                  <a:tcPr/>
                </a:tc>
                <a:tc>
                  <a:txBody>
                    <a:bodyPr/>
                    <a:lstStyle/>
                    <a:p>
                      <a:endParaRPr lang="en-GB" sz="1100" dirty="0"/>
                    </a:p>
                  </a:txBody>
                  <a:tcPr/>
                </a:tc>
                <a:extLst>
                  <a:ext uri="{0D108BD9-81ED-4DB2-BD59-A6C34878D82A}">
                    <a16:rowId xmlns:a16="http://schemas.microsoft.com/office/drawing/2014/main" val="1326959614"/>
                  </a:ext>
                </a:extLst>
              </a:tr>
              <a:tr h="1420332">
                <a:tc>
                  <a:txBody>
                    <a:bodyPr/>
                    <a:lstStyle/>
                    <a:p>
                      <a:r>
                        <a:rPr lang="en-GB" sz="1200" b="1" dirty="0" smtClean="0"/>
                        <a:t>Cancer</a:t>
                      </a:r>
                      <a:endParaRPr lang="en-GB" sz="12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smtClean="0"/>
                        <a:t>14 day Performance</a:t>
                      </a:r>
                      <a:r>
                        <a:rPr lang="en-GB" sz="1100" baseline="0"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smtClean="0"/>
                        <a:t>Core only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smtClean="0"/>
                        <a:t>100% of patients to be seen &lt;14 days</a:t>
                      </a:r>
                    </a:p>
                  </a:txBody>
                  <a:tcPr marL="60960" marR="60960" marT="30480" marB="30480"/>
                </a:tc>
                <a:tc>
                  <a:txBody>
                    <a:bodyPr/>
                    <a:lstStyle/>
                    <a:p>
                      <a:r>
                        <a:rPr lang="en-GB" sz="1100" dirty="0" smtClean="0"/>
                        <a:t>100%</a:t>
                      </a:r>
                      <a:endParaRPr lang="en-GB" sz="1100" dirty="0"/>
                    </a:p>
                  </a:txBody>
                  <a:tcPr marL="60960" marR="60960" marT="30480" marB="30480"/>
                </a:tc>
                <a:tc>
                  <a:txBody>
                    <a:bodyPr/>
                    <a:lstStyle/>
                    <a:p>
                      <a:r>
                        <a:rPr lang="en-GB" sz="1100" dirty="0" smtClean="0"/>
                        <a:t>15.5% - December data</a:t>
                      </a:r>
                    </a:p>
                    <a:p>
                      <a:endParaRPr lang="en-GB" sz="1100" dirty="0"/>
                    </a:p>
                    <a:p>
                      <a:r>
                        <a:rPr lang="en-GB" sz="1100" dirty="0" smtClean="0"/>
                        <a:t>33 seen &lt; 14 days out of total 213</a:t>
                      </a:r>
                    </a:p>
                    <a:p>
                      <a:endParaRPr lang="en-GB" sz="1100" dirty="0" smtClean="0"/>
                    </a:p>
                    <a:p>
                      <a:r>
                        <a:rPr lang="en-GB" sz="1100" dirty="0" smtClean="0"/>
                        <a:t>(</a:t>
                      </a:r>
                      <a:r>
                        <a:rPr lang="en-GB" sz="1100" baseline="0" dirty="0" smtClean="0"/>
                        <a:t>December 24 are latest figures validated)</a:t>
                      </a:r>
                      <a:endParaRPr lang="en-GB" sz="1100" dirty="0"/>
                    </a:p>
                  </a:txBody>
                  <a:tcPr marL="60960" marR="60960" marT="30480" marB="30480"/>
                </a:tc>
                <a:tc>
                  <a:txBody>
                    <a:bodyPr/>
                    <a:lstStyle/>
                    <a:p>
                      <a:r>
                        <a:rPr lang="en-GB" sz="1100" dirty="0" smtClean="0"/>
                        <a:t>Qtr 1       28%</a:t>
                      </a:r>
                    </a:p>
                    <a:p>
                      <a:endParaRPr lang="en-GB" sz="1100" dirty="0" smtClean="0"/>
                    </a:p>
                    <a:p>
                      <a:r>
                        <a:rPr lang="en-GB" sz="1100" dirty="0" smtClean="0"/>
                        <a:t>Qtr 2       16%</a:t>
                      </a:r>
                    </a:p>
                    <a:p>
                      <a:endParaRPr lang="en-GB" sz="1100" dirty="0" smtClean="0"/>
                    </a:p>
                    <a:p>
                      <a:r>
                        <a:rPr lang="en-GB" sz="1100" dirty="0" err="1" smtClean="0"/>
                        <a:t>Qtr</a:t>
                      </a:r>
                      <a:r>
                        <a:rPr lang="en-GB" sz="1100" dirty="0" smtClean="0"/>
                        <a:t> 3       14%</a:t>
                      </a:r>
                    </a:p>
                    <a:p>
                      <a:endParaRPr lang="en-GB" sz="1100" dirty="0" smtClean="0"/>
                    </a:p>
                    <a:p>
                      <a:r>
                        <a:rPr lang="en-GB" sz="1100" dirty="0" smtClean="0"/>
                        <a:t>Total</a:t>
                      </a:r>
                      <a:r>
                        <a:rPr lang="en-GB" sz="1100" baseline="0" dirty="0" smtClean="0"/>
                        <a:t> Oct </a:t>
                      </a:r>
                      <a:r>
                        <a:rPr lang="en-GB" sz="1100" dirty="0" smtClean="0"/>
                        <a:t>-</a:t>
                      </a:r>
                      <a:r>
                        <a:rPr lang="en-GB" sz="1100" baseline="0" dirty="0" smtClean="0"/>
                        <a:t> Dec</a:t>
                      </a:r>
                      <a:r>
                        <a:rPr lang="en-GB" sz="1100" dirty="0" smtClean="0"/>
                        <a:t> 102 out of 722</a:t>
                      </a:r>
                      <a:endParaRPr lang="en-GB" sz="1100" dirty="0"/>
                    </a:p>
                  </a:txBody>
                  <a:tcPr/>
                </a:tc>
                <a:tc>
                  <a:txBody>
                    <a:bodyPr/>
                    <a:lstStyle/>
                    <a:p>
                      <a:endParaRPr lang="en-GB" sz="1100" dirty="0"/>
                    </a:p>
                  </a:txBody>
                  <a:tcPr/>
                </a:tc>
                <a:tc>
                  <a:txBody>
                    <a:bodyPr/>
                    <a:lstStyle/>
                    <a:p>
                      <a:endParaRPr lang="en-GB" sz="1100" dirty="0"/>
                    </a:p>
                  </a:txBody>
                  <a:tcPr/>
                </a:tc>
                <a:extLst>
                  <a:ext uri="{0D108BD9-81ED-4DB2-BD59-A6C34878D82A}">
                    <a16:rowId xmlns:a16="http://schemas.microsoft.com/office/drawing/2014/main" val="2780395889"/>
                  </a:ext>
                </a:extLst>
              </a:tr>
            </a:tbl>
          </a:graphicData>
        </a:graphic>
      </p:graphicFrame>
      <p:pic>
        <p:nvPicPr>
          <p:cNvPr id="5" name="Picture 4"/>
          <p:cNvPicPr>
            <a:picLocks noChangeAspect="1"/>
          </p:cNvPicPr>
          <p:nvPr/>
        </p:nvPicPr>
        <p:blipFill>
          <a:blip r:embed="rId4"/>
          <a:stretch>
            <a:fillRect/>
          </a:stretch>
        </p:blipFill>
        <p:spPr>
          <a:xfrm>
            <a:off x="7565493" y="5705016"/>
            <a:ext cx="573074" cy="560881"/>
          </a:xfrm>
          <a:prstGeom prst="rect">
            <a:avLst/>
          </a:prstGeom>
        </p:spPr>
      </p:pic>
      <p:pic>
        <p:nvPicPr>
          <p:cNvPr id="6" name="Picture 5"/>
          <p:cNvPicPr>
            <a:picLocks noChangeAspect="1"/>
          </p:cNvPicPr>
          <p:nvPr/>
        </p:nvPicPr>
        <p:blipFill>
          <a:blip r:embed="rId4"/>
          <a:stretch>
            <a:fillRect/>
          </a:stretch>
        </p:blipFill>
        <p:spPr>
          <a:xfrm>
            <a:off x="7565493" y="4360950"/>
            <a:ext cx="573074" cy="560881"/>
          </a:xfrm>
          <a:prstGeom prst="rect">
            <a:avLst/>
          </a:prstGeom>
        </p:spPr>
      </p:pic>
      <p:pic>
        <p:nvPicPr>
          <p:cNvPr id="7" name="Picture 6"/>
          <p:cNvPicPr>
            <a:picLocks noChangeAspect="1"/>
          </p:cNvPicPr>
          <p:nvPr/>
        </p:nvPicPr>
        <p:blipFill>
          <a:blip r:embed="rId4"/>
          <a:stretch>
            <a:fillRect/>
          </a:stretch>
        </p:blipFill>
        <p:spPr>
          <a:xfrm>
            <a:off x="7565493" y="3005542"/>
            <a:ext cx="573074" cy="560881"/>
          </a:xfrm>
          <a:prstGeom prst="rect">
            <a:avLst/>
          </a:prstGeom>
        </p:spPr>
      </p:pic>
      <p:pic>
        <p:nvPicPr>
          <p:cNvPr id="8" name="Picture 7"/>
          <p:cNvPicPr>
            <a:picLocks noChangeAspect="1"/>
          </p:cNvPicPr>
          <p:nvPr/>
        </p:nvPicPr>
        <p:blipFill>
          <a:blip r:embed="rId4"/>
          <a:stretch>
            <a:fillRect/>
          </a:stretch>
        </p:blipFill>
        <p:spPr>
          <a:xfrm>
            <a:off x="7565493" y="1623902"/>
            <a:ext cx="573074" cy="560881"/>
          </a:xfrm>
          <a:prstGeom prst="rect">
            <a:avLst/>
          </a:prstGeom>
        </p:spPr>
      </p:pic>
      <p:pic>
        <p:nvPicPr>
          <p:cNvPr id="12" name="Picture 11"/>
          <p:cNvPicPr>
            <a:picLocks noChangeAspect="1"/>
          </p:cNvPicPr>
          <p:nvPr/>
        </p:nvPicPr>
        <p:blipFill>
          <a:blip r:embed="rId5"/>
          <a:stretch>
            <a:fillRect/>
          </a:stretch>
        </p:blipFill>
        <p:spPr>
          <a:xfrm>
            <a:off x="8325541" y="1285874"/>
            <a:ext cx="3682539" cy="1280227"/>
          </a:xfrm>
          <a:prstGeom prst="rect">
            <a:avLst/>
          </a:prstGeom>
        </p:spPr>
      </p:pic>
      <p:pic>
        <p:nvPicPr>
          <p:cNvPr id="13" name="Picture 12"/>
          <p:cNvPicPr>
            <a:picLocks noChangeAspect="1"/>
          </p:cNvPicPr>
          <p:nvPr/>
        </p:nvPicPr>
        <p:blipFill>
          <a:blip r:embed="rId6"/>
          <a:stretch>
            <a:fillRect/>
          </a:stretch>
        </p:blipFill>
        <p:spPr>
          <a:xfrm>
            <a:off x="8325541" y="2631877"/>
            <a:ext cx="3682539" cy="1298843"/>
          </a:xfrm>
          <a:prstGeom prst="rect">
            <a:avLst/>
          </a:prstGeom>
        </p:spPr>
      </p:pic>
      <p:pic>
        <p:nvPicPr>
          <p:cNvPr id="14" name="Picture 13"/>
          <p:cNvPicPr>
            <a:picLocks noChangeAspect="1"/>
          </p:cNvPicPr>
          <p:nvPr/>
        </p:nvPicPr>
        <p:blipFill>
          <a:blip r:embed="rId7"/>
          <a:stretch>
            <a:fillRect/>
          </a:stretch>
        </p:blipFill>
        <p:spPr>
          <a:xfrm>
            <a:off x="8325541" y="5362202"/>
            <a:ext cx="3682539" cy="1319935"/>
          </a:xfrm>
          <a:prstGeom prst="rect">
            <a:avLst/>
          </a:prstGeom>
        </p:spPr>
      </p:pic>
      <p:pic>
        <p:nvPicPr>
          <p:cNvPr id="10" name="Picture 9"/>
          <p:cNvPicPr>
            <a:picLocks noChangeAspect="1"/>
          </p:cNvPicPr>
          <p:nvPr/>
        </p:nvPicPr>
        <p:blipFill>
          <a:blip r:embed="rId8"/>
          <a:stretch>
            <a:fillRect/>
          </a:stretch>
        </p:blipFill>
        <p:spPr>
          <a:xfrm>
            <a:off x="8325540" y="3996495"/>
            <a:ext cx="3682539" cy="1305649"/>
          </a:xfrm>
          <a:prstGeom prst="rect">
            <a:avLst/>
          </a:prstGeom>
        </p:spPr>
      </p:pic>
    </p:spTree>
    <p:extLst>
      <p:ext uri="{BB962C8B-B14F-4D97-AF65-F5344CB8AC3E}">
        <p14:creationId xmlns:p14="http://schemas.microsoft.com/office/powerpoint/2010/main" val="563019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98367" y="149629"/>
            <a:ext cx="11995266" cy="400110"/>
          </a:xfrm>
          <a:prstGeom prst="rect">
            <a:avLst/>
          </a:prstGeom>
          <a:solidFill>
            <a:srgbClr val="0A4C86"/>
          </a:solidFill>
        </p:spPr>
        <p:txBody>
          <a:bodyPr wrap="square" rtlCol="0">
            <a:spAutoFit/>
          </a:bodyPr>
          <a:lstStyle/>
          <a:p>
            <a:r>
              <a:rPr lang="en-GB" sz="2000" b="1" dirty="0" smtClean="0">
                <a:solidFill>
                  <a:schemeClr val="bg1"/>
                </a:solidFill>
              </a:rPr>
              <a:t>Section 2 – Key SDP Indicators</a:t>
            </a:r>
            <a:endParaRPr lang="en-GB" sz="2000" b="1" dirty="0">
              <a:solidFill>
                <a:schemeClr val="bg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3803312475"/>
              </p:ext>
            </p:extLst>
          </p:nvPr>
        </p:nvGraphicFramePr>
        <p:xfrm>
          <a:off x="98368" y="549741"/>
          <a:ext cx="11995264" cy="6241585"/>
        </p:xfrm>
        <a:graphic>
          <a:graphicData uri="http://schemas.openxmlformats.org/drawingml/2006/table">
            <a:tbl>
              <a:tblPr firstRow="1" bandRow="1">
                <a:tableStyleId>{5C22544A-7EE6-4342-B048-85BDC9FD1C3A}</a:tableStyleId>
              </a:tblPr>
              <a:tblGrid>
                <a:gridCol w="1499408">
                  <a:extLst>
                    <a:ext uri="{9D8B030D-6E8A-4147-A177-3AD203B41FA5}">
                      <a16:colId xmlns:a16="http://schemas.microsoft.com/office/drawing/2014/main" val="67219486"/>
                    </a:ext>
                  </a:extLst>
                </a:gridCol>
                <a:gridCol w="1499408">
                  <a:extLst>
                    <a:ext uri="{9D8B030D-6E8A-4147-A177-3AD203B41FA5}">
                      <a16:colId xmlns:a16="http://schemas.microsoft.com/office/drawing/2014/main" val="3145130481"/>
                    </a:ext>
                  </a:extLst>
                </a:gridCol>
                <a:gridCol w="851361">
                  <a:extLst>
                    <a:ext uri="{9D8B030D-6E8A-4147-A177-3AD203B41FA5}">
                      <a16:colId xmlns:a16="http://schemas.microsoft.com/office/drawing/2014/main" val="1187641680"/>
                    </a:ext>
                  </a:extLst>
                </a:gridCol>
                <a:gridCol w="1898340">
                  <a:extLst>
                    <a:ext uri="{9D8B030D-6E8A-4147-A177-3AD203B41FA5}">
                      <a16:colId xmlns:a16="http://schemas.microsoft.com/office/drawing/2014/main" val="3247098725"/>
                    </a:ext>
                  </a:extLst>
                </a:gridCol>
                <a:gridCol w="1563565">
                  <a:extLst>
                    <a:ext uri="{9D8B030D-6E8A-4147-A177-3AD203B41FA5}">
                      <a16:colId xmlns:a16="http://schemas.microsoft.com/office/drawing/2014/main" val="3934673934"/>
                    </a:ext>
                  </a:extLst>
                </a:gridCol>
                <a:gridCol w="876300">
                  <a:extLst>
                    <a:ext uri="{9D8B030D-6E8A-4147-A177-3AD203B41FA5}">
                      <a16:colId xmlns:a16="http://schemas.microsoft.com/office/drawing/2014/main" val="340205772"/>
                    </a:ext>
                  </a:extLst>
                </a:gridCol>
                <a:gridCol w="3806882">
                  <a:extLst>
                    <a:ext uri="{9D8B030D-6E8A-4147-A177-3AD203B41FA5}">
                      <a16:colId xmlns:a16="http://schemas.microsoft.com/office/drawing/2014/main" val="1075718584"/>
                    </a:ext>
                  </a:extLst>
                </a:gridCol>
              </a:tblGrid>
              <a:tr h="704305">
                <a:tc>
                  <a:txBody>
                    <a:bodyPr/>
                    <a:lstStyle/>
                    <a:p>
                      <a:r>
                        <a:rPr lang="en-GB" sz="1200" dirty="0" smtClean="0">
                          <a:solidFill>
                            <a:schemeClr val="bg1"/>
                          </a:solidFill>
                        </a:rPr>
                        <a:t>Service Area</a:t>
                      </a:r>
                      <a:endParaRPr lang="en-GB" sz="1200" dirty="0">
                        <a:solidFill>
                          <a:schemeClr val="bg1"/>
                        </a:solidFill>
                      </a:endParaRPr>
                    </a:p>
                  </a:txBody>
                  <a:tcPr/>
                </a:tc>
                <a:tc>
                  <a:txBody>
                    <a:bodyPr/>
                    <a:lstStyle/>
                    <a:p>
                      <a:r>
                        <a:rPr lang="en-GB" sz="1200" dirty="0" smtClean="0"/>
                        <a:t>Metric</a:t>
                      </a:r>
                      <a:endParaRPr lang="en-GB" sz="1200" dirty="0"/>
                    </a:p>
                  </a:txBody>
                  <a:tcPr/>
                </a:tc>
                <a:tc>
                  <a:txBody>
                    <a:bodyPr/>
                    <a:lstStyle/>
                    <a:p>
                      <a:r>
                        <a:rPr lang="en-GB" sz="1200" dirty="0" smtClean="0"/>
                        <a:t>Jan 25 Expected</a:t>
                      </a:r>
                      <a:r>
                        <a:rPr lang="en-GB" sz="1200" baseline="0" dirty="0" smtClean="0"/>
                        <a:t> Activity</a:t>
                      </a:r>
                      <a:endParaRPr lang="en-GB" sz="1200" dirty="0"/>
                    </a:p>
                  </a:txBody>
                  <a:tcPr/>
                </a:tc>
                <a:tc>
                  <a:txBody>
                    <a:bodyPr/>
                    <a:lstStyle/>
                    <a:p>
                      <a:r>
                        <a:rPr lang="en-GB" sz="1200" dirty="0" smtClean="0"/>
                        <a:t>Jan 25</a:t>
                      </a:r>
                      <a:r>
                        <a:rPr lang="en-GB" sz="1200" baseline="0" dirty="0" smtClean="0"/>
                        <a:t> </a:t>
                      </a:r>
                      <a:r>
                        <a:rPr lang="en-GB" sz="1200" dirty="0" smtClean="0"/>
                        <a:t>In-month Performance</a:t>
                      </a:r>
                      <a:endParaRPr lang="en-GB" sz="1200" dirty="0"/>
                    </a:p>
                  </a:txBody>
                  <a:tcPr/>
                </a:tc>
                <a:tc>
                  <a:txBody>
                    <a:bodyPr/>
                    <a:lstStyle/>
                    <a:p>
                      <a:r>
                        <a:rPr lang="en-GB" sz="1200" dirty="0" smtClean="0"/>
                        <a:t>Cumulative Activity YTD</a:t>
                      </a:r>
                      <a:endParaRPr lang="en-GB" sz="1200" dirty="0"/>
                    </a:p>
                  </a:txBody>
                  <a:tcPr/>
                </a:tc>
                <a:tc>
                  <a:txBody>
                    <a:bodyPr/>
                    <a:lstStyle/>
                    <a:p>
                      <a:r>
                        <a:rPr lang="en-GB" sz="1200" dirty="0" smtClean="0"/>
                        <a:t>Rag Status</a:t>
                      </a:r>
                      <a:endParaRPr lang="en-GB" sz="1200" dirty="0"/>
                    </a:p>
                  </a:txBody>
                  <a:tcPr/>
                </a:tc>
                <a:tc>
                  <a:txBody>
                    <a:bodyPr/>
                    <a:lstStyle/>
                    <a:p>
                      <a:r>
                        <a:rPr lang="en-GB" sz="1200" dirty="0" smtClean="0"/>
                        <a:t>Chart</a:t>
                      </a:r>
                      <a:endParaRPr lang="en-GB" sz="1200" dirty="0"/>
                    </a:p>
                  </a:txBody>
                  <a:tcPr/>
                </a:tc>
                <a:extLst>
                  <a:ext uri="{0D108BD9-81ED-4DB2-BD59-A6C34878D82A}">
                    <a16:rowId xmlns:a16="http://schemas.microsoft.com/office/drawing/2014/main" val="258680681"/>
                  </a:ext>
                </a:extLst>
              </a:tr>
              <a:tr h="13813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smtClean="0"/>
                        <a:t>Cancer</a:t>
                      </a:r>
                    </a:p>
                    <a:p>
                      <a:endParaRPr lang="en-GB" sz="1200" dirty="0" smtClean="0"/>
                    </a:p>
                    <a:p>
                      <a:r>
                        <a:rPr lang="en-GB" sz="900" i="1" dirty="0" smtClean="0"/>
                        <a:t>* Targets included in SDP Summary Table</a:t>
                      </a:r>
                    </a:p>
                    <a:p>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smtClean="0"/>
                        <a:t>31 day Performance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smtClean="0"/>
                        <a:t>98% of patients</a:t>
                      </a:r>
                      <a:r>
                        <a:rPr lang="en-GB" sz="1100" baseline="0" dirty="0" smtClean="0"/>
                        <a:t> to be seen</a:t>
                      </a:r>
                      <a:r>
                        <a:rPr lang="en-GB" sz="1100" dirty="0" smtClean="0"/>
                        <a:t> &lt;31 days</a:t>
                      </a:r>
                    </a:p>
                  </a:txBody>
                  <a:tcPr marL="60960" marR="60960" marT="30480" marB="30480"/>
                </a:tc>
                <a:tc>
                  <a:txBody>
                    <a:bodyPr/>
                    <a:lstStyle/>
                    <a:p>
                      <a:r>
                        <a:rPr lang="en-GB" sz="1100" dirty="0" smtClean="0"/>
                        <a:t>98%</a:t>
                      </a:r>
                      <a:endParaRPr lang="en-GB" sz="1100" dirty="0"/>
                    </a:p>
                  </a:txBody>
                  <a:tcPr marL="60960" marR="60960" marT="30480" marB="30480"/>
                </a:tc>
                <a:tc>
                  <a:txBody>
                    <a:bodyPr/>
                    <a:lstStyle/>
                    <a:p>
                      <a:r>
                        <a:rPr lang="en-GB" sz="1100" dirty="0" smtClean="0"/>
                        <a:t>79%</a:t>
                      </a:r>
                    </a:p>
                    <a:p>
                      <a:endParaRPr lang="en-GB" sz="1100" dirty="0" smtClean="0"/>
                    </a:p>
                    <a:p>
                      <a:r>
                        <a:rPr lang="en-GB" sz="1100" dirty="0" smtClean="0"/>
                        <a:t>157 out of 200</a:t>
                      </a:r>
                      <a:r>
                        <a:rPr lang="en-GB" sz="1100" baseline="0" dirty="0" smtClean="0"/>
                        <a:t> </a:t>
                      </a:r>
                      <a:r>
                        <a:rPr lang="en-GB" sz="1100" dirty="0" smtClean="0"/>
                        <a:t>patients were seen &lt;31</a:t>
                      </a:r>
                      <a:r>
                        <a:rPr lang="en-GB" sz="1100" baseline="0" dirty="0" smtClean="0"/>
                        <a:t> days</a:t>
                      </a:r>
                    </a:p>
                    <a:p>
                      <a:endParaRPr lang="en-GB" sz="1100" baseline="0" dirty="0" smtClean="0"/>
                    </a:p>
                    <a:p>
                      <a:r>
                        <a:rPr lang="en-GB" sz="900" i="1" dirty="0" smtClean="0"/>
                        <a:t>Figures are provisional as pathways are still being closed down and validation ongoing. </a:t>
                      </a:r>
                      <a:endParaRPr lang="en-GB" sz="900" i="1" dirty="0"/>
                    </a:p>
                  </a:txBody>
                  <a:tcPr marL="60960" marR="60960" marT="30480" marB="30480"/>
                </a:tc>
                <a:tc>
                  <a:txBody>
                    <a:bodyPr/>
                    <a:lstStyle/>
                    <a:p>
                      <a:r>
                        <a:rPr lang="en-GB" sz="1100" dirty="0" err="1" smtClean="0"/>
                        <a:t>Qtr</a:t>
                      </a:r>
                      <a:r>
                        <a:rPr lang="en-GB" sz="1100" dirty="0" smtClean="0"/>
                        <a:t> 1    82%</a:t>
                      </a:r>
                    </a:p>
                    <a:p>
                      <a:r>
                        <a:rPr lang="en-GB" sz="1100" dirty="0" err="1" smtClean="0"/>
                        <a:t>Qtr</a:t>
                      </a:r>
                      <a:r>
                        <a:rPr lang="en-GB" sz="1100" dirty="0" smtClean="0"/>
                        <a:t> 2    83%</a:t>
                      </a:r>
                    </a:p>
                    <a:p>
                      <a:r>
                        <a:rPr lang="en-GB" sz="1100" dirty="0" err="1" smtClean="0"/>
                        <a:t>Qtr</a:t>
                      </a:r>
                      <a:r>
                        <a:rPr lang="en-GB" sz="1100" dirty="0" smtClean="0"/>
                        <a:t> 3    81%</a:t>
                      </a:r>
                    </a:p>
                    <a:p>
                      <a:endParaRPr lang="en-GB" sz="1100" dirty="0" smtClean="0"/>
                    </a:p>
                    <a:p>
                      <a:endParaRPr lang="en-GB" sz="1100" dirty="0" smtClean="0"/>
                    </a:p>
                    <a:p>
                      <a:r>
                        <a:rPr lang="en-GB" sz="1100" dirty="0" smtClean="0"/>
                        <a:t>Apr – Jan 82% - 2,596</a:t>
                      </a:r>
                      <a:r>
                        <a:rPr lang="en-GB" sz="1100" baseline="0" dirty="0" smtClean="0"/>
                        <a:t> out of 3,178</a:t>
                      </a:r>
                      <a:endParaRPr lang="en-GB" sz="1100" dirty="0"/>
                    </a:p>
                  </a:txBody>
                  <a:tcPr/>
                </a:tc>
                <a:tc>
                  <a:txBody>
                    <a:bodyPr/>
                    <a:lstStyle/>
                    <a:p>
                      <a:endParaRPr lang="en-GB" sz="1100" dirty="0"/>
                    </a:p>
                  </a:txBody>
                  <a:tcPr/>
                </a:tc>
                <a:tc>
                  <a:txBody>
                    <a:bodyPr/>
                    <a:lstStyle/>
                    <a:p>
                      <a:endParaRPr lang="en-GB" sz="1000" dirty="0"/>
                    </a:p>
                  </a:txBody>
                  <a:tcPr marL="60960" marR="60960" marT="30480" marB="30480"/>
                </a:tc>
                <a:extLst>
                  <a:ext uri="{0D108BD9-81ED-4DB2-BD59-A6C34878D82A}">
                    <a16:rowId xmlns:a16="http://schemas.microsoft.com/office/drawing/2014/main" val="923528376"/>
                  </a:ext>
                </a:extLst>
              </a:tr>
              <a:tr h="1381391">
                <a:tc>
                  <a:txBody>
                    <a:bodyPr/>
                    <a:lstStyle/>
                    <a:p>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smtClean="0"/>
                        <a:t>62 day Performance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smtClean="0"/>
                        <a:t>95% of patients to be seen &lt;62 days</a:t>
                      </a:r>
                    </a:p>
                  </a:txBody>
                  <a:tcPr marL="60960" marR="60960" marT="30480" marB="30480"/>
                </a:tc>
                <a:tc>
                  <a:txBody>
                    <a:bodyPr/>
                    <a:lstStyle/>
                    <a:p>
                      <a:r>
                        <a:rPr lang="en-GB" sz="1100" dirty="0" smtClean="0"/>
                        <a:t>95%</a:t>
                      </a:r>
                      <a:endParaRPr lang="en-GB" sz="1100" dirty="0"/>
                    </a:p>
                  </a:txBody>
                  <a:tcPr marL="60960" marR="60960" marT="30480" marB="30480"/>
                </a:tc>
                <a:tc>
                  <a:txBody>
                    <a:bodyPr/>
                    <a:lstStyle/>
                    <a:p>
                      <a:r>
                        <a:rPr lang="en-GB" sz="1100" dirty="0" smtClean="0"/>
                        <a:t>22%</a:t>
                      </a:r>
                    </a:p>
                    <a:p>
                      <a:endParaRPr lang="en-GB" sz="11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smtClean="0"/>
                        <a:t>18 </a:t>
                      </a:r>
                      <a:r>
                        <a:rPr lang="en-GB" sz="1100" baseline="0" dirty="0" smtClean="0"/>
                        <a:t>out of 83.5 </a:t>
                      </a:r>
                      <a:r>
                        <a:rPr lang="en-GB" sz="1100" dirty="0" smtClean="0"/>
                        <a:t>patients were seen &lt;62</a:t>
                      </a:r>
                      <a:r>
                        <a:rPr lang="en-GB" sz="1100" baseline="0" dirty="0" smtClean="0"/>
                        <a:t> days</a:t>
                      </a:r>
                    </a:p>
                    <a:p>
                      <a:endParaRPr lang="en-GB" sz="1100" baseline="0" dirty="0" smtClean="0"/>
                    </a:p>
                    <a:p>
                      <a:r>
                        <a:rPr lang="en-GB" sz="900" i="1" dirty="0" smtClean="0"/>
                        <a:t>Figures are provisional as pathways are still being closed down and validation ongoing. </a:t>
                      </a:r>
                    </a:p>
                  </a:txBody>
                  <a:tcPr marL="60960" marR="60960" marT="30480" marB="30480"/>
                </a:tc>
                <a:tc>
                  <a:txBody>
                    <a:bodyPr/>
                    <a:lstStyle/>
                    <a:p>
                      <a:r>
                        <a:rPr lang="en-GB" sz="1100" dirty="0" err="1" smtClean="0"/>
                        <a:t>Qtr</a:t>
                      </a:r>
                      <a:r>
                        <a:rPr lang="en-GB" sz="1100" dirty="0" smtClean="0"/>
                        <a:t> 1    24%</a:t>
                      </a:r>
                    </a:p>
                    <a:p>
                      <a:r>
                        <a:rPr lang="en-GB" sz="1100" dirty="0" err="1" smtClean="0"/>
                        <a:t>Qtr</a:t>
                      </a:r>
                      <a:r>
                        <a:rPr lang="en-GB" sz="1100" dirty="0" smtClean="0"/>
                        <a:t> 2    28%</a:t>
                      </a:r>
                    </a:p>
                    <a:p>
                      <a:r>
                        <a:rPr lang="en-GB" sz="1100" dirty="0" err="1" smtClean="0"/>
                        <a:t>Qtr</a:t>
                      </a:r>
                      <a:r>
                        <a:rPr lang="en-GB" sz="1100" dirty="0" smtClean="0"/>
                        <a:t> 3    25%</a:t>
                      </a:r>
                    </a:p>
                    <a:p>
                      <a:endParaRPr lang="en-GB" sz="1100" dirty="0" smtClean="0"/>
                    </a:p>
                    <a:p>
                      <a:endParaRPr lang="en-GB" sz="11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smtClean="0"/>
                        <a:t>Apr – Jan 26% - 301 </a:t>
                      </a:r>
                      <a:r>
                        <a:rPr lang="en-GB" sz="1100" baseline="0" dirty="0" smtClean="0"/>
                        <a:t>out of 1172.5</a:t>
                      </a:r>
                      <a:endParaRPr lang="en-GB" sz="1100" dirty="0" smtClean="0"/>
                    </a:p>
                  </a:txBody>
                  <a:tcPr/>
                </a:tc>
                <a:tc>
                  <a:txBody>
                    <a:bodyPr/>
                    <a:lstStyle/>
                    <a:p>
                      <a:endParaRPr lang="en-GB" sz="11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dirty="0" smtClean="0"/>
                    </a:p>
                  </a:txBody>
                  <a:tcPr marL="60960" marR="60960" marT="30480" marB="30480"/>
                </a:tc>
                <a:extLst>
                  <a:ext uri="{0D108BD9-81ED-4DB2-BD59-A6C34878D82A}">
                    <a16:rowId xmlns:a16="http://schemas.microsoft.com/office/drawing/2014/main" val="3741225911"/>
                  </a:ext>
                </a:extLst>
              </a:tr>
              <a:tr h="1393107">
                <a:tc>
                  <a:txBody>
                    <a:bodyPr/>
                    <a:lstStyle/>
                    <a:p>
                      <a:r>
                        <a:rPr lang="en-GB" sz="1100" b="1" dirty="0" smtClean="0"/>
                        <a:t>Elective Care</a:t>
                      </a:r>
                      <a:endParaRPr lang="en-GB" sz="1100" b="1" dirty="0"/>
                    </a:p>
                  </a:txBody>
                  <a:tcPr marL="60960" marR="60960" marT="30480" marB="30480"/>
                </a:tc>
                <a:tc>
                  <a:txBody>
                    <a:bodyPr/>
                    <a:lstStyle/>
                    <a:p>
                      <a:r>
                        <a:rPr lang="en-GB" sz="1100" dirty="0" smtClean="0"/>
                        <a:t>Total New Outpatient Attendances * (Consultant &amp; Nurse led)</a:t>
                      </a:r>
                    </a:p>
                    <a:p>
                      <a:endParaRPr lang="en-GB" sz="1100" dirty="0" smtClean="0"/>
                    </a:p>
                    <a:p>
                      <a:r>
                        <a:rPr lang="en-GB" sz="1100" dirty="0" smtClean="0"/>
                        <a:t>105% of 2019/20 outturn</a:t>
                      </a:r>
                    </a:p>
                  </a:txBody>
                  <a:tcPr marL="60960" marR="60960" marT="30480" marB="30480"/>
                </a:tc>
                <a:tc>
                  <a:txBody>
                    <a:bodyPr/>
                    <a:lstStyle/>
                    <a:p>
                      <a:r>
                        <a:rPr lang="en-GB" sz="1100" dirty="0" smtClean="0"/>
                        <a:t>16,664</a:t>
                      </a:r>
                      <a:endParaRPr lang="en-GB" sz="1100" dirty="0"/>
                    </a:p>
                  </a:txBody>
                  <a:tcPr marL="60960" marR="60960" marT="30480" marB="30480"/>
                </a:tc>
                <a:tc>
                  <a:txBody>
                    <a:bodyPr/>
                    <a:lstStyle/>
                    <a:p>
                      <a:r>
                        <a:rPr lang="en-GB" sz="1100" dirty="0" smtClean="0"/>
                        <a:t>15,614 New </a:t>
                      </a:r>
                      <a:r>
                        <a:rPr lang="en-GB" sz="1100" baseline="0" dirty="0" smtClean="0"/>
                        <a:t>Outpatient attendances in January, </a:t>
                      </a:r>
                    </a:p>
                    <a:p>
                      <a:r>
                        <a:rPr lang="en-GB" sz="1100" dirty="0" smtClean="0">
                          <a:solidFill>
                            <a:schemeClr val="tx1"/>
                          </a:solidFill>
                        </a:rPr>
                        <a:t>1,050</a:t>
                      </a:r>
                      <a:r>
                        <a:rPr lang="en-GB" sz="1100" baseline="0" dirty="0" smtClean="0">
                          <a:solidFill>
                            <a:schemeClr val="tx1"/>
                          </a:solidFill>
                        </a:rPr>
                        <a:t> below </a:t>
                      </a:r>
                      <a:r>
                        <a:rPr lang="en-GB" sz="1100" baseline="0" dirty="0" smtClean="0"/>
                        <a:t>expected activity (98.4</a:t>
                      </a:r>
                      <a:r>
                        <a:rPr lang="en-GB" sz="1100" dirty="0" smtClean="0"/>
                        <a:t>% of expected)</a:t>
                      </a:r>
                    </a:p>
                    <a:p>
                      <a:endParaRPr lang="en-GB" sz="1100" dirty="0" smtClean="0"/>
                    </a:p>
                    <a:p>
                      <a:endParaRPr lang="en-GB" sz="1100" dirty="0" smtClean="0"/>
                    </a:p>
                    <a:p>
                      <a:r>
                        <a:rPr lang="en-GB" sz="1000" i="1" dirty="0" smtClean="0"/>
                        <a:t>Encompass Data is subject</a:t>
                      </a:r>
                      <a:r>
                        <a:rPr lang="en-GB" sz="1000" i="1" baseline="0" dirty="0" smtClean="0"/>
                        <a:t> to on-going validation</a:t>
                      </a:r>
                      <a:endParaRPr lang="en-GB" sz="1000" i="1" dirty="0"/>
                    </a:p>
                  </a:txBody>
                  <a:tcPr marL="60960" marR="60960" marT="30480" marB="30480"/>
                </a:tc>
                <a:tc>
                  <a:txBody>
                    <a:bodyPr/>
                    <a:lstStyle/>
                    <a:p>
                      <a:r>
                        <a:rPr lang="en-GB" sz="1100" dirty="0" smtClean="0"/>
                        <a:t>Qtr 1   34,078</a:t>
                      </a:r>
                    </a:p>
                    <a:p>
                      <a:r>
                        <a:rPr lang="en-GB" sz="1100" dirty="0" smtClean="0"/>
                        <a:t>Qtr 2   35,509</a:t>
                      </a:r>
                    </a:p>
                    <a:p>
                      <a:r>
                        <a:rPr lang="en-GB" sz="1100" dirty="0" err="1" smtClean="0"/>
                        <a:t>Qtr</a:t>
                      </a:r>
                      <a:r>
                        <a:rPr lang="en-GB" sz="1100" dirty="0" smtClean="0"/>
                        <a:t> 3   44,267</a:t>
                      </a:r>
                    </a:p>
                    <a:p>
                      <a:endParaRPr lang="en-GB" sz="1100" dirty="0" smtClean="0"/>
                    </a:p>
                    <a:p>
                      <a:r>
                        <a:rPr lang="en-GB" sz="1100" dirty="0" smtClean="0"/>
                        <a:t>Total</a:t>
                      </a:r>
                      <a:r>
                        <a:rPr lang="en-GB" sz="1100" baseline="0" dirty="0" smtClean="0"/>
                        <a:t> Apr - Jan  129,468</a:t>
                      </a:r>
                      <a:endParaRPr lang="en-GB" sz="1100" dirty="0"/>
                    </a:p>
                  </a:txBody>
                  <a:tcPr marL="60960" marR="60960" marT="30480" marB="30480"/>
                </a:tc>
                <a:tc>
                  <a:txBody>
                    <a:bodyPr/>
                    <a:lstStyle/>
                    <a:p>
                      <a:endParaRPr lang="en-GB" sz="1000" dirty="0"/>
                    </a:p>
                  </a:txBody>
                  <a:tcPr marL="60960" marR="60960" marT="30480" marB="30480"/>
                </a:tc>
                <a:tc>
                  <a:txBody>
                    <a:bodyPr/>
                    <a:lstStyle/>
                    <a:p>
                      <a:endParaRPr lang="en-GB" sz="1100" dirty="0"/>
                    </a:p>
                  </a:txBody>
                  <a:tcPr/>
                </a:tc>
                <a:extLst>
                  <a:ext uri="{0D108BD9-81ED-4DB2-BD59-A6C34878D82A}">
                    <a16:rowId xmlns:a16="http://schemas.microsoft.com/office/drawing/2014/main" val="1326959614"/>
                  </a:ext>
                </a:extLst>
              </a:tr>
              <a:tr h="1381391">
                <a:tc>
                  <a:txBody>
                    <a:bodyPr/>
                    <a:lstStyle/>
                    <a:p>
                      <a:endParaRPr lang="en-GB" sz="11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smtClean="0"/>
                        <a:t>Total Review Outpatient Attendances * - Nurse &amp; Consultant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smtClean="0"/>
                        <a:t>100% of 2019/20 outturn</a:t>
                      </a:r>
                    </a:p>
                  </a:txBody>
                  <a:tcPr marL="60960" marR="60960" marT="30480" marB="30480"/>
                </a:tc>
                <a:tc>
                  <a:txBody>
                    <a:bodyPr/>
                    <a:lstStyle/>
                    <a:p>
                      <a:r>
                        <a:rPr lang="en-GB" sz="1100" dirty="0" smtClean="0"/>
                        <a:t>41,851</a:t>
                      </a:r>
                      <a:endParaRPr lang="en-GB" sz="1100" dirty="0"/>
                    </a:p>
                  </a:txBody>
                  <a:tcPr marL="60960" marR="60960" marT="30480" marB="30480"/>
                </a:tc>
                <a:tc>
                  <a:txBody>
                    <a:bodyPr/>
                    <a:lstStyle/>
                    <a:p>
                      <a:r>
                        <a:rPr lang="en-GB" sz="1100" dirty="0" smtClean="0"/>
                        <a:t>40,778 Review Outpatient attendances</a:t>
                      </a:r>
                      <a:r>
                        <a:rPr lang="en-GB" sz="1100" baseline="0" dirty="0" smtClean="0"/>
                        <a:t> in January,</a:t>
                      </a:r>
                      <a:endParaRPr lang="en-GB" sz="1100" dirty="0"/>
                    </a:p>
                    <a:p>
                      <a:r>
                        <a:rPr lang="en-GB" sz="1100" dirty="0" smtClean="0">
                          <a:solidFill>
                            <a:schemeClr val="tx1"/>
                          </a:solidFill>
                        </a:rPr>
                        <a:t>1,073 below </a:t>
                      </a:r>
                      <a:r>
                        <a:rPr lang="en-GB" sz="1100" dirty="0" smtClean="0"/>
                        <a:t>expected activity</a:t>
                      </a:r>
                    </a:p>
                    <a:p>
                      <a:r>
                        <a:rPr lang="en-GB" sz="1100" dirty="0" smtClean="0"/>
                        <a:t>(97%)</a:t>
                      </a:r>
                    </a:p>
                    <a:p>
                      <a:endParaRPr lang="en-GB" sz="11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i="1" kern="1200" dirty="0" smtClean="0">
                          <a:solidFill>
                            <a:schemeClr val="dk1"/>
                          </a:solidFill>
                          <a:latin typeface="+mn-lt"/>
                          <a:ea typeface="+mn-ea"/>
                          <a:cs typeface="+mn-cs"/>
                        </a:rPr>
                        <a:t>Encompass Data is subject to on-going validation – figures for Jun – Oct have been amended</a:t>
                      </a:r>
                    </a:p>
                  </a:txBody>
                  <a:tcPr marL="60960" marR="60960" marT="30480" marB="30480"/>
                </a:tc>
                <a:tc>
                  <a:txBody>
                    <a:bodyPr/>
                    <a:lstStyle/>
                    <a:p>
                      <a:r>
                        <a:rPr lang="en-GB" sz="1100" dirty="0" smtClean="0"/>
                        <a:t>Qtr 1   100,614</a:t>
                      </a:r>
                    </a:p>
                    <a:p>
                      <a:r>
                        <a:rPr lang="en-GB" sz="1100" dirty="0" smtClean="0"/>
                        <a:t>Qtr 2   98,234</a:t>
                      </a:r>
                    </a:p>
                    <a:p>
                      <a:r>
                        <a:rPr lang="en-GB" sz="1100" dirty="0" err="1" smtClean="0"/>
                        <a:t>Qtr</a:t>
                      </a:r>
                      <a:r>
                        <a:rPr lang="en-GB" sz="1100" dirty="0" smtClean="0"/>
                        <a:t> 3   118,416</a:t>
                      </a:r>
                    </a:p>
                    <a:p>
                      <a:endParaRPr lang="en-GB" sz="1100" dirty="0" smtClean="0"/>
                    </a:p>
                    <a:p>
                      <a:r>
                        <a:rPr lang="en-GB" sz="1100" dirty="0" smtClean="0"/>
                        <a:t>Total</a:t>
                      </a:r>
                      <a:r>
                        <a:rPr lang="en-GB" sz="1100" baseline="0" dirty="0" smtClean="0"/>
                        <a:t> Apr - Jan 358</a:t>
                      </a:r>
                      <a:r>
                        <a:rPr lang="en-GB" sz="1100" dirty="0" smtClean="0"/>
                        <a:t>,042</a:t>
                      </a:r>
                      <a:endParaRPr lang="en-GB" sz="1100" dirty="0"/>
                    </a:p>
                  </a:txBody>
                  <a:tcPr marL="60960" marR="60960" marT="30480" marB="30480"/>
                </a:tc>
                <a:tc>
                  <a:txBody>
                    <a:bodyPr/>
                    <a:lstStyle/>
                    <a:p>
                      <a:endParaRPr lang="en-GB" sz="1000" dirty="0"/>
                    </a:p>
                  </a:txBody>
                  <a:tcPr marL="60960" marR="60960" marT="30480" marB="30480"/>
                </a:tc>
                <a:tc>
                  <a:txBody>
                    <a:bodyPr/>
                    <a:lstStyle/>
                    <a:p>
                      <a:endParaRPr lang="en-GB" sz="1100" dirty="0"/>
                    </a:p>
                  </a:txBody>
                  <a:tcPr/>
                </a:tc>
                <a:extLst>
                  <a:ext uri="{0D108BD9-81ED-4DB2-BD59-A6C34878D82A}">
                    <a16:rowId xmlns:a16="http://schemas.microsoft.com/office/drawing/2014/main" val="2780395889"/>
                  </a:ext>
                </a:extLst>
              </a:tr>
            </a:tbl>
          </a:graphicData>
        </a:graphic>
      </p:graphicFrame>
      <p:pic>
        <p:nvPicPr>
          <p:cNvPr id="7" name="Picture 6"/>
          <p:cNvPicPr>
            <a:picLocks noChangeAspect="1"/>
          </p:cNvPicPr>
          <p:nvPr/>
        </p:nvPicPr>
        <p:blipFill>
          <a:blip r:embed="rId4"/>
          <a:stretch>
            <a:fillRect/>
          </a:stretch>
        </p:blipFill>
        <p:spPr>
          <a:xfrm>
            <a:off x="7531925" y="4338435"/>
            <a:ext cx="560881" cy="560881"/>
          </a:xfrm>
          <a:prstGeom prst="rect">
            <a:avLst/>
          </a:prstGeom>
        </p:spPr>
      </p:pic>
      <p:pic>
        <p:nvPicPr>
          <p:cNvPr id="10" name="Picture 9"/>
          <p:cNvPicPr>
            <a:picLocks noChangeAspect="1"/>
          </p:cNvPicPr>
          <p:nvPr/>
        </p:nvPicPr>
        <p:blipFill>
          <a:blip r:embed="rId4"/>
          <a:stretch>
            <a:fillRect/>
          </a:stretch>
        </p:blipFill>
        <p:spPr>
          <a:xfrm>
            <a:off x="7564984" y="1603563"/>
            <a:ext cx="560881" cy="560881"/>
          </a:xfrm>
          <a:prstGeom prst="rect">
            <a:avLst/>
          </a:prstGeom>
        </p:spPr>
      </p:pic>
      <p:pic>
        <p:nvPicPr>
          <p:cNvPr id="11" name="Picture 10"/>
          <p:cNvPicPr>
            <a:picLocks noChangeAspect="1"/>
          </p:cNvPicPr>
          <p:nvPr/>
        </p:nvPicPr>
        <p:blipFill>
          <a:blip r:embed="rId4"/>
          <a:stretch>
            <a:fillRect/>
          </a:stretch>
        </p:blipFill>
        <p:spPr>
          <a:xfrm>
            <a:off x="7558183" y="2995061"/>
            <a:ext cx="560881" cy="560881"/>
          </a:xfrm>
          <a:prstGeom prst="rect">
            <a:avLst/>
          </a:prstGeom>
        </p:spPr>
      </p:pic>
      <p:pic>
        <p:nvPicPr>
          <p:cNvPr id="9" name="Picture 8"/>
          <p:cNvPicPr>
            <a:picLocks noChangeAspect="1"/>
          </p:cNvPicPr>
          <p:nvPr/>
        </p:nvPicPr>
        <p:blipFill>
          <a:blip r:embed="rId5"/>
          <a:stretch>
            <a:fillRect/>
          </a:stretch>
        </p:blipFill>
        <p:spPr>
          <a:xfrm>
            <a:off x="8322079" y="1291972"/>
            <a:ext cx="3699164" cy="1299361"/>
          </a:xfrm>
          <a:prstGeom prst="rect">
            <a:avLst/>
          </a:prstGeom>
        </p:spPr>
      </p:pic>
      <p:pic>
        <p:nvPicPr>
          <p:cNvPr id="12" name="Picture 11"/>
          <p:cNvPicPr>
            <a:picLocks noChangeAspect="1"/>
          </p:cNvPicPr>
          <p:nvPr/>
        </p:nvPicPr>
        <p:blipFill>
          <a:blip r:embed="rId6"/>
          <a:stretch>
            <a:fillRect/>
          </a:stretch>
        </p:blipFill>
        <p:spPr>
          <a:xfrm>
            <a:off x="8322079" y="2657824"/>
            <a:ext cx="3699164" cy="1307055"/>
          </a:xfrm>
          <a:prstGeom prst="rect">
            <a:avLst/>
          </a:prstGeom>
        </p:spPr>
      </p:pic>
      <p:sp>
        <p:nvSpPr>
          <p:cNvPr id="17" name="Rectangle 16"/>
          <p:cNvSpPr/>
          <p:nvPr/>
        </p:nvSpPr>
        <p:spPr>
          <a:xfrm>
            <a:off x="7640090" y="5744087"/>
            <a:ext cx="485775" cy="514350"/>
          </a:xfrm>
          <a:prstGeom prst="rect">
            <a:avLst/>
          </a:prstGeom>
          <a:solidFill>
            <a:schemeClr val="accent4"/>
          </a:solid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p:cNvPicPr>
            <a:picLocks noChangeAspect="1"/>
          </p:cNvPicPr>
          <p:nvPr/>
        </p:nvPicPr>
        <p:blipFill>
          <a:blip r:embed="rId7"/>
          <a:stretch>
            <a:fillRect/>
          </a:stretch>
        </p:blipFill>
        <p:spPr>
          <a:xfrm>
            <a:off x="8322079" y="4031370"/>
            <a:ext cx="3699164" cy="1342680"/>
          </a:xfrm>
          <a:prstGeom prst="rect">
            <a:avLst/>
          </a:prstGeom>
        </p:spPr>
      </p:pic>
      <p:pic>
        <p:nvPicPr>
          <p:cNvPr id="14" name="Picture 13"/>
          <p:cNvPicPr>
            <a:picLocks noChangeAspect="1"/>
          </p:cNvPicPr>
          <p:nvPr/>
        </p:nvPicPr>
        <p:blipFill>
          <a:blip r:embed="rId8"/>
          <a:stretch>
            <a:fillRect/>
          </a:stretch>
        </p:blipFill>
        <p:spPr>
          <a:xfrm>
            <a:off x="8322079" y="5420063"/>
            <a:ext cx="3699164" cy="1325249"/>
          </a:xfrm>
          <a:prstGeom prst="rect">
            <a:avLst/>
          </a:prstGeom>
        </p:spPr>
      </p:pic>
    </p:spTree>
    <p:extLst>
      <p:ext uri="{BB962C8B-B14F-4D97-AF65-F5344CB8AC3E}">
        <p14:creationId xmlns:p14="http://schemas.microsoft.com/office/powerpoint/2010/main" val="7016366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98367" y="149629"/>
            <a:ext cx="12046008" cy="400110"/>
          </a:xfrm>
          <a:prstGeom prst="rect">
            <a:avLst/>
          </a:prstGeom>
          <a:solidFill>
            <a:srgbClr val="0A4C86"/>
          </a:solidFill>
        </p:spPr>
        <p:txBody>
          <a:bodyPr wrap="square" rtlCol="0">
            <a:spAutoFit/>
          </a:bodyPr>
          <a:lstStyle/>
          <a:p>
            <a:r>
              <a:rPr lang="en-GB" sz="2000" b="1" dirty="0" smtClean="0">
                <a:solidFill>
                  <a:schemeClr val="bg1"/>
                </a:solidFill>
              </a:rPr>
              <a:t>Section 2 – Key SDP Indicators</a:t>
            </a:r>
            <a:endParaRPr lang="en-GB" sz="2000" b="1" dirty="0">
              <a:solidFill>
                <a:schemeClr val="bg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309726674"/>
              </p:ext>
            </p:extLst>
          </p:nvPr>
        </p:nvGraphicFramePr>
        <p:xfrm>
          <a:off x="98368" y="549741"/>
          <a:ext cx="12046007" cy="6133692"/>
        </p:xfrm>
        <a:graphic>
          <a:graphicData uri="http://schemas.openxmlformats.org/drawingml/2006/table">
            <a:tbl>
              <a:tblPr firstRow="1" bandRow="1">
                <a:tableStyleId>{5C22544A-7EE6-4342-B048-85BDC9FD1C3A}</a:tableStyleId>
              </a:tblPr>
              <a:tblGrid>
                <a:gridCol w="1499408">
                  <a:extLst>
                    <a:ext uri="{9D8B030D-6E8A-4147-A177-3AD203B41FA5}">
                      <a16:colId xmlns:a16="http://schemas.microsoft.com/office/drawing/2014/main" val="67219486"/>
                    </a:ext>
                  </a:extLst>
                </a:gridCol>
                <a:gridCol w="1499408">
                  <a:extLst>
                    <a:ext uri="{9D8B030D-6E8A-4147-A177-3AD203B41FA5}">
                      <a16:colId xmlns:a16="http://schemas.microsoft.com/office/drawing/2014/main" val="3145130481"/>
                    </a:ext>
                  </a:extLst>
                </a:gridCol>
                <a:gridCol w="851361">
                  <a:extLst>
                    <a:ext uri="{9D8B030D-6E8A-4147-A177-3AD203B41FA5}">
                      <a16:colId xmlns:a16="http://schemas.microsoft.com/office/drawing/2014/main" val="1187641680"/>
                    </a:ext>
                  </a:extLst>
                </a:gridCol>
                <a:gridCol w="1880755">
                  <a:extLst>
                    <a:ext uri="{9D8B030D-6E8A-4147-A177-3AD203B41FA5}">
                      <a16:colId xmlns:a16="http://schemas.microsoft.com/office/drawing/2014/main" val="3247098725"/>
                    </a:ext>
                  </a:extLst>
                </a:gridCol>
                <a:gridCol w="1466850">
                  <a:extLst>
                    <a:ext uri="{9D8B030D-6E8A-4147-A177-3AD203B41FA5}">
                      <a16:colId xmlns:a16="http://schemas.microsoft.com/office/drawing/2014/main" val="3934673934"/>
                    </a:ext>
                  </a:extLst>
                </a:gridCol>
                <a:gridCol w="876300">
                  <a:extLst>
                    <a:ext uri="{9D8B030D-6E8A-4147-A177-3AD203B41FA5}">
                      <a16:colId xmlns:a16="http://schemas.microsoft.com/office/drawing/2014/main" val="340205772"/>
                    </a:ext>
                  </a:extLst>
                </a:gridCol>
                <a:gridCol w="3971925">
                  <a:extLst>
                    <a:ext uri="{9D8B030D-6E8A-4147-A177-3AD203B41FA5}">
                      <a16:colId xmlns:a16="http://schemas.microsoft.com/office/drawing/2014/main" val="1075718584"/>
                    </a:ext>
                  </a:extLst>
                </a:gridCol>
              </a:tblGrid>
              <a:tr h="693432">
                <a:tc>
                  <a:txBody>
                    <a:bodyPr/>
                    <a:lstStyle/>
                    <a:p>
                      <a:r>
                        <a:rPr lang="en-GB" sz="1200" dirty="0" smtClean="0">
                          <a:solidFill>
                            <a:schemeClr val="bg1"/>
                          </a:solidFill>
                        </a:rPr>
                        <a:t>Service Area</a:t>
                      </a:r>
                      <a:endParaRPr lang="en-GB" sz="1200" dirty="0">
                        <a:solidFill>
                          <a:schemeClr val="bg1"/>
                        </a:solidFill>
                      </a:endParaRPr>
                    </a:p>
                  </a:txBody>
                  <a:tcPr/>
                </a:tc>
                <a:tc>
                  <a:txBody>
                    <a:bodyPr/>
                    <a:lstStyle/>
                    <a:p>
                      <a:r>
                        <a:rPr lang="en-GB" sz="1200" dirty="0" smtClean="0"/>
                        <a:t>Metric</a:t>
                      </a:r>
                      <a:endParaRPr lang="en-GB" sz="1200" dirty="0"/>
                    </a:p>
                  </a:txBody>
                  <a:tcPr/>
                </a:tc>
                <a:tc>
                  <a:txBody>
                    <a:bodyPr/>
                    <a:lstStyle/>
                    <a:p>
                      <a:r>
                        <a:rPr lang="en-GB" sz="1200" dirty="0" smtClean="0"/>
                        <a:t>Jan 25 Expected</a:t>
                      </a:r>
                      <a:r>
                        <a:rPr lang="en-GB" sz="1200" baseline="0" dirty="0" smtClean="0"/>
                        <a:t> Activity</a:t>
                      </a:r>
                      <a:endParaRPr lang="en-GB" sz="1200" dirty="0"/>
                    </a:p>
                  </a:txBody>
                  <a:tcPr/>
                </a:tc>
                <a:tc>
                  <a:txBody>
                    <a:bodyPr/>
                    <a:lstStyle/>
                    <a:p>
                      <a:r>
                        <a:rPr lang="en-GB" sz="1200" dirty="0" smtClean="0"/>
                        <a:t>Jan 25</a:t>
                      </a:r>
                      <a:r>
                        <a:rPr lang="en-GB" sz="1200" baseline="0" dirty="0" smtClean="0"/>
                        <a:t> </a:t>
                      </a:r>
                      <a:r>
                        <a:rPr lang="en-GB" sz="1200" dirty="0" smtClean="0"/>
                        <a:t>In-month Performance</a:t>
                      </a:r>
                      <a:endParaRPr lang="en-GB" sz="1200" dirty="0"/>
                    </a:p>
                  </a:txBody>
                  <a:tcPr/>
                </a:tc>
                <a:tc>
                  <a:txBody>
                    <a:bodyPr/>
                    <a:lstStyle/>
                    <a:p>
                      <a:r>
                        <a:rPr lang="en-GB" sz="1200" dirty="0" smtClean="0"/>
                        <a:t>Cumulative Activity YTD</a:t>
                      </a:r>
                      <a:endParaRPr lang="en-GB" sz="1200" dirty="0"/>
                    </a:p>
                  </a:txBody>
                  <a:tcPr/>
                </a:tc>
                <a:tc>
                  <a:txBody>
                    <a:bodyPr/>
                    <a:lstStyle/>
                    <a:p>
                      <a:r>
                        <a:rPr lang="en-GB" sz="1200" dirty="0" smtClean="0"/>
                        <a:t>Rag Status</a:t>
                      </a:r>
                      <a:endParaRPr lang="en-GB" sz="1200" dirty="0"/>
                    </a:p>
                  </a:txBody>
                  <a:tcPr/>
                </a:tc>
                <a:tc>
                  <a:txBody>
                    <a:bodyPr/>
                    <a:lstStyle/>
                    <a:p>
                      <a:r>
                        <a:rPr lang="en-GB" sz="1200" dirty="0" smtClean="0"/>
                        <a:t>Chart</a:t>
                      </a:r>
                      <a:endParaRPr lang="en-GB" sz="1200" dirty="0"/>
                    </a:p>
                  </a:txBody>
                  <a:tcPr/>
                </a:tc>
                <a:extLst>
                  <a:ext uri="{0D108BD9-81ED-4DB2-BD59-A6C34878D82A}">
                    <a16:rowId xmlns:a16="http://schemas.microsoft.com/office/drawing/2014/main" val="258680681"/>
                  </a:ext>
                </a:extLst>
              </a:tr>
              <a:tr h="13600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smtClean="0"/>
                        <a:t>Elective Care</a:t>
                      </a:r>
                    </a:p>
                    <a:p>
                      <a:endParaRPr lang="en-GB" sz="1200" dirty="0" smtClean="0"/>
                    </a:p>
                    <a:p>
                      <a:r>
                        <a:rPr lang="en-GB" sz="900" i="1" dirty="0" smtClean="0"/>
                        <a:t>* Targets included in SDP Summary Table</a:t>
                      </a:r>
                    </a:p>
                    <a:p>
                      <a:endParaRPr lang="en-GB" sz="1200" dirty="0"/>
                    </a:p>
                  </a:txBody>
                  <a:tcPr/>
                </a:tc>
                <a:tc>
                  <a:txBody>
                    <a:bodyPr/>
                    <a:lstStyle/>
                    <a:p>
                      <a:r>
                        <a:rPr lang="en-GB" sz="1100" dirty="0" smtClean="0"/>
                        <a:t>Inpatient</a:t>
                      </a:r>
                      <a:r>
                        <a:rPr lang="en-GB" sz="1100" baseline="0" dirty="0" smtClean="0"/>
                        <a:t> Admissions * </a:t>
                      </a:r>
                      <a:r>
                        <a:rPr lang="en-GB" sz="1100" dirty="0" smtClean="0"/>
                        <a:t> 100% of 2019/20 outturn</a:t>
                      </a:r>
                    </a:p>
                  </a:txBody>
                  <a:tcPr marL="60960" marR="60960" marT="30480" marB="30480"/>
                </a:tc>
                <a:tc>
                  <a:txBody>
                    <a:bodyPr/>
                    <a:lstStyle/>
                    <a:p>
                      <a:r>
                        <a:rPr lang="en-GB" sz="1100" dirty="0" smtClean="0"/>
                        <a:t>1,764</a:t>
                      </a:r>
                      <a:endParaRPr lang="en-GB" sz="1100" dirty="0"/>
                    </a:p>
                  </a:txBody>
                  <a:tcPr marL="60960" marR="60960" marT="30480" marB="30480"/>
                </a:tc>
                <a:tc>
                  <a:txBody>
                    <a:bodyPr/>
                    <a:lstStyle/>
                    <a:p>
                      <a:r>
                        <a:rPr lang="en-GB" sz="1100" dirty="0" smtClean="0"/>
                        <a:t>1,728 admissions</a:t>
                      </a:r>
                      <a:endParaRPr lang="en-GB" sz="1100" dirty="0"/>
                    </a:p>
                    <a:p>
                      <a:r>
                        <a:rPr lang="en-GB" sz="1100" dirty="0" smtClean="0">
                          <a:solidFill>
                            <a:schemeClr val="tx1"/>
                          </a:solidFill>
                        </a:rPr>
                        <a:t>36 below</a:t>
                      </a:r>
                      <a:r>
                        <a:rPr lang="en-GB" sz="1100" baseline="0" dirty="0" smtClean="0">
                          <a:solidFill>
                            <a:schemeClr val="tx1"/>
                          </a:solidFill>
                        </a:rPr>
                        <a:t> </a:t>
                      </a:r>
                      <a:r>
                        <a:rPr lang="en-GB" sz="1100" baseline="0" dirty="0" smtClean="0"/>
                        <a:t>expected activity (98%)</a:t>
                      </a:r>
                      <a:endParaRPr lang="en-GB" sz="1100" dirty="0"/>
                    </a:p>
                  </a:txBody>
                  <a:tcPr marL="60960" marR="60960" marT="30480" marB="30480"/>
                </a:tc>
                <a:tc>
                  <a:txBody>
                    <a:bodyPr/>
                    <a:lstStyle/>
                    <a:p>
                      <a:r>
                        <a:rPr lang="en-GB" sz="1100" dirty="0" smtClean="0"/>
                        <a:t>Qtr 1   3,961</a:t>
                      </a:r>
                    </a:p>
                    <a:p>
                      <a:r>
                        <a:rPr lang="en-GB" sz="1100" dirty="0" smtClean="0"/>
                        <a:t>Qtr 2   4,441</a:t>
                      </a:r>
                    </a:p>
                    <a:p>
                      <a:r>
                        <a:rPr lang="en-GB" sz="1100" dirty="0" err="1" smtClean="0"/>
                        <a:t>Qtr</a:t>
                      </a:r>
                      <a:r>
                        <a:rPr lang="en-GB" sz="1100" baseline="0" dirty="0" smtClean="0"/>
                        <a:t> 3   4,999</a:t>
                      </a:r>
                      <a:endParaRPr lang="en-GB" sz="1100" dirty="0" smtClean="0"/>
                    </a:p>
                    <a:p>
                      <a:endParaRPr lang="en-GB" sz="1100" dirty="0" smtClean="0"/>
                    </a:p>
                    <a:p>
                      <a:r>
                        <a:rPr lang="en-GB" sz="1100" dirty="0" smtClean="0"/>
                        <a:t>Total</a:t>
                      </a:r>
                      <a:r>
                        <a:rPr lang="en-GB" sz="1100" baseline="0" dirty="0" smtClean="0"/>
                        <a:t> Apr - Jan 15</a:t>
                      </a:r>
                      <a:r>
                        <a:rPr lang="en-GB" sz="1100" dirty="0" smtClean="0"/>
                        <a:t>,129</a:t>
                      </a:r>
                      <a:endParaRPr lang="en-GB" sz="1100" dirty="0"/>
                    </a:p>
                  </a:txBody>
                  <a:tcPr marL="60960" marR="60960" marT="30480" marB="30480"/>
                </a:tc>
                <a:tc>
                  <a:txBody>
                    <a:bodyPr/>
                    <a:lstStyle/>
                    <a:p>
                      <a:endParaRPr lang="en-GB" sz="1100" dirty="0"/>
                    </a:p>
                  </a:txBody>
                  <a:tcPr/>
                </a:tc>
                <a:tc>
                  <a:txBody>
                    <a:bodyPr/>
                    <a:lstStyle/>
                    <a:p>
                      <a:endParaRPr lang="en-GB" sz="1100" dirty="0"/>
                    </a:p>
                  </a:txBody>
                  <a:tcPr/>
                </a:tc>
                <a:extLst>
                  <a:ext uri="{0D108BD9-81ED-4DB2-BD59-A6C34878D82A}">
                    <a16:rowId xmlns:a16="http://schemas.microsoft.com/office/drawing/2014/main" val="923528376"/>
                  </a:ext>
                </a:extLst>
              </a:tr>
              <a:tr h="1360065">
                <a:tc>
                  <a:txBody>
                    <a:bodyPr/>
                    <a:lstStyle/>
                    <a:p>
                      <a:endParaRPr lang="en-GB" sz="1200" dirty="0"/>
                    </a:p>
                  </a:txBody>
                  <a:tcPr/>
                </a:tc>
                <a:tc>
                  <a:txBody>
                    <a:bodyPr/>
                    <a:lstStyle/>
                    <a:p>
                      <a:r>
                        <a:rPr lang="en-GB" sz="1100" dirty="0" smtClean="0"/>
                        <a:t>Day</a:t>
                      </a:r>
                      <a:r>
                        <a:rPr lang="en-GB" sz="1100" baseline="0" dirty="0" smtClean="0"/>
                        <a:t> Case Procedures * </a:t>
                      </a:r>
                      <a:r>
                        <a:rPr lang="en-GB" sz="1100" dirty="0" smtClean="0"/>
                        <a:t> </a:t>
                      </a:r>
                      <a:r>
                        <a:rPr lang="en-GB" sz="1100" baseline="0" dirty="0" smtClean="0"/>
                        <a:t>100% of 2019/20 outturn</a:t>
                      </a:r>
                      <a:endParaRPr lang="en-GB" sz="1100" dirty="0"/>
                    </a:p>
                  </a:txBody>
                  <a:tcPr marL="60960" marR="60960" marT="30480" marB="30480"/>
                </a:tc>
                <a:tc>
                  <a:txBody>
                    <a:bodyPr/>
                    <a:lstStyle/>
                    <a:p>
                      <a:r>
                        <a:rPr lang="en-GB" sz="1100" dirty="0" smtClean="0"/>
                        <a:t>5,617</a:t>
                      </a:r>
                      <a:endParaRPr lang="en-GB" sz="1100" dirty="0"/>
                    </a:p>
                  </a:txBody>
                  <a:tcPr marL="60960" marR="60960" marT="30480" marB="30480"/>
                </a:tc>
                <a:tc>
                  <a:txBody>
                    <a:bodyPr/>
                    <a:lstStyle/>
                    <a:p>
                      <a:r>
                        <a:rPr lang="en-GB" sz="1100" dirty="0" smtClean="0"/>
                        <a:t>6,250 procedures</a:t>
                      </a:r>
                      <a:endParaRPr lang="en-GB" sz="1100" dirty="0"/>
                    </a:p>
                    <a:p>
                      <a:r>
                        <a:rPr lang="en-GB" sz="1100" baseline="0" dirty="0" smtClean="0">
                          <a:solidFill>
                            <a:schemeClr val="tx1"/>
                          </a:solidFill>
                        </a:rPr>
                        <a:t>633 above</a:t>
                      </a:r>
                      <a:r>
                        <a:rPr lang="en-GB" sz="1100" dirty="0" smtClean="0">
                          <a:solidFill>
                            <a:schemeClr val="tx1"/>
                          </a:solidFill>
                        </a:rPr>
                        <a:t> </a:t>
                      </a:r>
                      <a:r>
                        <a:rPr lang="en-GB" sz="1100" dirty="0" smtClean="0"/>
                        <a:t>expected activity (111%)</a:t>
                      </a:r>
                      <a:endParaRPr lang="en-GB" sz="1100" dirty="0"/>
                    </a:p>
                  </a:txBody>
                  <a:tcPr marL="60960" marR="60960" marT="30480" marB="30480"/>
                </a:tc>
                <a:tc>
                  <a:txBody>
                    <a:bodyPr/>
                    <a:lstStyle/>
                    <a:p>
                      <a:r>
                        <a:rPr lang="en-GB" sz="1100" dirty="0" smtClean="0"/>
                        <a:t>Qtr</a:t>
                      </a:r>
                      <a:r>
                        <a:rPr lang="en-GB" sz="1100" baseline="0" dirty="0" smtClean="0"/>
                        <a:t> 1   13,229</a:t>
                      </a:r>
                    </a:p>
                    <a:p>
                      <a:r>
                        <a:rPr lang="en-GB" sz="1100" baseline="0" dirty="0" smtClean="0"/>
                        <a:t>Qtr 2   14,825</a:t>
                      </a:r>
                    </a:p>
                    <a:p>
                      <a:r>
                        <a:rPr lang="en-GB" sz="1100" baseline="0" dirty="0" err="1" smtClean="0"/>
                        <a:t>Qtr</a:t>
                      </a:r>
                      <a:r>
                        <a:rPr lang="en-GB" sz="1100" baseline="0" dirty="0" smtClean="0"/>
                        <a:t> 3   17,065</a:t>
                      </a:r>
                      <a:endParaRPr lang="en-GB" sz="1100" dirty="0" smtClean="0"/>
                    </a:p>
                    <a:p>
                      <a:endParaRPr lang="en-GB" sz="1100" dirty="0" smtClean="0"/>
                    </a:p>
                    <a:p>
                      <a:r>
                        <a:rPr lang="en-GB" sz="1100" dirty="0" smtClean="0"/>
                        <a:t>Total</a:t>
                      </a:r>
                      <a:r>
                        <a:rPr lang="en-GB" sz="1100" baseline="0" dirty="0" smtClean="0"/>
                        <a:t> Apr - Jan 51,369</a:t>
                      </a:r>
                      <a:endParaRPr lang="en-GB" sz="1100" dirty="0"/>
                    </a:p>
                  </a:txBody>
                  <a:tcPr marL="60960" marR="60960" marT="30480" marB="30480"/>
                </a:tc>
                <a:tc>
                  <a:txBody>
                    <a:bodyPr/>
                    <a:lstStyle/>
                    <a:p>
                      <a:endParaRPr lang="en-GB" sz="1100" dirty="0"/>
                    </a:p>
                  </a:txBody>
                  <a:tcPr/>
                </a:tc>
                <a:tc>
                  <a:txBody>
                    <a:bodyPr/>
                    <a:lstStyle/>
                    <a:p>
                      <a:endParaRPr lang="en-GB" sz="1100" dirty="0"/>
                    </a:p>
                  </a:txBody>
                  <a:tcPr/>
                </a:tc>
                <a:extLst>
                  <a:ext uri="{0D108BD9-81ED-4DB2-BD59-A6C34878D82A}">
                    <a16:rowId xmlns:a16="http://schemas.microsoft.com/office/drawing/2014/main" val="3741225911"/>
                  </a:ext>
                </a:extLst>
              </a:tr>
              <a:tr h="1360065">
                <a:tc>
                  <a:txBody>
                    <a:bodyPr/>
                    <a:lstStyle/>
                    <a:p>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smtClean="0"/>
                        <a:t>Endoscopy (4 scopes)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aseline="0" dirty="0" smtClean="0"/>
                        <a:t>100% of 2019/20 outturn </a:t>
                      </a:r>
                      <a:endParaRPr lang="en-GB" sz="1100" dirty="0" smtClean="0"/>
                    </a:p>
                    <a:p>
                      <a:endParaRPr lang="en-GB" sz="1100" dirty="0" smtClean="0"/>
                    </a:p>
                  </a:txBody>
                  <a:tcPr marL="60960" marR="60960" marT="30480" marB="30480"/>
                </a:tc>
                <a:tc>
                  <a:txBody>
                    <a:bodyPr/>
                    <a:lstStyle/>
                    <a:p>
                      <a:r>
                        <a:rPr lang="en-GB" sz="1100" dirty="0" smtClean="0"/>
                        <a:t>1,020</a:t>
                      </a:r>
                      <a:endParaRPr lang="en-GB" sz="1100" dirty="0"/>
                    </a:p>
                  </a:txBody>
                  <a:tcPr marL="60960" marR="60960" marT="30480" marB="30480"/>
                </a:tc>
                <a:tc>
                  <a:txBody>
                    <a:bodyPr/>
                    <a:lstStyle/>
                    <a:p>
                      <a:r>
                        <a:rPr lang="en-GB" sz="1100" dirty="0" smtClean="0"/>
                        <a:t>974 </a:t>
                      </a:r>
                    </a:p>
                    <a:p>
                      <a:r>
                        <a:rPr lang="en-GB" sz="1100" dirty="0" smtClean="0"/>
                        <a:t>98 below</a:t>
                      </a:r>
                      <a:r>
                        <a:rPr lang="en-GB" sz="1100" baseline="0" dirty="0" smtClean="0"/>
                        <a:t> expected activity (95.5%)</a:t>
                      </a:r>
                      <a:endParaRPr lang="en-GB" sz="1100" dirty="0"/>
                    </a:p>
                  </a:txBody>
                  <a:tcPr marL="60960" marR="60960" marT="30480" marB="30480"/>
                </a:tc>
                <a:tc>
                  <a:txBody>
                    <a:bodyPr/>
                    <a:lstStyle/>
                    <a:p>
                      <a:r>
                        <a:rPr lang="en-GB" sz="1100" dirty="0" smtClean="0"/>
                        <a:t>Qtr 1   2,323</a:t>
                      </a:r>
                    </a:p>
                    <a:p>
                      <a:r>
                        <a:rPr lang="en-GB" sz="1100" dirty="0" smtClean="0"/>
                        <a:t>Qtr 2   2,417</a:t>
                      </a:r>
                    </a:p>
                    <a:p>
                      <a:r>
                        <a:rPr lang="en-GB" sz="1100" dirty="0" err="1" smtClean="0"/>
                        <a:t>Qtr</a:t>
                      </a:r>
                      <a:r>
                        <a:rPr lang="en-GB" sz="1100" dirty="0" smtClean="0"/>
                        <a:t> 3   2,872</a:t>
                      </a:r>
                    </a:p>
                    <a:p>
                      <a:endParaRPr lang="en-GB" sz="1100" dirty="0" smtClean="0"/>
                    </a:p>
                    <a:p>
                      <a:r>
                        <a:rPr lang="en-GB" sz="1100" dirty="0" smtClean="0"/>
                        <a:t>Total Apr</a:t>
                      </a:r>
                      <a:r>
                        <a:rPr lang="en-GB" sz="1100" baseline="0" dirty="0" smtClean="0"/>
                        <a:t> – Jan  8,586</a:t>
                      </a:r>
                      <a:endParaRPr lang="en-GB" sz="1100" dirty="0"/>
                    </a:p>
                  </a:txBody>
                  <a:tcPr marL="60960" marR="60960" marT="30480" marB="30480"/>
                </a:tc>
                <a:tc>
                  <a:txBody>
                    <a:bodyPr/>
                    <a:lstStyle/>
                    <a:p>
                      <a:endParaRPr lang="en-GB" sz="1100" dirty="0"/>
                    </a:p>
                  </a:txBody>
                  <a:tcPr/>
                </a:tc>
                <a:tc>
                  <a:txBody>
                    <a:bodyPr/>
                    <a:lstStyle/>
                    <a:p>
                      <a:endParaRPr lang="en-GB" sz="1100" dirty="0"/>
                    </a:p>
                  </a:txBody>
                  <a:tcPr/>
                </a:tc>
                <a:extLst>
                  <a:ext uri="{0D108BD9-81ED-4DB2-BD59-A6C34878D82A}">
                    <a16:rowId xmlns:a16="http://schemas.microsoft.com/office/drawing/2014/main" val="1326959614"/>
                  </a:ext>
                </a:extLst>
              </a:tr>
              <a:tr h="1360065">
                <a:tc>
                  <a:txBody>
                    <a:bodyPr/>
                    <a:lstStyle/>
                    <a:p>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smtClean="0"/>
                        <a:t>MPH Inpatient Theatre Procedures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smtClean="0"/>
                        <a:t>100% of 2019/20 outturn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smtClean="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smtClean="0"/>
                        <a:t>266</a:t>
                      </a:r>
                    </a:p>
                    <a:p>
                      <a:endParaRPr lang="en-GB" sz="1100" dirty="0"/>
                    </a:p>
                  </a:txBody>
                  <a:tcPr marL="60960" marR="60960" marT="30480" marB="30480"/>
                </a:tc>
                <a:tc>
                  <a:txBody>
                    <a:bodyPr/>
                    <a:lstStyle/>
                    <a:p>
                      <a:r>
                        <a:rPr lang="en-GB" sz="1100" dirty="0" smtClean="0"/>
                        <a:t>318 procedures</a:t>
                      </a:r>
                    </a:p>
                    <a:p>
                      <a:r>
                        <a:rPr lang="en-GB" sz="1100" dirty="0" smtClean="0">
                          <a:solidFill>
                            <a:schemeClr val="tx1"/>
                          </a:solidFill>
                        </a:rPr>
                        <a:t>52 over </a:t>
                      </a:r>
                      <a:r>
                        <a:rPr lang="en-GB" sz="1100" dirty="0" smtClean="0"/>
                        <a:t>expected activity (119.5%)</a:t>
                      </a:r>
                    </a:p>
                    <a:p>
                      <a:endParaRPr lang="en-GB" sz="1100" dirty="0"/>
                    </a:p>
                  </a:txBody>
                  <a:tcPr marL="60960" marR="60960" marT="30480" marB="30480"/>
                </a:tc>
                <a:tc>
                  <a:txBody>
                    <a:bodyPr/>
                    <a:lstStyle/>
                    <a:p>
                      <a:r>
                        <a:rPr lang="en-GB" sz="1100" dirty="0" smtClean="0"/>
                        <a:t>Qtr 1     846</a:t>
                      </a:r>
                    </a:p>
                    <a:p>
                      <a:r>
                        <a:rPr lang="en-GB" sz="1100" dirty="0" smtClean="0"/>
                        <a:t>Qtr 2     950</a:t>
                      </a:r>
                    </a:p>
                    <a:p>
                      <a:r>
                        <a:rPr lang="en-GB" sz="1100" dirty="0" err="1" smtClean="0"/>
                        <a:t>Qtr</a:t>
                      </a:r>
                      <a:r>
                        <a:rPr lang="en-GB" sz="1100" dirty="0" smtClean="0"/>
                        <a:t> 3     1,085</a:t>
                      </a:r>
                    </a:p>
                    <a:p>
                      <a:endParaRPr lang="en-GB" sz="1100" dirty="0" smtClean="0"/>
                    </a:p>
                    <a:p>
                      <a:r>
                        <a:rPr lang="en-GB" sz="1100" dirty="0" smtClean="0"/>
                        <a:t>Total Apr - Jan 3,199</a:t>
                      </a:r>
                    </a:p>
                    <a:p>
                      <a:endParaRPr lang="en-GB" sz="1100" dirty="0"/>
                    </a:p>
                  </a:txBody>
                  <a:tcPr marL="60960" marR="60960" marT="30480" marB="30480"/>
                </a:tc>
                <a:tc>
                  <a:txBody>
                    <a:bodyPr/>
                    <a:lstStyle/>
                    <a:p>
                      <a:endParaRPr lang="en-GB" sz="1100" dirty="0"/>
                    </a:p>
                  </a:txBody>
                  <a:tcPr/>
                </a:tc>
                <a:tc>
                  <a:txBody>
                    <a:bodyPr/>
                    <a:lstStyle/>
                    <a:p>
                      <a:endParaRPr lang="en-GB" sz="1100" dirty="0"/>
                    </a:p>
                  </a:txBody>
                  <a:tcPr/>
                </a:tc>
                <a:extLst>
                  <a:ext uri="{0D108BD9-81ED-4DB2-BD59-A6C34878D82A}">
                    <a16:rowId xmlns:a16="http://schemas.microsoft.com/office/drawing/2014/main" val="2780395889"/>
                  </a:ext>
                </a:extLst>
              </a:tr>
            </a:tbl>
          </a:graphicData>
        </a:graphic>
      </p:graphicFrame>
      <p:pic>
        <p:nvPicPr>
          <p:cNvPr id="7" name="Picture 6"/>
          <p:cNvPicPr>
            <a:picLocks noChangeAspect="1"/>
          </p:cNvPicPr>
          <p:nvPr/>
        </p:nvPicPr>
        <p:blipFill>
          <a:blip r:embed="rId4"/>
          <a:stretch>
            <a:fillRect/>
          </a:stretch>
        </p:blipFill>
        <p:spPr>
          <a:xfrm>
            <a:off x="7467302" y="5663588"/>
            <a:ext cx="481626" cy="481626"/>
          </a:xfrm>
          <a:prstGeom prst="rect">
            <a:avLst/>
          </a:prstGeom>
        </p:spPr>
      </p:pic>
      <p:pic>
        <p:nvPicPr>
          <p:cNvPr id="17" name="Picture 16"/>
          <p:cNvPicPr>
            <a:picLocks noChangeAspect="1"/>
          </p:cNvPicPr>
          <p:nvPr/>
        </p:nvPicPr>
        <p:blipFill>
          <a:blip r:embed="rId4"/>
          <a:stretch>
            <a:fillRect/>
          </a:stretch>
        </p:blipFill>
        <p:spPr>
          <a:xfrm>
            <a:off x="7467302" y="3043538"/>
            <a:ext cx="481626" cy="481626"/>
          </a:xfrm>
          <a:prstGeom prst="rect">
            <a:avLst/>
          </a:prstGeom>
        </p:spPr>
      </p:pic>
      <p:sp>
        <p:nvSpPr>
          <p:cNvPr id="13" name="Rectangle 12"/>
          <p:cNvSpPr/>
          <p:nvPr/>
        </p:nvSpPr>
        <p:spPr>
          <a:xfrm>
            <a:off x="7463153" y="1676028"/>
            <a:ext cx="485775" cy="514350"/>
          </a:xfrm>
          <a:prstGeom prst="rect">
            <a:avLst/>
          </a:prstGeom>
          <a:solidFill>
            <a:schemeClr val="accent4"/>
          </a:solid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p:cNvPicPr>
            <a:picLocks noChangeAspect="1"/>
          </p:cNvPicPr>
          <p:nvPr/>
        </p:nvPicPr>
        <p:blipFill>
          <a:blip r:embed="rId5"/>
          <a:stretch>
            <a:fillRect/>
          </a:stretch>
        </p:blipFill>
        <p:spPr>
          <a:xfrm>
            <a:off x="8232003" y="1248787"/>
            <a:ext cx="3861627" cy="1293387"/>
          </a:xfrm>
          <a:prstGeom prst="rect">
            <a:avLst/>
          </a:prstGeom>
        </p:spPr>
      </p:pic>
      <p:pic>
        <p:nvPicPr>
          <p:cNvPr id="9" name="Picture 8"/>
          <p:cNvPicPr>
            <a:picLocks noChangeAspect="1"/>
          </p:cNvPicPr>
          <p:nvPr/>
        </p:nvPicPr>
        <p:blipFill>
          <a:blip r:embed="rId6"/>
          <a:stretch>
            <a:fillRect/>
          </a:stretch>
        </p:blipFill>
        <p:spPr>
          <a:xfrm>
            <a:off x="8232003" y="2613525"/>
            <a:ext cx="3861627" cy="1310775"/>
          </a:xfrm>
          <a:prstGeom prst="rect">
            <a:avLst/>
          </a:prstGeom>
        </p:spPr>
      </p:pic>
      <p:pic>
        <p:nvPicPr>
          <p:cNvPr id="15" name="Picture 14"/>
          <p:cNvPicPr>
            <a:picLocks noChangeAspect="1"/>
          </p:cNvPicPr>
          <p:nvPr/>
        </p:nvPicPr>
        <p:blipFill>
          <a:blip r:embed="rId7"/>
          <a:stretch>
            <a:fillRect/>
          </a:stretch>
        </p:blipFill>
        <p:spPr>
          <a:xfrm>
            <a:off x="8232002" y="5345499"/>
            <a:ext cx="3861627" cy="1337934"/>
          </a:xfrm>
          <a:prstGeom prst="rect">
            <a:avLst/>
          </a:prstGeom>
        </p:spPr>
      </p:pic>
      <p:pic>
        <p:nvPicPr>
          <p:cNvPr id="5" name="Picture 4"/>
          <p:cNvPicPr>
            <a:picLocks noChangeAspect="1"/>
          </p:cNvPicPr>
          <p:nvPr/>
        </p:nvPicPr>
        <p:blipFill>
          <a:blip r:embed="rId8"/>
          <a:stretch>
            <a:fillRect/>
          </a:stretch>
        </p:blipFill>
        <p:spPr>
          <a:xfrm>
            <a:off x="8229600" y="3981078"/>
            <a:ext cx="3864030" cy="1295772"/>
          </a:xfrm>
          <a:prstGeom prst="rect">
            <a:avLst/>
          </a:prstGeom>
        </p:spPr>
      </p:pic>
      <p:sp>
        <p:nvSpPr>
          <p:cNvPr id="14" name="Rectangle 13"/>
          <p:cNvSpPr/>
          <p:nvPr/>
        </p:nvSpPr>
        <p:spPr>
          <a:xfrm>
            <a:off x="7500937" y="4328802"/>
            <a:ext cx="485775" cy="514350"/>
          </a:xfrm>
          <a:prstGeom prst="rect">
            <a:avLst/>
          </a:prstGeom>
          <a:solidFill>
            <a:schemeClr val="accent4"/>
          </a:solid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990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98367" y="149629"/>
            <a:ext cx="11995266" cy="400110"/>
          </a:xfrm>
          <a:prstGeom prst="rect">
            <a:avLst/>
          </a:prstGeom>
          <a:solidFill>
            <a:srgbClr val="0A4C86"/>
          </a:solidFill>
        </p:spPr>
        <p:txBody>
          <a:bodyPr wrap="square" rtlCol="0">
            <a:spAutoFit/>
          </a:bodyPr>
          <a:lstStyle/>
          <a:p>
            <a:r>
              <a:rPr lang="en-GB" sz="2000" b="1" dirty="0" smtClean="0">
                <a:solidFill>
                  <a:schemeClr val="bg1"/>
                </a:solidFill>
              </a:rPr>
              <a:t>Section 2 – Key SDP Indicators</a:t>
            </a:r>
            <a:endParaRPr lang="en-GB" sz="2000" b="1" dirty="0">
              <a:solidFill>
                <a:schemeClr val="bg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826863408"/>
              </p:ext>
            </p:extLst>
          </p:nvPr>
        </p:nvGraphicFramePr>
        <p:xfrm>
          <a:off x="98368" y="549741"/>
          <a:ext cx="11995264" cy="6200378"/>
        </p:xfrm>
        <a:graphic>
          <a:graphicData uri="http://schemas.openxmlformats.org/drawingml/2006/table">
            <a:tbl>
              <a:tblPr firstRow="1" bandRow="1">
                <a:tableStyleId>{5C22544A-7EE6-4342-B048-85BDC9FD1C3A}</a:tableStyleId>
              </a:tblPr>
              <a:tblGrid>
                <a:gridCol w="1499408">
                  <a:extLst>
                    <a:ext uri="{9D8B030D-6E8A-4147-A177-3AD203B41FA5}">
                      <a16:colId xmlns:a16="http://schemas.microsoft.com/office/drawing/2014/main" val="67219486"/>
                    </a:ext>
                  </a:extLst>
                </a:gridCol>
                <a:gridCol w="1499408">
                  <a:extLst>
                    <a:ext uri="{9D8B030D-6E8A-4147-A177-3AD203B41FA5}">
                      <a16:colId xmlns:a16="http://schemas.microsoft.com/office/drawing/2014/main" val="3145130481"/>
                    </a:ext>
                  </a:extLst>
                </a:gridCol>
                <a:gridCol w="851361">
                  <a:extLst>
                    <a:ext uri="{9D8B030D-6E8A-4147-A177-3AD203B41FA5}">
                      <a16:colId xmlns:a16="http://schemas.microsoft.com/office/drawing/2014/main" val="1187641680"/>
                    </a:ext>
                  </a:extLst>
                </a:gridCol>
                <a:gridCol w="1837113">
                  <a:extLst>
                    <a:ext uri="{9D8B030D-6E8A-4147-A177-3AD203B41FA5}">
                      <a16:colId xmlns:a16="http://schemas.microsoft.com/office/drawing/2014/main" val="3247098725"/>
                    </a:ext>
                  </a:extLst>
                </a:gridCol>
                <a:gridCol w="1529542">
                  <a:extLst>
                    <a:ext uri="{9D8B030D-6E8A-4147-A177-3AD203B41FA5}">
                      <a16:colId xmlns:a16="http://schemas.microsoft.com/office/drawing/2014/main" val="3934673934"/>
                    </a:ext>
                  </a:extLst>
                </a:gridCol>
                <a:gridCol w="847725">
                  <a:extLst>
                    <a:ext uri="{9D8B030D-6E8A-4147-A177-3AD203B41FA5}">
                      <a16:colId xmlns:a16="http://schemas.microsoft.com/office/drawing/2014/main" val="340205772"/>
                    </a:ext>
                  </a:extLst>
                </a:gridCol>
                <a:gridCol w="3930707">
                  <a:extLst>
                    <a:ext uri="{9D8B030D-6E8A-4147-A177-3AD203B41FA5}">
                      <a16:colId xmlns:a16="http://schemas.microsoft.com/office/drawing/2014/main" val="1075718584"/>
                    </a:ext>
                  </a:extLst>
                </a:gridCol>
              </a:tblGrid>
              <a:tr h="582848">
                <a:tc>
                  <a:txBody>
                    <a:bodyPr/>
                    <a:lstStyle/>
                    <a:p>
                      <a:r>
                        <a:rPr lang="en-GB" sz="1200" dirty="0" smtClean="0">
                          <a:solidFill>
                            <a:schemeClr val="bg1"/>
                          </a:solidFill>
                        </a:rPr>
                        <a:t>Service Area</a:t>
                      </a:r>
                      <a:endParaRPr lang="en-GB" sz="1200" dirty="0">
                        <a:solidFill>
                          <a:schemeClr val="bg1"/>
                        </a:solidFill>
                      </a:endParaRPr>
                    </a:p>
                  </a:txBody>
                  <a:tcPr/>
                </a:tc>
                <a:tc>
                  <a:txBody>
                    <a:bodyPr/>
                    <a:lstStyle/>
                    <a:p>
                      <a:r>
                        <a:rPr lang="en-GB" sz="1200" dirty="0" smtClean="0"/>
                        <a:t>Metric</a:t>
                      </a:r>
                      <a:endParaRPr lang="en-GB" sz="1200" dirty="0"/>
                    </a:p>
                  </a:txBody>
                  <a:tcPr/>
                </a:tc>
                <a:tc>
                  <a:txBody>
                    <a:bodyPr/>
                    <a:lstStyle/>
                    <a:p>
                      <a:r>
                        <a:rPr lang="en-GB" sz="1200" dirty="0" smtClean="0"/>
                        <a:t>Jan 25</a:t>
                      </a:r>
                      <a:r>
                        <a:rPr lang="en-GB" sz="1200" baseline="0" dirty="0" smtClean="0"/>
                        <a:t> </a:t>
                      </a:r>
                      <a:r>
                        <a:rPr lang="en-GB" sz="1200" dirty="0" smtClean="0"/>
                        <a:t>Expected</a:t>
                      </a:r>
                      <a:r>
                        <a:rPr lang="en-GB" sz="1200" baseline="0" dirty="0" smtClean="0"/>
                        <a:t> Activity</a:t>
                      </a:r>
                      <a:endParaRPr lang="en-GB" sz="1200" dirty="0"/>
                    </a:p>
                  </a:txBody>
                  <a:tcPr/>
                </a:tc>
                <a:tc>
                  <a:txBody>
                    <a:bodyPr/>
                    <a:lstStyle/>
                    <a:p>
                      <a:r>
                        <a:rPr lang="en-GB" sz="1200" dirty="0" smtClean="0"/>
                        <a:t>Jan 25 In-month Performance</a:t>
                      </a:r>
                      <a:endParaRPr lang="en-GB" sz="1200" dirty="0"/>
                    </a:p>
                  </a:txBody>
                  <a:tcPr/>
                </a:tc>
                <a:tc>
                  <a:txBody>
                    <a:bodyPr/>
                    <a:lstStyle/>
                    <a:p>
                      <a:r>
                        <a:rPr lang="en-GB" sz="1200" dirty="0" smtClean="0"/>
                        <a:t>Cumulative Activity YTD</a:t>
                      </a:r>
                      <a:endParaRPr lang="en-GB" sz="1200" dirty="0"/>
                    </a:p>
                  </a:txBody>
                  <a:tcPr/>
                </a:tc>
                <a:tc>
                  <a:txBody>
                    <a:bodyPr/>
                    <a:lstStyle/>
                    <a:p>
                      <a:r>
                        <a:rPr lang="en-GB" sz="1200" dirty="0" smtClean="0"/>
                        <a:t>Rag Status</a:t>
                      </a:r>
                      <a:endParaRPr lang="en-GB" sz="1200" dirty="0"/>
                    </a:p>
                  </a:txBody>
                  <a:tcPr/>
                </a:tc>
                <a:tc>
                  <a:txBody>
                    <a:bodyPr/>
                    <a:lstStyle/>
                    <a:p>
                      <a:r>
                        <a:rPr lang="en-GB" sz="1200" dirty="0" smtClean="0"/>
                        <a:t>Chart</a:t>
                      </a:r>
                      <a:endParaRPr lang="en-GB" sz="1200" dirty="0"/>
                    </a:p>
                  </a:txBody>
                  <a:tcPr/>
                </a:tc>
                <a:extLst>
                  <a:ext uri="{0D108BD9-81ED-4DB2-BD59-A6C34878D82A}">
                    <a16:rowId xmlns:a16="http://schemas.microsoft.com/office/drawing/2014/main" val="258680681"/>
                  </a:ext>
                </a:extLst>
              </a:tr>
              <a:tr h="1343829">
                <a:tc>
                  <a:txBody>
                    <a:bodyPr/>
                    <a:lstStyle/>
                    <a:p>
                      <a:r>
                        <a:rPr lang="en-GB" sz="1200" b="1" dirty="0" smtClean="0"/>
                        <a:t>Elective</a:t>
                      </a:r>
                      <a:r>
                        <a:rPr lang="en-GB" sz="1200" b="1" baseline="0" dirty="0" smtClean="0"/>
                        <a:t> Care</a:t>
                      </a:r>
                    </a:p>
                    <a:p>
                      <a:endParaRPr lang="en-GB" sz="1200" b="1" baseline="0" dirty="0" smtClean="0"/>
                    </a:p>
                    <a:p>
                      <a:r>
                        <a:rPr lang="en-GB" sz="900" b="0" i="1" dirty="0" smtClean="0"/>
                        <a:t>* Targets included in SDP Summary Table</a:t>
                      </a:r>
                    </a:p>
                    <a:p>
                      <a:endParaRPr lang="en-GB" sz="12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smtClean="0"/>
                        <a:t>MPH Day Case</a:t>
                      </a:r>
                      <a:r>
                        <a:rPr lang="en-GB" sz="1100" baseline="0" dirty="0" smtClean="0"/>
                        <a:t> Theatre Procedures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smtClean="0"/>
                        <a:t>105% of 2019/20 outturn</a:t>
                      </a:r>
                    </a:p>
                    <a:p>
                      <a:endParaRPr lang="en-GB" sz="11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smtClean="0"/>
                        <a:t>96</a:t>
                      </a:r>
                    </a:p>
                    <a:p>
                      <a:endParaRPr lang="en-GB" sz="11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smtClean="0"/>
                        <a:t>360 procedures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smtClean="0"/>
                        <a:t>264 above expected activity  (395.6%)</a:t>
                      </a:r>
                    </a:p>
                    <a:p>
                      <a:endParaRPr lang="en-GB" sz="1100" dirty="0"/>
                    </a:p>
                  </a:txBody>
                  <a:tcPr marL="60960" marR="60960" marT="30480" marB="30480"/>
                </a:tc>
                <a:tc>
                  <a:txBody>
                    <a:bodyPr/>
                    <a:lstStyle/>
                    <a:p>
                      <a:r>
                        <a:rPr lang="pt-BR" sz="1100" dirty="0" smtClean="0"/>
                        <a:t>Qtr 1      843</a:t>
                      </a:r>
                    </a:p>
                    <a:p>
                      <a:r>
                        <a:rPr lang="pt-BR" sz="1100" dirty="0" smtClean="0"/>
                        <a:t>Qtr 2      694</a:t>
                      </a:r>
                    </a:p>
                    <a:p>
                      <a:r>
                        <a:rPr lang="pt-BR" sz="1100" dirty="0" smtClean="0"/>
                        <a:t>Qtr 3      880</a:t>
                      </a:r>
                    </a:p>
                    <a:p>
                      <a:endParaRPr lang="pt-BR" sz="1100" dirty="0" smtClean="0"/>
                    </a:p>
                    <a:p>
                      <a:r>
                        <a:rPr lang="pt-BR" sz="1100" dirty="0" smtClean="0"/>
                        <a:t>Total Apr-Jan 2,777</a:t>
                      </a:r>
                    </a:p>
                    <a:p>
                      <a:endParaRPr lang="en-GB" sz="1100" dirty="0"/>
                    </a:p>
                  </a:txBody>
                  <a:tcPr marL="60960" marR="60960" marT="30480" marB="30480"/>
                </a:tc>
                <a:tc>
                  <a:txBody>
                    <a:bodyPr/>
                    <a:lstStyle/>
                    <a:p>
                      <a:endParaRPr lang="en-GB" sz="1100" dirty="0"/>
                    </a:p>
                  </a:txBody>
                  <a:tcPr/>
                </a:tc>
                <a:tc>
                  <a:txBody>
                    <a:bodyPr/>
                    <a:lstStyle/>
                    <a:p>
                      <a:endParaRPr lang="en-GB" sz="1100" dirty="0"/>
                    </a:p>
                  </a:txBody>
                  <a:tcPr/>
                </a:tc>
                <a:extLst>
                  <a:ext uri="{0D108BD9-81ED-4DB2-BD59-A6C34878D82A}">
                    <a16:rowId xmlns:a16="http://schemas.microsoft.com/office/drawing/2014/main" val="923528376"/>
                  </a:ext>
                </a:extLst>
              </a:tr>
              <a:tr h="14680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smtClean="0"/>
                        <a:t>Imaging</a:t>
                      </a:r>
                    </a:p>
                    <a:p>
                      <a:endParaRPr lang="en-GB" sz="1200" dirty="0"/>
                    </a:p>
                  </a:txBody>
                  <a:tcPr/>
                </a:tc>
                <a:tc>
                  <a:txBody>
                    <a:bodyPr/>
                    <a:lstStyle/>
                    <a:p>
                      <a:r>
                        <a:rPr lang="en-GB" sz="1100" dirty="0" smtClean="0"/>
                        <a:t>MRI Scan *</a:t>
                      </a:r>
                    </a:p>
                    <a:p>
                      <a:endParaRPr lang="en-GB" sz="1100" dirty="0" smtClean="0"/>
                    </a:p>
                    <a:p>
                      <a:r>
                        <a:rPr lang="en-GB" sz="1100" dirty="0" smtClean="0"/>
                        <a:t>Deliver activity</a:t>
                      </a:r>
                      <a:r>
                        <a:rPr lang="en-GB" sz="1100" baseline="0" dirty="0" smtClean="0"/>
                        <a:t> in line with agreed SBA volume. </a:t>
                      </a:r>
                      <a:r>
                        <a:rPr lang="en-GB" sz="1100" i="1" baseline="0" dirty="0" smtClean="0"/>
                        <a:t>SBA currency is being reviewed for 25/26 to take account of multiple body areas</a:t>
                      </a:r>
                      <a:endParaRPr lang="en-GB" sz="1100" i="1" dirty="0" smtClean="0"/>
                    </a:p>
                    <a:p>
                      <a:endParaRPr lang="en-GB" sz="11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smtClean="0"/>
                        <a:t>3,864 per month</a:t>
                      </a:r>
                    </a:p>
                    <a:p>
                      <a:endParaRPr lang="en-GB" sz="1100" dirty="0" smtClean="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smtClean="0">
                          <a:ln>
                            <a:noFill/>
                          </a:ln>
                          <a:solidFill>
                            <a:prstClr val="black"/>
                          </a:solidFill>
                          <a:effectLst/>
                          <a:uLnTx/>
                          <a:uFillTx/>
                          <a:latin typeface="+mn-lt"/>
                          <a:ea typeface="+mn-ea"/>
                          <a:cs typeface="+mn-cs"/>
                        </a:rPr>
                        <a:t>3,466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smtClean="0"/>
                        <a:t>398 below expected activity  (89.7%)</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i="1" dirty="0" smtClean="0"/>
                        <a:t>Note – SBA</a:t>
                      </a:r>
                      <a:r>
                        <a:rPr lang="en-GB" sz="1100" i="1" baseline="0" dirty="0" smtClean="0"/>
                        <a:t> baseline subject to review</a:t>
                      </a:r>
                      <a:endParaRPr lang="en-GB" sz="1100" i="1" dirty="0" smtClean="0"/>
                    </a:p>
                    <a:p>
                      <a:endParaRPr lang="en-GB" sz="1100" dirty="0" smtClean="0"/>
                    </a:p>
                  </a:txBody>
                  <a:tcPr marL="60960" marR="60960" marT="30480" marB="30480"/>
                </a:tc>
                <a:tc>
                  <a:txBody>
                    <a:bodyPr/>
                    <a:lstStyle/>
                    <a:p>
                      <a:r>
                        <a:rPr lang="en-GB" sz="1100" dirty="0" smtClean="0"/>
                        <a:t>Qtr 1    9,465</a:t>
                      </a:r>
                    </a:p>
                    <a:p>
                      <a:r>
                        <a:rPr lang="en-GB" sz="1100" dirty="0" smtClean="0"/>
                        <a:t>Qtr 2    10,116</a:t>
                      </a:r>
                    </a:p>
                    <a:p>
                      <a:r>
                        <a:rPr lang="en-GB" sz="1100" dirty="0" err="1" smtClean="0"/>
                        <a:t>Qtr</a:t>
                      </a:r>
                      <a:r>
                        <a:rPr lang="en-GB" sz="1100" dirty="0" smtClean="0"/>
                        <a:t> 3    9,954</a:t>
                      </a:r>
                    </a:p>
                    <a:p>
                      <a:endParaRPr lang="en-GB" sz="1100" dirty="0" smtClean="0"/>
                    </a:p>
                    <a:p>
                      <a:r>
                        <a:rPr lang="en-GB" sz="1100" dirty="0" smtClean="0"/>
                        <a:t>Total Apr-Jan</a:t>
                      </a:r>
                      <a:r>
                        <a:rPr lang="en-GB" sz="1100" baseline="0" dirty="0" smtClean="0"/>
                        <a:t> 33</a:t>
                      </a:r>
                      <a:r>
                        <a:rPr lang="en-GB" sz="1100" dirty="0" smtClean="0"/>
                        <a:t>,001</a:t>
                      </a:r>
                    </a:p>
                    <a:p>
                      <a:endParaRPr lang="en-GB" sz="1100" dirty="0" smtClean="0"/>
                    </a:p>
                  </a:txBody>
                  <a:tcPr marL="60960" marR="60960" marT="30480" marB="30480"/>
                </a:tc>
                <a:tc>
                  <a:txBody>
                    <a:bodyPr/>
                    <a:lstStyle/>
                    <a:p>
                      <a:endParaRPr lang="en-GB" sz="1100" dirty="0"/>
                    </a:p>
                  </a:txBody>
                  <a:tcPr/>
                </a:tc>
                <a:tc>
                  <a:txBody>
                    <a:bodyPr/>
                    <a:lstStyle/>
                    <a:p>
                      <a:endParaRPr lang="en-GB" sz="1100" dirty="0"/>
                    </a:p>
                  </a:txBody>
                  <a:tcPr/>
                </a:tc>
                <a:extLst>
                  <a:ext uri="{0D108BD9-81ED-4DB2-BD59-A6C34878D82A}">
                    <a16:rowId xmlns:a16="http://schemas.microsoft.com/office/drawing/2014/main" val="3741225911"/>
                  </a:ext>
                </a:extLst>
              </a:tr>
              <a:tr h="1338893">
                <a:tc>
                  <a:txBody>
                    <a:bodyPr/>
                    <a:lstStyle/>
                    <a:p>
                      <a:endParaRPr lang="en-GB" sz="1200" dirty="0"/>
                    </a:p>
                  </a:txBody>
                  <a:tcPr/>
                </a:tc>
                <a:tc>
                  <a:txBody>
                    <a:bodyPr/>
                    <a:lstStyle/>
                    <a:p>
                      <a:r>
                        <a:rPr lang="en-GB" sz="1100" dirty="0" smtClean="0"/>
                        <a:t>CT Scan *</a:t>
                      </a:r>
                    </a:p>
                    <a:p>
                      <a:endParaRPr lang="en-GB" sz="11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smtClean="0"/>
                        <a:t>Deliver activity</a:t>
                      </a:r>
                      <a:r>
                        <a:rPr lang="en-GB" sz="1100" baseline="0" dirty="0" smtClean="0"/>
                        <a:t> in line with agreed SBA volume</a:t>
                      </a:r>
                      <a:endParaRPr lang="en-GB" sz="1100" dirty="0" smtClean="0"/>
                    </a:p>
                    <a:p>
                      <a:endParaRPr lang="en-GB" sz="11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smtClean="0"/>
                        <a:t>5,367 per month</a:t>
                      </a:r>
                    </a:p>
                    <a:p>
                      <a:endParaRPr lang="en-GB" sz="1100" dirty="0" smtClean="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smtClean="0"/>
                        <a:t>7,203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smtClean="0"/>
                        <a:t>1,836 above expected activity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smtClean="0"/>
                        <a:t>(134.2%)</a:t>
                      </a:r>
                    </a:p>
                    <a:p>
                      <a:endParaRPr lang="en-GB" sz="1100" dirty="0"/>
                    </a:p>
                  </a:txBody>
                  <a:tcPr marL="60960" marR="60960" marT="30480" marB="30480"/>
                </a:tc>
                <a:tc>
                  <a:txBody>
                    <a:bodyPr/>
                    <a:lstStyle/>
                    <a:p>
                      <a:r>
                        <a:rPr lang="en-GB" sz="1100" dirty="0" smtClean="0"/>
                        <a:t>Qtr 1    19,880</a:t>
                      </a:r>
                    </a:p>
                    <a:p>
                      <a:r>
                        <a:rPr lang="en-GB" sz="1100" dirty="0" smtClean="0"/>
                        <a:t>Qtr 2    20,659</a:t>
                      </a:r>
                    </a:p>
                    <a:p>
                      <a:r>
                        <a:rPr lang="en-GB" sz="1100" dirty="0" err="1" smtClean="0"/>
                        <a:t>Qtr</a:t>
                      </a:r>
                      <a:r>
                        <a:rPr lang="en-GB" sz="1100" dirty="0" smtClean="0"/>
                        <a:t> 3    22,079</a:t>
                      </a:r>
                    </a:p>
                    <a:p>
                      <a:endParaRPr lang="en-GB" sz="1100" dirty="0" smtClean="0"/>
                    </a:p>
                    <a:p>
                      <a:r>
                        <a:rPr lang="en-GB" sz="1100" dirty="0" smtClean="0"/>
                        <a:t>Total Apr-Jan 69,821</a:t>
                      </a:r>
                    </a:p>
                    <a:p>
                      <a:endParaRPr lang="en-GB" sz="1100" dirty="0"/>
                    </a:p>
                  </a:txBody>
                  <a:tcPr marL="60960" marR="60960" marT="30480" marB="30480"/>
                </a:tc>
                <a:tc>
                  <a:txBody>
                    <a:bodyPr/>
                    <a:lstStyle/>
                    <a:p>
                      <a:endParaRPr lang="en-GB" sz="1100" dirty="0"/>
                    </a:p>
                  </a:txBody>
                  <a:tcPr/>
                </a:tc>
                <a:tc>
                  <a:txBody>
                    <a:bodyPr/>
                    <a:lstStyle/>
                    <a:p>
                      <a:endParaRPr lang="en-GB" sz="1100" dirty="0"/>
                    </a:p>
                  </a:txBody>
                  <a:tcPr/>
                </a:tc>
                <a:extLst>
                  <a:ext uri="{0D108BD9-81ED-4DB2-BD59-A6C34878D82A}">
                    <a16:rowId xmlns:a16="http://schemas.microsoft.com/office/drawing/2014/main" val="1326959614"/>
                  </a:ext>
                </a:extLst>
              </a:tr>
              <a:tr h="1307856">
                <a:tc>
                  <a:txBody>
                    <a:bodyPr/>
                    <a:lstStyle/>
                    <a:p>
                      <a:endParaRPr lang="en-GB" sz="1200" b="1" dirty="0"/>
                    </a:p>
                  </a:txBody>
                  <a:tcPr/>
                </a:tc>
                <a:tc>
                  <a:txBody>
                    <a:bodyPr/>
                    <a:lstStyle/>
                    <a:p>
                      <a:r>
                        <a:rPr lang="en-GB" sz="1100" dirty="0" smtClean="0"/>
                        <a:t>Non Obstetric Ultrasound *</a:t>
                      </a:r>
                    </a:p>
                    <a:p>
                      <a:endParaRPr lang="en-GB" sz="11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smtClean="0"/>
                        <a:t>Deliver activity</a:t>
                      </a:r>
                      <a:r>
                        <a:rPr lang="en-GB" sz="1100" baseline="0" dirty="0" smtClean="0"/>
                        <a:t> in line with agreed SBA volume</a:t>
                      </a:r>
                      <a:endParaRPr lang="en-GB" sz="1100" dirty="0" smtClean="0"/>
                    </a:p>
                    <a:p>
                      <a:endParaRPr lang="en-GB" sz="11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smtClean="0"/>
                        <a:t>3,977 per</a:t>
                      </a:r>
                      <a:r>
                        <a:rPr lang="en-GB" sz="1100" baseline="0" dirty="0" smtClean="0"/>
                        <a:t> month</a:t>
                      </a:r>
                      <a:endParaRPr lang="en-GB" sz="1100" dirty="0" smtClean="0"/>
                    </a:p>
                    <a:p>
                      <a:endParaRPr lang="en-GB" sz="1100" kern="1200" dirty="0">
                        <a:solidFill>
                          <a:schemeClr val="dk1"/>
                        </a:solidFill>
                        <a:latin typeface="+mn-lt"/>
                        <a:ea typeface="+mn-ea"/>
                        <a:cs typeface="+mn-cs"/>
                      </a:endParaRPr>
                    </a:p>
                  </a:txBody>
                  <a:tcPr marL="60960" marR="60960" marT="30480" marB="30480"/>
                </a:tc>
                <a:tc>
                  <a:txBody>
                    <a:bodyPr/>
                    <a:lstStyle/>
                    <a:p>
                      <a:pPr marL="0" algn="l" defTabSz="914400" rtl="0" eaLnBrk="1" latinLnBrk="0" hangingPunct="1"/>
                      <a:r>
                        <a:rPr lang="en-GB" sz="1100" kern="1200" dirty="0" smtClean="0">
                          <a:solidFill>
                            <a:schemeClr val="dk1"/>
                          </a:solidFill>
                          <a:latin typeface="+mn-lt"/>
                          <a:ea typeface="+mn-ea"/>
                          <a:cs typeface="+mn-cs"/>
                        </a:rPr>
                        <a:t>4,444</a:t>
                      </a:r>
                    </a:p>
                    <a:p>
                      <a:pPr marL="0" algn="l" defTabSz="914400" rtl="0" eaLnBrk="1" latinLnBrk="0" hangingPunct="1"/>
                      <a:endParaRPr lang="en-GB" sz="1100" kern="1200" dirty="0" smtClean="0">
                        <a:solidFill>
                          <a:schemeClr val="dk1"/>
                        </a:solidFill>
                        <a:latin typeface="+mn-lt"/>
                        <a:ea typeface="+mn-ea"/>
                        <a:cs typeface="+mn-cs"/>
                      </a:endParaRPr>
                    </a:p>
                    <a:p>
                      <a:pPr marL="0" algn="l" defTabSz="914400" rtl="0" eaLnBrk="1" latinLnBrk="0" hangingPunct="1"/>
                      <a:r>
                        <a:rPr lang="en-GB" sz="1100" kern="1200" dirty="0" smtClean="0">
                          <a:solidFill>
                            <a:schemeClr val="dk1"/>
                          </a:solidFill>
                          <a:latin typeface="+mn-lt"/>
                          <a:ea typeface="+mn-ea"/>
                          <a:cs typeface="+mn-cs"/>
                        </a:rPr>
                        <a:t>467 above expected activity  (111.7%)</a:t>
                      </a:r>
                    </a:p>
                    <a:p>
                      <a:endParaRPr lang="en-GB" dirty="0"/>
                    </a:p>
                  </a:txBody>
                  <a:tcPr marL="60960" marR="60960" marT="30480" marB="30480"/>
                </a:tc>
                <a:tc>
                  <a:txBody>
                    <a:bodyPr/>
                    <a:lstStyle/>
                    <a:p>
                      <a:pPr marL="0" algn="l" defTabSz="914400" rtl="0" eaLnBrk="1" latinLnBrk="0" hangingPunct="1"/>
                      <a:r>
                        <a:rPr lang="en-GB" sz="1100" kern="1200" dirty="0" smtClean="0">
                          <a:solidFill>
                            <a:schemeClr val="dk1"/>
                          </a:solidFill>
                          <a:latin typeface="+mn-lt"/>
                          <a:ea typeface="+mn-ea"/>
                          <a:cs typeface="+mn-cs"/>
                        </a:rPr>
                        <a:t>Qtr 1    12,415</a:t>
                      </a:r>
                    </a:p>
                    <a:p>
                      <a:pPr marL="0" algn="l" defTabSz="914400" rtl="0" eaLnBrk="1" latinLnBrk="0" hangingPunct="1"/>
                      <a:r>
                        <a:rPr lang="en-GB" sz="1100" kern="1200" dirty="0" smtClean="0">
                          <a:solidFill>
                            <a:schemeClr val="dk1"/>
                          </a:solidFill>
                          <a:latin typeface="+mn-lt"/>
                          <a:ea typeface="+mn-ea"/>
                          <a:cs typeface="+mn-cs"/>
                        </a:rPr>
                        <a:t>Qtr 2    12,813</a:t>
                      </a:r>
                    </a:p>
                    <a:p>
                      <a:pPr marL="0" algn="l" defTabSz="914400" rtl="0" eaLnBrk="1" latinLnBrk="0" hangingPunct="1"/>
                      <a:r>
                        <a:rPr lang="en-GB" sz="1100" kern="1200" dirty="0" err="1" smtClean="0">
                          <a:solidFill>
                            <a:schemeClr val="dk1"/>
                          </a:solidFill>
                          <a:latin typeface="+mn-lt"/>
                          <a:ea typeface="+mn-ea"/>
                          <a:cs typeface="+mn-cs"/>
                        </a:rPr>
                        <a:t>Qtr</a:t>
                      </a:r>
                      <a:r>
                        <a:rPr lang="en-GB" sz="1100" kern="1200" dirty="0" smtClean="0">
                          <a:solidFill>
                            <a:schemeClr val="dk1"/>
                          </a:solidFill>
                          <a:latin typeface="+mn-lt"/>
                          <a:ea typeface="+mn-ea"/>
                          <a:cs typeface="+mn-cs"/>
                        </a:rPr>
                        <a:t> 3    13,397</a:t>
                      </a:r>
                    </a:p>
                    <a:p>
                      <a:pPr marL="0" algn="l" defTabSz="914400" rtl="0" eaLnBrk="1" latinLnBrk="0" hangingPunct="1"/>
                      <a:endParaRPr lang="en-GB" sz="1100" kern="1200" dirty="0" smtClean="0">
                        <a:solidFill>
                          <a:schemeClr val="dk1"/>
                        </a:solidFill>
                        <a:latin typeface="+mn-lt"/>
                        <a:ea typeface="+mn-ea"/>
                        <a:cs typeface="+mn-cs"/>
                      </a:endParaRPr>
                    </a:p>
                    <a:p>
                      <a:pPr marL="0" algn="l" defTabSz="914400" rtl="0" eaLnBrk="1" latinLnBrk="0" hangingPunct="1"/>
                      <a:r>
                        <a:rPr lang="en-GB" sz="1100" kern="1200" dirty="0" smtClean="0">
                          <a:solidFill>
                            <a:schemeClr val="dk1"/>
                          </a:solidFill>
                          <a:latin typeface="+mn-lt"/>
                          <a:ea typeface="+mn-ea"/>
                          <a:cs typeface="+mn-cs"/>
                        </a:rPr>
                        <a:t>Total Apr-Jan 43,069</a:t>
                      </a:r>
                    </a:p>
                    <a:p>
                      <a:endParaRPr lang="en-GB" dirty="0"/>
                    </a:p>
                  </a:txBody>
                  <a:tcPr marL="60960" marR="60960" marT="30480" marB="30480"/>
                </a:tc>
                <a:tc>
                  <a:txBody>
                    <a:bodyPr/>
                    <a:lstStyle/>
                    <a:p>
                      <a:endParaRPr lang="en-GB" sz="1100" dirty="0"/>
                    </a:p>
                  </a:txBody>
                  <a:tcPr marL="60960" marR="60960" marT="30480" marB="30480"/>
                </a:tc>
                <a:tc>
                  <a:txBody>
                    <a:bodyPr/>
                    <a:lstStyle/>
                    <a:p>
                      <a:endParaRPr lang="en-GB" sz="1100" dirty="0"/>
                    </a:p>
                  </a:txBody>
                  <a:tcPr marL="60960" marR="60960" marT="30480" marB="30480"/>
                </a:tc>
                <a:extLst>
                  <a:ext uri="{0D108BD9-81ED-4DB2-BD59-A6C34878D82A}">
                    <a16:rowId xmlns:a16="http://schemas.microsoft.com/office/drawing/2014/main" val="2780395889"/>
                  </a:ext>
                </a:extLst>
              </a:tr>
            </a:tbl>
          </a:graphicData>
        </a:graphic>
      </p:graphicFrame>
      <p:pic>
        <p:nvPicPr>
          <p:cNvPr id="5" name="Picture 4"/>
          <p:cNvPicPr>
            <a:picLocks noChangeAspect="1"/>
          </p:cNvPicPr>
          <p:nvPr/>
        </p:nvPicPr>
        <p:blipFill>
          <a:blip r:embed="rId3"/>
          <a:stretch>
            <a:fillRect/>
          </a:stretch>
        </p:blipFill>
        <p:spPr>
          <a:xfrm>
            <a:off x="7479760" y="2956383"/>
            <a:ext cx="560881" cy="566977"/>
          </a:xfrm>
          <a:prstGeom prst="rect">
            <a:avLst/>
          </a:prstGeom>
        </p:spPr>
      </p:pic>
      <p:pic>
        <p:nvPicPr>
          <p:cNvPr id="6" name="Picture 5"/>
          <p:cNvPicPr>
            <a:picLocks noChangeAspect="1"/>
          </p:cNvPicPr>
          <p:nvPr/>
        </p:nvPicPr>
        <p:blipFill>
          <a:blip r:embed="rId4"/>
          <a:stretch>
            <a:fillRect/>
          </a:stretch>
        </p:blipFill>
        <p:spPr>
          <a:xfrm>
            <a:off x="7479760" y="4415821"/>
            <a:ext cx="481626" cy="481626"/>
          </a:xfrm>
          <a:prstGeom prst="rect">
            <a:avLst/>
          </a:prstGeom>
        </p:spPr>
      </p:pic>
      <p:pic>
        <p:nvPicPr>
          <p:cNvPr id="7" name="Picture 6"/>
          <p:cNvPicPr>
            <a:picLocks noChangeAspect="1"/>
          </p:cNvPicPr>
          <p:nvPr/>
        </p:nvPicPr>
        <p:blipFill>
          <a:blip r:embed="rId4"/>
          <a:stretch>
            <a:fillRect/>
          </a:stretch>
        </p:blipFill>
        <p:spPr>
          <a:xfrm>
            <a:off x="7479760" y="5689189"/>
            <a:ext cx="481626" cy="481626"/>
          </a:xfrm>
          <a:prstGeom prst="rect">
            <a:avLst/>
          </a:prstGeom>
        </p:spPr>
      </p:pic>
      <p:pic>
        <p:nvPicPr>
          <p:cNvPr id="13" name="Picture 12"/>
          <p:cNvPicPr>
            <a:picLocks noChangeAspect="1"/>
          </p:cNvPicPr>
          <p:nvPr/>
        </p:nvPicPr>
        <p:blipFill>
          <a:blip r:embed="rId4"/>
          <a:stretch>
            <a:fillRect/>
          </a:stretch>
        </p:blipFill>
        <p:spPr>
          <a:xfrm>
            <a:off x="7519387" y="1513846"/>
            <a:ext cx="481626" cy="481626"/>
          </a:xfrm>
          <a:prstGeom prst="rect">
            <a:avLst/>
          </a:prstGeom>
        </p:spPr>
      </p:pic>
      <p:pic>
        <p:nvPicPr>
          <p:cNvPr id="8" name="Picture 7"/>
          <p:cNvPicPr>
            <a:picLocks noChangeAspect="1"/>
          </p:cNvPicPr>
          <p:nvPr/>
        </p:nvPicPr>
        <p:blipFill>
          <a:blip r:embed="rId5"/>
          <a:stretch>
            <a:fillRect/>
          </a:stretch>
        </p:blipFill>
        <p:spPr>
          <a:xfrm>
            <a:off x="8213831" y="1250786"/>
            <a:ext cx="3842512" cy="1266825"/>
          </a:xfrm>
          <a:prstGeom prst="rect">
            <a:avLst/>
          </a:prstGeom>
        </p:spPr>
      </p:pic>
      <p:pic>
        <p:nvPicPr>
          <p:cNvPr id="11" name="Picture 10"/>
          <p:cNvPicPr>
            <a:picLocks noChangeAspect="1"/>
          </p:cNvPicPr>
          <p:nvPr/>
        </p:nvPicPr>
        <p:blipFill>
          <a:blip r:embed="rId6"/>
          <a:stretch>
            <a:fillRect/>
          </a:stretch>
        </p:blipFill>
        <p:spPr>
          <a:xfrm>
            <a:off x="8213832" y="2565498"/>
            <a:ext cx="3842512" cy="1414034"/>
          </a:xfrm>
          <a:prstGeom prst="rect">
            <a:avLst/>
          </a:prstGeom>
        </p:spPr>
      </p:pic>
      <p:pic>
        <p:nvPicPr>
          <p:cNvPr id="12" name="Picture 11"/>
          <p:cNvPicPr>
            <a:picLocks noChangeAspect="1"/>
          </p:cNvPicPr>
          <p:nvPr/>
        </p:nvPicPr>
        <p:blipFill>
          <a:blip r:embed="rId7"/>
          <a:stretch>
            <a:fillRect/>
          </a:stretch>
        </p:blipFill>
        <p:spPr>
          <a:xfrm>
            <a:off x="8213832" y="4027419"/>
            <a:ext cx="3842512" cy="1323590"/>
          </a:xfrm>
          <a:prstGeom prst="rect">
            <a:avLst/>
          </a:prstGeom>
        </p:spPr>
      </p:pic>
      <p:pic>
        <p:nvPicPr>
          <p:cNvPr id="17" name="Picture 16"/>
          <p:cNvPicPr>
            <a:picLocks noChangeAspect="1"/>
          </p:cNvPicPr>
          <p:nvPr/>
        </p:nvPicPr>
        <p:blipFill>
          <a:blip r:embed="rId8"/>
          <a:stretch>
            <a:fillRect/>
          </a:stretch>
        </p:blipFill>
        <p:spPr>
          <a:xfrm>
            <a:off x="8213831" y="5398896"/>
            <a:ext cx="3842512" cy="1249554"/>
          </a:xfrm>
          <a:prstGeom prst="rect">
            <a:avLst/>
          </a:prstGeom>
        </p:spPr>
      </p:pic>
    </p:spTree>
    <p:extLst>
      <p:ext uri="{BB962C8B-B14F-4D97-AF65-F5344CB8AC3E}">
        <p14:creationId xmlns:p14="http://schemas.microsoft.com/office/powerpoint/2010/main" val="2851381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98367" y="149629"/>
            <a:ext cx="11995266" cy="400110"/>
          </a:xfrm>
          <a:prstGeom prst="rect">
            <a:avLst/>
          </a:prstGeom>
          <a:solidFill>
            <a:srgbClr val="0A4C86"/>
          </a:solidFill>
        </p:spPr>
        <p:txBody>
          <a:bodyPr wrap="square" rtlCol="0">
            <a:spAutoFit/>
          </a:bodyPr>
          <a:lstStyle/>
          <a:p>
            <a:r>
              <a:rPr lang="en-GB" sz="2000" b="1" dirty="0" smtClean="0">
                <a:solidFill>
                  <a:schemeClr val="bg1"/>
                </a:solidFill>
              </a:rPr>
              <a:t>Section 2 – Key SDP Indicators</a:t>
            </a:r>
            <a:endParaRPr lang="en-GB" sz="2000" b="1" dirty="0">
              <a:solidFill>
                <a:schemeClr val="bg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2525734977"/>
              </p:ext>
            </p:extLst>
          </p:nvPr>
        </p:nvGraphicFramePr>
        <p:xfrm>
          <a:off x="98368" y="676275"/>
          <a:ext cx="11995264" cy="3644764"/>
        </p:xfrm>
        <a:graphic>
          <a:graphicData uri="http://schemas.openxmlformats.org/drawingml/2006/table">
            <a:tbl>
              <a:tblPr firstRow="1" bandRow="1">
                <a:tableStyleId>{5C22544A-7EE6-4342-B048-85BDC9FD1C3A}</a:tableStyleId>
              </a:tblPr>
              <a:tblGrid>
                <a:gridCol w="1499408">
                  <a:extLst>
                    <a:ext uri="{9D8B030D-6E8A-4147-A177-3AD203B41FA5}">
                      <a16:colId xmlns:a16="http://schemas.microsoft.com/office/drawing/2014/main" val="67219486"/>
                    </a:ext>
                  </a:extLst>
                </a:gridCol>
                <a:gridCol w="1499408">
                  <a:extLst>
                    <a:ext uri="{9D8B030D-6E8A-4147-A177-3AD203B41FA5}">
                      <a16:colId xmlns:a16="http://schemas.microsoft.com/office/drawing/2014/main" val="3145130481"/>
                    </a:ext>
                  </a:extLst>
                </a:gridCol>
                <a:gridCol w="851361">
                  <a:extLst>
                    <a:ext uri="{9D8B030D-6E8A-4147-A177-3AD203B41FA5}">
                      <a16:colId xmlns:a16="http://schemas.microsoft.com/office/drawing/2014/main" val="1187641680"/>
                    </a:ext>
                  </a:extLst>
                </a:gridCol>
                <a:gridCol w="1837113">
                  <a:extLst>
                    <a:ext uri="{9D8B030D-6E8A-4147-A177-3AD203B41FA5}">
                      <a16:colId xmlns:a16="http://schemas.microsoft.com/office/drawing/2014/main" val="3247098725"/>
                    </a:ext>
                  </a:extLst>
                </a:gridCol>
                <a:gridCol w="1529542">
                  <a:extLst>
                    <a:ext uri="{9D8B030D-6E8A-4147-A177-3AD203B41FA5}">
                      <a16:colId xmlns:a16="http://schemas.microsoft.com/office/drawing/2014/main" val="3934673934"/>
                    </a:ext>
                  </a:extLst>
                </a:gridCol>
                <a:gridCol w="847725">
                  <a:extLst>
                    <a:ext uri="{9D8B030D-6E8A-4147-A177-3AD203B41FA5}">
                      <a16:colId xmlns:a16="http://schemas.microsoft.com/office/drawing/2014/main" val="340205772"/>
                    </a:ext>
                  </a:extLst>
                </a:gridCol>
                <a:gridCol w="3930707">
                  <a:extLst>
                    <a:ext uri="{9D8B030D-6E8A-4147-A177-3AD203B41FA5}">
                      <a16:colId xmlns:a16="http://schemas.microsoft.com/office/drawing/2014/main" val="1075718584"/>
                    </a:ext>
                  </a:extLst>
                </a:gridCol>
              </a:tblGrid>
              <a:tr h="855856">
                <a:tc>
                  <a:txBody>
                    <a:bodyPr/>
                    <a:lstStyle/>
                    <a:p>
                      <a:r>
                        <a:rPr lang="en-GB" sz="1200" dirty="0" smtClean="0">
                          <a:solidFill>
                            <a:schemeClr val="bg1"/>
                          </a:solidFill>
                        </a:rPr>
                        <a:t>Service Area</a:t>
                      </a:r>
                      <a:endParaRPr lang="en-GB" sz="1200" dirty="0">
                        <a:solidFill>
                          <a:schemeClr val="bg1"/>
                        </a:solidFill>
                      </a:endParaRPr>
                    </a:p>
                  </a:txBody>
                  <a:tcPr/>
                </a:tc>
                <a:tc>
                  <a:txBody>
                    <a:bodyPr/>
                    <a:lstStyle/>
                    <a:p>
                      <a:r>
                        <a:rPr lang="en-GB" sz="1200" dirty="0" smtClean="0"/>
                        <a:t>Metric</a:t>
                      </a:r>
                      <a:endParaRPr lang="en-GB" sz="1200" dirty="0"/>
                    </a:p>
                  </a:txBody>
                  <a:tcPr/>
                </a:tc>
                <a:tc>
                  <a:txBody>
                    <a:bodyPr/>
                    <a:lstStyle/>
                    <a:p>
                      <a:r>
                        <a:rPr lang="en-GB" sz="1200" dirty="0" smtClean="0"/>
                        <a:t>Jan 25</a:t>
                      </a:r>
                      <a:r>
                        <a:rPr lang="en-GB" sz="1200" baseline="0" dirty="0" smtClean="0"/>
                        <a:t> </a:t>
                      </a:r>
                      <a:r>
                        <a:rPr lang="en-GB" sz="1200" dirty="0" smtClean="0"/>
                        <a:t>Expected</a:t>
                      </a:r>
                      <a:r>
                        <a:rPr lang="en-GB" sz="1200" baseline="0" dirty="0" smtClean="0"/>
                        <a:t> Activity</a:t>
                      </a:r>
                      <a:endParaRPr lang="en-GB" sz="1200" dirty="0"/>
                    </a:p>
                  </a:txBody>
                  <a:tcPr/>
                </a:tc>
                <a:tc>
                  <a:txBody>
                    <a:bodyPr/>
                    <a:lstStyle/>
                    <a:p>
                      <a:r>
                        <a:rPr lang="en-GB" sz="1200" dirty="0" smtClean="0"/>
                        <a:t>Jan 25</a:t>
                      </a:r>
                      <a:r>
                        <a:rPr lang="en-GB" sz="1200" baseline="0" dirty="0"/>
                        <a:t> </a:t>
                      </a:r>
                      <a:r>
                        <a:rPr lang="en-GB" sz="1200" dirty="0" smtClean="0"/>
                        <a:t>In-month Performance</a:t>
                      </a:r>
                      <a:endParaRPr lang="en-GB" sz="1200" dirty="0"/>
                    </a:p>
                  </a:txBody>
                  <a:tcPr/>
                </a:tc>
                <a:tc>
                  <a:txBody>
                    <a:bodyPr/>
                    <a:lstStyle/>
                    <a:p>
                      <a:r>
                        <a:rPr lang="en-GB" sz="1200" dirty="0" smtClean="0"/>
                        <a:t>Cumulative Activity YTD</a:t>
                      </a:r>
                      <a:endParaRPr lang="en-GB" sz="1200" dirty="0"/>
                    </a:p>
                  </a:txBody>
                  <a:tcPr/>
                </a:tc>
                <a:tc>
                  <a:txBody>
                    <a:bodyPr/>
                    <a:lstStyle/>
                    <a:p>
                      <a:r>
                        <a:rPr lang="en-GB" sz="1200" dirty="0" smtClean="0"/>
                        <a:t>Rag Status</a:t>
                      </a:r>
                      <a:endParaRPr lang="en-GB" sz="1200" dirty="0"/>
                    </a:p>
                  </a:txBody>
                  <a:tcPr/>
                </a:tc>
                <a:tc>
                  <a:txBody>
                    <a:bodyPr/>
                    <a:lstStyle/>
                    <a:p>
                      <a:r>
                        <a:rPr lang="en-GB" sz="1200" dirty="0" smtClean="0"/>
                        <a:t>Chart</a:t>
                      </a:r>
                      <a:endParaRPr lang="en-GB" sz="1200" dirty="0"/>
                    </a:p>
                  </a:txBody>
                  <a:tcPr/>
                </a:tc>
                <a:extLst>
                  <a:ext uri="{0D108BD9-81ED-4DB2-BD59-A6C34878D82A}">
                    <a16:rowId xmlns:a16="http://schemas.microsoft.com/office/drawing/2014/main" val="258680681"/>
                  </a:ext>
                </a:extLst>
              </a:tr>
              <a:tr h="2788908">
                <a:tc>
                  <a:txBody>
                    <a:bodyPr/>
                    <a:lstStyle/>
                    <a:p>
                      <a:r>
                        <a:rPr lang="en-GB" sz="1200" b="1" dirty="0" smtClean="0"/>
                        <a:t>Cardiac Services</a:t>
                      </a:r>
                      <a:endParaRPr lang="en-GB" sz="1200" b="1" baseline="0" dirty="0" smtClean="0"/>
                    </a:p>
                    <a:p>
                      <a:endParaRPr lang="en-GB" sz="1200" b="1" baseline="0" dirty="0" smtClean="0"/>
                    </a:p>
                    <a:p>
                      <a:r>
                        <a:rPr lang="en-GB" sz="900" b="0" i="1" dirty="0" smtClean="0"/>
                        <a:t>* Targets included in SDP Summary Table</a:t>
                      </a:r>
                    </a:p>
                    <a:p>
                      <a:endParaRPr lang="en-GB" sz="1200" b="1" dirty="0"/>
                    </a:p>
                  </a:txBody>
                  <a:tcPr/>
                </a:tc>
                <a:tc>
                  <a:txBody>
                    <a:bodyPr/>
                    <a:lstStyle/>
                    <a:p>
                      <a:r>
                        <a:rPr lang="en-GB" sz="1100" dirty="0" smtClean="0"/>
                        <a:t>ECHO</a:t>
                      </a:r>
                    </a:p>
                    <a:p>
                      <a:endParaRPr lang="en-GB" sz="1100" dirty="0" smtClean="0"/>
                    </a:p>
                    <a:p>
                      <a:r>
                        <a:rPr lang="en-GB" sz="1100" dirty="0" smtClean="0"/>
                        <a:t>Deliver activity in line with agreed SBA volume</a:t>
                      </a:r>
                    </a:p>
                    <a:p>
                      <a:endParaRPr lang="en-GB" sz="1100" dirty="0" smtClean="0"/>
                    </a:p>
                    <a:p>
                      <a:endParaRPr lang="en-GB" sz="1100" dirty="0" smtClean="0"/>
                    </a:p>
                    <a:p>
                      <a:endParaRPr lang="en-GB" sz="1100" dirty="0"/>
                    </a:p>
                  </a:txBody>
                  <a:tcPr marL="60960" marR="60960" marT="30480" marB="30480"/>
                </a:tc>
                <a:tc>
                  <a:txBody>
                    <a:bodyPr/>
                    <a:lstStyle/>
                    <a:p>
                      <a:r>
                        <a:rPr lang="en-GB" sz="1100" dirty="0" smtClean="0"/>
                        <a:t>2,111</a:t>
                      </a:r>
                      <a:endParaRPr lang="en-GB" sz="1100" dirty="0"/>
                    </a:p>
                  </a:txBody>
                  <a:tcPr marL="60960" marR="60960" marT="30480" marB="30480"/>
                </a:tc>
                <a:tc>
                  <a:txBody>
                    <a:bodyPr/>
                    <a:lstStyle/>
                    <a:p>
                      <a:r>
                        <a:rPr lang="en-GB" sz="1100" dirty="0" smtClean="0"/>
                        <a:t>2,013</a:t>
                      </a:r>
                    </a:p>
                    <a:p>
                      <a:endParaRPr lang="en-GB" sz="1100" dirty="0" smtClean="0"/>
                    </a:p>
                    <a:p>
                      <a:r>
                        <a:rPr lang="en-GB" sz="1100" dirty="0" smtClean="0"/>
                        <a:t>98 below expected</a:t>
                      </a:r>
                      <a:r>
                        <a:rPr lang="en-GB" sz="1100" baseline="0" dirty="0" smtClean="0"/>
                        <a:t> activity  (95.4%)</a:t>
                      </a:r>
                      <a:endParaRPr lang="en-GB" sz="1100" dirty="0"/>
                    </a:p>
                  </a:txBody>
                  <a:tcPr marL="60960" marR="60960" marT="30480" marB="30480"/>
                </a:tc>
                <a:tc>
                  <a:txBody>
                    <a:bodyPr/>
                    <a:lstStyle/>
                    <a:p>
                      <a:r>
                        <a:rPr lang="en-GB" sz="1100" dirty="0" err="1" smtClean="0"/>
                        <a:t>Qtr</a:t>
                      </a:r>
                      <a:r>
                        <a:rPr lang="en-GB" sz="1100" dirty="0" smtClean="0"/>
                        <a:t> 1    4,370</a:t>
                      </a:r>
                    </a:p>
                    <a:p>
                      <a:endParaRPr lang="en-GB" sz="1100" dirty="0" smtClean="0"/>
                    </a:p>
                    <a:p>
                      <a:r>
                        <a:rPr lang="en-GB" sz="1100" dirty="0" err="1" smtClean="0"/>
                        <a:t>Qtr</a:t>
                      </a:r>
                      <a:r>
                        <a:rPr lang="en-GB" sz="1100" dirty="0" smtClean="0"/>
                        <a:t> 2    4,860</a:t>
                      </a:r>
                    </a:p>
                    <a:p>
                      <a:endParaRPr lang="en-GB" sz="1100" dirty="0" smtClean="0"/>
                    </a:p>
                    <a:p>
                      <a:r>
                        <a:rPr lang="en-GB" sz="1100" dirty="0" err="1" smtClean="0"/>
                        <a:t>Qtr</a:t>
                      </a:r>
                      <a:r>
                        <a:rPr lang="en-GB" sz="1100" dirty="0" smtClean="0"/>
                        <a:t> 3    5,461</a:t>
                      </a:r>
                    </a:p>
                    <a:p>
                      <a:endParaRPr lang="en-GB" sz="1100" dirty="0" smtClean="0"/>
                    </a:p>
                    <a:p>
                      <a:endParaRPr lang="en-GB" sz="1100" dirty="0" smtClean="0"/>
                    </a:p>
                    <a:p>
                      <a:endParaRPr lang="en-GB" sz="1100" dirty="0" smtClean="0"/>
                    </a:p>
                    <a:p>
                      <a:r>
                        <a:rPr lang="en-GB" sz="1100" dirty="0" smtClean="0"/>
                        <a:t>Total Apr-Jan</a:t>
                      </a:r>
                      <a:r>
                        <a:rPr lang="en-GB" sz="1100" baseline="0" dirty="0" smtClean="0"/>
                        <a:t> 16,704</a:t>
                      </a:r>
                      <a:endParaRPr lang="en-GB" sz="1100" dirty="0"/>
                    </a:p>
                  </a:txBody>
                  <a:tcPr marL="60960" marR="60960" marT="30480" marB="30480"/>
                </a:tc>
                <a:tc>
                  <a:txBody>
                    <a:bodyPr/>
                    <a:lstStyle/>
                    <a:p>
                      <a:endParaRPr lang="en-GB" sz="1100" dirty="0"/>
                    </a:p>
                  </a:txBody>
                  <a:tcPr/>
                </a:tc>
                <a:tc>
                  <a:txBody>
                    <a:bodyPr/>
                    <a:lstStyle/>
                    <a:p>
                      <a:endParaRPr lang="en-GB" sz="1100" dirty="0"/>
                    </a:p>
                  </a:txBody>
                  <a:tcPr/>
                </a:tc>
                <a:extLst>
                  <a:ext uri="{0D108BD9-81ED-4DB2-BD59-A6C34878D82A}">
                    <a16:rowId xmlns:a16="http://schemas.microsoft.com/office/drawing/2014/main" val="923528376"/>
                  </a:ext>
                </a:extLst>
              </a:tr>
            </a:tbl>
          </a:graphicData>
        </a:graphic>
      </p:graphicFrame>
      <p:pic>
        <p:nvPicPr>
          <p:cNvPr id="9" name="Picture 8"/>
          <p:cNvPicPr>
            <a:picLocks noChangeAspect="1"/>
          </p:cNvPicPr>
          <p:nvPr/>
        </p:nvPicPr>
        <p:blipFill>
          <a:blip r:embed="rId3"/>
          <a:stretch>
            <a:fillRect/>
          </a:stretch>
        </p:blipFill>
        <p:spPr>
          <a:xfrm>
            <a:off x="8220075" y="1782041"/>
            <a:ext cx="3781425" cy="2227984"/>
          </a:xfrm>
          <a:prstGeom prst="rect">
            <a:avLst/>
          </a:prstGeom>
        </p:spPr>
      </p:pic>
      <p:sp>
        <p:nvSpPr>
          <p:cNvPr id="14" name="Rectangle 13"/>
          <p:cNvSpPr/>
          <p:nvPr/>
        </p:nvSpPr>
        <p:spPr>
          <a:xfrm>
            <a:off x="7520303" y="2638858"/>
            <a:ext cx="485775" cy="514350"/>
          </a:xfrm>
          <a:prstGeom prst="rect">
            <a:avLst/>
          </a:prstGeom>
          <a:solidFill>
            <a:schemeClr val="accent4"/>
          </a:solid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49200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6693" y="177617"/>
            <a:ext cx="11711308" cy="307777"/>
          </a:xfrm>
          <a:prstGeom prst="rect">
            <a:avLst/>
          </a:prstGeom>
          <a:solidFill>
            <a:srgbClr val="0B8697"/>
          </a:solidFill>
        </p:spPr>
        <p:txBody>
          <a:bodyPr wrap="square" rtlCol="0">
            <a:spAutoFit/>
          </a:bodyPr>
          <a:lstStyle/>
          <a:p>
            <a:pPr fontAlgn="base">
              <a:spcBef>
                <a:spcPct val="0"/>
              </a:spcBef>
              <a:spcAft>
                <a:spcPct val="0"/>
              </a:spcAft>
            </a:pPr>
            <a:r>
              <a:rPr lang="en-GB" sz="1400" b="1" dirty="0" smtClean="0">
                <a:solidFill>
                  <a:schemeClr val="bg1"/>
                </a:solidFill>
                <a:latin typeface="Arial" panose="020B0604020202020204" pitchFamily="34" charset="0"/>
                <a:cs typeface="Arial" panose="020B0604020202020204" pitchFamily="34" charset="0"/>
              </a:rPr>
              <a:t>Section 3 – Patient Satisfaction - Real-Time </a:t>
            </a:r>
            <a:r>
              <a:rPr lang="en-GB" sz="1400" b="1" dirty="0">
                <a:solidFill>
                  <a:schemeClr val="bg1"/>
                </a:solidFill>
                <a:latin typeface="Arial" panose="020B0604020202020204" pitchFamily="34" charset="0"/>
                <a:cs typeface="Arial" panose="020B0604020202020204" pitchFamily="34" charset="0"/>
              </a:rPr>
              <a:t>Feedback: Patient Experience Charts - Month of </a:t>
            </a:r>
            <a:r>
              <a:rPr lang="en-GB" sz="1400" b="1" dirty="0" smtClean="0">
                <a:solidFill>
                  <a:schemeClr val="bg1"/>
                </a:solidFill>
                <a:latin typeface="Arial" panose="020B0604020202020204" pitchFamily="34" charset="0"/>
                <a:cs typeface="Arial" panose="020B0604020202020204" pitchFamily="34" charset="0"/>
              </a:rPr>
              <a:t>January 2025 </a:t>
            </a:r>
            <a:r>
              <a:rPr lang="en-GB" sz="1400" b="1" dirty="0">
                <a:solidFill>
                  <a:schemeClr val="bg1"/>
                </a:solidFill>
                <a:latin typeface="Arial" panose="020B0604020202020204" pitchFamily="34" charset="0"/>
                <a:cs typeface="Arial" panose="020B0604020202020204" pitchFamily="34" charset="0"/>
              </a:rPr>
              <a:t>= </a:t>
            </a:r>
            <a:r>
              <a:rPr lang="en-GB" sz="1400" b="1" dirty="0" smtClean="0">
                <a:solidFill>
                  <a:schemeClr val="bg1"/>
                </a:solidFill>
                <a:latin typeface="Arial" panose="020B0604020202020204" pitchFamily="34" charset="0"/>
                <a:cs typeface="Arial" panose="020B0604020202020204" pitchFamily="34" charset="0"/>
              </a:rPr>
              <a:t> 655 surveys </a:t>
            </a:r>
            <a:endParaRPr lang="en-GB" sz="1400" b="1" dirty="0">
              <a:solidFill>
                <a:schemeClr val="bg1"/>
              </a:solidFill>
              <a:latin typeface="Arial" panose="020B0604020202020204" pitchFamily="34" charset="0"/>
              <a:cs typeface="Arial" panose="020B0604020202020204" pitchFamily="34" charset="0"/>
            </a:endParaRPr>
          </a:p>
        </p:txBody>
      </p:sp>
      <p:sp>
        <p:nvSpPr>
          <p:cNvPr id="9" name="Content Placeholder 2"/>
          <p:cNvSpPr txBox="1">
            <a:spLocks/>
          </p:cNvSpPr>
          <p:nvPr/>
        </p:nvSpPr>
        <p:spPr>
          <a:xfrm>
            <a:off x="1424041" y="639298"/>
            <a:ext cx="5837819" cy="2413000"/>
          </a:xfrm>
          <a:prstGeom prst="rect">
            <a:avLst/>
          </a:prstGeom>
          <a:noFill/>
          <a:ln w="12700">
            <a:solidFill>
              <a:srgbClr val="7030A0"/>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GB" sz="850" dirty="0">
                <a:solidFill>
                  <a:srgbClr val="000000"/>
                </a:solidFill>
                <a:latin typeface="Arial" panose="020B0604020202020204" pitchFamily="34" charset="0"/>
                <a:cs typeface="Arial" panose="020B0604020202020204" pitchFamily="34" charset="0"/>
              </a:rPr>
              <a:t>The collection of fortnightly Patient Experience feedback recommenced mid-July 2020 in 48 phase 1 acute areas, progressed to phase 2, and review is </a:t>
            </a:r>
            <a:r>
              <a:rPr lang="en-GB" sz="850" dirty="0" smtClean="0">
                <a:solidFill>
                  <a:srgbClr val="000000"/>
                </a:solidFill>
                <a:latin typeface="Arial" panose="020B0604020202020204" pitchFamily="34" charset="0"/>
                <a:cs typeface="Arial" panose="020B0604020202020204" pitchFamily="34" charset="0"/>
              </a:rPr>
              <a:t>underway </a:t>
            </a:r>
            <a:r>
              <a:rPr lang="en-GB" sz="850" dirty="0">
                <a:solidFill>
                  <a:srgbClr val="000000"/>
                </a:solidFill>
                <a:latin typeface="Arial" panose="020B0604020202020204" pitchFamily="34" charset="0"/>
                <a:cs typeface="Arial" panose="020B0604020202020204" pitchFamily="34" charset="0"/>
              </a:rPr>
              <a:t>of current project spread and capacity to align with corporate priority areas ensuring wide advocacy for service users through gathering patient experience via an independent team on approximately 90 wards.</a:t>
            </a:r>
          </a:p>
          <a:p>
            <a:pPr marL="0" indent="0">
              <a:lnSpc>
                <a:spcPct val="100000"/>
              </a:lnSpc>
              <a:spcBef>
                <a:spcPts val="0"/>
              </a:spcBef>
              <a:buNone/>
            </a:pPr>
            <a:endParaRPr lang="en-GB" sz="600" dirty="0">
              <a:solidFill>
                <a:srgbClr val="000000"/>
              </a:solidFill>
              <a:latin typeface="Arial" panose="020B0604020202020204" pitchFamily="34" charset="0"/>
              <a:cs typeface="Arial" panose="020B0604020202020204" pitchFamily="34" charset="0"/>
            </a:endParaRPr>
          </a:p>
          <a:p>
            <a:pPr>
              <a:lnSpc>
                <a:spcPct val="100000"/>
              </a:lnSpc>
              <a:spcBef>
                <a:spcPts val="0"/>
              </a:spcBef>
            </a:pPr>
            <a:r>
              <a:rPr lang="en-GB" sz="850" dirty="0">
                <a:solidFill>
                  <a:srgbClr val="000000"/>
                </a:solidFill>
                <a:latin typeface="Arial" panose="020B0604020202020204" pitchFamily="34" charset="0"/>
                <a:cs typeface="Arial" panose="020B0604020202020204" pitchFamily="34" charset="0"/>
              </a:rPr>
              <a:t>Monthly volume of surveys has increased to a relatively consistent performance level with approximately </a:t>
            </a:r>
            <a:r>
              <a:rPr lang="en-GB" sz="850" dirty="0" smtClean="0">
                <a:solidFill>
                  <a:srgbClr val="000000"/>
                </a:solidFill>
                <a:latin typeface="Arial" panose="020B0604020202020204" pitchFamily="34" charset="0"/>
                <a:cs typeface="Arial" panose="020B0604020202020204" pitchFamily="34" charset="0"/>
              </a:rPr>
              <a:t>700</a:t>
            </a:r>
            <a:r>
              <a:rPr lang="en-GB" sz="850" dirty="0" smtClean="0">
                <a:latin typeface="Arial" panose="020B0604020202020204" pitchFamily="34" charset="0"/>
                <a:cs typeface="Arial" panose="020B0604020202020204" pitchFamily="34" charset="0"/>
              </a:rPr>
              <a:t> surveys </a:t>
            </a:r>
            <a:r>
              <a:rPr lang="en-GB" sz="850" dirty="0">
                <a:solidFill>
                  <a:srgbClr val="000000"/>
                </a:solidFill>
                <a:latin typeface="Arial" panose="020B0604020202020204" pitchFamily="34" charset="0"/>
                <a:cs typeface="Arial" panose="020B0604020202020204" pitchFamily="34" charset="0"/>
              </a:rPr>
              <a:t>being completed across the majority of months across </a:t>
            </a:r>
            <a:r>
              <a:rPr lang="en-GB" sz="850" dirty="0" smtClean="0">
                <a:solidFill>
                  <a:srgbClr val="000000"/>
                </a:solidFill>
                <a:latin typeface="Arial" panose="020B0604020202020204" pitchFamily="34" charset="0"/>
                <a:cs typeface="Arial" panose="020B0604020202020204" pitchFamily="34" charset="0"/>
              </a:rPr>
              <a:t>2024-25 to the end of January 2025. </a:t>
            </a:r>
            <a:endParaRPr lang="en-GB" sz="850" dirty="0">
              <a:solidFill>
                <a:srgbClr val="000000"/>
              </a:solidFill>
              <a:latin typeface="Arial" panose="020B0604020202020204" pitchFamily="34" charset="0"/>
              <a:cs typeface="Arial" panose="020B0604020202020204" pitchFamily="34" charset="0"/>
            </a:endParaRPr>
          </a:p>
          <a:p>
            <a:pPr>
              <a:lnSpc>
                <a:spcPct val="100000"/>
              </a:lnSpc>
              <a:spcBef>
                <a:spcPts val="0"/>
              </a:spcBef>
            </a:pPr>
            <a:endParaRPr lang="en-GB" sz="600" dirty="0">
              <a:solidFill>
                <a:srgbClr val="000000"/>
              </a:solidFill>
              <a:latin typeface="Arial" panose="020B0604020202020204" pitchFamily="34" charset="0"/>
              <a:cs typeface="Arial" panose="020B0604020202020204" pitchFamily="34" charset="0"/>
            </a:endParaRPr>
          </a:p>
          <a:p>
            <a:pPr>
              <a:lnSpc>
                <a:spcPct val="100000"/>
              </a:lnSpc>
              <a:spcBef>
                <a:spcPts val="0"/>
              </a:spcBef>
            </a:pPr>
            <a:r>
              <a:rPr lang="en-GB" sz="850" dirty="0" smtClean="0">
                <a:solidFill>
                  <a:srgbClr val="000000"/>
                </a:solidFill>
                <a:latin typeface="Arial" panose="020B0604020202020204" pitchFamily="34" charset="0"/>
                <a:cs typeface="Arial" panose="020B0604020202020204" pitchFamily="34" charset="0"/>
              </a:rPr>
              <a:t>From April 2024 - January 2025 </a:t>
            </a:r>
            <a:r>
              <a:rPr lang="en-GB" sz="850" b="1" dirty="0" smtClean="0">
                <a:solidFill>
                  <a:srgbClr val="000000"/>
                </a:solidFill>
                <a:latin typeface="Arial" panose="020B0604020202020204" pitchFamily="34" charset="0"/>
                <a:cs typeface="Arial" panose="020B0604020202020204" pitchFamily="34" charset="0"/>
              </a:rPr>
              <a:t>6,127 </a:t>
            </a:r>
            <a:r>
              <a:rPr lang="en-GB" sz="850" dirty="0" smtClean="0">
                <a:solidFill>
                  <a:srgbClr val="000000"/>
                </a:solidFill>
                <a:latin typeface="Arial" panose="020B0604020202020204" pitchFamily="34" charset="0"/>
                <a:cs typeface="Arial" panose="020B0604020202020204" pitchFamily="34" charset="0"/>
              </a:rPr>
              <a:t>adult </a:t>
            </a:r>
            <a:r>
              <a:rPr lang="en-GB" sz="850" dirty="0">
                <a:solidFill>
                  <a:srgbClr val="000000"/>
                </a:solidFill>
                <a:latin typeface="Arial" panose="020B0604020202020204" pitchFamily="34" charset="0"/>
                <a:cs typeface="Arial" panose="020B0604020202020204" pitchFamily="34" charset="0"/>
              </a:rPr>
              <a:t>inpatient surveys have been </a:t>
            </a:r>
            <a:r>
              <a:rPr lang="en-GB" sz="850" dirty="0" smtClean="0">
                <a:solidFill>
                  <a:srgbClr val="000000"/>
                </a:solidFill>
                <a:latin typeface="Arial" panose="020B0604020202020204" pitchFamily="34" charset="0"/>
                <a:cs typeface="Arial" panose="020B0604020202020204" pitchFamily="34" charset="0"/>
              </a:rPr>
              <a:t>completed.  </a:t>
            </a:r>
            <a:r>
              <a:rPr lang="en-GB" sz="850" dirty="0">
                <a:solidFill>
                  <a:srgbClr val="000000"/>
                </a:solidFill>
                <a:latin typeface="Arial" panose="020B0604020202020204" pitchFamily="34" charset="0"/>
                <a:cs typeface="Arial" panose="020B0604020202020204" pitchFamily="34" charset="0"/>
              </a:rPr>
              <a:t>This </a:t>
            </a:r>
            <a:r>
              <a:rPr lang="en-GB" sz="850" dirty="0" smtClean="0">
                <a:solidFill>
                  <a:srgbClr val="000000"/>
                </a:solidFill>
                <a:latin typeface="Arial" panose="020B0604020202020204" pitchFamily="34" charset="0"/>
                <a:cs typeface="Arial" panose="020B0604020202020204" pitchFamily="34" charset="0"/>
              </a:rPr>
              <a:t>includes </a:t>
            </a:r>
            <a:r>
              <a:rPr lang="en-GB" sz="850" dirty="0">
                <a:solidFill>
                  <a:srgbClr val="000000"/>
                </a:solidFill>
                <a:latin typeface="Arial" panose="020B0604020202020204" pitchFamily="34" charset="0"/>
                <a:cs typeface="Arial" panose="020B0604020202020204" pitchFamily="34" charset="0"/>
              </a:rPr>
              <a:t>new areas such as the SWAN Maternity Outpatient Clinic, Elective Overnight Stay </a:t>
            </a:r>
            <a:r>
              <a:rPr lang="en-GB" sz="850" dirty="0" smtClean="0">
                <a:solidFill>
                  <a:srgbClr val="000000"/>
                </a:solidFill>
                <a:latin typeface="Arial" panose="020B0604020202020204" pitchFamily="34" charset="0"/>
                <a:cs typeface="Arial" panose="020B0604020202020204" pitchFamily="34" charset="0"/>
              </a:rPr>
              <a:t>Centre, and Neurology and reflects increased frequency of surveys being undertaken in some service areas</a:t>
            </a:r>
            <a:r>
              <a:rPr lang="en-GB" sz="800" dirty="0" smtClean="0">
                <a:solidFill>
                  <a:srgbClr val="000000"/>
                </a:solidFill>
                <a:latin typeface="Arial" panose="020B0604020202020204" pitchFamily="34" charset="0"/>
                <a:cs typeface="Arial" panose="020B0604020202020204" pitchFamily="34" charset="0"/>
              </a:rPr>
              <a:t>.</a:t>
            </a:r>
            <a:endParaRPr lang="en-GB" sz="800" dirty="0">
              <a:solidFill>
                <a:srgbClr val="000000"/>
              </a:solidFill>
              <a:latin typeface="Arial" panose="020B0604020202020204" pitchFamily="34" charset="0"/>
              <a:cs typeface="Arial" panose="020B0604020202020204" pitchFamily="34" charset="0"/>
            </a:endParaRPr>
          </a:p>
          <a:p>
            <a:pPr marL="0" indent="0">
              <a:lnSpc>
                <a:spcPct val="100000"/>
              </a:lnSpc>
              <a:spcBef>
                <a:spcPts val="0"/>
              </a:spcBef>
              <a:buNone/>
            </a:pPr>
            <a:endParaRPr lang="en-GB" sz="600" b="1" dirty="0">
              <a:solidFill>
                <a:srgbClr val="000000"/>
              </a:solidFill>
              <a:latin typeface="Arial" panose="020B0604020202020204" pitchFamily="34" charset="0"/>
              <a:cs typeface="Arial" panose="020B0604020202020204" pitchFamily="34" charset="0"/>
            </a:endParaRPr>
          </a:p>
          <a:p>
            <a:pPr>
              <a:lnSpc>
                <a:spcPct val="100000"/>
              </a:lnSpc>
              <a:spcBef>
                <a:spcPts val="0"/>
              </a:spcBef>
            </a:pPr>
            <a:r>
              <a:rPr lang="en-GB" sz="850" dirty="0">
                <a:solidFill>
                  <a:srgbClr val="000000"/>
                </a:solidFill>
                <a:latin typeface="Arial" panose="020B0604020202020204" pitchFamily="34" charset="0"/>
                <a:cs typeface="Arial" panose="020B0604020202020204" pitchFamily="34" charset="0"/>
              </a:rPr>
              <a:t>RBHSC reporting is now </a:t>
            </a:r>
            <a:r>
              <a:rPr lang="en-GB" sz="850" dirty="0" smtClean="0">
                <a:solidFill>
                  <a:srgbClr val="000000"/>
                </a:solidFill>
                <a:latin typeface="Arial" panose="020B0604020202020204" pitchFamily="34" charset="0"/>
                <a:cs typeface="Arial" panose="020B0604020202020204" pitchFamily="34" charset="0"/>
              </a:rPr>
              <a:t>embedded in </a:t>
            </a:r>
            <a:r>
              <a:rPr lang="en-GB" sz="850" dirty="0">
                <a:solidFill>
                  <a:srgbClr val="000000"/>
                </a:solidFill>
                <a:latin typeface="Arial" panose="020B0604020202020204" pitchFamily="34" charset="0"/>
                <a:cs typeface="Arial" panose="020B0604020202020204" pitchFamily="34" charset="0"/>
              </a:rPr>
              <a:t>Allen, Barbour, Clark Clinic &amp; Paul wards and a total of </a:t>
            </a:r>
            <a:r>
              <a:rPr lang="en-GB" sz="850" b="1" dirty="0" smtClean="0">
                <a:solidFill>
                  <a:srgbClr val="000000"/>
                </a:solidFill>
                <a:latin typeface="Arial" panose="020B0604020202020204" pitchFamily="34" charset="0"/>
                <a:cs typeface="Arial" panose="020B0604020202020204" pitchFamily="34" charset="0"/>
              </a:rPr>
              <a:t>222</a:t>
            </a:r>
            <a:r>
              <a:rPr lang="en-GB" sz="850" dirty="0" smtClean="0">
                <a:solidFill>
                  <a:srgbClr val="000000"/>
                </a:solidFill>
                <a:latin typeface="Arial" panose="020B0604020202020204" pitchFamily="34" charset="0"/>
                <a:cs typeface="Arial" panose="020B0604020202020204" pitchFamily="34" charset="0"/>
              </a:rPr>
              <a:t> </a:t>
            </a:r>
            <a:r>
              <a:rPr lang="en-GB" sz="850" dirty="0">
                <a:solidFill>
                  <a:srgbClr val="000000"/>
                </a:solidFill>
                <a:latin typeface="Arial" panose="020B0604020202020204" pitchFamily="34" charset="0"/>
                <a:cs typeface="Arial" panose="020B0604020202020204" pitchFamily="34" charset="0"/>
              </a:rPr>
              <a:t>surveys completed so far this year, 2024-25. Project progress review of the RBHSC bespoke survey results and engagement with stakeholders is </a:t>
            </a:r>
            <a:r>
              <a:rPr lang="en-GB" sz="850" dirty="0" smtClean="0">
                <a:solidFill>
                  <a:srgbClr val="000000"/>
                </a:solidFill>
                <a:latin typeface="Arial" panose="020B0604020202020204" pitchFamily="34" charset="0"/>
                <a:cs typeface="Arial" panose="020B0604020202020204" pitchFamily="34" charset="0"/>
              </a:rPr>
              <a:t>underway with further wards to be added to the RBHSC RTPE schedule.</a:t>
            </a:r>
            <a:endParaRPr lang="en-GB" sz="850" dirty="0">
              <a:solidFill>
                <a:srgbClr val="000000"/>
              </a:solidFill>
              <a:latin typeface="Arial" panose="020B0604020202020204" pitchFamily="34" charset="0"/>
              <a:cs typeface="Arial" panose="020B0604020202020204" pitchFamily="34" charset="0"/>
            </a:endParaRPr>
          </a:p>
          <a:p>
            <a:pPr marL="0" indent="0">
              <a:lnSpc>
                <a:spcPct val="100000"/>
              </a:lnSpc>
              <a:spcBef>
                <a:spcPts val="0"/>
              </a:spcBef>
              <a:buNone/>
            </a:pPr>
            <a:endParaRPr lang="en-GB" sz="600" dirty="0">
              <a:solidFill>
                <a:srgbClr val="000000"/>
              </a:solidFill>
              <a:latin typeface="Arial" panose="020B0604020202020204" pitchFamily="34" charset="0"/>
              <a:cs typeface="Arial" panose="020B0604020202020204" pitchFamily="34" charset="0"/>
            </a:endParaRPr>
          </a:p>
          <a:p>
            <a:pPr>
              <a:lnSpc>
                <a:spcPct val="100000"/>
              </a:lnSpc>
              <a:spcBef>
                <a:spcPts val="0"/>
              </a:spcBef>
            </a:pPr>
            <a:r>
              <a:rPr lang="en-GB" sz="850" dirty="0" smtClean="0">
                <a:solidFill>
                  <a:srgbClr val="000000"/>
                </a:solidFill>
                <a:latin typeface="Arial" panose="020B0604020202020204" pitchFamily="34" charset="0"/>
                <a:cs typeface="Arial" panose="020B0604020202020204" pitchFamily="34" charset="0"/>
              </a:rPr>
              <a:t>High scores have been maintained in </a:t>
            </a:r>
            <a:r>
              <a:rPr lang="en-GB" sz="850" dirty="0">
                <a:solidFill>
                  <a:srgbClr val="000000"/>
                </a:solidFill>
                <a:latin typeface="Arial" panose="020B0604020202020204" pitchFamily="34" charset="0"/>
                <a:cs typeface="Arial" panose="020B0604020202020204" pitchFamily="34" charset="0"/>
              </a:rPr>
              <a:t>both Overall Satisfaction and the Friends &amp; Family Test.  In </a:t>
            </a:r>
            <a:r>
              <a:rPr lang="en-GB" sz="850" dirty="0" smtClean="0">
                <a:solidFill>
                  <a:srgbClr val="000000"/>
                </a:solidFill>
                <a:latin typeface="Arial" panose="020B0604020202020204" pitchFamily="34" charset="0"/>
                <a:cs typeface="Arial" panose="020B0604020202020204" pitchFamily="34" charset="0"/>
              </a:rPr>
              <a:t>January 2025, </a:t>
            </a:r>
            <a:r>
              <a:rPr lang="en-GB" sz="850" dirty="0">
                <a:solidFill>
                  <a:srgbClr val="000000"/>
                </a:solidFill>
                <a:latin typeface="Arial" panose="020B0604020202020204" pitchFamily="34" charset="0"/>
                <a:cs typeface="Arial" panose="020B0604020202020204" pitchFamily="34" charset="0"/>
              </a:rPr>
              <a:t>of </a:t>
            </a:r>
            <a:r>
              <a:rPr lang="en-GB" sz="850" b="1" dirty="0" smtClean="0">
                <a:solidFill>
                  <a:srgbClr val="000000"/>
                </a:solidFill>
                <a:latin typeface="Arial" panose="020B0604020202020204" pitchFamily="34" charset="0"/>
                <a:cs typeface="Arial" panose="020B0604020202020204" pitchFamily="34" charset="0"/>
              </a:rPr>
              <a:t>655</a:t>
            </a:r>
            <a:r>
              <a:rPr lang="en-GB" sz="850" dirty="0" smtClean="0">
                <a:solidFill>
                  <a:srgbClr val="000000"/>
                </a:solidFill>
                <a:latin typeface="Arial" panose="020B0604020202020204" pitchFamily="34" charset="0"/>
                <a:cs typeface="Arial" panose="020B0604020202020204" pitchFamily="34" charset="0"/>
              </a:rPr>
              <a:t> patients</a:t>
            </a:r>
            <a:r>
              <a:rPr lang="en-GB" sz="850" dirty="0">
                <a:solidFill>
                  <a:srgbClr val="000000"/>
                </a:solidFill>
                <a:latin typeface="Arial" panose="020B0604020202020204" pitchFamily="34" charset="0"/>
                <a:cs typeface="Arial" panose="020B0604020202020204" pitchFamily="34" charset="0"/>
              </a:rPr>
              <a:t>, </a:t>
            </a:r>
            <a:r>
              <a:rPr lang="en-GB" sz="850" dirty="0" smtClean="0">
                <a:solidFill>
                  <a:srgbClr val="000000"/>
                </a:solidFill>
                <a:latin typeface="Arial" panose="020B0604020202020204" pitchFamily="34" charset="0"/>
                <a:cs typeface="Arial" panose="020B0604020202020204" pitchFamily="34" charset="0"/>
              </a:rPr>
              <a:t>99.2% </a:t>
            </a:r>
            <a:r>
              <a:rPr lang="en-GB" sz="850" dirty="0">
                <a:solidFill>
                  <a:srgbClr val="000000"/>
                </a:solidFill>
                <a:latin typeface="Arial" panose="020B0604020202020204" pitchFamily="34" charset="0"/>
                <a:cs typeface="Arial" panose="020B0604020202020204" pitchFamily="34" charset="0"/>
              </a:rPr>
              <a:t>were extremely likely to recommend the ward they were in to their friends or family. </a:t>
            </a:r>
          </a:p>
        </p:txBody>
      </p:sp>
      <p:sp>
        <p:nvSpPr>
          <p:cNvPr id="7" name="Rectangle 6"/>
          <p:cNvSpPr/>
          <p:nvPr/>
        </p:nvSpPr>
        <p:spPr>
          <a:xfrm>
            <a:off x="1621996" y="5219639"/>
            <a:ext cx="1056666" cy="1338828"/>
          </a:xfrm>
          <a:prstGeom prst="rect">
            <a:avLst/>
          </a:prstGeom>
          <a:ln w="12700">
            <a:solidFill>
              <a:srgbClr val="7030A0"/>
            </a:solidFill>
          </a:ln>
        </p:spPr>
        <p:txBody>
          <a:bodyPr wrap="square">
            <a:spAutoFit/>
          </a:bodyPr>
          <a:lstStyle/>
          <a:p>
            <a:pPr algn="ctr" fontAlgn="base">
              <a:spcBef>
                <a:spcPct val="0"/>
              </a:spcBef>
            </a:pPr>
            <a:r>
              <a:rPr lang="en-GB" sz="900" b="1" dirty="0">
                <a:solidFill>
                  <a:srgbClr val="7030A0"/>
                </a:solidFill>
                <a:latin typeface="Arial" panose="020B0604020202020204" pitchFamily="34" charset="0"/>
                <a:ea typeface="Calibri" panose="020F0502020204030204" pitchFamily="34" charset="0"/>
                <a:cs typeface="Arial" panose="020B0604020202020204" pitchFamily="34" charset="0"/>
              </a:rPr>
              <a:t>How likely are you to recommend this ward to friends and family if they needed similar care or treatment?</a:t>
            </a:r>
          </a:p>
        </p:txBody>
      </p:sp>
      <p:sp>
        <p:nvSpPr>
          <p:cNvPr id="12" name="Rectangle 11"/>
          <p:cNvSpPr/>
          <p:nvPr/>
        </p:nvSpPr>
        <p:spPr>
          <a:xfrm flipH="1">
            <a:off x="6044756" y="6631468"/>
            <a:ext cx="324035" cy="253916"/>
          </a:xfrm>
          <a:prstGeom prst="rect">
            <a:avLst/>
          </a:prstGeom>
        </p:spPr>
        <p:txBody>
          <a:bodyPr wrap="square">
            <a:spAutoFit/>
          </a:bodyPr>
          <a:lstStyle/>
          <a:p>
            <a:pPr algn="ctr"/>
            <a:r>
              <a:rPr lang="en-GB" sz="1050" dirty="0">
                <a:solidFill>
                  <a:schemeClr val="bg2"/>
                </a:solidFill>
              </a:rPr>
              <a:t>7</a:t>
            </a:r>
          </a:p>
        </p:txBody>
      </p:sp>
      <p:grpSp>
        <p:nvGrpSpPr>
          <p:cNvPr id="11" name="Group 10"/>
          <p:cNvGrpSpPr/>
          <p:nvPr/>
        </p:nvGrpSpPr>
        <p:grpSpPr>
          <a:xfrm>
            <a:off x="6440436" y="3832858"/>
            <a:ext cx="829043" cy="897343"/>
            <a:chOff x="10736117" y="-1484305"/>
            <a:chExt cx="811453" cy="1339561"/>
          </a:xfrm>
        </p:grpSpPr>
        <p:sp>
          <p:nvSpPr>
            <p:cNvPr id="4" name="Rounded Rectangle 3"/>
            <p:cNvSpPr/>
            <p:nvPr/>
          </p:nvSpPr>
          <p:spPr bwMode="auto">
            <a:xfrm>
              <a:off x="10736117" y="-1484305"/>
              <a:ext cx="811453" cy="693426"/>
            </a:xfrm>
            <a:prstGeom prst="roundRect">
              <a:avLst/>
            </a:prstGeom>
            <a:solidFill>
              <a:srgbClr val="7030A0"/>
            </a:solidFill>
            <a:ln w="9525" cap="flat" cmpd="sng" algn="ctr">
              <a:solidFill>
                <a:schemeClr val="tx1"/>
              </a:solidFill>
              <a:prstDash val="solid"/>
              <a:bevel/>
              <a:headEnd type="none" w="med" len="med"/>
              <a:tailEnd type="none" w="med" len="med"/>
            </a:ln>
            <a:effectLst/>
            <a:scene3d>
              <a:camera prst="orthographicFront"/>
              <a:lightRig rig="threePt" dir="t"/>
            </a:scene3d>
            <a:sp3d>
              <a:bevelT w="152400" h="50800" prst="softRound"/>
            </a:sp3d>
            <a:extLst/>
          </p:spPr>
          <p:txBody>
            <a:bodyPr vert="horz" wrap="none" lIns="51435" tIns="25718" rIns="51435" bIns="25718" numCol="1" rtlCol="0" anchor="t" anchorCtr="0" compatLnSpc="1">
              <a:prstTxWarp prst="textNoShape">
                <a:avLst/>
              </a:prstTxWarp>
            </a:bodyPr>
            <a:lstStyle/>
            <a:p>
              <a:pPr algn="ctr" defTabSz="514350"/>
              <a:r>
                <a:rPr lang="en-GB" sz="1100" b="1" dirty="0">
                  <a:solidFill>
                    <a:schemeClr val="bg2"/>
                  </a:solidFill>
                  <a:latin typeface="+mj-lt"/>
                </a:rPr>
                <a:t>Overall</a:t>
              </a:r>
            </a:p>
            <a:p>
              <a:pPr algn="ctr" defTabSz="514350"/>
              <a:r>
                <a:rPr lang="en-GB" sz="1100" b="1" dirty="0">
                  <a:solidFill>
                    <a:schemeClr val="bg2"/>
                  </a:solidFill>
                  <a:latin typeface="+mj-lt"/>
                </a:rPr>
                <a:t>Satisfaction</a:t>
              </a:r>
            </a:p>
          </p:txBody>
        </p:sp>
        <p:sp>
          <p:nvSpPr>
            <p:cNvPr id="10" name="TextBox 9"/>
            <p:cNvSpPr txBox="1"/>
            <p:nvPr/>
          </p:nvSpPr>
          <p:spPr>
            <a:xfrm>
              <a:off x="10874179" y="-696086"/>
              <a:ext cx="636257" cy="551342"/>
            </a:xfrm>
            <a:prstGeom prst="rect">
              <a:avLst/>
            </a:prstGeom>
            <a:noFill/>
          </p:spPr>
          <p:txBody>
            <a:bodyPr wrap="square" rtlCol="0">
              <a:spAutoFit/>
            </a:bodyPr>
            <a:lstStyle/>
            <a:p>
              <a:r>
                <a:rPr lang="en-GB" b="1" dirty="0">
                  <a:solidFill>
                    <a:srgbClr val="7030A0"/>
                  </a:solidFill>
                </a:rPr>
                <a:t>99% </a:t>
              </a:r>
            </a:p>
          </p:txBody>
        </p:sp>
      </p:grpSp>
      <p:pic>
        <p:nvPicPr>
          <p:cNvPr id="5" name="Picture 4"/>
          <p:cNvPicPr>
            <a:picLocks noChangeAspect="1"/>
          </p:cNvPicPr>
          <p:nvPr/>
        </p:nvPicPr>
        <p:blipFill>
          <a:blip r:embed="rId3"/>
          <a:stretch>
            <a:fillRect/>
          </a:stretch>
        </p:blipFill>
        <p:spPr>
          <a:xfrm>
            <a:off x="7586808" y="545510"/>
            <a:ext cx="4296153" cy="6149247"/>
          </a:xfrm>
          <a:prstGeom prst="rect">
            <a:avLst/>
          </a:prstGeom>
        </p:spPr>
      </p:pic>
      <p:pic>
        <p:nvPicPr>
          <p:cNvPr id="6" name="Picture 5"/>
          <p:cNvPicPr>
            <a:picLocks noChangeAspect="1"/>
          </p:cNvPicPr>
          <p:nvPr/>
        </p:nvPicPr>
        <p:blipFill>
          <a:blip r:embed="rId4"/>
          <a:stretch>
            <a:fillRect/>
          </a:stretch>
        </p:blipFill>
        <p:spPr>
          <a:xfrm>
            <a:off x="1426145" y="3053080"/>
            <a:ext cx="4830398" cy="2024849"/>
          </a:xfrm>
          <a:prstGeom prst="rect">
            <a:avLst/>
          </a:prstGeom>
        </p:spPr>
      </p:pic>
      <p:pic>
        <p:nvPicPr>
          <p:cNvPr id="8" name="Picture 7"/>
          <p:cNvPicPr>
            <a:picLocks noChangeAspect="1"/>
          </p:cNvPicPr>
          <p:nvPr/>
        </p:nvPicPr>
        <p:blipFill>
          <a:blip r:embed="rId5"/>
          <a:stretch>
            <a:fillRect/>
          </a:stretch>
        </p:blipFill>
        <p:spPr>
          <a:xfrm>
            <a:off x="2724413" y="5144604"/>
            <a:ext cx="3547561" cy="1713396"/>
          </a:xfrm>
          <a:prstGeom prst="rect">
            <a:avLst/>
          </a:prstGeom>
        </p:spPr>
      </p:pic>
    </p:spTree>
    <p:extLst>
      <p:ext uri="{BB962C8B-B14F-4D97-AF65-F5344CB8AC3E}">
        <p14:creationId xmlns:p14="http://schemas.microsoft.com/office/powerpoint/2010/main" val="4435007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5719"/>
          </a:xfrm>
        </p:spPr>
        <p:txBody>
          <a:bodyPr>
            <a:normAutofit fontScale="90000"/>
          </a:bodyPr>
          <a:lstStyle/>
          <a:p>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765818081"/>
              </p:ext>
            </p:extLst>
          </p:nvPr>
        </p:nvGraphicFramePr>
        <p:xfrm>
          <a:off x="237392" y="628151"/>
          <a:ext cx="11746525" cy="6061225"/>
        </p:xfrm>
        <a:graphic>
          <a:graphicData uri="http://schemas.openxmlformats.org/drawingml/2006/table">
            <a:tbl>
              <a:tblPr firstRow="1" bandRow="1">
                <a:tableStyleId>{5C22544A-7EE6-4342-B048-85BDC9FD1C3A}</a:tableStyleId>
              </a:tblPr>
              <a:tblGrid>
                <a:gridCol w="1224666">
                  <a:extLst>
                    <a:ext uri="{9D8B030D-6E8A-4147-A177-3AD203B41FA5}">
                      <a16:colId xmlns:a16="http://schemas.microsoft.com/office/drawing/2014/main" val="1785197159"/>
                    </a:ext>
                  </a:extLst>
                </a:gridCol>
                <a:gridCol w="10521859">
                  <a:extLst>
                    <a:ext uri="{9D8B030D-6E8A-4147-A177-3AD203B41FA5}">
                      <a16:colId xmlns:a16="http://schemas.microsoft.com/office/drawing/2014/main" val="658812486"/>
                    </a:ext>
                  </a:extLst>
                </a:gridCol>
              </a:tblGrid>
              <a:tr h="270734">
                <a:tc>
                  <a:txBody>
                    <a:bodyPr/>
                    <a:lstStyle/>
                    <a:p>
                      <a:r>
                        <a:rPr lang="en-GB" sz="1200" dirty="0" smtClean="0">
                          <a:solidFill>
                            <a:schemeClr val="bg1"/>
                          </a:solidFill>
                        </a:rPr>
                        <a:t>Service Area</a:t>
                      </a:r>
                      <a:endParaRPr lang="en-GB" sz="1200" dirty="0">
                        <a:solidFill>
                          <a:schemeClr val="bg1"/>
                        </a:solidFill>
                      </a:endParaRPr>
                    </a:p>
                  </a:txBody>
                  <a:tcPr/>
                </a:tc>
                <a:tc>
                  <a:txBody>
                    <a:bodyPr/>
                    <a:lstStyle/>
                    <a:p>
                      <a:endParaRPr lang="en-GB" sz="1200" dirty="0"/>
                    </a:p>
                  </a:txBody>
                  <a:tcPr/>
                </a:tc>
                <a:extLst>
                  <a:ext uri="{0D108BD9-81ED-4DB2-BD59-A6C34878D82A}">
                    <a16:rowId xmlns:a16="http://schemas.microsoft.com/office/drawing/2014/main" val="723774029"/>
                  </a:ext>
                </a:extLst>
              </a:tr>
              <a:tr h="5786905">
                <a:tc>
                  <a:txBody>
                    <a:bodyPr/>
                    <a:lstStyle/>
                    <a:p>
                      <a:r>
                        <a:rPr lang="en-GB" sz="1100" b="1" dirty="0" err="1" smtClean="0"/>
                        <a:t>Datix</a:t>
                      </a:r>
                      <a:r>
                        <a:rPr lang="en-GB" sz="1100" b="1" dirty="0" smtClean="0"/>
                        <a:t> – Complaints and Compliments</a:t>
                      </a:r>
                    </a:p>
                    <a:p>
                      <a:endParaRPr lang="en-GB" sz="1100" b="1" dirty="0" smtClean="0"/>
                    </a:p>
                  </a:txBody>
                  <a:tcPr marL="60960" marR="60960" marT="30480" marB="30480"/>
                </a:tc>
                <a:tc>
                  <a:txBody>
                    <a:bodyPr/>
                    <a:lstStyle/>
                    <a:p>
                      <a:endParaRPr lang="en-GB" sz="1100" dirty="0"/>
                    </a:p>
                  </a:txBody>
                  <a:tcPr marL="60960" marR="60960" marT="30480" marB="30480"/>
                </a:tc>
                <a:extLst>
                  <a:ext uri="{0D108BD9-81ED-4DB2-BD59-A6C34878D82A}">
                    <a16:rowId xmlns:a16="http://schemas.microsoft.com/office/drawing/2014/main" val="3385742702"/>
                  </a:ext>
                </a:extLst>
              </a:tr>
            </a:tbl>
          </a:graphicData>
        </a:graphic>
      </p:graphicFrame>
      <p:sp>
        <p:nvSpPr>
          <p:cNvPr id="15" name="TextBox 14"/>
          <p:cNvSpPr txBox="1"/>
          <p:nvPr/>
        </p:nvSpPr>
        <p:spPr>
          <a:xfrm>
            <a:off x="237392" y="147817"/>
            <a:ext cx="11746525" cy="400110"/>
          </a:xfrm>
          <a:prstGeom prst="rect">
            <a:avLst/>
          </a:prstGeom>
          <a:solidFill>
            <a:srgbClr val="0B8697"/>
          </a:solidFill>
        </p:spPr>
        <p:txBody>
          <a:bodyPr wrap="square" rtlCol="0">
            <a:spAutoFit/>
          </a:bodyPr>
          <a:lstStyle/>
          <a:p>
            <a:r>
              <a:rPr lang="en-GB" sz="2000" b="1" dirty="0" smtClean="0">
                <a:solidFill>
                  <a:schemeClr val="bg1"/>
                </a:solidFill>
              </a:rPr>
              <a:t>Section 3 – Patient Satisfaction </a:t>
            </a:r>
            <a:endParaRPr lang="en-GB" sz="2000" b="1" dirty="0">
              <a:solidFill>
                <a:schemeClr val="bg1"/>
              </a:solidFill>
            </a:endParaRPr>
          </a:p>
        </p:txBody>
      </p:sp>
      <p:pic>
        <p:nvPicPr>
          <p:cNvPr id="3" name="Picture 2"/>
          <p:cNvPicPr>
            <a:picLocks noChangeAspect="1"/>
          </p:cNvPicPr>
          <p:nvPr/>
        </p:nvPicPr>
        <p:blipFill>
          <a:blip r:embed="rId2"/>
          <a:stretch>
            <a:fillRect/>
          </a:stretch>
        </p:blipFill>
        <p:spPr>
          <a:xfrm>
            <a:off x="2997289" y="950298"/>
            <a:ext cx="7306694" cy="2882577"/>
          </a:xfrm>
          <a:prstGeom prst="rect">
            <a:avLst/>
          </a:prstGeom>
        </p:spPr>
      </p:pic>
      <p:pic>
        <p:nvPicPr>
          <p:cNvPr id="4" name="Picture 3"/>
          <p:cNvPicPr>
            <a:picLocks noChangeAspect="1"/>
          </p:cNvPicPr>
          <p:nvPr/>
        </p:nvPicPr>
        <p:blipFill>
          <a:blip r:embed="rId3"/>
          <a:stretch>
            <a:fillRect/>
          </a:stretch>
        </p:blipFill>
        <p:spPr>
          <a:xfrm>
            <a:off x="2997288" y="3841003"/>
            <a:ext cx="7306695" cy="2848373"/>
          </a:xfrm>
          <a:prstGeom prst="rect">
            <a:avLst/>
          </a:prstGeom>
        </p:spPr>
      </p:pic>
    </p:spTree>
    <p:extLst>
      <p:ext uri="{BB962C8B-B14F-4D97-AF65-F5344CB8AC3E}">
        <p14:creationId xmlns:p14="http://schemas.microsoft.com/office/powerpoint/2010/main" val="28016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p:cNvSpPr txBox="1"/>
          <p:nvPr/>
        </p:nvSpPr>
        <p:spPr>
          <a:xfrm>
            <a:off x="489403" y="2103663"/>
            <a:ext cx="8382000" cy="1015663"/>
          </a:xfrm>
          <a:prstGeom prst="rect">
            <a:avLst/>
          </a:prstGeom>
          <a:noFill/>
        </p:spPr>
        <p:txBody>
          <a:bodyPr wrap="square" rtlCol="0">
            <a:spAutoFit/>
          </a:bodyPr>
          <a:lstStyle/>
          <a:p>
            <a:r>
              <a:rPr lang="en-GB" sz="6000" b="1" dirty="0" smtClean="0">
                <a:solidFill>
                  <a:srgbClr val="0A4C86"/>
                </a:solidFill>
                <a:latin typeface="Arial" panose="020B0604020202020204" pitchFamily="34" charset="0"/>
                <a:cs typeface="Arial" panose="020B0604020202020204" pitchFamily="34" charset="0"/>
              </a:rPr>
              <a:t>Appendix </a:t>
            </a:r>
          </a:p>
        </p:txBody>
      </p:sp>
    </p:spTree>
    <p:extLst>
      <p:ext uri="{BB962C8B-B14F-4D97-AF65-F5344CB8AC3E}">
        <p14:creationId xmlns:p14="http://schemas.microsoft.com/office/powerpoint/2010/main" val="2468657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98367" y="149629"/>
            <a:ext cx="11995266" cy="400110"/>
          </a:xfrm>
          <a:prstGeom prst="rect">
            <a:avLst/>
          </a:prstGeom>
          <a:solidFill>
            <a:srgbClr val="0A4C86"/>
          </a:solidFill>
        </p:spPr>
        <p:txBody>
          <a:bodyPr wrap="square" rtlCol="0">
            <a:spAutoFit/>
          </a:bodyPr>
          <a:lstStyle/>
          <a:p>
            <a:r>
              <a:rPr lang="en-GB" sz="2000" b="1" dirty="0" smtClean="0">
                <a:solidFill>
                  <a:schemeClr val="bg1"/>
                </a:solidFill>
              </a:rPr>
              <a:t>SDP Indicators Summary Table</a:t>
            </a:r>
            <a:endParaRPr lang="en-GB" sz="2000" b="1" dirty="0">
              <a:solidFill>
                <a:schemeClr val="bg1"/>
              </a:solidFill>
            </a:endParaRPr>
          </a:p>
        </p:txBody>
      </p:sp>
      <p:pic>
        <p:nvPicPr>
          <p:cNvPr id="6" name="Picture 5"/>
          <p:cNvPicPr>
            <a:picLocks noChangeAspect="1"/>
          </p:cNvPicPr>
          <p:nvPr/>
        </p:nvPicPr>
        <p:blipFill>
          <a:blip r:embed="rId3"/>
          <a:stretch>
            <a:fillRect/>
          </a:stretch>
        </p:blipFill>
        <p:spPr>
          <a:xfrm>
            <a:off x="543232" y="1733550"/>
            <a:ext cx="8248343" cy="3136506"/>
          </a:xfrm>
          <a:prstGeom prst="rect">
            <a:avLst/>
          </a:prstGeom>
        </p:spPr>
      </p:pic>
    </p:spTree>
    <p:extLst>
      <p:ext uri="{BB962C8B-B14F-4D97-AF65-F5344CB8AC3E}">
        <p14:creationId xmlns:p14="http://schemas.microsoft.com/office/powerpoint/2010/main" val="26496141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98367" y="149629"/>
            <a:ext cx="11995266" cy="400110"/>
          </a:xfrm>
          <a:prstGeom prst="rect">
            <a:avLst/>
          </a:prstGeom>
          <a:solidFill>
            <a:srgbClr val="0A4C86"/>
          </a:solidFill>
        </p:spPr>
        <p:txBody>
          <a:bodyPr wrap="square" rtlCol="0">
            <a:spAutoFit/>
          </a:bodyPr>
          <a:lstStyle/>
          <a:p>
            <a:r>
              <a:rPr lang="en-GB" sz="2000" b="1" dirty="0" smtClean="0">
                <a:solidFill>
                  <a:schemeClr val="bg1"/>
                </a:solidFill>
              </a:rPr>
              <a:t>Waiting Lists</a:t>
            </a:r>
            <a:endParaRPr lang="en-GB" sz="2000" b="1" dirty="0">
              <a:solidFill>
                <a:schemeClr val="bg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3262178646"/>
              </p:ext>
            </p:extLst>
          </p:nvPr>
        </p:nvGraphicFramePr>
        <p:xfrm>
          <a:off x="98368" y="549739"/>
          <a:ext cx="11995264" cy="6221735"/>
        </p:xfrm>
        <a:graphic>
          <a:graphicData uri="http://schemas.openxmlformats.org/drawingml/2006/table">
            <a:tbl>
              <a:tblPr firstRow="1" bandRow="1">
                <a:tableStyleId>{5C22544A-7EE6-4342-B048-85BDC9FD1C3A}</a:tableStyleId>
              </a:tblPr>
              <a:tblGrid>
                <a:gridCol w="1499408">
                  <a:extLst>
                    <a:ext uri="{9D8B030D-6E8A-4147-A177-3AD203B41FA5}">
                      <a16:colId xmlns:a16="http://schemas.microsoft.com/office/drawing/2014/main" val="67219486"/>
                    </a:ext>
                  </a:extLst>
                </a:gridCol>
                <a:gridCol w="1307349">
                  <a:extLst>
                    <a:ext uri="{9D8B030D-6E8A-4147-A177-3AD203B41FA5}">
                      <a16:colId xmlns:a16="http://schemas.microsoft.com/office/drawing/2014/main" val="3145130481"/>
                    </a:ext>
                  </a:extLst>
                </a:gridCol>
                <a:gridCol w="9188507">
                  <a:extLst>
                    <a:ext uri="{9D8B030D-6E8A-4147-A177-3AD203B41FA5}">
                      <a16:colId xmlns:a16="http://schemas.microsoft.com/office/drawing/2014/main" val="1187641680"/>
                    </a:ext>
                  </a:extLst>
                </a:gridCol>
              </a:tblGrid>
              <a:tr h="313363">
                <a:tc>
                  <a:txBody>
                    <a:bodyPr/>
                    <a:lstStyle/>
                    <a:p>
                      <a:r>
                        <a:rPr lang="en-GB" sz="1200" dirty="0" smtClean="0">
                          <a:solidFill>
                            <a:schemeClr val="bg1"/>
                          </a:solidFill>
                        </a:rPr>
                        <a:t>Service Area</a:t>
                      </a:r>
                      <a:endParaRPr lang="en-GB" sz="1200" dirty="0">
                        <a:solidFill>
                          <a:schemeClr val="bg1"/>
                        </a:solidFill>
                      </a:endParaRPr>
                    </a:p>
                  </a:txBody>
                  <a:tcPr/>
                </a:tc>
                <a:tc>
                  <a:txBody>
                    <a:bodyPr/>
                    <a:lstStyle/>
                    <a:p>
                      <a:r>
                        <a:rPr lang="en-GB" sz="1200" dirty="0" smtClean="0"/>
                        <a:t>Metric</a:t>
                      </a:r>
                      <a:endParaRPr lang="en-GB" sz="1200" dirty="0"/>
                    </a:p>
                  </a:txBody>
                  <a:tcPr/>
                </a:tc>
                <a:tc>
                  <a:txBody>
                    <a:bodyPr/>
                    <a:lstStyle/>
                    <a:p>
                      <a:endParaRPr lang="en-GB" sz="1200" dirty="0"/>
                    </a:p>
                  </a:txBody>
                  <a:tcPr/>
                </a:tc>
                <a:extLst>
                  <a:ext uri="{0D108BD9-81ED-4DB2-BD59-A6C34878D82A}">
                    <a16:rowId xmlns:a16="http://schemas.microsoft.com/office/drawing/2014/main" val="258680681"/>
                  </a:ext>
                </a:extLst>
              </a:tr>
              <a:tr h="387516">
                <a:tc>
                  <a:txBody>
                    <a:bodyPr/>
                    <a:lstStyle/>
                    <a:p>
                      <a:r>
                        <a:rPr lang="en-GB" sz="1200" b="1" dirty="0" smtClean="0"/>
                        <a:t>Community Services</a:t>
                      </a:r>
                    </a:p>
                  </a:txBody>
                  <a:tcPr marL="60960" marR="60960" marT="30480" marB="30480"/>
                </a:tc>
                <a:tc>
                  <a:txBody>
                    <a:bodyPr/>
                    <a:lstStyle/>
                    <a:p>
                      <a:r>
                        <a:rPr lang="en-GB" sz="1100" dirty="0" smtClean="0"/>
                        <a:t>Children’s Social Care</a:t>
                      </a:r>
                      <a:endParaRPr lang="en-GB" sz="1100" dirty="0"/>
                    </a:p>
                  </a:txBody>
                  <a:tcPr marL="60960" marR="60960" marT="30480" marB="30480"/>
                </a:tc>
                <a:tc>
                  <a:txBody>
                    <a:bodyPr/>
                    <a:lstStyle/>
                    <a:p>
                      <a:r>
                        <a:rPr lang="en-GB" sz="1100" dirty="0" smtClean="0"/>
                        <a:t>Not</a:t>
                      </a:r>
                      <a:r>
                        <a:rPr lang="en-GB" sz="1100" baseline="0" dirty="0" smtClean="0"/>
                        <a:t> Available due to Strike Action</a:t>
                      </a:r>
                      <a:endParaRPr lang="en-GB" sz="1100" dirty="0"/>
                    </a:p>
                  </a:txBody>
                  <a:tcPr/>
                </a:tc>
                <a:extLst>
                  <a:ext uri="{0D108BD9-81ED-4DB2-BD59-A6C34878D82A}">
                    <a16:rowId xmlns:a16="http://schemas.microsoft.com/office/drawing/2014/main" val="923528376"/>
                  </a:ext>
                </a:extLst>
              </a:tr>
              <a:tr h="2765052">
                <a:tc>
                  <a:txBody>
                    <a:bodyPr/>
                    <a:lstStyle/>
                    <a:p>
                      <a:r>
                        <a:rPr lang="en-GB" sz="1200" b="1" dirty="0" smtClean="0"/>
                        <a:t>Waiting Lists</a:t>
                      </a:r>
                      <a:endParaRPr lang="en-GB" sz="1200" b="1" dirty="0"/>
                    </a:p>
                  </a:txBody>
                  <a:tcPr marL="60960" marR="60960" marT="30480" marB="30480"/>
                </a:tc>
                <a:tc>
                  <a:txBody>
                    <a:bodyPr/>
                    <a:lstStyle/>
                    <a:p>
                      <a:r>
                        <a:rPr lang="en-GB" sz="1100" dirty="0" smtClean="0"/>
                        <a:t>Acute</a:t>
                      </a:r>
                      <a:r>
                        <a:rPr lang="en-GB" sz="1100" baseline="0" dirty="0" smtClean="0"/>
                        <a:t> Hospital </a:t>
                      </a:r>
                      <a:r>
                        <a:rPr lang="en-GB" sz="1100" dirty="0" smtClean="0"/>
                        <a:t>Inpatient &amp; Daycases</a:t>
                      </a:r>
                    </a:p>
                    <a:p>
                      <a:endParaRPr lang="en-GB" sz="1100" dirty="0" smtClean="0"/>
                    </a:p>
                    <a:p>
                      <a:endParaRPr lang="en-GB" sz="1100" dirty="0" smtClean="0"/>
                    </a:p>
                    <a:p>
                      <a:endParaRPr lang="en-GB" sz="11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100" b="1" u="sng" dirty="0" smtClean="0">
                          <a:solidFill>
                            <a:prstClr val="black"/>
                          </a:solidFill>
                          <a:latin typeface="Calibri" panose="020F0502020204030204" pitchFamily="34" charset="0"/>
                          <a:ea typeface="Calibri" panose="020F0502020204030204" pitchFamily="34" charset="0"/>
                          <a:cs typeface="Calibri" panose="020F0502020204030204" pitchFamily="34" charset="0"/>
                        </a:rPr>
                        <a:t>Inpatient &amp; </a:t>
                      </a:r>
                      <a:r>
                        <a:rPr lang="en-GB" altLang="en-US" sz="1100" b="1" u="sng" dirty="0" err="1" smtClean="0">
                          <a:solidFill>
                            <a:prstClr val="black"/>
                          </a:solidFill>
                          <a:latin typeface="Calibri" panose="020F0502020204030204" pitchFamily="34" charset="0"/>
                          <a:ea typeface="Calibri" panose="020F0502020204030204" pitchFamily="34" charset="0"/>
                          <a:cs typeface="Calibri" panose="020F0502020204030204" pitchFamily="34" charset="0"/>
                        </a:rPr>
                        <a:t>Daycase</a:t>
                      </a:r>
                      <a:r>
                        <a:rPr lang="en-GB" altLang="en-US" sz="1100" b="1" u="sng" dirty="0" smtClean="0">
                          <a:solidFill>
                            <a:prstClr val="black"/>
                          </a:solidFill>
                          <a:latin typeface="Calibri" panose="020F0502020204030204" pitchFamily="34" charset="0"/>
                          <a:ea typeface="Calibri" panose="020F0502020204030204" pitchFamily="34" charset="0"/>
                          <a:cs typeface="Calibri" panose="020F0502020204030204" pitchFamily="34" charset="0"/>
                        </a:rPr>
                        <a:t> Waiting Lists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100" b="1" dirty="0" smtClean="0">
                        <a:solidFill>
                          <a:prstClr val="black"/>
                        </a:solidFill>
                      </a:endParaRPr>
                    </a:p>
                    <a:p>
                      <a:endParaRPr lang="en-GB" sz="1100" dirty="0" smtClean="0"/>
                    </a:p>
                    <a:p>
                      <a:endParaRPr lang="en-GB" sz="1100" dirty="0"/>
                    </a:p>
                  </a:txBody>
                  <a:tcPr/>
                </a:tc>
                <a:extLst>
                  <a:ext uri="{0D108BD9-81ED-4DB2-BD59-A6C34878D82A}">
                    <a16:rowId xmlns:a16="http://schemas.microsoft.com/office/drawing/2014/main" val="3741225911"/>
                  </a:ext>
                </a:extLst>
              </a:tr>
              <a:tr h="2747080">
                <a:tc>
                  <a:txBody>
                    <a:bodyPr/>
                    <a:lstStyle/>
                    <a:p>
                      <a:endParaRPr lang="en-GB" sz="1100" b="1" dirty="0"/>
                    </a:p>
                  </a:txBody>
                  <a:tcPr marL="60960" marR="60960" marT="30480" marB="30480"/>
                </a:tc>
                <a:tc>
                  <a:txBody>
                    <a:bodyPr/>
                    <a:lstStyle/>
                    <a:p>
                      <a:r>
                        <a:rPr lang="en-GB" sz="1100" dirty="0" smtClean="0"/>
                        <a:t>Acute Hospital Outpatients</a:t>
                      </a:r>
                    </a:p>
                    <a:p>
                      <a:endParaRPr lang="en-GB" sz="1100" dirty="0" smtClean="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100" b="1" u="sng" dirty="0" smtClean="0">
                          <a:solidFill>
                            <a:prstClr val="black"/>
                          </a:solidFill>
                          <a:latin typeface="Calibri" panose="020F0502020204030204" pitchFamily="34" charset="0"/>
                          <a:ea typeface="Calibri" panose="020F0502020204030204" pitchFamily="34" charset="0"/>
                          <a:cs typeface="Calibri" panose="020F0502020204030204" pitchFamily="34" charset="0"/>
                        </a:rPr>
                        <a:t>Outpatient Waiting List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100" b="1" u="sng" dirty="0" smtClean="0">
                        <a:solidFill>
                          <a:prstClr val="black"/>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100" b="1" dirty="0" smtClean="0">
                        <a:solidFill>
                          <a:prstClr val="black"/>
                        </a:solidFill>
                      </a:endParaRPr>
                    </a:p>
                    <a:p>
                      <a:endParaRPr lang="en-GB" sz="1100" dirty="0"/>
                    </a:p>
                  </a:txBody>
                  <a:tcPr/>
                </a:tc>
                <a:extLst>
                  <a:ext uri="{0D108BD9-81ED-4DB2-BD59-A6C34878D82A}">
                    <a16:rowId xmlns:a16="http://schemas.microsoft.com/office/drawing/2014/main" val="1326959614"/>
                  </a:ext>
                </a:extLst>
              </a:tr>
            </a:tbl>
          </a:graphicData>
        </a:graphic>
      </p:graphicFrame>
      <p:pic>
        <p:nvPicPr>
          <p:cNvPr id="9" name="Picture 8"/>
          <p:cNvPicPr>
            <a:picLocks noChangeAspect="1"/>
          </p:cNvPicPr>
          <p:nvPr/>
        </p:nvPicPr>
        <p:blipFill>
          <a:blip r:embed="rId3"/>
          <a:stretch>
            <a:fillRect/>
          </a:stretch>
        </p:blipFill>
        <p:spPr>
          <a:xfrm>
            <a:off x="7359106" y="2155981"/>
            <a:ext cx="4613820" cy="1128568"/>
          </a:xfrm>
          <a:prstGeom prst="rect">
            <a:avLst/>
          </a:prstGeom>
        </p:spPr>
      </p:pic>
      <p:pic>
        <p:nvPicPr>
          <p:cNvPr id="10" name="Picture 9"/>
          <p:cNvPicPr>
            <a:picLocks noChangeAspect="1"/>
          </p:cNvPicPr>
          <p:nvPr/>
        </p:nvPicPr>
        <p:blipFill>
          <a:blip r:embed="rId4"/>
          <a:stretch>
            <a:fillRect/>
          </a:stretch>
        </p:blipFill>
        <p:spPr>
          <a:xfrm>
            <a:off x="7359106" y="5033666"/>
            <a:ext cx="4613820" cy="1050641"/>
          </a:xfrm>
          <a:prstGeom prst="rect">
            <a:avLst/>
          </a:prstGeom>
        </p:spPr>
      </p:pic>
      <p:pic>
        <p:nvPicPr>
          <p:cNvPr id="11" name="Picture 10"/>
          <p:cNvPicPr>
            <a:picLocks noChangeAspect="1"/>
          </p:cNvPicPr>
          <p:nvPr/>
        </p:nvPicPr>
        <p:blipFill>
          <a:blip r:embed="rId5"/>
          <a:stretch>
            <a:fillRect/>
          </a:stretch>
        </p:blipFill>
        <p:spPr>
          <a:xfrm>
            <a:off x="2946312" y="1665137"/>
            <a:ext cx="4335222" cy="2110257"/>
          </a:xfrm>
          <a:prstGeom prst="rect">
            <a:avLst/>
          </a:prstGeom>
        </p:spPr>
      </p:pic>
      <p:pic>
        <p:nvPicPr>
          <p:cNvPr id="12" name="Picture 11"/>
          <p:cNvPicPr>
            <a:picLocks noChangeAspect="1"/>
          </p:cNvPicPr>
          <p:nvPr/>
        </p:nvPicPr>
        <p:blipFill>
          <a:blip r:embed="rId6"/>
          <a:stretch>
            <a:fillRect/>
          </a:stretch>
        </p:blipFill>
        <p:spPr>
          <a:xfrm>
            <a:off x="2946312" y="4503859"/>
            <a:ext cx="4335222" cy="2110257"/>
          </a:xfrm>
          <a:prstGeom prst="rect">
            <a:avLst/>
          </a:prstGeom>
        </p:spPr>
      </p:pic>
    </p:spTree>
    <p:extLst>
      <p:ext uri="{BB962C8B-B14F-4D97-AF65-F5344CB8AC3E}">
        <p14:creationId xmlns:p14="http://schemas.microsoft.com/office/powerpoint/2010/main" val="765983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98367" y="149629"/>
            <a:ext cx="11995266" cy="400110"/>
          </a:xfrm>
          <a:prstGeom prst="rect">
            <a:avLst/>
          </a:prstGeom>
          <a:solidFill>
            <a:srgbClr val="0A4C86"/>
          </a:solidFill>
        </p:spPr>
        <p:txBody>
          <a:bodyPr wrap="square" rtlCol="0">
            <a:spAutoFit/>
          </a:bodyPr>
          <a:lstStyle/>
          <a:p>
            <a:r>
              <a:rPr lang="en-GB" sz="2000" b="1" dirty="0" smtClean="0">
                <a:solidFill>
                  <a:schemeClr val="bg1"/>
                </a:solidFill>
              </a:rPr>
              <a:t>Waiting Lists</a:t>
            </a:r>
            <a:endParaRPr lang="en-GB" sz="2000" b="1" dirty="0">
              <a:solidFill>
                <a:schemeClr val="bg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123703471"/>
              </p:ext>
            </p:extLst>
          </p:nvPr>
        </p:nvGraphicFramePr>
        <p:xfrm>
          <a:off x="98368" y="549740"/>
          <a:ext cx="11995264" cy="5929744"/>
        </p:xfrm>
        <a:graphic>
          <a:graphicData uri="http://schemas.openxmlformats.org/drawingml/2006/table">
            <a:tbl>
              <a:tblPr firstRow="1" bandRow="1">
                <a:tableStyleId>{5C22544A-7EE6-4342-B048-85BDC9FD1C3A}</a:tableStyleId>
              </a:tblPr>
              <a:tblGrid>
                <a:gridCol w="1499408">
                  <a:extLst>
                    <a:ext uri="{9D8B030D-6E8A-4147-A177-3AD203B41FA5}">
                      <a16:colId xmlns:a16="http://schemas.microsoft.com/office/drawing/2014/main" val="67219486"/>
                    </a:ext>
                  </a:extLst>
                </a:gridCol>
                <a:gridCol w="1499408">
                  <a:extLst>
                    <a:ext uri="{9D8B030D-6E8A-4147-A177-3AD203B41FA5}">
                      <a16:colId xmlns:a16="http://schemas.microsoft.com/office/drawing/2014/main" val="3145130481"/>
                    </a:ext>
                  </a:extLst>
                </a:gridCol>
                <a:gridCol w="8996448">
                  <a:extLst>
                    <a:ext uri="{9D8B030D-6E8A-4147-A177-3AD203B41FA5}">
                      <a16:colId xmlns:a16="http://schemas.microsoft.com/office/drawing/2014/main" val="1187641680"/>
                    </a:ext>
                  </a:extLst>
                </a:gridCol>
              </a:tblGrid>
              <a:tr h="239598">
                <a:tc>
                  <a:txBody>
                    <a:bodyPr/>
                    <a:lstStyle/>
                    <a:p>
                      <a:r>
                        <a:rPr lang="en-GB" sz="1200" dirty="0" smtClean="0">
                          <a:solidFill>
                            <a:schemeClr val="bg1"/>
                          </a:solidFill>
                        </a:rPr>
                        <a:t>Service Area</a:t>
                      </a:r>
                      <a:endParaRPr lang="en-GB" sz="1200" dirty="0">
                        <a:solidFill>
                          <a:schemeClr val="bg1"/>
                        </a:solidFill>
                      </a:endParaRPr>
                    </a:p>
                  </a:txBody>
                  <a:tcPr/>
                </a:tc>
                <a:tc>
                  <a:txBody>
                    <a:bodyPr/>
                    <a:lstStyle/>
                    <a:p>
                      <a:r>
                        <a:rPr lang="en-GB" sz="1200" dirty="0" smtClean="0"/>
                        <a:t>Metric</a:t>
                      </a:r>
                      <a:endParaRPr lang="en-GB" sz="1200" dirty="0"/>
                    </a:p>
                  </a:txBody>
                  <a:tcPr/>
                </a:tc>
                <a:tc>
                  <a:txBody>
                    <a:bodyPr/>
                    <a:lstStyle/>
                    <a:p>
                      <a:endParaRPr lang="en-GB" sz="1200" dirty="0"/>
                    </a:p>
                  </a:txBody>
                  <a:tcPr/>
                </a:tc>
                <a:extLst>
                  <a:ext uri="{0D108BD9-81ED-4DB2-BD59-A6C34878D82A}">
                    <a16:rowId xmlns:a16="http://schemas.microsoft.com/office/drawing/2014/main" val="258680681"/>
                  </a:ext>
                </a:extLst>
              </a:tr>
              <a:tr h="5655424">
                <a:tc>
                  <a:txBody>
                    <a:bodyPr/>
                    <a:lstStyle/>
                    <a:p>
                      <a:r>
                        <a:rPr lang="en-GB" sz="1200" b="1" dirty="0" smtClean="0"/>
                        <a:t>Community Services</a:t>
                      </a:r>
                    </a:p>
                    <a:p>
                      <a:r>
                        <a:rPr lang="en-GB" sz="1200" b="1" dirty="0" smtClean="0"/>
                        <a:t>Waiting Lists</a:t>
                      </a:r>
                      <a:endParaRPr lang="en-GB" sz="1200" b="1" dirty="0"/>
                    </a:p>
                  </a:txBody>
                  <a:tcPr marL="60960" marR="60960" marT="30480" marB="30480"/>
                </a:tc>
                <a:tc>
                  <a:txBody>
                    <a:bodyPr/>
                    <a:lstStyle/>
                    <a:p>
                      <a:r>
                        <a:rPr lang="en-GB" sz="1100" dirty="0" smtClean="0"/>
                        <a:t>AHP</a:t>
                      </a:r>
                      <a:r>
                        <a:rPr lang="en-GB" sz="1100" baseline="0" dirty="0" smtClean="0"/>
                        <a:t> Services </a:t>
                      </a:r>
                    </a:p>
                    <a:p>
                      <a:endParaRPr lang="en-GB" sz="1100" baseline="0" dirty="0" smtClean="0"/>
                    </a:p>
                    <a:p>
                      <a:r>
                        <a:rPr lang="en-GB" sz="1100" i="1" baseline="0" dirty="0" smtClean="0"/>
                        <a:t>AHP waiting list numbers are subject to ongoing validation to remove duplicate referrals</a:t>
                      </a:r>
                    </a:p>
                    <a:p>
                      <a:endParaRPr lang="en-GB" sz="1100" baseline="0" dirty="0" smtClean="0"/>
                    </a:p>
                  </a:txBody>
                  <a:tcPr marL="60960" marR="60960" marT="30480" marB="30480"/>
                </a:tc>
                <a:tc>
                  <a:txBody>
                    <a:bodyPr/>
                    <a:lstStyle/>
                    <a:p>
                      <a:endParaRPr lang="en-GB" sz="1100" dirty="0"/>
                    </a:p>
                  </a:txBody>
                  <a:tcPr/>
                </a:tc>
                <a:extLst>
                  <a:ext uri="{0D108BD9-81ED-4DB2-BD59-A6C34878D82A}">
                    <a16:rowId xmlns:a16="http://schemas.microsoft.com/office/drawing/2014/main" val="923528376"/>
                  </a:ext>
                </a:extLst>
              </a:tr>
            </a:tbl>
          </a:graphicData>
        </a:graphic>
      </p:graphicFrame>
      <p:pic>
        <p:nvPicPr>
          <p:cNvPr id="11" name="Picture 10"/>
          <p:cNvPicPr>
            <a:picLocks noChangeAspect="1"/>
          </p:cNvPicPr>
          <p:nvPr/>
        </p:nvPicPr>
        <p:blipFill>
          <a:blip r:embed="rId3"/>
          <a:stretch>
            <a:fillRect/>
          </a:stretch>
        </p:blipFill>
        <p:spPr>
          <a:xfrm>
            <a:off x="3376612" y="4720879"/>
            <a:ext cx="8134350" cy="1352550"/>
          </a:xfrm>
          <a:prstGeom prst="rect">
            <a:avLst/>
          </a:prstGeom>
        </p:spPr>
      </p:pic>
      <p:pic>
        <p:nvPicPr>
          <p:cNvPr id="5" name="Picture 4"/>
          <p:cNvPicPr>
            <a:picLocks noChangeAspect="1"/>
          </p:cNvPicPr>
          <p:nvPr/>
        </p:nvPicPr>
        <p:blipFill>
          <a:blip r:embed="rId4"/>
          <a:stretch>
            <a:fillRect/>
          </a:stretch>
        </p:blipFill>
        <p:spPr>
          <a:xfrm>
            <a:off x="4252351" y="1109662"/>
            <a:ext cx="6691874" cy="3393133"/>
          </a:xfrm>
          <a:prstGeom prst="rect">
            <a:avLst/>
          </a:prstGeom>
        </p:spPr>
      </p:pic>
    </p:spTree>
    <p:extLst>
      <p:ext uri="{BB962C8B-B14F-4D97-AF65-F5344CB8AC3E}">
        <p14:creationId xmlns:p14="http://schemas.microsoft.com/office/powerpoint/2010/main" val="16098141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1819655" cy="611919"/>
          </a:xfrm>
          <a:prstGeom prst="rect">
            <a:avLst/>
          </a:prstGeom>
        </p:spPr>
      </p:pic>
      <p:sp>
        <p:nvSpPr>
          <p:cNvPr id="5" name="TextBox 4"/>
          <p:cNvSpPr txBox="1"/>
          <p:nvPr/>
        </p:nvSpPr>
        <p:spPr>
          <a:xfrm>
            <a:off x="2084833" y="-61918"/>
            <a:ext cx="10478277" cy="523220"/>
          </a:xfrm>
          <a:prstGeom prst="rect">
            <a:avLst/>
          </a:prstGeom>
          <a:noFill/>
        </p:spPr>
        <p:txBody>
          <a:bodyPr wrap="square" rtlCol="0">
            <a:spAutoFit/>
          </a:bodyPr>
          <a:lstStyle/>
          <a:p>
            <a:r>
              <a:rPr lang="en-GB" sz="2800" b="1" dirty="0" smtClean="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Escalations under Support and Intervention Framework </a:t>
            </a:r>
            <a:endParaRPr lang="en-GB" sz="28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aphicFrame>
        <p:nvGraphicFramePr>
          <p:cNvPr id="7" name="Table 6"/>
          <p:cNvGraphicFramePr>
            <a:graphicFrameLocks noGrp="1"/>
          </p:cNvGraphicFramePr>
          <p:nvPr>
            <p:extLst/>
          </p:nvPr>
        </p:nvGraphicFramePr>
        <p:xfrm>
          <a:off x="0" y="621243"/>
          <a:ext cx="12192000" cy="2140712"/>
        </p:xfrm>
        <a:graphic>
          <a:graphicData uri="http://schemas.openxmlformats.org/drawingml/2006/table">
            <a:tbl>
              <a:tblPr firstRow="1" bandRow="1">
                <a:tableStyleId>{2D5ABB26-0587-4C30-8999-92F81FD0307C}</a:tableStyleId>
              </a:tblPr>
              <a:tblGrid>
                <a:gridCol w="3359020">
                  <a:extLst>
                    <a:ext uri="{9D8B030D-6E8A-4147-A177-3AD203B41FA5}">
                      <a16:colId xmlns:a16="http://schemas.microsoft.com/office/drawing/2014/main" val="686168601"/>
                    </a:ext>
                  </a:extLst>
                </a:gridCol>
                <a:gridCol w="4715089">
                  <a:extLst>
                    <a:ext uri="{9D8B030D-6E8A-4147-A177-3AD203B41FA5}">
                      <a16:colId xmlns:a16="http://schemas.microsoft.com/office/drawing/2014/main" val="3957180127"/>
                    </a:ext>
                  </a:extLst>
                </a:gridCol>
                <a:gridCol w="4117891">
                  <a:extLst>
                    <a:ext uri="{9D8B030D-6E8A-4147-A177-3AD203B41FA5}">
                      <a16:colId xmlns:a16="http://schemas.microsoft.com/office/drawing/2014/main" val="3993735464"/>
                    </a:ext>
                  </a:extLst>
                </a:gridCol>
              </a:tblGrid>
              <a:tr h="352552">
                <a:tc>
                  <a:txBody>
                    <a:bodyPr/>
                    <a:lstStyle/>
                    <a:p>
                      <a:r>
                        <a:rPr lang="en-GB" sz="1400" b="1" dirty="0" smtClean="0">
                          <a:solidFill>
                            <a:srgbClr val="0070C0"/>
                          </a:solidFill>
                          <a:latin typeface="Arial" panose="020B0604020202020204" pitchFamily="34" charset="0"/>
                          <a:cs typeface="Arial" panose="020B0604020202020204" pitchFamily="34" charset="0"/>
                        </a:rPr>
                        <a:t>Level 1</a:t>
                      </a:r>
                      <a:endParaRPr lang="en-GB" sz="1400" b="1" dirty="0">
                        <a:solidFill>
                          <a:srgbClr val="0070C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GB" sz="1400" b="1" dirty="0" smtClean="0">
                          <a:solidFill>
                            <a:srgbClr val="0070C0"/>
                          </a:solidFill>
                          <a:latin typeface="Arial" panose="020B0604020202020204" pitchFamily="34" charset="0"/>
                          <a:cs typeface="Arial" panose="020B0604020202020204" pitchFamily="34" charset="0"/>
                        </a:rPr>
                        <a:t>Level</a:t>
                      </a:r>
                      <a:r>
                        <a:rPr lang="en-GB" sz="1400" b="1" baseline="0" dirty="0" smtClean="0">
                          <a:solidFill>
                            <a:srgbClr val="0070C0"/>
                          </a:solidFill>
                          <a:latin typeface="Arial" panose="020B0604020202020204" pitchFamily="34" charset="0"/>
                          <a:cs typeface="Arial" panose="020B0604020202020204" pitchFamily="34" charset="0"/>
                        </a:rPr>
                        <a:t> 2</a:t>
                      </a:r>
                      <a:endParaRPr lang="en-GB" sz="1400" b="1" dirty="0">
                        <a:solidFill>
                          <a:srgbClr val="0070C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BDB86"/>
                    </a:solidFill>
                  </a:tcPr>
                </a:tc>
                <a:tc>
                  <a:txBody>
                    <a:bodyPr/>
                    <a:lstStyle/>
                    <a:p>
                      <a:r>
                        <a:rPr lang="en-GB" sz="1400" b="1" dirty="0" smtClean="0">
                          <a:solidFill>
                            <a:srgbClr val="0070C0"/>
                          </a:solidFill>
                          <a:latin typeface="Arial" panose="020B0604020202020204" pitchFamily="34" charset="0"/>
                          <a:cs typeface="Arial" panose="020B0604020202020204" pitchFamily="34" charset="0"/>
                        </a:rPr>
                        <a:t>Level 3</a:t>
                      </a:r>
                      <a:endParaRPr lang="en-GB" sz="1400" b="1" dirty="0">
                        <a:solidFill>
                          <a:srgbClr val="0070C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727392446"/>
                  </a:ext>
                </a:extLst>
              </a:tr>
              <a:tr h="370840">
                <a:tc>
                  <a:txBody>
                    <a:bodyPr/>
                    <a:lstStyle/>
                    <a:p>
                      <a:r>
                        <a:rPr lang="en-GB" sz="1400" dirty="0" smtClean="0">
                          <a:latin typeface="Arial" panose="020B0604020202020204" pitchFamily="34" charset="0"/>
                          <a:cs typeface="Arial" panose="020B0604020202020204" pitchFamily="34" charset="0"/>
                        </a:rPr>
                        <a:t>Cleft</a:t>
                      </a:r>
                      <a:r>
                        <a:rPr lang="en-GB" sz="1400" baseline="0" dirty="0" smtClean="0">
                          <a:latin typeface="Arial" panose="020B0604020202020204" pitchFamily="34" charset="0"/>
                          <a:cs typeface="Arial" panose="020B0604020202020204" pitchFamily="34" charset="0"/>
                        </a:rPr>
                        <a:t> lip and palate</a:t>
                      </a:r>
                      <a:endParaRPr lang="en-GB"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GB" sz="1400" dirty="0" smtClean="0">
                          <a:latin typeface="Arial" panose="020B0604020202020204" pitchFamily="34" charset="0"/>
                          <a:cs typeface="Arial" panose="020B0604020202020204" pitchFamily="34" charset="0"/>
                        </a:rPr>
                        <a:t>Serious</a:t>
                      </a:r>
                      <a:r>
                        <a:rPr lang="en-GB" sz="1400" baseline="0" dirty="0" smtClean="0">
                          <a:latin typeface="Arial" panose="020B0604020202020204" pitchFamily="34" charset="0"/>
                          <a:cs typeface="Arial" panose="020B0604020202020204" pitchFamily="34" charset="0"/>
                        </a:rPr>
                        <a:t> Adverse Incidents</a:t>
                      </a:r>
                      <a:endParaRPr lang="en-GB"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BDB86"/>
                    </a:solidFill>
                  </a:tcPr>
                </a:tc>
                <a:tc>
                  <a:txBody>
                    <a:bodyPr/>
                    <a:lstStyle/>
                    <a:p>
                      <a:r>
                        <a:rPr lang="en-GB" sz="1400" kern="1200" dirty="0" smtClean="0">
                          <a:solidFill>
                            <a:schemeClr val="tx1"/>
                          </a:solidFill>
                          <a:effectLst/>
                          <a:latin typeface="Arial" panose="020B0604020202020204" pitchFamily="34" charset="0"/>
                          <a:ea typeface="+mn-ea"/>
                          <a:cs typeface="Arial" panose="020B0604020202020204" pitchFamily="34" charset="0"/>
                        </a:rPr>
                        <a:t>MAH Governance &amp; Accountability </a:t>
                      </a:r>
                      <a:endParaRPr lang="en-GB"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636273662"/>
                  </a:ext>
                </a:extLst>
              </a:tr>
              <a:tr h="370840">
                <a:tc>
                  <a:txBody>
                    <a:bodyPr/>
                    <a:lstStyle/>
                    <a:p>
                      <a:r>
                        <a:rPr lang="en-GB" sz="1400" dirty="0" smtClean="0">
                          <a:latin typeface="Arial" panose="020B0604020202020204" pitchFamily="34" charset="0"/>
                          <a:cs typeface="Arial" panose="020B0604020202020204" pitchFamily="34" charset="0"/>
                        </a:rPr>
                        <a:t>Reduced PICU</a:t>
                      </a:r>
                      <a:r>
                        <a:rPr lang="en-GB" sz="1400" baseline="0" dirty="0" smtClean="0">
                          <a:latin typeface="Arial" panose="020B0604020202020204" pitchFamily="34" charset="0"/>
                          <a:cs typeface="Arial" panose="020B0604020202020204" pitchFamily="34" charset="0"/>
                        </a:rPr>
                        <a:t> capacity</a:t>
                      </a:r>
                      <a:endParaRPr lang="en-GB"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GB" sz="1400" dirty="0" smtClean="0">
                          <a:latin typeface="Arial" panose="020B0604020202020204" pitchFamily="34" charset="0"/>
                          <a:cs typeface="Arial" panose="020B0604020202020204" pitchFamily="34" charset="0"/>
                        </a:rPr>
                        <a:t>PACU activity</a:t>
                      </a:r>
                      <a:endParaRPr lang="en-GB"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BDB86"/>
                    </a:solidFill>
                  </a:tcPr>
                </a:tc>
                <a:tc>
                  <a:txBody>
                    <a:bodyPr/>
                    <a:lstStyle/>
                    <a:p>
                      <a:r>
                        <a:rPr lang="en-GB" sz="1400" dirty="0" smtClean="0">
                          <a:latin typeface="Arial" panose="020B0604020202020204" pitchFamily="34" charset="0"/>
                          <a:cs typeface="Arial" panose="020B0604020202020204" pitchFamily="34" charset="0"/>
                        </a:rPr>
                        <a:t>PEG insertion </a:t>
                      </a:r>
                      <a:r>
                        <a:rPr lang="en-GB" sz="1400" dirty="0" err="1" smtClean="0">
                          <a:latin typeface="Arial" panose="020B0604020202020204" pitchFamily="34" charset="0"/>
                          <a:cs typeface="Arial" panose="020B0604020202020204" pitchFamily="34" charset="0"/>
                        </a:rPr>
                        <a:t>Paeds</a:t>
                      </a:r>
                      <a:endParaRPr lang="en-GB"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647745534"/>
                  </a:ext>
                </a:extLst>
              </a:tr>
              <a:tr h="370840">
                <a:tc>
                  <a:txBody>
                    <a:bodyPr/>
                    <a:lstStyle/>
                    <a:p>
                      <a:r>
                        <a:rPr lang="en-GB" sz="1400" dirty="0" smtClean="0">
                          <a:latin typeface="Arial" panose="020B0604020202020204" pitchFamily="34" charset="0"/>
                          <a:cs typeface="Arial" panose="020B0604020202020204" pitchFamily="34" charset="0"/>
                        </a:rPr>
                        <a:t>Reduced </a:t>
                      </a:r>
                      <a:r>
                        <a:rPr lang="en-GB" sz="1400" dirty="0" err="1" smtClean="0">
                          <a:latin typeface="Arial" panose="020B0604020202020204" pitchFamily="34" charset="0"/>
                          <a:cs typeface="Arial" panose="020B0604020202020204" pitchFamily="34" charset="0"/>
                        </a:rPr>
                        <a:t>Paed</a:t>
                      </a:r>
                      <a:r>
                        <a:rPr lang="en-GB" sz="1400" dirty="0" smtClean="0">
                          <a:latin typeface="Arial" panose="020B0604020202020204" pitchFamily="34" charset="0"/>
                          <a:cs typeface="Arial" panose="020B0604020202020204" pitchFamily="34" charset="0"/>
                        </a:rPr>
                        <a:t> Gastro</a:t>
                      </a:r>
                      <a:endParaRPr lang="en-GB"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GB" sz="1400" dirty="0" smtClean="0">
                          <a:latin typeface="Arial" panose="020B0604020202020204" pitchFamily="34" charset="0"/>
                          <a:cs typeface="Arial" panose="020B0604020202020204" pitchFamily="34" charset="0"/>
                        </a:rPr>
                        <a:t>IS</a:t>
                      </a:r>
                      <a:r>
                        <a:rPr lang="en-GB" sz="1400" baseline="0" dirty="0" smtClean="0">
                          <a:latin typeface="Arial" panose="020B0604020202020204" pitchFamily="34" charset="0"/>
                          <a:cs typeface="Arial" panose="020B0604020202020204" pitchFamily="34" charset="0"/>
                        </a:rPr>
                        <a:t> Foster Placements</a:t>
                      </a:r>
                      <a:endParaRPr lang="en-GB"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BDB86"/>
                    </a:solidFill>
                  </a:tcPr>
                </a:tc>
                <a:tc>
                  <a:txBody>
                    <a:bodyPr/>
                    <a:lstStyle/>
                    <a:p>
                      <a:endParaRPr lang="en-GB"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047591516"/>
                  </a:ext>
                </a:extLst>
              </a:tr>
              <a:tr h="370840">
                <a:tc>
                  <a:txBody>
                    <a:bodyPr/>
                    <a:lstStyle/>
                    <a:p>
                      <a:r>
                        <a:rPr lang="en-GB" sz="1400" dirty="0" smtClean="0">
                          <a:latin typeface="Arial" panose="020B0604020202020204" pitchFamily="34" charset="0"/>
                          <a:cs typeface="Arial" panose="020B0604020202020204" pitchFamily="34" charset="0"/>
                        </a:rPr>
                        <a:t>Cardiology TTE</a:t>
                      </a:r>
                      <a:endParaRPr lang="en-GB"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GB" sz="1400" dirty="0" smtClean="0">
                          <a:latin typeface="Arial" panose="020B0604020202020204" pitchFamily="34" charset="0"/>
                          <a:cs typeface="Arial" panose="020B0604020202020204" pitchFamily="34" charset="0"/>
                        </a:rPr>
                        <a:t>CAMHS waiting lists</a:t>
                      </a:r>
                      <a:endParaRPr lang="en-GB"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BDB86"/>
                    </a:solidFill>
                  </a:tcPr>
                </a:tc>
                <a:tc>
                  <a:txBody>
                    <a:bodyPr/>
                    <a:lstStyle/>
                    <a:p>
                      <a:endParaRPr lang="en-GB"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896108665"/>
                  </a:ext>
                </a:extLst>
              </a:tr>
              <a:tr h="0">
                <a:tc>
                  <a:txBody>
                    <a:bodyPr/>
                    <a:lstStyle/>
                    <a:p>
                      <a:r>
                        <a:rPr lang="en-GB" sz="1400" dirty="0" smtClean="0">
                          <a:latin typeface="Arial" panose="020B0604020202020204" pitchFamily="34" charset="0"/>
                          <a:cs typeface="Arial" panose="020B0604020202020204" pitchFamily="34" charset="0"/>
                        </a:rPr>
                        <a:t>Iveagh</a:t>
                      </a:r>
                      <a:endParaRPr lang="en-GB"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GB" sz="1400" dirty="0" smtClean="0">
                          <a:latin typeface="Arial" panose="020B0604020202020204" pitchFamily="34" charset="0"/>
                          <a:cs typeface="Arial" panose="020B0604020202020204" pitchFamily="34" charset="0"/>
                        </a:rPr>
                        <a:t>Short</a:t>
                      </a:r>
                      <a:r>
                        <a:rPr lang="en-GB" sz="1400" baseline="0" dirty="0" smtClean="0">
                          <a:latin typeface="Arial" panose="020B0604020202020204" pitchFamily="34" charset="0"/>
                          <a:cs typeface="Arial" panose="020B0604020202020204" pitchFamily="34" charset="0"/>
                        </a:rPr>
                        <a:t> breaks for children with disabilities</a:t>
                      </a:r>
                      <a:endParaRPr lang="en-GB"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BDB86"/>
                    </a:solidFill>
                  </a:tcPr>
                </a:tc>
                <a:tc>
                  <a:txBody>
                    <a:bodyPr/>
                    <a:lstStyle/>
                    <a:p>
                      <a:endParaRPr lang="en-GB"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199432187"/>
                  </a:ext>
                </a:extLst>
              </a:tr>
            </a:tbl>
          </a:graphicData>
        </a:graphic>
      </p:graphicFrame>
      <p:sp>
        <p:nvSpPr>
          <p:cNvPr id="2" name="Down Arrow 1"/>
          <p:cNvSpPr/>
          <p:nvPr/>
        </p:nvSpPr>
        <p:spPr>
          <a:xfrm>
            <a:off x="9994392" y="2761955"/>
            <a:ext cx="512064" cy="417608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solidFill>
                  <a:schemeClr val="tx1"/>
                </a:solidFill>
                <a:latin typeface="Arial" panose="020B0604020202020204" pitchFamily="34" charset="0"/>
                <a:cs typeface="Arial" panose="020B0604020202020204" pitchFamily="34" charset="0"/>
              </a:rPr>
              <a:t>De-escalation</a:t>
            </a:r>
            <a:endParaRPr lang="en-GB" sz="1600" dirty="0">
              <a:solidFill>
                <a:schemeClr val="tx1"/>
              </a:solidFill>
              <a:latin typeface="Arial" panose="020B0604020202020204" pitchFamily="34" charset="0"/>
              <a:cs typeface="Arial" panose="020B0604020202020204" pitchFamily="34" charset="0"/>
            </a:endParaRPr>
          </a:p>
        </p:txBody>
      </p:sp>
      <p:sp>
        <p:nvSpPr>
          <p:cNvPr id="3" name="Up Arrow 2"/>
          <p:cNvSpPr/>
          <p:nvPr/>
        </p:nvSpPr>
        <p:spPr>
          <a:xfrm>
            <a:off x="0" y="2771278"/>
            <a:ext cx="347472" cy="408672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latin typeface="Arial" panose="020B0604020202020204" pitchFamily="34" charset="0"/>
                <a:cs typeface="Arial" panose="020B0604020202020204" pitchFamily="34" charset="0"/>
              </a:rPr>
              <a:t>Escalation</a:t>
            </a:r>
            <a:endParaRPr lang="en-GB" dirty="0">
              <a:solidFill>
                <a:schemeClr val="tx1"/>
              </a:solidFill>
              <a:latin typeface="Arial" panose="020B0604020202020204" pitchFamily="34" charset="0"/>
              <a:cs typeface="Arial" panose="020B0604020202020204" pitchFamily="34" charset="0"/>
            </a:endParaRPr>
          </a:p>
        </p:txBody>
      </p:sp>
      <p:graphicFrame>
        <p:nvGraphicFramePr>
          <p:cNvPr id="8" name="Table 7"/>
          <p:cNvGraphicFramePr>
            <a:graphicFrameLocks noGrp="1"/>
          </p:cNvGraphicFramePr>
          <p:nvPr>
            <p:extLst/>
          </p:nvPr>
        </p:nvGraphicFramePr>
        <p:xfrm>
          <a:off x="347472" y="2761955"/>
          <a:ext cx="9765792" cy="4058132"/>
        </p:xfrm>
        <a:graphic>
          <a:graphicData uri="http://schemas.openxmlformats.org/drawingml/2006/table">
            <a:tbl>
              <a:tblPr firstRow="1" bandRow="1">
                <a:tableStyleId>{5C22544A-7EE6-4342-B048-85BDC9FD1C3A}</a:tableStyleId>
              </a:tblPr>
              <a:tblGrid>
                <a:gridCol w="9765792">
                  <a:extLst>
                    <a:ext uri="{9D8B030D-6E8A-4147-A177-3AD203B41FA5}">
                      <a16:colId xmlns:a16="http://schemas.microsoft.com/office/drawing/2014/main" val="127445841"/>
                    </a:ext>
                  </a:extLst>
                </a:gridCol>
              </a:tblGrid>
              <a:tr h="805021">
                <a:tc>
                  <a:txBody>
                    <a:bodyPr/>
                    <a:lstStyle/>
                    <a:p>
                      <a:r>
                        <a:rPr lang="en-GB" sz="1200" b="0" dirty="0" smtClean="0">
                          <a:latin typeface="Arial" panose="020B0604020202020204" pitchFamily="34" charset="0"/>
                          <a:cs typeface="Arial" panose="020B0604020202020204" pitchFamily="34" charset="0"/>
                        </a:rPr>
                        <a:t>Level 5*: intervention at HSC Board level – Decision by Health Minister-</a:t>
                      </a:r>
                      <a:r>
                        <a:rPr lang="en-GB" sz="1200" b="0" baseline="0" dirty="0" smtClean="0">
                          <a:latin typeface="Arial" panose="020B0604020202020204" pitchFamily="34" charset="0"/>
                          <a:cs typeface="Arial" panose="020B0604020202020204" pitchFamily="34" charset="0"/>
                        </a:rPr>
                        <a:t> as advised by DOH/SPPG/PHA. Involves exercise of Minister’s power of intervention. Only used in exceptional circumstance. Targeted support suspension, removal of duties from individuals or whole Board. Assessment through quality surveillance, existing knowledge, formal and informal investigations. Draw on expertise/advice of national colleagues and use  of external organisational and independent advisors</a:t>
                      </a:r>
                      <a:endParaRPr lang="en-GB" sz="1200" b="0" dirty="0">
                        <a:latin typeface="Arial" panose="020B0604020202020204" pitchFamily="34" charset="0"/>
                        <a:cs typeface="Arial" panose="020B0604020202020204" pitchFamily="34" charset="0"/>
                      </a:endParaRPr>
                    </a:p>
                  </a:txBody>
                  <a:tcPr>
                    <a:solidFill>
                      <a:srgbClr val="FF0000"/>
                    </a:solidFill>
                  </a:tcPr>
                </a:tc>
                <a:extLst>
                  <a:ext uri="{0D108BD9-81ED-4DB2-BD59-A6C34878D82A}">
                    <a16:rowId xmlns:a16="http://schemas.microsoft.com/office/drawing/2014/main" val="90825114"/>
                  </a:ext>
                </a:extLst>
              </a:tr>
              <a:tr h="785917">
                <a:tc>
                  <a:txBody>
                    <a:bodyPr/>
                    <a:lstStyle/>
                    <a:p>
                      <a:r>
                        <a:rPr lang="en-GB" sz="1200" dirty="0" smtClean="0">
                          <a:latin typeface="Arial" panose="020B0604020202020204" pitchFamily="34" charset="0"/>
                          <a:cs typeface="Arial" panose="020B0604020202020204" pitchFamily="34" charset="0"/>
                        </a:rPr>
                        <a:t>Level 4*</a:t>
                      </a:r>
                      <a:r>
                        <a:rPr lang="en-GB" sz="1200" baseline="0" dirty="0" smtClean="0">
                          <a:latin typeface="Arial" panose="020B0604020202020204" pitchFamily="34" charset="0"/>
                          <a:cs typeface="Arial" panose="020B0604020202020204" pitchFamily="34" charset="0"/>
                        </a:rPr>
                        <a:t>- Senior external support for provider. Targeted interventions – decision taken by Permanent Sec. Failure to provide recovery plan at level 3, significant weaknesses re financial stability, reputation, governance quality of care or patient safety. DOH take/coordinate action and direct intervention to support Trust, Interventions undertaken by SPPG as directed by Perm Sec. Appropriate external support may be given to Trust </a:t>
                      </a:r>
                      <a:r>
                        <a:rPr lang="en-GB" sz="1200" baseline="0" dirty="0" err="1" smtClean="0">
                          <a:latin typeface="Arial" panose="020B0604020202020204" pitchFamily="34" charset="0"/>
                          <a:cs typeface="Arial" panose="020B0604020202020204" pitchFamily="34" charset="0"/>
                        </a:rPr>
                        <a:t>eg</a:t>
                      </a:r>
                      <a:r>
                        <a:rPr lang="en-GB" sz="1200" baseline="0" dirty="0" smtClean="0">
                          <a:latin typeface="Arial" panose="020B0604020202020204" pitchFamily="34" charset="0"/>
                          <a:cs typeface="Arial" panose="020B0604020202020204" pitchFamily="34" charset="0"/>
                        </a:rPr>
                        <a:t> mentoring for Board/ET members – co-opting experts onto Board as Independent Advisors for finite period. DOH Review</a:t>
                      </a:r>
                      <a:endParaRPr lang="en-GB" sz="1200" dirty="0">
                        <a:latin typeface="Arial" panose="020B0604020202020204" pitchFamily="34" charset="0"/>
                        <a:cs typeface="Arial" panose="020B0604020202020204" pitchFamily="34" charset="0"/>
                      </a:endParaRPr>
                    </a:p>
                  </a:txBody>
                  <a:tcPr>
                    <a:solidFill>
                      <a:srgbClr val="FFC000"/>
                    </a:solidFill>
                  </a:tcPr>
                </a:tc>
                <a:extLst>
                  <a:ext uri="{0D108BD9-81ED-4DB2-BD59-A6C34878D82A}">
                    <a16:rowId xmlns:a16="http://schemas.microsoft.com/office/drawing/2014/main" val="2374894275"/>
                  </a:ext>
                </a:extLst>
              </a:tr>
              <a:tr h="626127">
                <a:tc>
                  <a:txBody>
                    <a:bodyPr/>
                    <a:lstStyle/>
                    <a:p>
                      <a:r>
                        <a:rPr lang="en-GB" sz="1200" dirty="0" smtClean="0">
                          <a:latin typeface="Arial" panose="020B0604020202020204" pitchFamily="34" charset="0"/>
                          <a:cs typeface="Arial" panose="020B0604020202020204" pitchFamily="34" charset="0"/>
                        </a:rPr>
                        <a:t>Level 3- enhanced</a:t>
                      </a:r>
                      <a:r>
                        <a:rPr lang="en-GB" sz="1200" baseline="0" dirty="0" smtClean="0">
                          <a:latin typeface="Arial" panose="020B0604020202020204" pitchFamily="34" charset="0"/>
                          <a:cs typeface="Arial" panose="020B0604020202020204" pitchFamily="34" charset="0"/>
                        </a:rPr>
                        <a:t> monitoring and support for provider – where previous concerns not resolved at levels 1 or 2, scale of concern, systemic concerns,  or ongoing performance challenges, Formal recovery plan – proactive approach, clear milestones and responsibilities – significantly enhanced monitoring and scrutiny. Trust CE to cooperate and provide leadership re agreed recovery actions. </a:t>
                      </a:r>
                      <a:endParaRPr lang="en-GB" sz="1200" dirty="0">
                        <a:latin typeface="Arial" panose="020B0604020202020204" pitchFamily="34" charset="0"/>
                        <a:cs typeface="Arial" panose="020B0604020202020204" pitchFamily="34" charset="0"/>
                      </a:endParaRPr>
                    </a:p>
                  </a:txBody>
                  <a:tcPr>
                    <a:solidFill>
                      <a:srgbClr val="00B050"/>
                    </a:solidFill>
                  </a:tcPr>
                </a:tc>
                <a:extLst>
                  <a:ext uri="{0D108BD9-81ED-4DB2-BD59-A6C34878D82A}">
                    <a16:rowId xmlns:a16="http://schemas.microsoft.com/office/drawing/2014/main" val="658829964"/>
                  </a:ext>
                </a:extLst>
              </a:tr>
              <a:tr h="626127">
                <a:tc>
                  <a:txBody>
                    <a:bodyPr/>
                    <a:lstStyle/>
                    <a:p>
                      <a:r>
                        <a:rPr lang="en-GB" sz="1200" dirty="0" smtClean="0">
                          <a:latin typeface="Arial" panose="020B0604020202020204" pitchFamily="34" charset="0"/>
                          <a:cs typeface="Arial" panose="020B0604020202020204" pitchFamily="34" charset="0"/>
                        </a:rPr>
                        <a:t>Level 2- enhanced</a:t>
                      </a:r>
                      <a:r>
                        <a:rPr lang="en-GB" sz="1200" baseline="0" dirty="0" smtClean="0">
                          <a:latin typeface="Arial" panose="020B0604020202020204" pitchFamily="34" charset="0"/>
                          <a:cs typeface="Arial" panose="020B0604020202020204" pitchFamily="34" charset="0"/>
                        </a:rPr>
                        <a:t> monitoring and support for provider – issues not resolved by Level 1 or direct escalation to Level 2 given seriousness. Local recover plan and enhanced monitoring- regular meetings at Director level – need to show proactivity </a:t>
                      </a:r>
                      <a:r>
                        <a:rPr lang="en-GB" sz="1200" baseline="0" dirty="0" err="1" smtClean="0">
                          <a:latin typeface="Arial" panose="020B0604020202020204" pitchFamily="34" charset="0"/>
                          <a:cs typeface="Arial" panose="020B0604020202020204" pitchFamily="34" charset="0"/>
                        </a:rPr>
                        <a:t>e.g</a:t>
                      </a:r>
                      <a:r>
                        <a:rPr lang="en-GB" sz="1200" baseline="0" dirty="0" smtClean="0">
                          <a:latin typeface="Arial" panose="020B0604020202020204" pitchFamily="34" charset="0"/>
                          <a:cs typeface="Arial" panose="020B0604020202020204" pitchFamily="34" charset="0"/>
                        </a:rPr>
                        <a:t> ongoing performance challenges, risks with no identified action/timetable</a:t>
                      </a:r>
                      <a:endParaRPr lang="en-GB" sz="1200" dirty="0">
                        <a:latin typeface="Arial" panose="020B0604020202020204" pitchFamily="34" charset="0"/>
                        <a:cs typeface="Arial" panose="020B0604020202020204" pitchFamily="34" charset="0"/>
                      </a:endParaRPr>
                    </a:p>
                  </a:txBody>
                  <a:tcPr>
                    <a:solidFill>
                      <a:srgbClr val="6BDB86"/>
                    </a:solidFill>
                  </a:tcPr>
                </a:tc>
                <a:extLst>
                  <a:ext uri="{0D108BD9-81ED-4DB2-BD59-A6C34878D82A}">
                    <a16:rowId xmlns:a16="http://schemas.microsoft.com/office/drawing/2014/main" val="2897124567"/>
                  </a:ext>
                </a:extLst>
              </a:tr>
              <a:tr h="626127">
                <a:tc>
                  <a:txBody>
                    <a:bodyPr/>
                    <a:lstStyle/>
                    <a:p>
                      <a:r>
                        <a:rPr lang="en-GB" sz="1200" dirty="0" smtClean="0">
                          <a:latin typeface="Arial" panose="020B0604020202020204" pitchFamily="34" charset="0"/>
                          <a:cs typeface="Arial" panose="020B0604020202020204" pitchFamily="34" charset="0"/>
                        </a:rPr>
                        <a:t>Level 1- area of</a:t>
                      </a:r>
                      <a:r>
                        <a:rPr lang="en-GB" sz="1200" baseline="0" dirty="0" smtClean="0">
                          <a:latin typeface="Arial" panose="020B0604020202020204" pitchFamily="34" charset="0"/>
                          <a:cs typeface="Arial" panose="020B0604020202020204" pitchFamily="34" charset="0"/>
                        </a:rPr>
                        <a:t> concern identified – emerging, potentially serious concern to service delivery, quality, safety effectiveness – informal level of support and guidance – but no intervention e.g. failure to demonstrate budgetary control and/or insufficient focus on productivity/efficiency. Notified in writing. Local recovery plan required. More frequent monitoring</a:t>
                      </a:r>
                      <a:endParaRPr lang="en-GB" sz="1200" dirty="0">
                        <a:latin typeface="Arial" panose="020B0604020202020204" pitchFamily="34" charset="0"/>
                        <a:cs typeface="Arial" panose="020B0604020202020204" pitchFamily="34" charset="0"/>
                      </a:endParaRPr>
                    </a:p>
                  </a:txBody>
                  <a:tcPr>
                    <a:solidFill>
                      <a:schemeClr val="accent6">
                        <a:lumMod val="20000"/>
                        <a:lumOff val="80000"/>
                      </a:schemeClr>
                    </a:solidFill>
                  </a:tcPr>
                </a:tc>
                <a:extLst>
                  <a:ext uri="{0D108BD9-81ED-4DB2-BD59-A6C34878D82A}">
                    <a16:rowId xmlns:a16="http://schemas.microsoft.com/office/drawing/2014/main" val="1320974124"/>
                  </a:ext>
                </a:extLst>
              </a:tr>
              <a:tr h="491972">
                <a:tc>
                  <a:txBody>
                    <a:bodyPr/>
                    <a:lstStyle/>
                    <a:p>
                      <a:r>
                        <a:rPr lang="en-GB" sz="1200" dirty="0" smtClean="0">
                          <a:latin typeface="Arial" panose="020B0604020202020204" pitchFamily="34" charset="0"/>
                          <a:cs typeface="Arial" panose="020B0604020202020204" pitchFamily="34" charset="0"/>
                        </a:rPr>
                        <a:t>Steady state- no intervention</a:t>
                      </a:r>
                      <a:r>
                        <a:rPr lang="en-GB" sz="1200" baseline="0" dirty="0" smtClean="0">
                          <a:latin typeface="Arial" panose="020B0604020202020204" pitchFamily="34" charset="0"/>
                          <a:cs typeface="Arial" panose="020B0604020202020204" pitchFamily="34" charset="0"/>
                        </a:rPr>
                        <a:t> required- Trust generally operating effectively – any issues picked up through routine oversight arrangements</a:t>
                      </a:r>
                      <a:endParaRPr lang="en-GB"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202245681"/>
                  </a:ext>
                </a:extLst>
              </a:tr>
            </a:tbl>
          </a:graphicData>
        </a:graphic>
      </p:graphicFrame>
      <p:sp>
        <p:nvSpPr>
          <p:cNvPr id="9" name="TextBox 8"/>
          <p:cNvSpPr txBox="1"/>
          <p:nvPr/>
        </p:nvSpPr>
        <p:spPr>
          <a:xfrm>
            <a:off x="10469880" y="3393326"/>
            <a:ext cx="1722120" cy="2292935"/>
          </a:xfrm>
          <a:prstGeom prst="rect">
            <a:avLst/>
          </a:prstGeom>
          <a:solidFill>
            <a:schemeClr val="accent1">
              <a:lumMod val="20000"/>
              <a:lumOff val="80000"/>
            </a:schemeClr>
          </a:solidFill>
        </p:spPr>
        <p:txBody>
          <a:bodyPr wrap="square" rtlCol="0">
            <a:spAutoFit/>
          </a:bodyPr>
          <a:lstStyle/>
          <a:p>
            <a:r>
              <a:rPr lang="en-GB" sz="1100" dirty="0" smtClean="0">
                <a:latin typeface="Arial" panose="020B0604020202020204" pitchFamily="34" charset="0"/>
                <a:cs typeface="Arial" panose="020B0604020202020204" pitchFamily="34" charset="0"/>
              </a:rPr>
              <a:t>NI Public made aware of </a:t>
            </a:r>
          </a:p>
          <a:p>
            <a:r>
              <a:rPr lang="en-GB" sz="1100" dirty="0" smtClean="0">
                <a:latin typeface="Arial" panose="020B0604020202020204" pitchFamily="34" charset="0"/>
                <a:cs typeface="Arial" panose="020B0604020202020204" pitchFamily="34" charset="0"/>
              </a:rPr>
              <a:t>concerns at levels 4 &amp;5 -</a:t>
            </a:r>
          </a:p>
          <a:p>
            <a:r>
              <a:rPr lang="en-GB" sz="1100" dirty="0" smtClean="0">
                <a:latin typeface="Arial" panose="020B0604020202020204" pitchFamily="34" charset="0"/>
                <a:cs typeface="Arial" panose="020B0604020202020204" pitchFamily="34" charset="0"/>
              </a:rPr>
              <a:t> serious problems or </a:t>
            </a:r>
          </a:p>
          <a:p>
            <a:r>
              <a:rPr lang="en-GB" sz="1100" dirty="0" smtClean="0">
                <a:latin typeface="Arial" panose="020B0604020202020204" pitchFamily="34" charset="0"/>
                <a:cs typeface="Arial" panose="020B0604020202020204" pitchFamily="34" charset="0"/>
              </a:rPr>
              <a:t>concerns re existing </a:t>
            </a:r>
          </a:p>
          <a:p>
            <a:r>
              <a:rPr lang="en-GB" sz="1100" dirty="0" smtClean="0">
                <a:latin typeface="Arial" panose="020B0604020202020204" pitchFamily="34" charset="0"/>
                <a:cs typeface="Arial" panose="020B0604020202020204" pitchFamily="34" charset="0"/>
              </a:rPr>
              <a:t>leadership’s ability to</a:t>
            </a:r>
          </a:p>
          <a:p>
            <a:r>
              <a:rPr lang="en-GB" sz="1100" dirty="0" smtClean="0">
                <a:latin typeface="Arial" panose="020B0604020202020204" pitchFamily="34" charset="0"/>
                <a:cs typeface="Arial" panose="020B0604020202020204" pitchFamily="34" charset="0"/>
              </a:rPr>
              <a:t> rectify</a:t>
            </a:r>
          </a:p>
          <a:p>
            <a:pPr marL="285750" indent="-285750">
              <a:buFont typeface="Arial" panose="020B0604020202020204" pitchFamily="34" charset="0"/>
              <a:buChar char="•"/>
            </a:pPr>
            <a:endParaRPr lang="en-GB" sz="1100" dirty="0">
              <a:latin typeface="Arial" panose="020B0604020202020204" pitchFamily="34" charset="0"/>
              <a:cs typeface="Arial" panose="020B0604020202020204" pitchFamily="34" charset="0"/>
            </a:endParaRPr>
          </a:p>
          <a:p>
            <a:r>
              <a:rPr lang="en-GB" sz="1100" dirty="0" smtClean="0">
                <a:latin typeface="Arial" panose="020B0604020202020204" pitchFamily="34" charset="0"/>
                <a:cs typeface="Arial" panose="020B0604020202020204" pitchFamily="34" charset="0"/>
              </a:rPr>
              <a:t>Escalation and de-escalation to &amp; from level 1 will take place as necessary and be decided by DOH/SPPG/PHA</a:t>
            </a:r>
            <a:endParaRPr lang="en-GB"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103197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6264F757A50147A304998346CC9946" ma:contentTypeVersion="16" ma:contentTypeDescription="Create a new document." ma:contentTypeScope="" ma:versionID="13495d0fc6b713c9a800b289844045ac">
  <xsd:schema xmlns:xsd="http://www.w3.org/2001/XMLSchema" xmlns:xs="http://www.w3.org/2001/XMLSchema" xmlns:p="http://schemas.microsoft.com/office/2006/metadata/properties" xmlns:ns2="cb71897c-df1d-4362-8731-bcfc3c3b1c15" xmlns:ns3="113bc8f4-fbd1-47dc-a367-b45504fa7fa8" xmlns:ns4="f742fd9a-f586-485c-bfbd-846a835e4eff" targetNamespace="http://schemas.microsoft.com/office/2006/metadata/properties" ma:root="true" ma:fieldsID="42a3ca5ec15aaa04490c9911c8f85048" ns2:_="" ns3:_="" ns4:_="">
    <xsd:import namespace="cb71897c-df1d-4362-8731-bcfc3c3b1c15"/>
    <xsd:import namespace="113bc8f4-fbd1-47dc-a367-b45504fa7fa8"/>
    <xsd:import namespace="f742fd9a-f586-485c-bfbd-846a835e4ef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71897c-df1d-4362-8731-bcfc3c3b1c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8672522-f831-4571-a95f-deab59c652ac"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13bc8f4-fbd1-47dc-a367-b45504fa7fa8"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742fd9a-f586-485c-bfbd-846a835e4eff"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87cf79a-0cc7-4041-bfeb-b00bcb421968}" ma:internalName="TaxCatchAll" ma:showField="CatchAllData" ma:web="113bc8f4-fbd1-47dc-a367-b45504fa7fa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b71897c-df1d-4362-8731-bcfc3c3b1c15">
      <Terms xmlns="http://schemas.microsoft.com/office/infopath/2007/PartnerControls"/>
    </lcf76f155ced4ddcb4097134ff3c332f>
    <TaxCatchAll xmlns="f742fd9a-f586-485c-bfbd-846a835e4eff" xsi:nil="true"/>
  </documentManagement>
</p:properties>
</file>

<file path=customXml/itemProps1.xml><?xml version="1.0" encoding="utf-8"?>
<ds:datastoreItem xmlns:ds="http://schemas.openxmlformats.org/officeDocument/2006/customXml" ds:itemID="{2AF41538-9360-435B-9C65-9E867239E5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b71897c-df1d-4362-8731-bcfc3c3b1c15"/>
    <ds:schemaRef ds:uri="113bc8f4-fbd1-47dc-a367-b45504fa7fa8"/>
    <ds:schemaRef ds:uri="f742fd9a-f586-485c-bfbd-846a835e4ef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F03C979-0850-44E4-B5E1-1D9C4708BF88}">
  <ds:schemaRefs>
    <ds:schemaRef ds:uri="http://schemas.microsoft.com/sharepoint/v3/contenttype/forms"/>
  </ds:schemaRefs>
</ds:datastoreItem>
</file>

<file path=customXml/itemProps3.xml><?xml version="1.0" encoding="utf-8"?>
<ds:datastoreItem xmlns:ds="http://schemas.openxmlformats.org/officeDocument/2006/customXml" ds:itemID="{1A2CDAA6-46F8-4F85-8CE2-EF41976F91A9}">
  <ds:schemaRefs>
    <ds:schemaRef ds:uri="http://purl.org/dc/terms/"/>
    <ds:schemaRef ds:uri="http://schemas.microsoft.com/office/2006/metadata/properties"/>
    <ds:schemaRef ds:uri="http://schemas.microsoft.com/office/2006/documentManagement/types"/>
    <ds:schemaRef ds:uri="113bc8f4-fbd1-47dc-a367-b45504fa7fa8"/>
    <ds:schemaRef ds:uri="http://purl.org/dc/elements/1.1/"/>
    <ds:schemaRef ds:uri="http://schemas.openxmlformats.org/package/2006/metadata/core-properties"/>
    <ds:schemaRef ds:uri="cb71897c-df1d-4362-8731-bcfc3c3b1c15"/>
    <ds:schemaRef ds:uri="f742fd9a-f586-485c-bfbd-846a835e4eff"/>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4307</TotalTime>
  <Words>2333</Words>
  <Application>Microsoft Office PowerPoint</Application>
  <PresentationFormat>Widescreen</PresentationFormat>
  <Paragraphs>436</Paragraphs>
  <Slides>15</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Segoe UI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Belfast H&amp;SC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Deeny, Niamh</dc:creator>
  <cp:lastModifiedBy>Stewart, Aine</cp:lastModifiedBy>
  <cp:revision>259</cp:revision>
  <cp:lastPrinted>2025-02-21T14:39:25Z</cp:lastPrinted>
  <dcterms:created xsi:type="dcterms:W3CDTF">2023-12-14T16:23:12Z</dcterms:created>
  <dcterms:modified xsi:type="dcterms:W3CDTF">2025-02-27T15:16:07Z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0x0101008B6264F757A50147A304998346CC9946</vt:lpwstr>
  </property>
</Properties>
</file>