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1" r:id="rId3"/>
    <p:sldId id="315" r:id="rId4"/>
    <p:sldId id="354" r:id="rId5"/>
    <p:sldId id="358" r:id="rId6"/>
    <p:sldId id="352" r:id="rId7"/>
    <p:sldId id="349" r:id="rId8"/>
    <p:sldId id="359" r:id="rId9"/>
    <p:sldId id="356" r:id="rId10"/>
    <p:sldId id="353" r:id="rId11"/>
    <p:sldId id="351" r:id="rId12"/>
    <p:sldId id="355" r:id="rId13"/>
    <p:sldId id="348" r:id="rId14"/>
    <p:sldId id="357" r:id="rId15"/>
    <p:sldId id="343"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0BC7"/>
    <a:srgbClr val="0A4C84"/>
    <a:srgbClr val="00B5CC"/>
    <a:srgbClr val="661C78"/>
    <a:srgbClr val="EA0190"/>
    <a:srgbClr val="F2DDF7"/>
    <a:srgbClr val="D9FAFF"/>
    <a:srgbClr val="DAE3F3"/>
    <a:srgbClr val="FFDDF2"/>
    <a:srgbClr val="345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22" d="100"/>
          <a:sy n="122" d="100"/>
        </p:scale>
        <p:origin x="9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2952755905514"/>
          <c:y val="0.20570438799076213"/>
          <c:w val="0.31905205599300085"/>
          <c:h val="0.68751755667625014"/>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C816-46CE-BF3F-CE114A0F915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816-46CE-BF3F-CE114A0F915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C816-46CE-BF3F-CE114A0F9156}"/>
              </c:ext>
            </c:extLst>
          </c:dPt>
          <c:dPt>
            <c:idx val="3"/>
            <c:bubble3D val="0"/>
            <c:spPr>
              <a:solidFill>
                <a:srgbClr val="FF00FF"/>
              </a:solidFill>
              <a:ln w="19050">
                <a:solidFill>
                  <a:schemeClr val="lt1"/>
                </a:solidFill>
              </a:ln>
              <a:effectLst/>
            </c:spPr>
            <c:extLst>
              <c:ext xmlns:c16="http://schemas.microsoft.com/office/drawing/2014/chart" uri="{C3380CC4-5D6E-409C-BE32-E72D297353CC}">
                <c16:uniqueId val="{00000007-C816-46CE-BF3F-CE114A0F9156}"/>
              </c:ext>
            </c:extLst>
          </c:dPt>
          <c:dLbls>
            <c:dLbl>
              <c:idx val="0"/>
              <c:layout>
                <c:manualLayout>
                  <c:x val="-7.7138531494362908E-2"/>
                  <c:y val="0.164606844702224"/>
                </c:manualLayout>
              </c:layout>
              <c:spPr>
                <a:solidFill>
                  <a:schemeClr val="lt1"/>
                </a:solidFill>
                <a:ln>
                  <a:solidFill>
                    <a:srgbClr val="00B5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1-C816-46CE-BF3F-CE114A0F9156}"/>
                </c:ext>
              </c:extLst>
            </c:dLbl>
            <c:dLbl>
              <c:idx val="1"/>
              <c:layout>
                <c:manualLayout>
                  <c:x val="-0.10979277765349177"/>
                  <c:y val="-0.19596454449836978"/>
                </c:manualLayout>
              </c:layout>
              <c:spPr>
                <a:solidFill>
                  <a:schemeClr val="lt1"/>
                </a:solidFill>
                <a:ln>
                  <a:solidFill>
                    <a:srgbClr val="0A4C84"/>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3-C816-46CE-BF3F-CE114A0F9156}"/>
                </c:ext>
              </c:extLst>
            </c:dLbl>
            <c:dLbl>
              <c:idx val="2"/>
              <c:layout>
                <c:manualLayout>
                  <c:x val="0.11838208694807627"/>
                  <c:y val="-3.9369969432427231E-2"/>
                </c:manualLayout>
              </c:layout>
              <c:spPr>
                <a:solidFill>
                  <a:schemeClr val="lt1"/>
                </a:solidFill>
                <a:ln>
                  <a:solidFill>
                    <a:srgbClr val="F30BC7"/>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5-C816-46CE-BF3F-CE114A0F9156}"/>
                </c:ext>
              </c:extLst>
            </c:dLbl>
            <c:dLbl>
              <c:idx val="3"/>
              <c:layout>
                <c:manualLayout>
                  <c:x val="7.0195464312285016E-2"/>
                  <c:y val="0.17690121382623875"/>
                </c:manualLayout>
              </c:layout>
              <c:spPr>
                <a:solidFill>
                  <a:schemeClr val="lt1"/>
                </a:solidFill>
                <a:ln>
                  <a:solidFill>
                    <a:srgbClr val="661C78"/>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7-C816-46CE-BF3F-CE114A0F9156}"/>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ellipse">
                    <a:avLst/>
                  </a:prstGeom>
                  <a:noFill/>
                  <a:ln>
                    <a:noFill/>
                  </a:ln>
                </c15:spPr>
              </c:ext>
            </c:extLst>
          </c:dLbls>
          <c:cat>
            <c:strRef>
              <c:f>Sheet1!$A$13:$A$16</c:f>
              <c:strCache>
                <c:ptCount val="4"/>
                <c:pt idx="0">
                  <c:v>0-14</c:v>
                </c:pt>
                <c:pt idx="1">
                  <c:v>15-39</c:v>
                </c:pt>
                <c:pt idx="2">
                  <c:v>40-64</c:v>
                </c:pt>
                <c:pt idx="3">
                  <c:v>65+</c:v>
                </c:pt>
              </c:strCache>
            </c:strRef>
          </c:cat>
          <c:val>
            <c:numRef>
              <c:f>Sheet1!$B$13:$B$16</c:f>
              <c:numCache>
                <c:formatCode>0%</c:formatCode>
                <c:ptCount val="4"/>
                <c:pt idx="0">
                  <c:v>0.18</c:v>
                </c:pt>
                <c:pt idx="1">
                  <c:v>0.37</c:v>
                </c:pt>
                <c:pt idx="2">
                  <c:v>0.3</c:v>
                </c:pt>
                <c:pt idx="3">
                  <c:v>0.15</c:v>
                </c:pt>
              </c:numCache>
            </c:numRef>
          </c:val>
          <c:extLst>
            <c:ext xmlns:c16="http://schemas.microsoft.com/office/drawing/2014/chart" uri="{C3380CC4-5D6E-409C-BE32-E72D297353CC}">
              <c16:uniqueId val="{00000008-C816-46CE-BF3F-CE114A0F915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3960001872961203"/>
          <c:y val="0.39575129498728739"/>
          <c:w val="0.16046200286999043"/>
          <c:h val="0.359259348131059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Sheet1!$A$2:$C$40</cx:f>
        <cx:lvl ptCount="39"/>
        <cx:lvl ptCount="39">
          <cx:pt idx="0">1</cx:pt>
          <cx:pt idx="1">2</cx:pt>
          <cx:pt idx="2">3</cx:pt>
          <cx:pt idx="3">4</cx:pt>
          <cx:pt idx="4">5</cx:pt>
          <cx:pt idx="5">6</cx:pt>
          <cx:pt idx="6">7</cx:pt>
          <cx:pt idx="7">8</cx:pt>
          <cx:pt idx="8">9</cx:pt>
          <cx:pt idx="9">10</cx:pt>
          <cx:pt idx="10">11</cx:pt>
          <cx:pt idx="11">12</cx:pt>
          <cx:pt idx="12">13</cx:pt>
          <cx:pt idx="13">14</cx:pt>
          <cx:pt idx="14">15</cx:pt>
          <cx:pt idx="15">16</cx:pt>
        </cx:lvl>
        <cx:lvl ptCount="39">
          <cx:pt idx="0">1</cx:pt>
          <cx:pt idx="1">1</cx:pt>
          <cx:pt idx="2">1</cx:pt>
          <cx:pt idx="3">1</cx:pt>
          <cx:pt idx="4">1</cx:pt>
          <cx:pt idx="5">1</cx:pt>
          <cx:pt idx="6">1</cx:pt>
          <cx:pt idx="7">1</cx:pt>
          <cx:pt idx="8">1</cx:pt>
          <cx:pt idx="9">1</cx:pt>
          <cx:pt idx="10">1</cx:pt>
          <cx:pt idx="11">1</cx:pt>
          <cx:pt idx="12">1</cx:pt>
          <cx:pt idx="13">1</cx:pt>
          <cx:pt idx="14">1</cx:pt>
          <cx:pt idx="15">1</cx:pt>
        </cx:lvl>
      </cx:strDim>
      <cx:numDim type="size">
        <cx:f>Sheet1!$D$2:$D$40</cx:f>
        <cx:lvl ptCount="39" formatCode="General">
          <cx:pt idx="0">30</cx:pt>
          <cx:pt idx="1">30</cx:pt>
          <cx:pt idx="2">30</cx:pt>
          <cx:pt idx="3">30</cx:pt>
          <cx:pt idx="4">30</cx:pt>
          <cx:pt idx="5">30</cx:pt>
          <cx:pt idx="6">30</cx:pt>
          <cx:pt idx="7">30</cx:pt>
          <cx:pt idx="8">30</cx:pt>
          <cx:pt idx="9">30</cx:pt>
          <cx:pt idx="10">30</cx:pt>
          <cx:pt idx="11">30</cx:pt>
          <cx:pt idx="12">30</cx:pt>
          <cx:pt idx="13">30</cx:pt>
          <cx:pt idx="14">30</cx:pt>
          <cx:pt idx="15">30</cx:pt>
        </cx:lvl>
      </cx:numDim>
    </cx:data>
  </cx:chartData>
  <cx:chart>
    <cx:plotArea>
      <cx:plotAreaRegion>
        <cx:series layoutId="sunburst" uniqueId="{D7F6D578-5EBB-4D00-B3B3-2071CDB07A43}">
          <cx:tx>
            <cx:txData>
              <cx:f>Sheet1!$D$1</cx:f>
              <cx:v>Series1</cx:v>
            </cx:txData>
          </cx:tx>
          <cx:dataPt idx="1">
            <cx:spPr>
              <a:solidFill>
                <a:srgbClr val="002060"/>
              </a:solidFill>
            </cx:spPr>
          </cx:dataPt>
          <cx:dataPt idx="2">
            <cx:spPr>
              <a:solidFill>
                <a:srgbClr val="7030A0"/>
              </a:solidFill>
            </cx:spPr>
          </cx:dataPt>
          <cx:dataPt idx="3">
            <cx:spPr>
              <a:solidFill>
                <a:srgbClr val="AE78D6"/>
              </a:solidFill>
            </cx:spPr>
          </cx:dataPt>
          <cx:dataPt idx="4">
            <cx:spPr>
              <a:solidFill>
                <a:srgbClr val="ECC5FF"/>
              </a:solidFill>
            </cx:spPr>
          </cx:dataPt>
          <cx:dataPt idx="5">
            <cx:spPr>
              <a:solidFill>
                <a:srgbClr val="E4D3F1"/>
              </a:solidFill>
            </cx:spPr>
          </cx:dataPt>
          <cx:dataPt idx="6">
            <cx:spPr>
              <a:solidFill>
                <a:srgbClr val="FFC5C5"/>
              </a:solidFill>
            </cx:spPr>
          </cx:dataPt>
          <cx:dataPt idx="7">
            <cx:spPr>
              <a:solidFill>
                <a:srgbClr val="FF9999"/>
              </a:solidFill>
            </cx:spPr>
          </cx:dataPt>
          <cx:dataPt idx="8">
            <cx:spPr>
              <a:solidFill>
                <a:srgbClr val="F4B183"/>
              </a:solidFill>
            </cx:spPr>
          </cx:dataPt>
          <cx:dataPt idx="9">
            <cx:spPr>
              <a:solidFill>
                <a:schemeClr val="accent4">
                  <a:lumMod val="60000"/>
                  <a:lumOff val="40000"/>
                </a:schemeClr>
              </a:solidFill>
            </cx:spPr>
          </cx:dataPt>
          <cx:dataPt idx="10">
            <cx:spPr>
              <a:solidFill>
                <a:srgbClr val="FFC819"/>
              </a:solidFill>
            </cx:spPr>
          </cx:dataPt>
          <cx:dataPt idx="11">
            <cx:spPr>
              <a:solidFill>
                <a:schemeClr val="accent4">
                  <a:lumMod val="20000"/>
                  <a:lumOff val="80000"/>
                </a:schemeClr>
              </a:solidFill>
            </cx:spPr>
          </cx:dataPt>
          <cx:dataPt idx="12">
            <cx:spPr>
              <a:solidFill>
                <a:schemeClr val="accent6">
                  <a:lumMod val="20000"/>
                  <a:lumOff val="80000"/>
                </a:schemeClr>
              </a:solidFill>
            </cx:spPr>
          </cx:dataPt>
          <cx:dataPt idx="13">
            <cx:spPr>
              <a:solidFill>
                <a:schemeClr val="accent6">
                  <a:lumMod val="60000"/>
                  <a:lumOff val="40000"/>
                </a:schemeClr>
              </a:solidFill>
            </cx:spPr>
          </cx:dataPt>
          <cx:dataPt idx="14">
            <cx:spPr>
              <a:solidFill>
                <a:srgbClr val="00B0F0"/>
              </a:solidFill>
            </cx:spPr>
          </cx:dataPt>
          <cx:dataPt idx="15">
            <cx:spPr>
              <a:solidFill>
                <a:schemeClr val="accent1">
                  <a:lumMod val="60000"/>
                  <a:lumOff val="40000"/>
                </a:schemeClr>
              </a:solidFill>
            </cx:spPr>
          </cx:dataPt>
          <cx:dataPt idx="16">
            <cx:spPr>
              <a:solidFill>
                <a:schemeClr val="accent1">
                  <a:lumMod val="75000"/>
                </a:schemeClr>
              </a:solidFill>
            </cx:spPr>
          </cx:dataPt>
          <cx:dataLabels pos="ctr">
            <cx:visibility seriesName="0" categoryName="1" value="0"/>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424D4-3E0B-430C-9F58-E3CFDC3A870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284D950-7158-474F-9098-C10FF91C1915}">
      <dgm:prSet phldrT="[Text]"/>
      <dgm:spPr>
        <a:solidFill>
          <a:srgbClr val="F30BC7"/>
        </a:solidFill>
      </dgm:spPr>
      <dgm:t>
        <a:bodyPr/>
        <a:lstStyle/>
        <a:p>
          <a:r>
            <a:rPr lang="en-GB" b="1" dirty="0" smtClean="0">
              <a:latin typeface="Arial" panose="020B0604020202020204" pitchFamily="34" charset="0"/>
              <a:cs typeface="Arial" panose="020B0604020202020204" pitchFamily="34" charset="0"/>
            </a:rPr>
            <a:t>Workforce</a:t>
          </a:r>
          <a:endParaRPr lang="en-US" dirty="0"/>
        </a:p>
      </dgm:t>
    </dgm:pt>
    <dgm:pt modelId="{133C09A0-B605-43A5-AF0D-A412C55379AE}" type="parTrans" cxnId="{2E2CF134-FE88-4823-AAA8-6E30CB60A3C8}">
      <dgm:prSet/>
      <dgm:spPr/>
      <dgm:t>
        <a:bodyPr/>
        <a:lstStyle/>
        <a:p>
          <a:endParaRPr lang="en-US"/>
        </a:p>
      </dgm:t>
    </dgm:pt>
    <dgm:pt modelId="{760FDB1E-B032-46A8-AB36-14BB0BB790BA}" type="sibTrans" cxnId="{2E2CF134-FE88-4823-AAA8-6E30CB60A3C8}">
      <dgm:prSet/>
      <dgm:spPr/>
      <dgm:t>
        <a:bodyPr/>
        <a:lstStyle/>
        <a:p>
          <a:endParaRPr lang="en-US"/>
        </a:p>
      </dgm:t>
    </dgm:pt>
    <dgm:pt modelId="{65A4E600-960D-4584-96D5-583F06F7313A}">
      <dgm:prSet phldrT="[Text]"/>
      <dgm:spPr>
        <a:solidFill>
          <a:srgbClr val="00B5CC"/>
        </a:solidFill>
      </dgm:spPr>
      <dgm:t>
        <a:bodyPr/>
        <a:lstStyle/>
        <a:p>
          <a:r>
            <a:rPr lang="en-GB" b="1" dirty="0" smtClean="0">
              <a:latin typeface="Arial" panose="020B0604020202020204" pitchFamily="34" charset="0"/>
              <a:cs typeface="Arial" panose="020B0604020202020204" pitchFamily="34" charset="0"/>
            </a:rPr>
            <a:t>Cross HSC Trust Working</a:t>
          </a:r>
          <a:endParaRPr lang="en-US" dirty="0"/>
        </a:p>
      </dgm:t>
    </dgm:pt>
    <dgm:pt modelId="{6311A364-85CA-45D7-826D-E3206518B8C0}" type="parTrans" cxnId="{4EC8C118-4CED-48AF-A942-A6F0C2D19766}">
      <dgm:prSet/>
      <dgm:spPr/>
      <dgm:t>
        <a:bodyPr/>
        <a:lstStyle/>
        <a:p>
          <a:endParaRPr lang="en-US"/>
        </a:p>
      </dgm:t>
    </dgm:pt>
    <dgm:pt modelId="{0B97C460-683F-453A-921D-4C667F83C362}" type="sibTrans" cxnId="{4EC8C118-4CED-48AF-A942-A6F0C2D19766}">
      <dgm:prSet/>
      <dgm:spPr/>
      <dgm:t>
        <a:bodyPr/>
        <a:lstStyle/>
        <a:p>
          <a:endParaRPr lang="en-US"/>
        </a:p>
      </dgm:t>
    </dgm:pt>
    <dgm:pt modelId="{08BC8FE4-10CB-42AA-BFE7-93F7C42BC827}">
      <dgm:prSet phldrT="[Text]"/>
      <dgm:spPr>
        <a:solidFill>
          <a:srgbClr val="661C78"/>
        </a:solidFill>
      </dgm:spPr>
      <dgm:t>
        <a:bodyPr/>
        <a:lstStyle/>
        <a:p>
          <a:r>
            <a:rPr lang="en-GB" b="1" dirty="0" smtClean="0">
              <a:latin typeface="Arial" panose="020B0604020202020204" pitchFamily="34" charset="0"/>
              <a:cs typeface="Arial" panose="020B0604020202020204" pitchFamily="34" charset="0"/>
            </a:rPr>
            <a:t>Communities and people</a:t>
          </a:r>
          <a:endParaRPr lang="en-US" dirty="0"/>
        </a:p>
      </dgm:t>
    </dgm:pt>
    <dgm:pt modelId="{C1E6877D-4290-40CA-9908-B7E3EA2FE759}" type="parTrans" cxnId="{1CF78272-3C67-43E7-97D2-0244D1F192F8}">
      <dgm:prSet/>
      <dgm:spPr/>
      <dgm:t>
        <a:bodyPr/>
        <a:lstStyle/>
        <a:p>
          <a:endParaRPr lang="en-US"/>
        </a:p>
      </dgm:t>
    </dgm:pt>
    <dgm:pt modelId="{9CFD2BE6-C2E4-474C-AF11-D26EC5345EFE}" type="sibTrans" cxnId="{1CF78272-3C67-43E7-97D2-0244D1F192F8}">
      <dgm:prSet/>
      <dgm:spPr/>
      <dgm:t>
        <a:bodyPr/>
        <a:lstStyle/>
        <a:p>
          <a:endParaRPr lang="en-US"/>
        </a:p>
      </dgm:t>
    </dgm:pt>
    <dgm:pt modelId="{087EAC3E-CE6A-4B08-87DF-B75923EF9481}">
      <dgm:prSet/>
      <dgm:spPr>
        <a:solidFill>
          <a:srgbClr val="0A4C84"/>
        </a:solidFill>
      </dgm:spPr>
      <dgm:t>
        <a:bodyPr/>
        <a:lstStyle/>
        <a:p>
          <a:r>
            <a:rPr lang="en-GB" b="1" dirty="0" smtClean="0">
              <a:latin typeface="Arial" panose="020B0604020202020204" pitchFamily="34" charset="0"/>
              <a:cs typeface="Arial" panose="020B0604020202020204" pitchFamily="34" charset="0"/>
            </a:rPr>
            <a:t>Digital solutions</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dgm:t>
    </dgm:pt>
    <dgm:pt modelId="{C20AE8C6-71D8-4B0B-A1BB-95CF3B83BF7C}" type="parTrans" cxnId="{D7EAE315-A045-4FB1-B6C2-96C0EA83E581}">
      <dgm:prSet/>
      <dgm:spPr/>
      <dgm:t>
        <a:bodyPr/>
        <a:lstStyle/>
        <a:p>
          <a:endParaRPr lang="en-US"/>
        </a:p>
      </dgm:t>
    </dgm:pt>
    <dgm:pt modelId="{61304B96-7FE7-4E6B-AFA8-36F456589AD0}" type="sibTrans" cxnId="{D7EAE315-A045-4FB1-B6C2-96C0EA83E581}">
      <dgm:prSet/>
      <dgm:spPr/>
      <dgm:t>
        <a:bodyPr/>
        <a:lstStyle/>
        <a:p>
          <a:endParaRPr lang="en-US"/>
        </a:p>
      </dgm:t>
    </dgm:pt>
    <dgm:pt modelId="{39D61F02-A916-4951-8DC0-0DB34D271B01}">
      <dgm:prSet/>
      <dgm:spPr>
        <a:solidFill>
          <a:srgbClr val="00B5CC"/>
        </a:solidFill>
      </dgm:spPr>
      <dgm:t>
        <a:bodyPr/>
        <a:lstStyle/>
        <a:p>
          <a:r>
            <a:rPr lang="en-GB" b="1" dirty="0" smtClean="0">
              <a:latin typeface="Arial" panose="020B0604020202020204" pitchFamily="34" charset="0"/>
              <a:cs typeface="Arial" panose="020B0604020202020204" pitchFamily="34" charset="0"/>
            </a:rPr>
            <a:t>Funding</a:t>
          </a:r>
          <a:endParaRPr lang="en-US" dirty="0"/>
        </a:p>
      </dgm:t>
    </dgm:pt>
    <dgm:pt modelId="{F87F9228-2755-4DCA-A586-E2F94B7B82CA}" type="parTrans" cxnId="{1BD1B3B2-A7ED-41B9-AB77-2A60E3304170}">
      <dgm:prSet/>
      <dgm:spPr/>
      <dgm:t>
        <a:bodyPr/>
        <a:lstStyle/>
        <a:p>
          <a:endParaRPr lang="en-US"/>
        </a:p>
      </dgm:t>
    </dgm:pt>
    <dgm:pt modelId="{38CBF571-9A0A-401A-A707-729C42CBFDE7}" type="sibTrans" cxnId="{1BD1B3B2-A7ED-41B9-AB77-2A60E3304170}">
      <dgm:prSet/>
      <dgm:spPr/>
      <dgm:t>
        <a:bodyPr/>
        <a:lstStyle/>
        <a:p>
          <a:endParaRPr lang="en-US"/>
        </a:p>
      </dgm:t>
    </dgm:pt>
    <dgm:pt modelId="{4BFD182B-3FC7-4895-9306-8205A007FD66}">
      <dgm:prSet/>
      <dgm:spPr>
        <a:solidFill>
          <a:srgbClr val="0A4C84"/>
        </a:solidFill>
      </dgm:spPr>
      <dgm:t>
        <a:bodyPr/>
        <a:lstStyle/>
        <a:p>
          <a:r>
            <a:rPr lang="en-US" b="1" dirty="0" smtClean="0">
              <a:latin typeface="Arial" panose="020B0604020202020204" pitchFamily="34" charset="0"/>
              <a:cs typeface="Arial" panose="020B0604020202020204" pitchFamily="34" charset="0"/>
            </a:rPr>
            <a:t>Working</a:t>
          </a:r>
          <a:r>
            <a:rPr lang="en-US" b="1" baseline="0" dirty="0" smtClean="0">
              <a:latin typeface="Arial" panose="020B0604020202020204" pitchFamily="34" charset="0"/>
              <a:cs typeface="Arial" panose="020B0604020202020204" pitchFamily="34" charset="0"/>
            </a:rPr>
            <a:t> with our partners</a:t>
          </a:r>
          <a:endParaRPr lang="en-US" b="1" dirty="0" smtClean="0">
            <a:latin typeface="Arial" panose="020B0604020202020204" pitchFamily="34" charset="0"/>
            <a:cs typeface="Arial" panose="020B0604020202020204" pitchFamily="34" charset="0"/>
          </a:endParaRPr>
        </a:p>
      </dgm:t>
    </dgm:pt>
    <dgm:pt modelId="{117C9BEA-989C-481A-8F2C-866F3BB3CB0B}" type="parTrans" cxnId="{ED89CB6F-FC5A-4BFD-8904-75E976114CA6}">
      <dgm:prSet/>
      <dgm:spPr/>
      <dgm:t>
        <a:bodyPr/>
        <a:lstStyle/>
        <a:p>
          <a:endParaRPr lang="en-US"/>
        </a:p>
      </dgm:t>
    </dgm:pt>
    <dgm:pt modelId="{8332224B-CB49-41CE-855E-9ECADE0BC0B1}" type="sibTrans" cxnId="{ED89CB6F-FC5A-4BFD-8904-75E976114CA6}">
      <dgm:prSet/>
      <dgm:spPr/>
      <dgm:t>
        <a:bodyPr/>
        <a:lstStyle/>
        <a:p>
          <a:endParaRPr lang="en-US"/>
        </a:p>
      </dgm:t>
    </dgm:pt>
    <dgm:pt modelId="{57525420-2845-4A10-BD4D-367B8D7D25AB}" type="pres">
      <dgm:prSet presAssocID="{411424D4-3E0B-430C-9F58-E3CFDC3A870D}" presName="cycle" presStyleCnt="0">
        <dgm:presLayoutVars>
          <dgm:dir/>
          <dgm:resizeHandles val="exact"/>
        </dgm:presLayoutVars>
      </dgm:prSet>
      <dgm:spPr/>
      <dgm:t>
        <a:bodyPr/>
        <a:lstStyle/>
        <a:p>
          <a:endParaRPr lang="en-US"/>
        </a:p>
      </dgm:t>
    </dgm:pt>
    <dgm:pt modelId="{4054D5C6-527F-4AB2-97B5-86ECC4F13C8A}" type="pres">
      <dgm:prSet presAssocID="{9284D950-7158-474F-9098-C10FF91C1915}" presName="node" presStyleLbl="node1" presStyleIdx="0" presStyleCnt="6">
        <dgm:presLayoutVars>
          <dgm:bulletEnabled val="1"/>
        </dgm:presLayoutVars>
      </dgm:prSet>
      <dgm:spPr/>
      <dgm:t>
        <a:bodyPr/>
        <a:lstStyle/>
        <a:p>
          <a:endParaRPr lang="en-US"/>
        </a:p>
      </dgm:t>
    </dgm:pt>
    <dgm:pt modelId="{8F97A0C2-7E44-46E4-9ECE-94E54CC41137}" type="pres">
      <dgm:prSet presAssocID="{9284D950-7158-474F-9098-C10FF91C1915}" presName="spNode" presStyleCnt="0"/>
      <dgm:spPr/>
    </dgm:pt>
    <dgm:pt modelId="{77323C6B-FFCC-4885-8FD6-BDE2417BCBFE}" type="pres">
      <dgm:prSet presAssocID="{760FDB1E-B032-46A8-AB36-14BB0BB790BA}" presName="sibTrans" presStyleLbl="sibTrans1D1" presStyleIdx="0" presStyleCnt="6"/>
      <dgm:spPr/>
      <dgm:t>
        <a:bodyPr/>
        <a:lstStyle/>
        <a:p>
          <a:endParaRPr lang="en-US"/>
        </a:p>
      </dgm:t>
    </dgm:pt>
    <dgm:pt modelId="{5988542A-E909-4F1B-B79E-CE3A9E49CCA6}" type="pres">
      <dgm:prSet presAssocID="{65A4E600-960D-4584-96D5-583F06F7313A}" presName="node" presStyleLbl="node1" presStyleIdx="1" presStyleCnt="6">
        <dgm:presLayoutVars>
          <dgm:bulletEnabled val="1"/>
        </dgm:presLayoutVars>
      </dgm:prSet>
      <dgm:spPr/>
      <dgm:t>
        <a:bodyPr/>
        <a:lstStyle/>
        <a:p>
          <a:endParaRPr lang="en-US"/>
        </a:p>
      </dgm:t>
    </dgm:pt>
    <dgm:pt modelId="{60479817-9037-4FC4-AA62-AFE54D8289A2}" type="pres">
      <dgm:prSet presAssocID="{65A4E600-960D-4584-96D5-583F06F7313A}" presName="spNode" presStyleCnt="0"/>
      <dgm:spPr/>
    </dgm:pt>
    <dgm:pt modelId="{0441BA7B-AE25-4CA0-8C5A-B84C0FA837AC}" type="pres">
      <dgm:prSet presAssocID="{0B97C460-683F-453A-921D-4C667F83C362}" presName="sibTrans" presStyleLbl="sibTrans1D1" presStyleIdx="1" presStyleCnt="6"/>
      <dgm:spPr/>
      <dgm:t>
        <a:bodyPr/>
        <a:lstStyle/>
        <a:p>
          <a:endParaRPr lang="en-US"/>
        </a:p>
      </dgm:t>
    </dgm:pt>
    <dgm:pt modelId="{9558F6F1-334D-42E0-9CE7-F69B07B2F3CA}" type="pres">
      <dgm:prSet presAssocID="{4BFD182B-3FC7-4895-9306-8205A007FD66}" presName="node" presStyleLbl="node1" presStyleIdx="2" presStyleCnt="6" custRadScaleRad="98028" custRadScaleInc="2895">
        <dgm:presLayoutVars>
          <dgm:bulletEnabled val="1"/>
        </dgm:presLayoutVars>
      </dgm:prSet>
      <dgm:spPr/>
      <dgm:t>
        <a:bodyPr/>
        <a:lstStyle/>
        <a:p>
          <a:endParaRPr lang="en-US"/>
        </a:p>
      </dgm:t>
    </dgm:pt>
    <dgm:pt modelId="{65B1BD08-4A64-4ED9-9358-12A22715A8D5}" type="pres">
      <dgm:prSet presAssocID="{4BFD182B-3FC7-4895-9306-8205A007FD66}" presName="spNode" presStyleCnt="0"/>
      <dgm:spPr/>
    </dgm:pt>
    <dgm:pt modelId="{FBA78DE0-25F4-4D70-B54F-1FFFD66998CE}" type="pres">
      <dgm:prSet presAssocID="{8332224B-CB49-41CE-855E-9ECADE0BC0B1}" presName="sibTrans" presStyleLbl="sibTrans1D1" presStyleIdx="2" presStyleCnt="6"/>
      <dgm:spPr/>
      <dgm:t>
        <a:bodyPr/>
        <a:lstStyle/>
        <a:p>
          <a:endParaRPr lang="en-US"/>
        </a:p>
      </dgm:t>
    </dgm:pt>
    <dgm:pt modelId="{BA9FD659-375B-4AB7-A334-58DB79733E4F}" type="pres">
      <dgm:prSet presAssocID="{08BC8FE4-10CB-42AA-BFE7-93F7C42BC827}" presName="node" presStyleLbl="node1" presStyleIdx="3" presStyleCnt="6">
        <dgm:presLayoutVars>
          <dgm:bulletEnabled val="1"/>
        </dgm:presLayoutVars>
      </dgm:prSet>
      <dgm:spPr/>
      <dgm:t>
        <a:bodyPr/>
        <a:lstStyle/>
        <a:p>
          <a:endParaRPr lang="en-US"/>
        </a:p>
      </dgm:t>
    </dgm:pt>
    <dgm:pt modelId="{AC99FA99-1D7D-491A-BB47-DD9E67FC067C}" type="pres">
      <dgm:prSet presAssocID="{08BC8FE4-10CB-42AA-BFE7-93F7C42BC827}" presName="spNode" presStyleCnt="0"/>
      <dgm:spPr/>
    </dgm:pt>
    <dgm:pt modelId="{55A371F9-5872-42AE-B76C-19A0C02FDB5D}" type="pres">
      <dgm:prSet presAssocID="{9CFD2BE6-C2E4-474C-AF11-D26EC5345EFE}" presName="sibTrans" presStyleLbl="sibTrans1D1" presStyleIdx="3" presStyleCnt="6"/>
      <dgm:spPr/>
      <dgm:t>
        <a:bodyPr/>
        <a:lstStyle/>
        <a:p>
          <a:endParaRPr lang="en-US"/>
        </a:p>
      </dgm:t>
    </dgm:pt>
    <dgm:pt modelId="{1ED03DBD-FB55-4895-9A96-6CC20185CDDE}" type="pres">
      <dgm:prSet presAssocID="{39D61F02-A916-4951-8DC0-0DB34D271B01}" presName="node" presStyleLbl="node1" presStyleIdx="4" presStyleCnt="6">
        <dgm:presLayoutVars>
          <dgm:bulletEnabled val="1"/>
        </dgm:presLayoutVars>
      </dgm:prSet>
      <dgm:spPr/>
      <dgm:t>
        <a:bodyPr/>
        <a:lstStyle/>
        <a:p>
          <a:endParaRPr lang="en-US"/>
        </a:p>
      </dgm:t>
    </dgm:pt>
    <dgm:pt modelId="{38041673-398F-42F8-8358-0BC1792B972F}" type="pres">
      <dgm:prSet presAssocID="{39D61F02-A916-4951-8DC0-0DB34D271B01}" presName="spNode" presStyleCnt="0"/>
      <dgm:spPr/>
    </dgm:pt>
    <dgm:pt modelId="{B5703B14-93D9-49C2-890A-449441A15225}" type="pres">
      <dgm:prSet presAssocID="{38CBF571-9A0A-401A-A707-729C42CBFDE7}" presName="sibTrans" presStyleLbl="sibTrans1D1" presStyleIdx="4" presStyleCnt="6"/>
      <dgm:spPr/>
      <dgm:t>
        <a:bodyPr/>
        <a:lstStyle/>
        <a:p>
          <a:endParaRPr lang="en-US"/>
        </a:p>
      </dgm:t>
    </dgm:pt>
    <dgm:pt modelId="{46A02C68-89CB-467F-8958-96ABA73F1456}" type="pres">
      <dgm:prSet presAssocID="{087EAC3E-CE6A-4B08-87DF-B75923EF9481}" presName="node" presStyleLbl="node1" presStyleIdx="5" presStyleCnt="6">
        <dgm:presLayoutVars>
          <dgm:bulletEnabled val="1"/>
        </dgm:presLayoutVars>
      </dgm:prSet>
      <dgm:spPr/>
      <dgm:t>
        <a:bodyPr/>
        <a:lstStyle/>
        <a:p>
          <a:endParaRPr lang="en-US"/>
        </a:p>
      </dgm:t>
    </dgm:pt>
    <dgm:pt modelId="{AF3F5D24-7797-4784-BDA7-945F68BE1C28}" type="pres">
      <dgm:prSet presAssocID="{087EAC3E-CE6A-4B08-87DF-B75923EF9481}" presName="spNode" presStyleCnt="0"/>
      <dgm:spPr/>
    </dgm:pt>
    <dgm:pt modelId="{7FA23027-C5BC-4A7D-B532-6073F326B5AB}" type="pres">
      <dgm:prSet presAssocID="{61304B96-7FE7-4E6B-AFA8-36F456589AD0}" presName="sibTrans" presStyleLbl="sibTrans1D1" presStyleIdx="5" presStyleCnt="6"/>
      <dgm:spPr/>
      <dgm:t>
        <a:bodyPr/>
        <a:lstStyle/>
        <a:p>
          <a:endParaRPr lang="en-US"/>
        </a:p>
      </dgm:t>
    </dgm:pt>
  </dgm:ptLst>
  <dgm:cxnLst>
    <dgm:cxn modelId="{E576EA1A-1460-448E-A6E8-C644F1453119}" type="presOf" srcId="{38CBF571-9A0A-401A-A707-729C42CBFDE7}" destId="{B5703B14-93D9-49C2-890A-449441A15225}" srcOrd="0" destOrd="0" presId="urn:microsoft.com/office/officeart/2005/8/layout/cycle6"/>
    <dgm:cxn modelId="{3C0ADF78-EF8E-4AE5-8C55-6C89AD06F6AA}" type="presOf" srcId="{087EAC3E-CE6A-4B08-87DF-B75923EF9481}" destId="{46A02C68-89CB-467F-8958-96ABA73F1456}" srcOrd="0" destOrd="0" presId="urn:microsoft.com/office/officeart/2005/8/layout/cycle6"/>
    <dgm:cxn modelId="{1BD1B3B2-A7ED-41B9-AB77-2A60E3304170}" srcId="{411424D4-3E0B-430C-9F58-E3CFDC3A870D}" destId="{39D61F02-A916-4951-8DC0-0DB34D271B01}" srcOrd="4" destOrd="0" parTransId="{F87F9228-2755-4DCA-A586-E2F94B7B82CA}" sibTransId="{38CBF571-9A0A-401A-A707-729C42CBFDE7}"/>
    <dgm:cxn modelId="{27314BEA-33B9-449A-B690-5FC53690D800}" type="presOf" srcId="{8332224B-CB49-41CE-855E-9ECADE0BC0B1}" destId="{FBA78DE0-25F4-4D70-B54F-1FFFD66998CE}" srcOrd="0" destOrd="0" presId="urn:microsoft.com/office/officeart/2005/8/layout/cycle6"/>
    <dgm:cxn modelId="{9DD66892-CAC3-443B-8D3F-A8EDA6020E7B}" type="presOf" srcId="{9284D950-7158-474F-9098-C10FF91C1915}" destId="{4054D5C6-527F-4AB2-97B5-86ECC4F13C8A}" srcOrd="0" destOrd="0" presId="urn:microsoft.com/office/officeart/2005/8/layout/cycle6"/>
    <dgm:cxn modelId="{F973BEA1-212E-42EE-AB9E-10815A347C99}" type="presOf" srcId="{61304B96-7FE7-4E6B-AFA8-36F456589AD0}" destId="{7FA23027-C5BC-4A7D-B532-6073F326B5AB}" srcOrd="0" destOrd="0" presId="urn:microsoft.com/office/officeart/2005/8/layout/cycle6"/>
    <dgm:cxn modelId="{1CF78272-3C67-43E7-97D2-0244D1F192F8}" srcId="{411424D4-3E0B-430C-9F58-E3CFDC3A870D}" destId="{08BC8FE4-10CB-42AA-BFE7-93F7C42BC827}" srcOrd="3" destOrd="0" parTransId="{C1E6877D-4290-40CA-9908-B7E3EA2FE759}" sibTransId="{9CFD2BE6-C2E4-474C-AF11-D26EC5345EFE}"/>
    <dgm:cxn modelId="{98B370E3-EA1E-40F2-99B0-88E125796769}" type="presOf" srcId="{411424D4-3E0B-430C-9F58-E3CFDC3A870D}" destId="{57525420-2845-4A10-BD4D-367B8D7D25AB}" srcOrd="0" destOrd="0" presId="urn:microsoft.com/office/officeart/2005/8/layout/cycle6"/>
    <dgm:cxn modelId="{2E2CF134-FE88-4823-AAA8-6E30CB60A3C8}" srcId="{411424D4-3E0B-430C-9F58-E3CFDC3A870D}" destId="{9284D950-7158-474F-9098-C10FF91C1915}" srcOrd="0" destOrd="0" parTransId="{133C09A0-B605-43A5-AF0D-A412C55379AE}" sibTransId="{760FDB1E-B032-46A8-AB36-14BB0BB790BA}"/>
    <dgm:cxn modelId="{80AD9EC8-4E53-4E8A-8588-D9E1FDD7A881}" type="presOf" srcId="{9CFD2BE6-C2E4-474C-AF11-D26EC5345EFE}" destId="{55A371F9-5872-42AE-B76C-19A0C02FDB5D}" srcOrd="0" destOrd="0" presId="urn:microsoft.com/office/officeart/2005/8/layout/cycle6"/>
    <dgm:cxn modelId="{6AF14EC4-2BE5-45DF-8153-0590825DAB1D}" type="presOf" srcId="{65A4E600-960D-4584-96D5-583F06F7313A}" destId="{5988542A-E909-4F1B-B79E-CE3A9E49CCA6}" srcOrd="0" destOrd="0" presId="urn:microsoft.com/office/officeart/2005/8/layout/cycle6"/>
    <dgm:cxn modelId="{E8585B24-FA6A-448F-9F62-707C9204F220}" type="presOf" srcId="{0B97C460-683F-453A-921D-4C667F83C362}" destId="{0441BA7B-AE25-4CA0-8C5A-B84C0FA837AC}" srcOrd="0" destOrd="0" presId="urn:microsoft.com/office/officeart/2005/8/layout/cycle6"/>
    <dgm:cxn modelId="{86434874-B32B-44FD-A93B-D581B248FBDB}" type="presOf" srcId="{760FDB1E-B032-46A8-AB36-14BB0BB790BA}" destId="{77323C6B-FFCC-4885-8FD6-BDE2417BCBFE}" srcOrd="0" destOrd="0" presId="urn:microsoft.com/office/officeart/2005/8/layout/cycle6"/>
    <dgm:cxn modelId="{4EC8C118-4CED-48AF-A942-A6F0C2D19766}" srcId="{411424D4-3E0B-430C-9F58-E3CFDC3A870D}" destId="{65A4E600-960D-4584-96D5-583F06F7313A}" srcOrd="1" destOrd="0" parTransId="{6311A364-85CA-45D7-826D-E3206518B8C0}" sibTransId="{0B97C460-683F-453A-921D-4C667F83C362}"/>
    <dgm:cxn modelId="{D7EAE315-A045-4FB1-B6C2-96C0EA83E581}" srcId="{411424D4-3E0B-430C-9F58-E3CFDC3A870D}" destId="{087EAC3E-CE6A-4B08-87DF-B75923EF9481}" srcOrd="5" destOrd="0" parTransId="{C20AE8C6-71D8-4B0B-A1BB-95CF3B83BF7C}" sibTransId="{61304B96-7FE7-4E6B-AFA8-36F456589AD0}"/>
    <dgm:cxn modelId="{ED89CB6F-FC5A-4BFD-8904-75E976114CA6}" srcId="{411424D4-3E0B-430C-9F58-E3CFDC3A870D}" destId="{4BFD182B-3FC7-4895-9306-8205A007FD66}" srcOrd="2" destOrd="0" parTransId="{117C9BEA-989C-481A-8F2C-866F3BB3CB0B}" sibTransId="{8332224B-CB49-41CE-855E-9ECADE0BC0B1}"/>
    <dgm:cxn modelId="{5AC75730-DC7F-4633-BF32-7310BDE12148}" type="presOf" srcId="{08BC8FE4-10CB-42AA-BFE7-93F7C42BC827}" destId="{BA9FD659-375B-4AB7-A334-58DB79733E4F}" srcOrd="0" destOrd="0" presId="urn:microsoft.com/office/officeart/2005/8/layout/cycle6"/>
    <dgm:cxn modelId="{82A7029D-70A1-47F5-B56D-A79514E609E1}" type="presOf" srcId="{39D61F02-A916-4951-8DC0-0DB34D271B01}" destId="{1ED03DBD-FB55-4895-9A96-6CC20185CDDE}" srcOrd="0" destOrd="0" presId="urn:microsoft.com/office/officeart/2005/8/layout/cycle6"/>
    <dgm:cxn modelId="{1F4D3932-4CB5-4381-B4FE-D5BFD36D487A}" type="presOf" srcId="{4BFD182B-3FC7-4895-9306-8205A007FD66}" destId="{9558F6F1-334D-42E0-9CE7-F69B07B2F3CA}" srcOrd="0" destOrd="0" presId="urn:microsoft.com/office/officeart/2005/8/layout/cycle6"/>
    <dgm:cxn modelId="{B181220B-DC9F-4EF6-AE63-D64BC210EECC}" type="presParOf" srcId="{57525420-2845-4A10-BD4D-367B8D7D25AB}" destId="{4054D5C6-527F-4AB2-97B5-86ECC4F13C8A}" srcOrd="0" destOrd="0" presId="urn:microsoft.com/office/officeart/2005/8/layout/cycle6"/>
    <dgm:cxn modelId="{DBA0E55C-6D0B-447C-B4C6-B32D559CF9CB}" type="presParOf" srcId="{57525420-2845-4A10-BD4D-367B8D7D25AB}" destId="{8F97A0C2-7E44-46E4-9ECE-94E54CC41137}" srcOrd="1" destOrd="0" presId="urn:microsoft.com/office/officeart/2005/8/layout/cycle6"/>
    <dgm:cxn modelId="{B4109495-821D-45E3-902E-ACFE2558DA57}" type="presParOf" srcId="{57525420-2845-4A10-BD4D-367B8D7D25AB}" destId="{77323C6B-FFCC-4885-8FD6-BDE2417BCBFE}" srcOrd="2" destOrd="0" presId="urn:microsoft.com/office/officeart/2005/8/layout/cycle6"/>
    <dgm:cxn modelId="{4EE72073-A44E-4985-B155-350D03DAD50D}" type="presParOf" srcId="{57525420-2845-4A10-BD4D-367B8D7D25AB}" destId="{5988542A-E909-4F1B-B79E-CE3A9E49CCA6}" srcOrd="3" destOrd="0" presId="urn:microsoft.com/office/officeart/2005/8/layout/cycle6"/>
    <dgm:cxn modelId="{AE7FFA4B-FCD6-43B8-A0B7-20ED698F0D64}" type="presParOf" srcId="{57525420-2845-4A10-BD4D-367B8D7D25AB}" destId="{60479817-9037-4FC4-AA62-AFE54D8289A2}" srcOrd="4" destOrd="0" presId="urn:microsoft.com/office/officeart/2005/8/layout/cycle6"/>
    <dgm:cxn modelId="{CC4A85D6-E7A7-4F20-9028-253CAA5B5AD4}" type="presParOf" srcId="{57525420-2845-4A10-BD4D-367B8D7D25AB}" destId="{0441BA7B-AE25-4CA0-8C5A-B84C0FA837AC}" srcOrd="5" destOrd="0" presId="urn:microsoft.com/office/officeart/2005/8/layout/cycle6"/>
    <dgm:cxn modelId="{82351ADB-64BC-4B60-ACC3-AFBE4C389527}" type="presParOf" srcId="{57525420-2845-4A10-BD4D-367B8D7D25AB}" destId="{9558F6F1-334D-42E0-9CE7-F69B07B2F3CA}" srcOrd="6" destOrd="0" presId="urn:microsoft.com/office/officeart/2005/8/layout/cycle6"/>
    <dgm:cxn modelId="{0CFC8A76-A11B-4552-B08B-14F3F6079B96}" type="presParOf" srcId="{57525420-2845-4A10-BD4D-367B8D7D25AB}" destId="{65B1BD08-4A64-4ED9-9358-12A22715A8D5}" srcOrd="7" destOrd="0" presId="urn:microsoft.com/office/officeart/2005/8/layout/cycle6"/>
    <dgm:cxn modelId="{3A9EEA6F-60C4-45B4-AEB8-EBF1C5D954BD}" type="presParOf" srcId="{57525420-2845-4A10-BD4D-367B8D7D25AB}" destId="{FBA78DE0-25F4-4D70-B54F-1FFFD66998CE}" srcOrd="8" destOrd="0" presId="urn:microsoft.com/office/officeart/2005/8/layout/cycle6"/>
    <dgm:cxn modelId="{7257F38C-FA32-4DA9-8A62-A52D02997FD4}" type="presParOf" srcId="{57525420-2845-4A10-BD4D-367B8D7D25AB}" destId="{BA9FD659-375B-4AB7-A334-58DB79733E4F}" srcOrd="9" destOrd="0" presId="urn:microsoft.com/office/officeart/2005/8/layout/cycle6"/>
    <dgm:cxn modelId="{FD26CB8E-AA36-4D34-8421-B4BA47883674}" type="presParOf" srcId="{57525420-2845-4A10-BD4D-367B8D7D25AB}" destId="{AC99FA99-1D7D-491A-BB47-DD9E67FC067C}" srcOrd="10" destOrd="0" presId="urn:microsoft.com/office/officeart/2005/8/layout/cycle6"/>
    <dgm:cxn modelId="{02820544-F7A7-47D6-AED9-C05727917A22}" type="presParOf" srcId="{57525420-2845-4A10-BD4D-367B8D7D25AB}" destId="{55A371F9-5872-42AE-B76C-19A0C02FDB5D}" srcOrd="11" destOrd="0" presId="urn:microsoft.com/office/officeart/2005/8/layout/cycle6"/>
    <dgm:cxn modelId="{2D8A6099-D79E-4A02-BB18-02DD4F5531BF}" type="presParOf" srcId="{57525420-2845-4A10-BD4D-367B8D7D25AB}" destId="{1ED03DBD-FB55-4895-9A96-6CC20185CDDE}" srcOrd="12" destOrd="0" presId="urn:microsoft.com/office/officeart/2005/8/layout/cycle6"/>
    <dgm:cxn modelId="{D1270727-792B-47AC-B7C6-45445B5529A5}" type="presParOf" srcId="{57525420-2845-4A10-BD4D-367B8D7D25AB}" destId="{38041673-398F-42F8-8358-0BC1792B972F}" srcOrd="13" destOrd="0" presId="urn:microsoft.com/office/officeart/2005/8/layout/cycle6"/>
    <dgm:cxn modelId="{3F4DA350-30C2-4697-A0C7-495213789A5C}" type="presParOf" srcId="{57525420-2845-4A10-BD4D-367B8D7D25AB}" destId="{B5703B14-93D9-49C2-890A-449441A15225}" srcOrd="14" destOrd="0" presId="urn:microsoft.com/office/officeart/2005/8/layout/cycle6"/>
    <dgm:cxn modelId="{A2732C2A-2487-4B4A-88EB-AE2556C2DF8F}" type="presParOf" srcId="{57525420-2845-4A10-BD4D-367B8D7D25AB}" destId="{46A02C68-89CB-467F-8958-96ABA73F1456}" srcOrd="15" destOrd="0" presId="urn:microsoft.com/office/officeart/2005/8/layout/cycle6"/>
    <dgm:cxn modelId="{A98274D3-6370-4BF6-8B1D-909F00F0CD85}" type="presParOf" srcId="{57525420-2845-4A10-BD4D-367B8D7D25AB}" destId="{AF3F5D24-7797-4784-BDA7-945F68BE1C28}" srcOrd="16" destOrd="0" presId="urn:microsoft.com/office/officeart/2005/8/layout/cycle6"/>
    <dgm:cxn modelId="{02D01336-8310-4C41-8108-C9D507EBCCDE}" type="presParOf" srcId="{57525420-2845-4A10-BD4D-367B8D7D25AB}" destId="{7FA23027-C5BC-4A7D-B532-6073F326B5A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D5C6-527F-4AB2-97B5-86ECC4F13C8A}">
      <dsp:nvSpPr>
        <dsp:cNvPr id="0" name=""/>
        <dsp:cNvSpPr/>
      </dsp:nvSpPr>
      <dsp:spPr>
        <a:xfrm>
          <a:off x="3176401" y="2593"/>
          <a:ext cx="1377761" cy="895545"/>
        </a:xfrm>
        <a:prstGeom prst="roundRect">
          <a:avLst/>
        </a:prstGeom>
        <a:solidFill>
          <a:srgbClr val="F30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Workforce</a:t>
          </a:r>
          <a:endParaRPr lang="en-US" sz="1400" kern="1200" dirty="0"/>
        </a:p>
      </dsp:txBody>
      <dsp:txXfrm>
        <a:off x="3220118" y="46310"/>
        <a:ext cx="1290327" cy="808111"/>
      </dsp:txXfrm>
    </dsp:sp>
    <dsp:sp modelId="{77323C6B-FFCC-4885-8FD6-BDE2417BCBFE}">
      <dsp:nvSpPr>
        <dsp:cNvPr id="0" name=""/>
        <dsp:cNvSpPr/>
      </dsp:nvSpPr>
      <dsp:spPr>
        <a:xfrm>
          <a:off x="1757469" y="450365"/>
          <a:ext cx="4215625" cy="4215625"/>
        </a:xfrm>
        <a:custGeom>
          <a:avLst/>
          <a:gdLst/>
          <a:ahLst/>
          <a:cxnLst/>
          <a:rect l="0" t="0" r="0" b="0"/>
          <a:pathLst>
            <a:path>
              <a:moveTo>
                <a:pt x="2805476" y="118808"/>
              </a:moveTo>
              <a:arcTo wR="2107812" hR="2107812" stAng="17359731" swAng="14990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88542A-E909-4F1B-B79E-CE3A9E49CCA6}">
      <dsp:nvSpPr>
        <dsp:cNvPr id="0" name=""/>
        <dsp:cNvSpPr/>
      </dsp:nvSpPr>
      <dsp:spPr>
        <a:xfrm>
          <a:off x="5001820" y="1056499"/>
          <a:ext cx="1377761" cy="895545"/>
        </a:xfrm>
        <a:prstGeom prst="roundRect">
          <a:avLst/>
        </a:prstGeom>
        <a:solidFill>
          <a:srgbClr val="00B5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Cross HSC Trust Working</a:t>
          </a:r>
          <a:endParaRPr lang="en-US" sz="1400" kern="1200" dirty="0"/>
        </a:p>
      </dsp:txBody>
      <dsp:txXfrm>
        <a:off x="5045537" y="1100216"/>
        <a:ext cx="1290327" cy="808111"/>
      </dsp:txXfrm>
    </dsp:sp>
    <dsp:sp modelId="{0441BA7B-AE25-4CA0-8C5A-B84C0FA837AC}">
      <dsp:nvSpPr>
        <dsp:cNvPr id="0" name=""/>
        <dsp:cNvSpPr/>
      </dsp:nvSpPr>
      <dsp:spPr>
        <a:xfrm>
          <a:off x="1737122" y="377926"/>
          <a:ext cx="4215625" cy="4215625"/>
        </a:xfrm>
        <a:custGeom>
          <a:avLst/>
          <a:gdLst/>
          <a:ahLst/>
          <a:cxnLst/>
          <a:rect l="0" t="0" r="0" b="0"/>
          <a:pathLst>
            <a:path>
              <a:moveTo>
                <a:pt x="4149971" y="1585835"/>
              </a:moveTo>
              <a:arcTo wR="2107812" hR="2107812" stAng="20739728" swAng="196258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58F6F1-334D-42E0-9CE7-F69B07B2F3CA}">
      <dsp:nvSpPr>
        <dsp:cNvPr id="0" name=""/>
        <dsp:cNvSpPr/>
      </dsp:nvSpPr>
      <dsp:spPr>
        <a:xfrm>
          <a:off x="4955292" y="3161559"/>
          <a:ext cx="1377761" cy="895545"/>
        </a:xfrm>
        <a:prstGeom prst="roundRect">
          <a:avLst/>
        </a:prstGeom>
        <a:solidFill>
          <a:srgbClr val="0A4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Working</a:t>
          </a:r>
          <a:r>
            <a:rPr lang="en-US" sz="1400" b="1" kern="1200" baseline="0" dirty="0" smtClean="0">
              <a:latin typeface="Arial" panose="020B0604020202020204" pitchFamily="34" charset="0"/>
              <a:cs typeface="Arial" panose="020B0604020202020204" pitchFamily="34" charset="0"/>
            </a:rPr>
            <a:t> with our partners</a:t>
          </a:r>
          <a:endParaRPr lang="en-US" sz="1400" b="1" kern="1200" dirty="0" smtClean="0">
            <a:latin typeface="Arial" panose="020B0604020202020204" pitchFamily="34" charset="0"/>
            <a:cs typeface="Arial" panose="020B0604020202020204" pitchFamily="34" charset="0"/>
          </a:endParaRPr>
        </a:p>
      </dsp:txBody>
      <dsp:txXfrm>
        <a:off x="4999009" y="3205276"/>
        <a:ext cx="1290327" cy="808111"/>
      </dsp:txXfrm>
    </dsp:sp>
    <dsp:sp modelId="{FBA78DE0-25F4-4D70-B54F-1FFFD66998CE}">
      <dsp:nvSpPr>
        <dsp:cNvPr id="0" name=""/>
        <dsp:cNvSpPr/>
      </dsp:nvSpPr>
      <dsp:spPr>
        <a:xfrm>
          <a:off x="1662885" y="485631"/>
          <a:ext cx="4215625" cy="4215625"/>
        </a:xfrm>
        <a:custGeom>
          <a:avLst/>
          <a:gdLst/>
          <a:ahLst/>
          <a:cxnLst/>
          <a:rect l="0" t="0" r="0" b="0"/>
          <a:pathLst>
            <a:path>
              <a:moveTo>
                <a:pt x="3618427" y="3577818"/>
              </a:moveTo>
              <a:arcTo wR="2107812" hR="2107812" stAng="2653166" swAng="142320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9FD659-375B-4AB7-A334-58DB79733E4F}">
      <dsp:nvSpPr>
        <dsp:cNvPr id="0" name=""/>
        <dsp:cNvSpPr/>
      </dsp:nvSpPr>
      <dsp:spPr>
        <a:xfrm>
          <a:off x="3176401" y="4218218"/>
          <a:ext cx="1377761" cy="895545"/>
        </a:xfrm>
        <a:prstGeom prst="roundRect">
          <a:avLst/>
        </a:prstGeom>
        <a:solidFill>
          <a:srgbClr val="661C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Communities and people</a:t>
          </a:r>
          <a:endParaRPr lang="en-US" sz="1400" kern="1200" dirty="0"/>
        </a:p>
      </dsp:txBody>
      <dsp:txXfrm>
        <a:off x="3220118" y="4261935"/>
        <a:ext cx="1290327" cy="808111"/>
      </dsp:txXfrm>
    </dsp:sp>
    <dsp:sp modelId="{55A371F9-5872-42AE-B76C-19A0C02FDB5D}">
      <dsp:nvSpPr>
        <dsp:cNvPr id="0" name=""/>
        <dsp:cNvSpPr/>
      </dsp:nvSpPr>
      <dsp:spPr>
        <a:xfrm>
          <a:off x="1757469" y="450365"/>
          <a:ext cx="4215625" cy="4215625"/>
        </a:xfrm>
        <a:custGeom>
          <a:avLst/>
          <a:gdLst/>
          <a:ahLst/>
          <a:cxnLst/>
          <a:rect l="0" t="0" r="0" b="0"/>
          <a:pathLst>
            <a:path>
              <a:moveTo>
                <a:pt x="1410148" y="4096817"/>
              </a:moveTo>
              <a:arcTo wR="2107812" hR="2107812" stAng="6559731" swAng="14990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D03DBD-FB55-4895-9A96-6CC20185CDDE}">
      <dsp:nvSpPr>
        <dsp:cNvPr id="0" name=""/>
        <dsp:cNvSpPr/>
      </dsp:nvSpPr>
      <dsp:spPr>
        <a:xfrm>
          <a:off x="1350982" y="3164312"/>
          <a:ext cx="1377761" cy="895545"/>
        </a:xfrm>
        <a:prstGeom prst="roundRect">
          <a:avLst/>
        </a:prstGeom>
        <a:solidFill>
          <a:srgbClr val="00B5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Funding</a:t>
          </a:r>
          <a:endParaRPr lang="en-US" sz="1400" kern="1200" dirty="0"/>
        </a:p>
      </dsp:txBody>
      <dsp:txXfrm>
        <a:off x="1394699" y="3208029"/>
        <a:ext cx="1290327" cy="808111"/>
      </dsp:txXfrm>
    </dsp:sp>
    <dsp:sp modelId="{B5703B14-93D9-49C2-890A-449441A15225}">
      <dsp:nvSpPr>
        <dsp:cNvPr id="0" name=""/>
        <dsp:cNvSpPr/>
      </dsp:nvSpPr>
      <dsp:spPr>
        <a:xfrm>
          <a:off x="1757469" y="450365"/>
          <a:ext cx="4215625" cy="4215625"/>
        </a:xfrm>
        <a:custGeom>
          <a:avLst/>
          <a:gdLst/>
          <a:ahLst/>
          <a:cxnLst/>
          <a:rect l="0" t="0" r="0" b="0"/>
          <a:pathLst>
            <a:path>
              <a:moveTo>
                <a:pt x="85579" y="2702325"/>
              </a:moveTo>
              <a:arcTo wR="2107812" hR="2107812" stAng="9817037" swAng="196592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A02C68-89CB-467F-8958-96ABA73F1456}">
      <dsp:nvSpPr>
        <dsp:cNvPr id="0" name=""/>
        <dsp:cNvSpPr/>
      </dsp:nvSpPr>
      <dsp:spPr>
        <a:xfrm>
          <a:off x="1350982" y="1056499"/>
          <a:ext cx="1377761" cy="895545"/>
        </a:xfrm>
        <a:prstGeom prst="roundRect">
          <a:avLst/>
        </a:prstGeom>
        <a:solidFill>
          <a:srgbClr val="0A4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Digital solutions</a:t>
          </a:r>
          <a:r>
            <a:rPr lang="en-GB" sz="1400" kern="1200" dirty="0" smtClean="0">
              <a:latin typeface="Arial" panose="020B0604020202020204" pitchFamily="34" charset="0"/>
              <a:cs typeface="Arial" panose="020B0604020202020204" pitchFamily="34" charset="0"/>
            </a:rPr>
            <a:t>  </a:t>
          </a:r>
          <a:endParaRPr lang="en-GB" sz="1400" kern="1200" dirty="0">
            <a:latin typeface="Arial" panose="020B0604020202020204" pitchFamily="34" charset="0"/>
            <a:cs typeface="Arial" panose="020B0604020202020204" pitchFamily="34" charset="0"/>
          </a:endParaRPr>
        </a:p>
      </dsp:txBody>
      <dsp:txXfrm>
        <a:off x="1394699" y="1100216"/>
        <a:ext cx="1290327" cy="808111"/>
      </dsp:txXfrm>
    </dsp:sp>
    <dsp:sp modelId="{7FA23027-C5BC-4A7D-B532-6073F326B5AB}">
      <dsp:nvSpPr>
        <dsp:cNvPr id="0" name=""/>
        <dsp:cNvSpPr/>
      </dsp:nvSpPr>
      <dsp:spPr>
        <a:xfrm>
          <a:off x="1757469" y="450365"/>
          <a:ext cx="4215625" cy="4215625"/>
        </a:xfrm>
        <a:custGeom>
          <a:avLst/>
          <a:gdLst/>
          <a:ahLst/>
          <a:cxnLst/>
          <a:rect l="0" t="0" r="0" b="0"/>
          <a:pathLst>
            <a:path>
              <a:moveTo>
                <a:pt x="635319" y="599621"/>
              </a:moveTo>
              <a:arcTo wR="2107812" hR="2107812" stAng="13541170" swAng="14990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25A38CC-FBBE-4E8B-B51A-214A4895C2C6}" type="datetimeFigureOut">
              <a:rPr lang="en-GB" smtClean="0"/>
              <a:t>27/02/2025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0DA3152D-72E4-4EB6-B914-E2712AF71AD9}" type="slidenum">
              <a:rPr lang="en-GB" smtClean="0"/>
              <a:t>‹#›</a:t>
            </a:fld>
            <a:endParaRPr lang="en-GB"/>
          </a:p>
        </p:txBody>
      </p:sp>
    </p:spTree>
    <p:extLst>
      <p:ext uri="{BB962C8B-B14F-4D97-AF65-F5344CB8AC3E}">
        <p14:creationId xmlns:p14="http://schemas.microsoft.com/office/powerpoint/2010/main" val="249166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3</a:t>
            </a:fld>
            <a:endParaRPr lang="en-GB"/>
          </a:p>
        </p:txBody>
      </p:sp>
    </p:spTree>
    <p:extLst>
      <p:ext uri="{BB962C8B-B14F-4D97-AF65-F5344CB8AC3E}">
        <p14:creationId xmlns:p14="http://schemas.microsoft.com/office/powerpoint/2010/main" val="17576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A3152D-72E4-4EB6-B914-E2712AF71A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9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8</a:t>
            </a:fld>
            <a:endParaRPr lang="en-GB"/>
          </a:p>
        </p:txBody>
      </p:sp>
    </p:spTree>
    <p:extLst>
      <p:ext uri="{BB962C8B-B14F-4D97-AF65-F5344CB8AC3E}">
        <p14:creationId xmlns:p14="http://schemas.microsoft.com/office/powerpoint/2010/main" val="55808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9</a:t>
            </a:fld>
            <a:endParaRPr lang="en-GB"/>
          </a:p>
        </p:txBody>
      </p:sp>
    </p:spTree>
    <p:extLst>
      <p:ext uri="{BB962C8B-B14F-4D97-AF65-F5344CB8AC3E}">
        <p14:creationId xmlns:p14="http://schemas.microsoft.com/office/powerpoint/2010/main" val="428875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10</a:t>
            </a:fld>
            <a:endParaRPr lang="en-GB"/>
          </a:p>
        </p:txBody>
      </p:sp>
    </p:spTree>
    <p:extLst>
      <p:ext uri="{BB962C8B-B14F-4D97-AF65-F5344CB8AC3E}">
        <p14:creationId xmlns:p14="http://schemas.microsoft.com/office/powerpoint/2010/main" val="223725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11</a:t>
            </a:fld>
            <a:endParaRPr lang="en-GB"/>
          </a:p>
        </p:txBody>
      </p:sp>
    </p:spTree>
    <p:extLst>
      <p:ext uri="{BB962C8B-B14F-4D97-AF65-F5344CB8AC3E}">
        <p14:creationId xmlns:p14="http://schemas.microsoft.com/office/powerpoint/2010/main" val="185007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A3152D-72E4-4EB6-B914-E2712AF71AD9}" type="slidenum">
              <a:rPr lang="en-GB" smtClean="0"/>
              <a:t>14</a:t>
            </a:fld>
            <a:endParaRPr lang="en-GB"/>
          </a:p>
        </p:txBody>
      </p:sp>
    </p:spTree>
    <p:extLst>
      <p:ext uri="{BB962C8B-B14F-4D97-AF65-F5344CB8AC3E}">
        <p14:creationId xmlns:p14="http://schemas.microsoft.com/office/powerpoint/2010/main" val="92845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3B8EA9-ADF8-42F3-8638-A08274C8CBF9}"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238225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B8EA9-ADF8-42F3-8638-A08274C8CBF9}"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331766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B8EA9-ADF8-42F3-8638-A08274C8CBF9}"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273238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1353800" cy="739056"/>
          </a:xfrm>
        </p:spPr>
        <p:txBody>
          <a:bodyPr>
            <a:normAutofit/>
          </a:bodyPr>
          <a:lstStyle>
            <a:lvl1pPr>
              <a:defRPr sz="3600"/>
            </a:lvl1pPr>
          </a:lstStyle>
          <a:p>
            <a:r>
              <a:rPr lang="en-US" dirty="0"/>
              <a:t>Click to edit Master title style</a:t>
            </a:r>
          </a:p>
        </p:txBody>
      </p:sp>
      <p:grpSp>
        <p:nvGrpSpPr>
          <p:cNvPr id="7" name="Group 6">
            <a:extLst>
              <a:ext uri="{FF2B5EF4-FFF2-40B4-BE49-F238E27FC236}">
                <a16:creationId xmlns:a16="http://schemas.microsoft.com/office/drawing/2014/main" id="{9FBC2BD7-7C99-476A-824B-34AEACBE09E4}"/>
              </a:ext>
            </a:extLst>
          </p:cNvPr>
          <p:cNvGrpSpPr/>
          <p:nvPr userDrawn="1"/>
        </p:nvGrpSpPr>
        <p:grpSpPr>
          <a:xfrm>
            <a:off x="12578642" y="2"/>
            <a:ext cx="2192063" cy="1816099"/>
            <a:chOff x="9433981" y="1"/>
            <a:chExt cx="1644047"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dirty="0">
                  <a:solidFill>
                    <a:schemeClr val="accent2">
                      <a:lumMod val="50000"/>
                    </a:schemeClr>
                  </a:solidFill>
                </a:rPr>
                <a:t>To insert your own icons*:</a:t>
              </a:r>
            </a:p>
            <a:p>
              <a:endParaRPr lang="en-US" sz="1400" dirty="0">
                <a:solidFill>
                  <a:schemeClr val="accent2">
                    <a:lumMod val="50000"/>
                  </a:schemeClr>
                </a:solidFill>
              </a:endParaRPr>
            </a:p>
            <a:p>
              <a:r>
                <a:rPr lang="en-US" sz="1400" b="1" dirty="0">
                  <a:solidFill>
                    <a:schemeClr val="accent2">
                      <a:lumMod val="50000"/>
                    </a:schemeClr>
                  </a:solidFill>
                </a:rPr>
                <a:t>Insert</a:t>
              </a:r>
              <a:r>
                <a:rPr lang="en-US" sz="1400" dirty="0">
                  <a:solidFill>
                    <a:schemeClr val="accent2">
                      <a:lumMod val="50000"/>
                    </a:schemeClr>
                  </a:solidFill>
                </a:rPr>
                <a:t> &gt;&gt; </a:t>
              </a:r>
              <a:r>
                <a:rPr lang="en-US" sz="1400" b="1" dirty="0">
                  <a:solidFill>
                    <a:schemeClr val="accent2">
                      <a:lumMod val="50000"/>
                    </a:schemeClr>
                  </a:solidFill>
                </a:rPr>
                <a:t>Icons</a:t>
              </a:r>
            </a:p>
            <a:p>
              <a:endParaRPr lang="en-US" sz="1400" dirty="0">
                <a:solidFill>
                  <a:schemeClr val="accent2">
                    <a:lumMod val="50000"/>
                  </a:schemeClr>
                </a:solidFill>
              </a:endParaRPr>
            </a:p>
            <a:p>
              <a:r>
                <a:rPr lang="en-US" sz="1200" i="1" dirty="0">
                  <a:solidFill>
                    <a:schemeClr val="accent2">
                      <a:lumMod val="50000"/>
                    </a:schemeClr>
                  </a:solidFill>
                </a:rPr>
                <a:t>(*Only available to Microsoft 365 subscribers)</a:t>
              </a:r>
            </a:p>
          </p:txBody>
        </p:sp>
        <p:pic>
          <p:nvPicPr>
            <p:cNvPr id="6" name="Picture 5">
              <a:extLst>
                <a:ext uri="{FF2B5EF4-FFF2-40B4-BE49-F238E27FC236}">
                  <a16:creationId xmlns:a16="http://schemas.microsoft.com/office/drawing/2014/main" id="{97388A6D-F2E7-41F0-830B-6957780585C2}"/>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264949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B8EA9-ADF8-42F3-8638-A08274C8CBF9}"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11852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3B8EA9-ADF8-42F3-8638-A08274C8CBF9}"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359838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3B8EA9-ADF8-42F3-8638-A08274C8CBF9}"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285897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3B8EA9-ADF8-42F3-8638-A08274C8CBF9}"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393633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3B8EA9-ADF8-42F3-8638-A08274C8CBF9}"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402192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B8EA9-ADF8-42F3-8638-A08274C8CBF9}"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57905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3B8EA9-ADF8-42F3-8638-A08274C8CBF9}"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199151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3B8EA9-ADF8-42F3-8638-A08274C8CBF9}"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1797-A046-4668-84A9-5779149DDAAF}" type="slidenum">
              <a:rPr lang="en-GB" smtClean="0"/>
              <a:t>‹#›</a:t>
            </a:fld>
            <a:endParaRPr lang="en-GB"/>
          </a:p>
        </p:txBody>
      </p:sp>
    </p:spTree>
    <p:extLst>
      <p:ext uri="{BB962C8B-B14F-4D97-AF65-F5344CB8AC3E}">
        <p14:creationId xmlns:p14="http://schemas.microsoft.com/office/powerpoint/2010/main" val="379016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B8EA9-ADF8-42F3-8638-A08274C8CBF9}" type="datetimeFigureOut">
              <a:rPr lang="en-GB" smtClean="0"/>
              <a:t>27/02/2025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1797-A046-4668-84A9-5779149DDAAF}" type="slidenum">
              <a:rPr lang="en-GB" smtClean="0"/>
              <a:t>‹#›</a:t>
            </a:fld>
            <a:endParaRPr lang="en-GB"/>
          </a:p>
        </p:txBody>
      </p:sp>
    </p:spTree>
    <p:extLst>
      <p:ext uri="{BB962C8B-B14F-4D97-AF65-F5344CB8AC3E}">
        <p14:creationId xmlns:p14="http://schemas.microsoft.com/office/powerpoint/2010/main" val="289069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12168905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quality.team@belfasttrust.hscni.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health-ni.gov.uk/consultations/hospitals-creating-network-better-outcomes-public-consultation"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i.gov.uk/sites/default/files/publications/health/doh-hospitals-better-outcomes-oct-202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45057" y="269798"/>
            <a:ext cx="11533517" cy="63535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442422"/>
            <a:ext cx="9144000" cy="3077701"/>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614" y="5918433"/>
            <a:ext cx="2422428" cy="58442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083" b="20078"/>
          <a:stretch/>
        </p:blipFill>
        <p:spPr>
          <a:xfrm>
            <a:off x="4218316" y="345057"/>
            <a:ext cx="3322420" cy="1831362"/>
          </a:xfrm>
          <a:prstGeom prst="rect">
            <a:avLst/>
          </a:prstGeom>
        </p:spPr>
      </p:pic>
      <p:sp>
        <p:nvSpPr>
          <p:cNvPr id="9" name="Subtitle 2"/>
          <p:cNvSpPr>
            <a:spLocks noGrp="1"/>
          </p:cNvSpPr>
          <p:nvPr>
            <p:ph type="subTitle" idx="1"/>
          </p:nvPr>
        </p:nvSpPr>
        <p:spPr>
          <a:xfrm>
            <a:off x="1524000" y="2176419"/>
            <a:ext cx="9144000" cy="3472216"/>
          </a:xfrm>
          <a:ln w="28575">
            <a:solidFill>
              <a:srgbClr val="661C78"/>
            </a:solidFill>
          </a:ln>
        </p:spPr>
        <p:txBody>
          <a:bodyPr>
            <a:normAutofit/>
          </a:bodyPr>
          <a:lstStyle/>
          <a:p>
            <a:endParaRPr lang="en-GB" sz="3200" b="1" dirty="0" smtClean="0">
              <a:solidFill>
                <a:srgbClr val="EA0190"/>
              </a:solidFill>
              <a:latin typeface="Arial" panose="020B0604020202020204" pitchFamily="34" charset="0"/>
              <a:cs typeface="Arial" panose="020B0604020202020204" pitchFamily="34" charset="0"/>
            </a:endParaRPr>
          </a:p>
          <a:p>
            <a:r>
              <a:rPr lang="en-GB" sz="3200" b="1" dirty="0" smtClean="0">
                <a:solidFill>
                  <a:srgbClr val="EA0190"/>
                </a:solidFill>
                <a:latin typeface="Arial" panose="020B0604020202020204" pitchFamily="34" charset="0"/>
                <a:cs typeface="Arial" panose="020B0604020202020204" pitchFamily="34" charset="0"/>
              </a:rPr>
              <a:t>The </a:t>
            </a:r>
            <a:r>
              <a:rPr lang="en-GB" sz="3200" b="1" dirty="0">
                <a:solidFill>
                  <a:srgbClr val="EA0190"/>
                </a:solidFill>
                <a:latin typeface="Arial" panose="020B0604020202020204" pitchFamily="34" charset="0"/>
                <a:cs typeface="Arial" panose="020B0604020202020204" pitchFamily="34" charset="0"/>
              </a:rPr>
              <a:t>Belfast Plan </a:t>
            </a:r>
            <a:r>
              <a:rPr lang="en-GB" sz="3200" b="1" dirty="0" smtClean="0">
                <a:solidFill>
                  <a:srgbClr val="EA0190"/>
                </a:solidFill>
                <a:latin typeface="Arial" panose="020B0604020202020204" pitchFamily="34" charset="0"/>
                <a:cs typeface="Arial" panose="020B0604020202020204" pitchFamily="34" charset="0"/>
              </a:rPr>
              <a:t>2025+</a:t>
            </a:r>
          </a:p>
          <a:p>
            <a:r>
              <a:rPr lang="en-GB" sz="2000" b="1" dirty="0" smtClean="0">
                <a:solidFill>
                  <a:srgbClr val="EA0190"/>
                </a:solidFill>
                <a:latin typeface="Arial" panose="020B0604020202020204" pitchFamily="34" charset="0"/>
                <a:cs typeface="Arial" panose="020B0604020202020204" pitchFamily="34" charset="0"/>
              </a:rPr>
              <a:t>The Trust’s Corporate plan 2025 onwards</a:t>
            </a:r>
          </a:p>
          <a:p>
            <a:endParaRPr lang="en-GB" sz="2000" b="1" dirty="0" smtClean="0">
              <a:solidFill>
                <a:srgbClr val="7030A0"/>
              </a:solidFill>
              <a:latin typeface="Arial" panose="020B0604020202020204" pitchFamily="34" charset="0"/>
              <a:cs typeface="Arial" panose="020B0604020202020204" pitchFamily="34" charset="0"/>
            </a:endParaRPr>
          </a:p>
          <a:p>
            <a:pPr>
              <a:spcBef>
                <a:spcPts val="0"/>
              </a:spcBef>
            </a:pPr>
            <a:r>
              <a:rPr lang="en-GB" sz="3200" dirty="0" smtClean="0">
                <a:solidFill>
                  <a:srgbClr val="7030A0"/>
                </a:solidFill>
                <a:latin typeface="Arial" panose="020B0604020202020204" pitchFamily="34" charset="0"/>
                <a:cs typeface="Arial" panose="020B0604020202020204" pitchFamily="34" charset="0"/>
              </a:rPr>
              <a:t>Our vision in Belfast </a:t>
            </a:r>
            <a:r>
              <a:rPr lang="en-GB" sz="3200" dirty="0">
                <a:solidFill>
                  <a:srgbClr val="7030A0"/>
                </a:solidFill>
                <a:latin typeface="Arial" panose="020B0604020202020204" pitchFamily="34" charset="0"/>
                <a:cs typeface="Arial" panose="020B0604020202020204" pitchFamily="34" charset="0"/>
              </a:rPr>
              <a:t>Trust </a:t>
            </a:r>
            <a:endParaRPr lang="en-GB" sz="3200" dirty="0" smtClean="0">
              <a:solidFill>
                <a:srgbClr val="7030A0"/>
              </a:solidFill>
              <a:latin typeface="Arial" panose="020B0604020202020204" pitchFamily="34" charset="0"/>
              <a:cs typeface="Arial" panose="020B0604020202020204" pitchFamily="34" charset="0"/>
            </a:endParaRPr>
          </a:p>
          <a:p>
            <a:pPr>
              <a:spcBef>
                <a:spcPts val="0"/>
              </a:spcBef>
            </a:pPr>
            <a:r>
              <a:rPr lang="en-GB" sz="3200" dirty="0" smtClean="0">
                <a:solidFill>
                  <a:srgbClr val="7030A0"/>
                </a:solidFill>
                <a:latin typeface="Arial" panose="020B0604020202020204" pitchFamily="34" charset="0"/>
                <a:cs typeface="Arial" panose="020B0604020202020204" pitchFamily="34" charset="0"/>
              </a:rPr>
              <a:t>is </a:t>
            </a:r>
            <a:r>
              <a:rPr lang="en-GB" sz="3200" dirty="0">
                <a:solidFill>
                  <a:srgbClr val="7030A0"/>
                </a:solidFill>
                <a:latin typeface="Arial" panose="020B0604020202020204" pitchFamily="34" charset="0"/>
                <a:cs typeface="Arial" panose="020B0604020202020204" pitchFamily="34" charset="0"/>
              </a:rPr>
              <a:t>to be the </a:t>
            </a:r>
            <a:r>
              <a:rPr lang="en-GB" sz="3200" b="1" dirty="0">
                <a:solidFill>
                  <a:srgbClr val="7030A0"/>
                </a:solidFill>
                <a:latin typeface="Arial" panose="020B0604020202020204" pitchFamily="34" charset="0"/>
                <a:cs typeface="Arial" panose="020B0604020202020204" pitchFamily="34" charset="0"/>
              </a:rPr>
              <a:t>safest, most effective and compassionate </a:t>
            </a:r>
            <a:r>
              <a:rPr lang="en-GB" sz="3200" dirty="0" smtClean="0">
                <a:solidFill>
                  <a:srgbClr val="7030A0"/>
                </a:solidFill>
                <a:latin typeface="Arial" panose="020B0604020202020204" pitchFamily="34" charset="0"/>
                <a:cs typeface="Arial" panose="020B0604020202020204" pitchFamily="34" charset="0"/>
              </a:rPr>
              <a:t>organisation</a:t>
            </a:r>
          </a:p>
          <a:p>
            <a:pPr>
              <a:spcBef>
                <a:spcPts val="0"/>
              </a:spcBef>
            </a:pPr>
            <a:endParaRPr lang="en-GB" sz="3200" b="1" dirty="0" smtClean="0">
              <a:solidFill>
                <a:srgbClr val="00B5CC"/>
              </a:solidFill>
              <a:latin typeface="Arial" panose="020B0604020202020204" pitchFamily="34" charset="0"/>
              <a:cs typeface="Arial" panose="020B0604020202020204" pitchFamily="34" charset="0"/>
            </a:endParaRPr>
          </a:p>
          <a:p>
            <a:endParaRPr lang="en-GB" sz="3200" dirty="0" smtClean="0">
              <a:solidFill>
                <a:srgbClr val="00B5CC"/>
              </a:solidFill>
              <a:latin typeface="Arial" panose="020B0604020202020204" pitchFamily="34" charset="0"/>
              <a:cs typeface="Arial" panose="020B0604020202020204" pitchFamily="34" charset="0"/>
            </a:endParaRPr>
          </a:p>
          <a:p>
            <a:endParaRPr lang="en-GB" sz="3200" b="1" dirty="0">
              <a:solidFill>
                <a:srgbClr val="00B5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89" y="5810574"/>
            <a:ext cx="1625552" cy="812776"/>
          </a:xfrm>
          <a:prstGeom prst="rect">
            <a:avLst/>
          </a:prstGeom>
        </p:spPr>
      </p:pic>
    </p:spTree>
    <p:extLst>
      <p:ext uri="{BB962C8B-B14F-4D97-AF65-F5344CB8AC3E}">
        <p14:creationId xmlns:p14="http://schemas.microsoft.com/office/powerpoint/2010/main" val="262406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89426" y="68825"/>
            <a:ext cx="11746935" cy="67203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112851" y="981528"/>
            <a:ext cx="8626970" cy="5755422"/>
          </a:xfrm>
          <a:prstGeom prst="rect">
            <a:avLst/>
          </a:prstGeom>
          <a:noFill/>
        </p:spPr>
        <p:txBody>
          <a:bodyPr wrap="square" rtlCol="0">
            <a:spAutoFit/>
          </a:bodyPr>
          <a:lstStyle/>
          <a:p>
            <a:r>
              <a:rPr lang="en-GB" b="1" dirty="0">
                <a:solidFill>
                  <a:srgbClr val="00B5CC"/>
                </a:solidFill>
                <a:latin typeface="Arial" panose="020B0604020202020204" pitchFamily="34" charset="0"/>
                <a:cs typeface="Arial" panose="020B0604020202020204" pitchFamily="34" charset="0"/>
              </a:rPr>
              <a:t>OUR </a:t>
            </a:r>
            <a:r>
              <a:rPr lang="en-GB" b="1" dirty="0" smtClean="0">
                <a:solidFill>
                  <a:srgbClr val="00B5CC"/>
                </a:solidFill>
                <a:latin typeface="Arial" panose="020B0604020202020204" pitchFamily="34" charset="0"/>
                <a:cs typeface="Arial" panose="020B0604020202020204" pitchFamily="34" charset="0"/>
              </a:rPr>
              <a:t>PEOPLE </a:t>
            </a:r>
            <a:r>
              <a:rPr lang="en-GB" b="1" dirty="0" smtClean="0">
                <a:latin typeface="Arial" panose="020B0604020202020204" pitchFamily="34" charset="0"/>
                <a:cs typeface="Arial" panose="020B0604020202020204" pitchFamily="34" charset="0"/>
              </a:rPr>
              <a:t>Supporting </a:t>
            </a:r>
            <a:r>
              <a:rPr lang="en-GB" b="1" dirty="0">
                <a:latin typeface="Arial" panose="020B0604020202020204" pitchFamily="34" charset="0"/>
                <a:cs typeface="Arial" panose="020B0604020202020204" pitchFamily="34" charset="0"/>
              </a:rPr>
              <a:t>our </a:t>
            </a:r>
            <a:r>
              <a:rPr lang="en-GB" b="1" dirty="0" smtClean="0">
                <a:latin typeface="Arial" panose="020B0604020202020204" pitchFamily="34" charset="0"/>
                <a:cs typeface="Arial" panose="020B0604020202020204" pitchFamily="34" charset="0"/>
              </a:rPr>
              <a:t>staff</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Everything </a:t>
            </a:r>
            <a:r>
              <a:rPr lang="en-GB" sz="1400" dirty="0">
                <a:latin typeface="Arial" panose="020B0604020202020204" pitchFamily="34" charset="0"/>
                <a:cs typeface="Arial" panose="020B0604020202020204" pitchFamily="34" charset="0"/>
              </a:rPr>
              <a:t>we do in Belfast Trust is about people and for people and so it is through the building of a compassionate culture, where colleagues are valued that we will be able to create the conditions for the safest, most effective and most compassionate care</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Within Belfast Trust, we have a dedicated staff population of over </a:t>
            </a:r>
            <a:r>
              <a:rPr lang="en-GB" sz="1400" b="1" dirty="0" smtClean="0">
                <a:latin typeface="Arial" panose="020B0604020202020204" pitchFamily="34" charset="0"/>
                <a:cs typeface="Arial" panose="020B0604020202020204" pitchFamily="34" charset="0"/>
              </a:rPr>
              <a:t>22,000, </a:t>
            </a:r>
            <a:r>
              <a:rPr lang="en-GB" sz="1400" dirty="0">
                <a:latin typeface="Arial" panose="020B0604020202020204" pitchFamily="34" charset="0"/>
                <a:cs typeface="Arial" panose="020B0604020202020204" pitchFamily="34" charset="0"/>
              </a:rPr>
              <a:t>who care for others every day.  </a:t>
            </a:r>
            <a:r>
              <a:rPr lang="en-GB" sz="1400" dirty="0" smtClean="0">
                <a:latin typeface="Arial" panose="020B0604020202020204" pitchFamily="34" charset="0"/>
                <a:cs typeface="Arial" panose="020B0604020202020204" pitchFamily="34" charset="0"/>
              </a:rPr>
              <a:t>We will work to </a:t>
            </a:r>
            <a:r>
              <a:rPr lang="en-GB" sz="1400" dirty="0">
                <a:latin typeface="Arial" panose="020B0604020202020204" pitchFamily="34" charset="0"/>
                <a:cs typeface="Arial" panose="020B0604020202020204" pitchFamily="34" charset="0"/>
              </a:rPr>
              <a:t>improve, enhance and support the health and wellbeing of our staff by addressing their health experiences and outcomes</a:t>
            </a:r>
            <a:r>
              <a:rPr lang="en-GB" sz="1400" dirty="0" smtClean="0">
                <a:latin typeface="Arial" panose="020B0604020202020204" pitchFamily="34" charset="0"/>
                <a:cs typeface="Arial" panose="020B0604020202020204" pitchFamily="34" charset="0"/>
              </a:rPr>
              <a:t>. </a:t>
            </a:r>
          </a:p>
          <a:p>
            <a:endParaRPr lang="en-GB" sz="1400" dirty="0" smtClean="0">
              <a:latin typeface="Arial" panose="020B0604020202020204" pitchFamily="34" charset="0"/>
              <a:cs typeface="Arial" panose="020B0604020202020204" pitchFamily="34" charset="0"/>
            </a:endParaRPr>
          </a:p>
          <a:p>
            <a:r>
              <a:rPr lang="en-GB" sz="1400" b="1" dirty="0" err="1" smtClean="0">
                <a:latin typeface="Arial" panose="020B0604020202020204" pitchFamily="34" charset="0"/>
                <a:cs typeface="Arial" panose="020B0604020202020204" pitchFamily="34" charset="0"/>
              </a:rPr>
              <a:t>bWell</a:t>
            </a:r>
            <a:r>
              <a:rPr lang="en-GB" sz="1400" b="1" dirty="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a:t>
            </a:r>
            <a:r>
              <a:rPr lang="en-GB" sz="1400" dirty="0" smtClean="0">
                <a:latin typeface="Arial" panose="020B0604020202020204" pitchFamily="34" charset="0"/>
                <a:cs typeface="Arial" panose="020B0604020202020204" pitchFamily="34" charset="0"/>
              </a:rPr>
              <a:t> this is a programme of work and resources dedicated to improving </a:t>
            </a:r>
            <a:r>
              <a:rPr lang="en-GB" sz="1400" dirty="0">
                <a:latin typeface="Arial" panose="020B0604020202020204" pitchFamily="34" charset="0"/>
                <a:cs typeface="Arial" panose="020B0604020202020204" pitchFamily="34" charset="0"/>
              </a:rPr>
              <a:t>employee health and wellbeing </a:t>
            </a:r>
            <a:r>
              <a:rPr lang="en-GB" sz="1400" dirty="0" smtClean="0">
                <a:latin typeface="Arial" panose="020B0604020202020204" pitchFamily="34" charset="0"/>
                <a:cs typeface="Arial" panose="020B0604020202020204" pitchFamily="34" charset="0"/>
              </a:rPr>
              <a:t>and offering employees </a:t>
            </a:r>
            <a:r>
              <a:rPr lang="en-GB" sz="1400" dirty="0">
                <a:latin typeface="Arial" panose="020B0604020202020204" pitchFamily="34" charset="0"/>
                <a:cs typeface="Arial" panose="020B0604020202020204" pitchFamily="34" charset="0"/>
              </a:rPr>
              <a:t>with support and information on a wide range of health and wellbeing issues</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Here4U- </a:t>
            </a:r>
            <a:r>
              <a:rPr lang="en-GB" sz="1400" dirty="0">
                <a:latin typeface="Arial" panose="020B0604020202020204" pitchFamily="34" charset="0"/>
                <a:cs typeface="Arial" panose="020B0604020202020204" pitchFamily="34" charset="0"/>
              </a:rPr>
              <a:t>is a health and wellbeing initiative for Trust staff designed to help staff feel more valued by Belfast </a:t>
            </a:r>
            <a:r>
              <a:rPr lang="en-GB" sz="1400" dirty="0" smtClean="0">
                <a:latin typeface="Arial" panose="020B0604020202020204" pitchFamily="34" charset="0"/>
                <a:cs typeface="Arial" panose="020B0604020202020204" pitchFamily="34" charset="0"/>
              </a:rPr>
              <a:t>Trust. It offers </a:t>
            </a:r>
            <a:r>
              <a:rPr lang="en-GB" sz="1400" dirty="0">
                <a:latin typeface="Arial" panose="020B0604020202020204" pitchFamily="34" charset="0"/>
                <a:cs typeface="Arial" panose="020B0604020202020204" pitchFamily="34" charset="0"/>
              </a:rPr>
              <a:t>an extensive range of free activities and events to staff, to address physical, emotional and mental health and </a:t>
            </a:r>
            <a:r>
              <a:rPr lang="en-GB" sz="1400" dirty="0" smtClean="0">
                <a:latin typeface="Arial" panose="020B0604020202020204" pitchFamily="34" charset="0"/>
                <a:cs typeface="Arial" panose="020B0604020202020204" pitchFamily="34" charset="0"/>
              </a:rPr>
              <a:t>wellbeing. </a:t>
            </a:r>
          </a:p>
          <a:p>
            <a:endParaRPr lang="en-GB"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Safety</a:t>
            </a:r>
            <a:r>
              <a:rPr lang="en-GB" sz="1400" dirty="0" smtClean="0">
                <a:latin typeface="Arial" panose="020B0604020202020204" pitchFamily="34" charset="0"/>
                <a:cs typeface="Arial" panose="020B0604020202020204" pitchFamily="34" charset="0"/>
              </a:rPr>
              <a:t>- Belfast</a:t>
            </a:r>
            <a:r>
              <a:rPr lang="en-GB" sz="1400" dirty="0">
                <a:latin typeface="Arial" panose="020B0604020202020204" pitchFamily="34" charset="0"/>
                <a:cs typeface="Arial" panose="020B0604020202020204" pitchFamily="34" charset="0"/>
              </a:rPr>
              <a:t> Trust is committed to supporting its </a:t>
            </a:r>
            <a:r>
              <a:rPr lang="en-GB" sz="1400" dirty="0" smtClean="0">
                <a:latin typeface="Arial" panose="020B0604020202020204" pitchFamily="34" charset="0"/>
                <a:cs typeface="Arial" panose="020B0604020202020204" pitchFamily="34" charset="0"/>
              </a:rPr>
              <a:t>staff and </a:t>
            </a:r>
            <a:r>
              <a:rPr lang="en-GB" sz="1400" dirty="0">
                <a:latin typeface="Arial" panose="020B0604020202020204" pitchFamily="34" charset="0"/>
                <a:cs typeface="Arial" panose="020B0604020202020204" pitchFamily="34" charset="0"/>
              </a:rPr>
              <a:t>to provide a safe and supportive environment for all </a:t>
            </a:r>
            <a:r>
              <a:rPr lang="en-GB" sz="1400" dirty="0" smtClean="0">
                <a:latin typeface="Arial" panose="020B0604020202020204" pitchFamily="34" charset="0"/>
                <a:cs typeface="Arial" panose="020B0604020202020204" pitchFamily="34" charset="0"/>
              </a:rPr>
              <a:t>individuals. The Trust has recently been accredited as a Trust of Sanctuary, in recognition of its proactive work to ensure a welcoming and inclusive environment for staff and patients alike. </a:t>
            </a:r>
          </a:p>
          <a:p>
            <a:r>
              <a:rPr lang="en-GB" sz="1400" dirty="0" smtClean="0">
                <a:latin typeface="Arial" panose="020B0604020202020204" pitchFamily="34" charset="0"/>
                <a:cs typeface="Arial" panose="020B0604020202020204" pitchFamily="34" charset="0"/>
              </a:rPr>
              <a:t>In recognition of a fundamental right to be free from abuse, the Trust has a domestic and sexual abuse support service for its staff to offer practical and emotional support, with a policy, trained support officers a helpline and online toolkit </a:t>
            </a:r>
            <a:r>
              <a:rPr lang="en-GB" sz="1400" dirty="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People </a:t>
            </a:r>
            <a:r>
              <a:rPr lang="en-GB" sz="1400" b="1" dirty="0">
                <a:latin typeface="Arial" panose="020B0604020202020204" pitchFamily="34" charset="0"/>
                <a:cs typeface="Arial" panose="020B0604020202020204" pitchFamily="34" charset="0"/>
              </a:rPr>
              <a:t>and </a:t>
            </a:r>
            <a:r>
              <a:rPr lang="en-GB" sz="1400" b="1" dirty="0" smtClean="0">
                <a:latin typeface="Arial" panose="020B0604020202020204" pitchFamily="34" charset="0"/>
                <a:cs typeface="Arial" panose="020B0604020202020204" pitchFamily="34" charset="0"/>
              </a:rPr>
              <a:t>Culture- </a:t>
            </a:r>
            <a:r>
              <a:rPr lang="en-GB" sz="1400" dirty="0" smtClean="0">
                <a:latin typeface="Arial" panose="020B0604020202020204" pitchFamily="34" charset="0"/>
                <a:cs typeface="Arial" panose="020B0604020202020204" pitchFamily="34" charset="0"/>
              </a:rPr>
              <a:t>Developing </a:t>
            </a:r>
            <a:r>
              <a:rPr lang="en-GB" sz="1400" dirty="0">
                <a:latin typeface="Arial" panose="020B0604020202020204" pitchFamily="34" charset="0"/>
                <a:cs typeface="Arial" panose="020B0604020202020204" pitchFamily="34" charset="0"/>
              </a:rPr>
              <a:t>a positive culture for our workforce is underpinned by our People and Culture priorities. These were developed by reflecting on all of the challenges we have faced as an organisation and by listening and reflecting on over 10,000 pieces of staff feedback on how they </a:t>
            </a:r>
            <a:r>
              <a:rPr lang="en-GB" sz="1400" dirty="0" smtClean="0">
                <a:latin typeface="Arial" panose="020B0604020202020204" pitchFamily="34" charset="0"/>
                <a:cs typeface="Arial" panose="020B0604020202020204" pitchFamily="34" charset="0"/>
              </a:rPr>
              <a:t>feel.</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339798" y="335197"/>
            <a:ext cx="3005951" cy="646331"/>
          </a:xfrm>
          <a:prstGeom prst="rect">
            <a:avLst/>
          </a:prstGeom>
          <a:noFill/>
        </p:spPr>
        <p:txBody>
          <a:bodyPr wrap="none" rtlCol="0">
            <a:spAutoFit/>
          </a:bodyPr>
          <a:lstStyle/>
          <a:p>
            <a:r>
              <a:rPr lang="en-GB" sz="3600" dirty="0" smtClean="0">
                <a:solidFill>
                  <a:srgbClr val="7030A0"/>
                </a:solidFill>
                <a:latin typeface="Arial" panose="020B0604020202020204" pitchFamily="34" charset="0"/>
                <a:cs typeface="Arial" panose="020B0604020202020204" pitchFamily="34" charset="0"/>
              </a:rPr>
              <a:t>Our Priorities:</a:t>
            </a:r>
            <a:endParaRPr lang="en-GB" sz="3600" dirty="0">
              <a:solidFill>
                <a:srgbClr val="7030A0"/>
              </a:solidFill>
              <a:latin typeface="Arial" panose="020B0604020202020204" pitchFamily="34" charset="0"/>
              <a:cs typeface="Arial" panose="020B0604020202020204" pitchFamily="34" charset="0"/>
            </a:endParaRPr>
          </a:p>
        </p:txBody>
      </p:sp>
      <p:sp>
        <p:nvSpPr>
          <p:cNvPr id="13" name="Rectangle 12"/>
          <p:cNvSpPr/>
          <p:nvPr/>
        </p:nvSpPr>
        <p:spPr>
          <a:xfrm>
            <a:off x="480965" y="910903"/>
            <a:ext cx="11230069" cy="5616357"/>
          </a:xfrm>
          <a:prstGeom prst="rect">
            <a:avLst/>
          </a:prstGeom>
          <a:noFill/>
          <a:ln w="19050">
            <a:solidFill>
              <a:srgbClr val="00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a:stretch>
            <a:fillRect/>
          </a:stretch>
        </p:blipFill>
        <p:spPr>
          <a:xfrm>
            <a:off x="720167" y="1247900"/>
            <a:ext cx="2167357" cy="1683728"/>
          </a:xfrm>
          <a:prstGeom prst="rect">
            <a:avLst/>
          </a:prstGeom>
        </p:spPr>
      </p:pic>
      <p:pic>
        <p:nvPicPr>
          <p:cNvPr id="21" name="Picture 20"/>
          <p:cNvPicPr>
            <a:picLocks noChangeAspect="1"/>
          </p:cNvPicPr>
          <p:nvPr/>
        </p:nvPicPr>
        <p:blipFill rotWithShape="1">
          <a:blip r:embed="rId4"/>
          <a:srcRect l="2031" t="1681" r="-2031"/>
          <a:stretch/>
        </p:blipFill>
        <p:spPr>
          <a:xfrm>
            <a:off x="1134828" y="3003396"/>
            <a:ext cx="1324160" cy="1523365"/>
          </a:xfrm>
          <a:prstGeom prst="rect">
            <a:avLst/>
          </a:prstGeom>
        </p:spPr>
      </p:pic>
      <p:pic>
        <p:nvPicPr>
          <p:cNvPr id="3" name="Picture 2"/>
          <p:cNvPicPr>
            <a:picLocks noChangeAspect="1"/>
          </p:cNvPicPr>
          <p:nvPr/>
        </p:nvPicPr>
        <p:blipFill>
          <a:blip r:embed="rId5"/>
          <a:stretch>
            <a:fillRect/>
          </a:stretch>
        </p:blipFill>
        <p:spPr>
          <a:xfrm>
            <a:off x="947223" y="4596897"/>
            <a:ext cx="1524147" cy="1524147"/>
          </a:xfrm>
          <a:prstGeom prst="rect">
            <a:avLst/>
          </a:prstGeom>
        </p:spPr>
      </p:pic>
    </p:spTree>
    <p:extLst>
      <p:ext uri="{BB962C8B-B14F-4D97-AF65-F5344CB8AC3E}">
        <p14:creationId xmlns:p14="http://schemas.microsoft.com/office/powerpoint/2010/main" val="2687857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9958" y="252224"/>
            <a:ext cx="11550395" cy="635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26882" y="1327898"/>
            <a:ext cx="7894504" cy="5201424"/>
          </a:xfrm>
          <a:prstGeom prst="rect">
            <a:avLst/>
          </a:prstGeom>
          <a:noFill/>
        </p:spPr>
        <p:txBody>
          <a:bodyPr wrap="square" rtlCol="0">
            <a:spAutoFit/>
          </a:bodyPr>
          <a:lstStyle/>
          <a:p>
            <a:r>
              <a:rPr lang="en-GB" b="1" dirty="0">
                <a:solidFill>
                  <a:srgbClr val="661C78"/>
                </a:solidFill>
                <a:latin typeface="Arial" panose="020B0604020202020204" pitchFamily="34" charset="0"/>
                <a:cs typeface="Arial" panose="020B0604020202020204" pitchFamily="34" charset="0"/>
              </a:rPr>
              <a:t>OUR </a:t>
            </a:r>
            <a:r>
              <a:rPr lang="en-GB" b="1" dirty="0" smtClean="0">
                <a:solidFill>
                  <a:srgbClr val="661C78"/>
                </a:solidFill>
                <a:latin typeface="Arial" panose="020B0604020202020204" pitchFamily="34" charset="0"/>
                <a:cs typeface="Arial" panose="020B0604020202020204" pitchFamily="34" charset="0"/>
              </a:rPr>
              <a:t>POTENTIAL</a:t>
            </a:r>
          </a:p>
          <a:p>
            <a:endParaRPr lang="en-GB" b="1" dirty="0">
              <a:solidFill>
                <a:srgbClr val="661C78"/>
              </a:solidFill>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Delivering </a:t>
            </a:r>
            <a:r>
              <a:rPr lang="en-GB" b="1" dirty="0">
                <a:latin typeface="Arial" panose="020B0604020202020204" pitchFamily="34" charset="0"/>
                <a:cs typeface="Arial" panose="020B0604020202020204" pitchFamily="34" charset="0"/>
              </a:rPr>
              <a:t>value and </a:t>
            </a:r>
            <a:r>
              <a:rPr lang="en-GB" b="1" dirty="0" smtClean="0">
                <a:latin typeface="Arial" panose="020B0604020202020204" pitchFamily="34" charset="0"/>
                <a:cs typeface="Arial" panose="020B0604020202020204" pitchFamily="34" charset="0"/>
              </a:rPr>
              <a:t>sustainability</a:t>
            </a:r>
          </a:p>
          <a:p>
            <a:endParaRPr lang="en-GB" sz="1400" b="1" dirty="0" smtClean="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Productivity:</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redesigning and improving services to do more with what we have, such as increasing day case rates or reducing the number of people not attending appointments.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Cost control: bringing down spend that doesn’t add value to our services, such as reducing our use of high cost agency and locum staff.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Sustainability: controlling our energy costs by investing in renewable energy and energy efficiency improvements.</a:t>
            </a:r>
          </a:p>
          <a:p>
            <a:endParaRPr lang="en-GB" sz="1400" b="1" dirty="0">
              <a:latin typeface="Arial" panose="020B0604020202020204" pitchFamily="34" charset="0"/>
              <a:cs typeface="Arial" panose="020B0604020202020204" pitchFamily="34" charset="0"/>
            </a:endParaRPr>
          </a:p>
          <a:p>
            <a:endParaRPr lang="en-GB" b="1" dirty="0" smtClean="0">
              <a:solidFill>
                <a:srgbClr val="661C78"/>
              </a:solidFill>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Developing </a:t>
            </a:r>
            <a:r>
              <a:rPr lang="en-GB" b="1" dirty="0">
                <a:latin typeface="Arial" panose="020B0604020202020204" pitchFamily="34" charset="0"/>
                <a:cs typeface="Arial" panose="020B0604020202020204" pitchFamily="34" charset="0"/>
              </a:rPr>
              <a:t>new ways of working</a:t>
            </a:r>
          </a:p>
          <a:p>
            <a:endParaRPr lang="en-GB" sz="1400" b="1"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There </a:t>
            </a:r>
            <a:r>
              <a:rPr lang="en-GB" sz="1400" dirty="0">
                <a:latin typeface="Arial" panose="020B0604020202020204" pitchFamily="34" charset="0"/>
                <a:cs typeface="Arial" panose="020B0604020202020204" pitchFamily="34" charset="0"/>
              </a:rPr>
              <a:t>are key areas requiring a change in focus and </a:t>
            </a:r>
            <a:r>
              <a:rPr lang="en-GB" sz="1400" dirty="0" smtClean="0">
                <a:latin typeface="Arial" panose="020B0604020202020204" pitchFamily="34" charset="0"/>
                <a:cs typeface="Arial" panose="020B0604020202020204" pitchFamily="34" charset="0"/>
              </a:rPr>
              <a:t>development of </a:t>
            </a:r>
            <a:r>
              <a:rPr lang="en-GB" sz="1400" dirty="0">
                <a:latin typeface="Arial" panose="020B0604020202020204" pitchFamily="34" charset="0"/>
                <a:cs typeface="Arial" panose="020B0604020202020204" pitchFamily="34" charset="0"/>
              </a:rPr>
              <a:t>new ways of working: </a:t>
            </a: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moving </a:t>
            </a:r>
            <a:r>
              <a:rPr lang="en-GB" sz="1400" dirty="0">
                <a:latin typeface="Arial" panose="020B0604020202020204" pitchFamily="34" charset="0"/>
                <a:cs typeface="Arial" panose="020B0604020202020204" pitchFamily="34" charset="0"/>
              </a:rPr>
              <a:t>care from hospital settings to the </a:t>
            </a:r>
            <a:r>
              <a:rPr lang="en-GB" sz="1400" dirty="0" smtClean="0">
                <a:latin typeface="Arial" panose="020B0604020202020204" pitchFamily="34" charset="0"/>
                <a:cs typeface="Arial" panose="020B0604020202020204" pitchFamily="34" charset="0"/>
              </a:rPr>
              <a:t>community</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reducing </a:t>
            </a:r>
            <a:r>
              <a:rPr lang="en-GB" sz="1400" dirty="0">
                <a:latin typeface="Arial" panose="020B0604020202020204" pitchFamily="34" charset="0"/>
                <a:cs typeface="Arial" panose="020B0604020202020204" pitchFamily="34" charset="0"/>
              </a:rPr>
              <a:t>reliance on acute treatment by developing prevention and early intervention, </a:t>
            </a:r>
            <a:r>
              <a:rPr lang="en-GB" sz="1400" dirty="0" smtClean="0">
                <a:latin typeface="Arial" panose="020B0604020202020204" pitchFamily="34" charset="0"/>
                <a:cs typeface="Arial" panose="020B0604020202020204" pitchFamily="34" charset="0"/>
              </a:rPr>
              <a:t>and</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continued </a:t>
            </a:r>
            <a:r>
              <a:rPr lang="en-GB" sz="1400" dirty="0">
                <a:latin typeface="Arial" panose="020B0604020202020204" pitchFamily="34" charset="0"/>
                <a:cs typeface="Arial" panose="020B0604020202020204" pitchFamily="34" charset="0"/>
              </a:rPr>
              <a:t>transition from analogue to digital </a:t>
            </a:r>
          </a:p>
          <a:p>
            <a:endParaRPr lang="en-GB" sz="1400"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339798" y="335197"/>
            <a:ext cx="3005951" cy="646331"/>
          </a:xfrm>
          <a:prstGeom prst="rect">
            <a:avLst/>
          </a:prstGeom>
          <a:noFill/>
        </p:spPr>
        <p:txBody>
          <a:bodyPr wrap="none" rtlCol="0">
            <a:spAutoFit/>
          </a:bodyPr>
          <a:lstStyle/>
          <a:p>
            <a:r>
              <a:rPr lang="en-GB" sz="3600" dirty="0" smtClean="0">
                <a:solidFill>
                  <a:srgbClr val="661C78"/>
                </a:solidFill>
                <a:latin typeface="Arial" panose="020B0604020202020204" pitchFamily="34" charset="0"/>
                <a:cs typeface="Arial" panose="020B0604020202020204" pitchFamily="34" charset="0"/>
              </a:rPr>
              <a:t>Our Priorities:</a:t>
            </a:r>
            <a:endParaRPr lang="en-GB" sz="3600" dirty="0">
              <a:solidFill>
                <a:srgbClr val="661C78"/>
              </a:solidFill>
              <a:latin typeface="Arial" panose="020B0604020202020204" pitchFamily="34" charset="0"/>
              <a:cs typeface="Arial" panose="020B0604020202020204" pitchFamily="34" charset="0"/>
            </a:endParaRPr>
          </a:p>
        </p:txBody>
      </p:sp>
      <p:sp>
        <p:nvSpPr>
          <p:cNvPr id="14" name="Rectangle 13"/>
          <p:cNvSpPr/>
          <p:nvPr/>
        </p:nvSpPr>
        <p:spPr>
          <a:xfrm>
            <a:off x="628244" y="1233751"/>
            <a:ext cx="10603259" cy="4880177"/>
          </a:xfrm>
          <a:prstGeom prst="rect">
            <a:avLst/>
          </a:prstGeom>
          <a:noFill/>
          <a:ln w="19050">
            <a:solidFill>
              <a:srgbClr val="661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a:stretch>
            <a:fillRect/>
          </a:stretch>
        </p:blipFill>
        <p:spPr>
          <a:xfrm>
            <a:off x="8447962" y="2392238"/>
            <a:ext cx="2783541" cy="2783541"/>
          </a:xfrm>
          <a:prstGeom prst="rect">
            <a:avLst/>
          </a:prstGeom>
        </p:spPr>
      </p:pic>
    </p:spTree>
    <p:extLst>
      <p:ext uri="{BB962C8B-B14F-4D97-AF65-F5344CB8AC3E}">
        <p14:creationId xmlns:p14="http://schemas.microsoft.com/office/powerpoint/2010/main" val="1099406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5601" y="524456"/>
            <a:ext cx="1759226" cy="685800"/>
          </a:xfrm>
          <a:prstGeom prst="roundRect">
            <a:avLst/>
          </a:prstGeom>
          <a:solidFill>
            <a:srgbClr val="0A4C8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Our Patients &amp; Service Users</a:t>
            </a:r>
            <a:endParaRPr lang="en-GB" dirty="0">
              <a:latin typeface="Arial" panose="020B0604020202020204" pitchFamily="34" charset="0"/>
              <a:cs typeface="Arial" panose="020B0604020202020204" pitchFamily="34" charset="0"/>
            </a:endParaRPr>
          </a:p>
        </p:txBody>
      </p:sp>
      <p:sp>
        <p:nvSpPr>
          <p:cNvPr id="5" name="Rounded Rectangle 4"/>
          <p:cNvSpPr/>
          <p:nvPr/>
        </p:nvSpPr>
        <p:spPr>
          <a:xfrm>
            <a:off x="3585965" y="965421"/>
            <a:ext cx="1759226" cy="685800"/>
          </a:xfrm>
          <a:prstGeom prst="roundRect">
            <a:avLst/>
          </a:prstGeom>
          <a:solidFill>
            <a:srgbClr val="EA0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Our Performance</a:t>
            </a:r>
            <a:endParaRPr lang="en-GB" dirty="0">
              <a:latin typeface="Arial" panose="020B0604020202020204" pitchFamily="34" charset="0"/>
              <a:cs typeface="Arial" panose="020B0604020202020204" pitchFamily="34" charset="0"/>
            </a:endParaRPr>
          </a:p>
        </p:txBody>
      </p:sp>
      <p:sp>
        <p:nvSpPr>
          <p:cNvPr id="6" name="Rounded Rectangle 5"/>
          <p:cNvSpPr/>
          <p:nvPr/>
        </p:nvSpPr>
        <p:spPr>
          <a:xfrm>
            <a:off x="6651754" y="965421"/>
            <a:ext cx="1759226" cy="685800"/>
          </a:xfrm>
          <a:prstGeom prst="round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Our People</a:t>
            </a:r>
            <a:endParaRPr lang="en-GB" dirty="0">
              <a:latin typeface="Arial" panose="020B0604020202020204" pitchFamily="34" charset="0"/>
              <a:cs typeface="Arial" panose="020B0604020202020204" pitchFamily="34" charset="0"/>
            </a:endParaRPr>
          </a:p>
        </p:txBody>
      </p:sp>
      <p:sp>
        <p:nvSpPr>
          <p:cNvPr id="7" name="Rounded Rectangle 6"/>
          <p:cNvSpPr/>
          <p:nvPr/>
        </p:nvSpPr>
        <p:spPr>
          <a:xfrm>
            <a:off x="9632118" y="527286"/>
            <a:ext cx="1759226" cy="685800"/>
          </a:xfrm>
          <a:prstGeom prst="roundRect">
            <a:avLst/>
          </a:prstGeom>
          <a:solidFill>
            <a:srgbClr val="661C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Our Potential</a:t>
            </a:r>
            <a:endParaRPr lang="en-GB" dirty="0">
              <a:latin typeface="Arial" panose="020B0604020202020204" pitchFamily="34" charset="0"/>
              <a:cs typeface="Arial" panose="020B0604020202020204" pitchFamily="34" charset="0"/>
            </a:endParaRPr>
          </a:p>
        </p:txBody>
      </p:sp>
      <p:grpSp>
        <p:nvGrpSpPr>
          <p:cNvPr id="32" name="Group 31"/>
          <p:cNvGrpSpPr/>
          <p:nvPr/>
        </p:nvGrpSpPr>
        <p:grpSpPr>
          <a:xfrm>
            <a:off x="104774" y="1354169"/>
            <a:ext cx="2937011" cy="1945066"/>
            <a:chOff x="122582" y="867357"/>
            <a:chExt cx="2937011" cy="1945066"/>
          </a:xfrm>
        </p:grpSpPr>
        <p:sp>
          <p:nvSpPr>
            <p:cNvPr id="9" name="Rectangle 8"/>
            <p:cNvSpPr/>
            <p:nvPr/>
          </p:nvSpPr>
          <p:spPr>
            <a:xfrm>
              <a:off x="122582" y="867357"/>
              <a:ext cx="2937011" cy="9549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solidFill>
                    <a:srgbClr val="0A4C84"/>
                  </a:solidFill>
                  <a:latin typeface="Arial" panose="020B0604020202020204" pitchFamily="34" charset="0"/>
                  <a:cs typeface="Arial" panose="020B0604020202020204" pitchFamily="34" charset="0"/>
                </a:rPr>
                <a:t>We will address </a:t>
              </a:r>
              <a:r>
                <a:rPr lang="en-GB" sz="1400" b="1" dirty="0">
                  <a:solidFill>
                    <a:srgbClr val="0A4C84"/>
                  </a:solidFill>
                  <a:latin typeface="Arial" panose="020B0604020202020204" pitchFamily="34" charset="0"/>
                  <a:cs typeface="Arial" panose="020B0604020202020204" pitchFamily="34" charset="0"/>
                </a:rPr>
                <a:t>inequalities across health and social care through working with our </a:t>
              </a:r>
              <a:r>
                <a:rPr lang="en-GB" sz="1400" b="1" dirty="0" smtClean="0">
                  <a:solidFill>
                    <a:srgbClr val="0A4C84"/>
                  </a:solidFill>
                  <a:latin typeface="Arial" panose="020B0604020202020204" pitchFamily="34" charset="0"/>
                  <a:cs typeface="Arial" panose="020B0604020202020204" pitchFamily="34" charset="0"/>
                </a:rPr>
                <a:t>partners</a:t>
              </a:r>
              <a:endPar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400" dirty="0">
                <a:solidFill>
                  <a:schemeClr val="tx1"/>
                </a:solidFill>
                <a:latin typeface="Arial" panose="020B0604020202020204" pitchFamily="34" charset="0"/>
                <a:cs typeface="Arial" panose="020B0604020202020204" pitchFamily="34" charset="0"/>
              </a:endParaRPr>
            </a:p>
            <a:p>
              <a:pPr lvl="0"/>
              <a:endParaRPr lang="en-GB" sz="1400" dirty="0">
                <a:solidFill>
                  <a:schemeClr val="tx1"/>
                </a:solidFill>
                <a:latin typeface="Arial" panose="020B0604020202020204" pitchFamily="34" charset="0"/>
                <a:cs typeface="Arial" panose="020B0604020202020204" pitchFamily="34" charset="0"/>
              </a:endParaRPr>
            </a:p>
            <a:p>
              <a:pPr lvl="0"/>
              <a:endParaRPr lang="en-US" sz="1400" dirty="0">
                <a:solidFill>
                  <a:schemeClr val="tx1"/>
                </a:solidFill>
                <a:latin typeface="Arial" panose="020B0604020202020204" pitchFamily="34" charset="0"/>
                <a:cs typeface="Arial" panose="020B0604020202020204" pitchFamily="34" charset="0"/>
              </a:endParaRPr>
            </a:p>
            <a:p>
              <a:pPr lvl="0"/>
              <a:endParaRPr lang="en-US" sz="14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122583" y="1830883"/>
              <a:ext cx="2937010" cy="981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Target:</a:t>
              </a:r>
              <a:r>
                <a:rPr lang="en-GB"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Agree baseline figures of services providing early intervention &amp; prevention programmes, within 1 year</a:t>
              </a:r>
              <a:r>
                <a:rPr lang="en-GB" dirty="0" smtClean="0">
                  <a:solidFill>
                    <a:schemeClr val="tx1"/>
                  </a:solidFill>
                  <a:latin typeface="Arial" panose="020B0604020202020204" pitchFamily="34" charset="0"/>
                  <a:cs typeface="Arial" panose="020B0604020202020204" pitchFamily="34" charset="0"/>
                </a:rPr>
                <a:t>. </a:t>
              </a:r>
              <a:endParaRPr lang="en-GB" dirty="0">
                <a:solidFill>
                  <a:schemeClr val="tx1"/>
                </a:solidFill>
                <a:latin typeface="Arial" panose="020B0604020202020204" pitchFamily="34" charset="0"/>
                <a:cs typeface="Arial" panose="020B0604020202020204" pitchFamily="34" charset="0"/>
              </a:endParaRPr>
            </a:p>
          </p:txBody>
        </p:sp>
      </p:grpSp>
      <p:grpSp>
        <p:nvGrpSpPr>
          <p:cNvPr id="13" name="Group 12"/>
          <p:cNvGrpSpPr/>
          <p:nvPr/>
        </p:nvGrpSpPr>
        <p:grpSpPr>
          <a:xfrm>
            <a:off x="95248" y="3355272"/>
            <a:ext cx="2966004" cy="1827222"/>
            <a:chOff x="95248" y="2990036"/>
            <a:chExt cx="2966004" cy="1827222"/>
          </a:xfrm>
        </p:grpSpPr>
        <p:sp>
          <p:nvSpPr>
            <p:cNvPr id="2" name="Rectangle 1"/>
            <p:cNvSpPr/>
            <p:nvPr/>
          </p:nvSpPr>
          <p:spPr>
            <a:xfrm>
              <a:off x="95249" y="2990036"/>
              <a:ext cx="2964344" cy="675612"/>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smtClean="0">
                  <a:solidFill>
                    <a:srgbClr val="0A4C84"/>
                  </a:solidFill>
                  <a:latin typeface="Arial" panose="020B0604020202020204" pitchFamily="34" charset="0"/>
                  <a:cs typeface="Arial" panose="020B0604020202020204" pitchFamily="34" charset="0"/>
                </a:rPr>
                <a:t>We will support </a:t>
              </a:r>
              <a:r>
                <a:rPr lang="en-GB" sz="1400" b="1" dirty="0">
                  <a:solidFill>
                    <a:srgbClr val="0A4C84"/>
                  </a:solidFill>
                  <a:latin typeface="Arial" panose="020B0604020202020204" pitchFamily="34" charset="0"/>
                  <a:cs typeface="Arial" panose="020B0604020202020204" pitchFamily="34" charset="0"/>
                </a:rPr>
                <a:t>people to live well and die </a:t>
              </a:r>
              <a:r>
                <a:rPr lang="en-GB" sz="1400" b="1" dirty="0" smtClean="0">
                  <a:solidFill>
                    <a:srgbClr val="0A4C84"/>
                  </a:solidFill>
                  <a:latin typeface="Arial" panose="020B0604020202020204" pitchFamily="34" charset="0"/>
                  <a:cs typeface="Arial" panose="020B0604020202020204" pitchFamily="34" charset="0"/>
                </a:rPr>
                <a:t>well</a:t>
              </a:r>
              <a:endPar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95248" y="3538753"/>
              <a:ext cx="2966004" cy="1278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a:solidFill>
                    <a:schemeClr val="tx1"/>
                  </a:solidFill>
                  <a:latin typeface="Arial" panose="020B0604020202020204" pitchFamily="34" charset="0"/>
                  <a:ea typeface="Calibri" panose="020F0502020204030204" pitchFamily="34" charset="0"/>
                  <a:cs typeface="Arial" panose="020B0604020202020204" pitchFamily="34" charset="0"/>
                </a:rPr>
                <a:t>Target:</a:t>
              </a:r>
              <a:r>
                <a:rPr lang="en-GB" sz="1400" dirty="0">
                  <a:solidFill>
                    <a:schemeClr val="tx1"/>
                  </a:solidFill>
                  <a:latin typeface="Arial" panose="020B0604020202020204" pitchFamily="34" charset="0"/>
                  <a:cs typeface="Arial" panose="020B0604020202020204" pitchFamily="34" charset="0"/>
                </a:rPr>
                <a:t> By March 2026, deliver the initial Palliative Care in Partnership priorities, including: </a:t>
              </a:r>
            </a:p>
            <a:p>
              <a:pPr lvl="0"/>
              <a:r>
                <a:rPr lang="en-GB" sz="1400" dirty="0">
                  <a:solidFill>
                    <a:schemeClr val="tx1"/>
                  </a:solidFill>
                  <a:latin typeface="Arial" panose="020B0604020202020204" pitchFamily="34" charset="0"/>
                  <a:cs typeface="Arial" panose="020B0604020202020204" pitchFamily="34" charset="0"/>
                </a:rPr>
                <a:t>Establish a single point of access for palliative and end-of-life care</a:t>
              </a:r>
            </a:p>
          </p:txBody>
        </p:sp>
      </p:grpSp>
      <p:grpSp>
        <p:nvGrpSpPr>
          <p:cNvPr id="23" name="Group 22"/>
          <p:cNvGrpSpPr/>
          <p:nvPr/>
        </p:nvGrpSpPr>
        <p:grpSpPr>
          <a:xfrm>
            <a:off x="105188" y="5253288"/>
            <a:ext cx="2956064" cy="1291463"/>
            <a:chOff x="111000" y="5241030"/>
            <a:chExt cx="2956064" cy="1291463"/>
          </a:xfrm>
        </p:grpSpPr>
        <p:sp>
          <p:nvSpPr>
            <p:cNvPr id="14" name="Rectangle 13"/>
            <p:cNvSpPr/>
            <p:nvPr/>
          </p:nvSpPr>
          <p:spPr>
            <a:xfrm>
              <a:off x="111000" y="5241030"/>
              <a:ext cx="2956064" cy="628876"/>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smtClean="0">
                  <a:solidFill>
                    <a:srgbClr val="0A4C84"/>
                  </a:solidFill>
                  <a:latin typeface="Arial" panose="020B0604020202020204" pitchFamily="34" charset="0"/>
                  <a:ea typeface="Calibri" panose="020F0502020204030204" pitchFamily="34" charset="0"/>
                  <a:cs typeface="Arial" panose="020B0604020202020204" pitchFamily="34" charset="0"/>
                </a:rPr>
                <a:t>We will recognise </a:t>
              </a:r>
              <a:r>
                <a:rPr lang="en-GB" sz="1400" b="1" dirty="0">
                  <a:solidFill>
                    <a:srgbClr val="0A4C84"/>
                  </a:solidFill>
                  <a:latin typeface="Arial" panose="020B0604020202020204" pitchFamily="34" charset="0"/>
                  <a:ea typeface="Calibri" panose="020F0502020204030204" pitchFamily="34" charset="0"/>
                  <a:cs typeface="Arial" panose="020B0604020202020204" pitchFamily="34" charset="0"/>
                </a:rPr>
                <a:t>the value of </a:t>
              </a:r>
              <a:r>
                <a:rPr lang="en-GB" sz="1400" b="1" dirty="0" smtClean="0">
                  <a:solidFill>
                    <a:srgbClr val="0A4C84"/>
                  </a:solidFill>
                  <a:latin typeface="Arial" panose="020B0604020202020204" pitchFamily="34" charset="0"/>
                  <a:ea typeface="Calibri" panose="020F0502020204030204" pitchFamily="34" charset="0"/>
                  <a:cs typeface="Arial" panose="020B0604020202020204" pitchFamily="34" charset="0"/>
                </a:rPr>
                <a:t>our carers </a:t>
              </a:r>
              <a:r>
                <a:rPr lang="en-GB" sz="1400" b="1" dirty="0">
                  <a:solidFill>
                    <a:srgbClr val="0A4C84"/>
                  </a:solidFill>
                  <a:latin typeface="Arial" panose="020B0604020202020204" pitchFamily="34" charset="0"/>
                  <a:ea typeface="Calibri" panose="020F0502020204030204" pitchFamily="34" charset="0"/>
                  <a:cs typeface="Arial" panose="020B0604020202020204" pitchFamily="34" charset="0"/>
                </a:rPr>
                <a:t>and our </a:t>
              </a:r>
              <a:r>
                <a:rPr lang="en-GB" sz="1400" b="1" dirty="0" smtClean="0">
                  <a:solidFill>
                    <a:srgbClr val="0A4C84"/>
                  </a:solidFill>
                  <a:latin typeface="Arial" panose="020B0604020202020204" pitchFamily="34" charset="0"/>
                  <a:ea typeface="Calibri" panose="020F0502020204030204" pitchFamily="34" charset="0"/>
                  <a:cs typeface="Arial" panose="020B0604020202020204" pitchFamily="34" charset="0"/>
                </a:rPr>
                <a:t>volunteers</a:t>
              </a:r>
            </a:p>
            <a:p>
              <a:pPr lvl="0"/>
              <a:endParaRPr lang="en-GB" sz="1400" b="1" dirty="0">
                <a:solidFill>
                  <a:srgbClr val="0A4C84"/>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11000" y="5662852"/>
              <a:ext cx="2956064" cy="86964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Target:</a:t>
              </a:r>
              <a:r>
                <a:rPr lang="en-GB"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Evidence of progress in keeping with  the Volunteer Strategy, year on year</a:t>
              </a:r>
              <a:endParaRPr lang="en-US" sz="1400" dirty="0">
                <a:solidFill>
                  <a:schemeClr val="tx1"/>
                </a:solidFill>
                <a:latin typeface="Arial" panose="020B0604020202020204" pitchFamily="34" charset="0"/>
                <a:cs typeface="Arial" panose="020B0604020202020204" pitchFamily="34" charset="0"/>
              </a:endParaRPr>
            </a:p>
          </p:txBody>
        </p:sp>
      </p:grpSp>
      <p:sp>
        <p:nvSpPr>
          <p:cNvPr id="10" name="Rectangle 9"/>
          <p:cNvSpPr/>
          <p:nvPr/>
        </p:nvSpPr>
        <p:spPr>
          <a:xfrm>
            <a:off x="3185493" y="1723851"/>
            <a:ext cx="2812774" cy="595022"/>
          </a:xfrm>
          <a:prstGeom prst="rect">
            <a:avLst/>
          </a:prstGeom>
          <a:solidFill>
            <a:srgbClr val="FFDDF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solidFill>
                  <a:srgbClr val="EA0190"/>
                </a:solidFill>
                <a:latin typeface="Arial" panose="020B0604020202020204" pitchFamily="34" charset="0"/>
                <a:ea typeface="Calibri" panose="020F0502020204030204" pitchFamily="34" charset="0"/>
                <a:cs typeface="Arial" panose="020B0604020202020204" pitchFamily="34" charset="0"/>
              </a:rPr>
              <a:t>We will increase access to care</a:t>
            </a:r>
          </a:p>
          <a:p>
            <a:pPr lvl="0"/>
            <a:endParaRPr lang="en-GB" sz="14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400" dirty="0">
              <a:solidFill>
                <a:schemeClr val="tx1"/>
              </a:solidFill>
              <a:latin typeface="Arial" panose="020B0604020202020204" pitchFamily="34" charset="0"/>
              <a:cs typeface="Arial" panose="020B0604020202020204" pitchFamily="34" charset="0"/>
            </a:endParaRPr>
          </a:p>
          <a:p>
            <a:pPr lvl="0"/>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4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182587" y="3509805"/>
            <a:ext cx="2812774" cy="94396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Target:</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Reduce by 10% the number of admitted patients who wait &gt;12 hours in ED, by March 2026.</a:t>
            </a:r>
          </a:p>
        </p:txBody>
      </p:sp>
      <p:sp>
        <p:nvSpPr>
          <p:cNvPr id="20" name="Rectangle 19"/>
          <p:cNvSpPr/>
          <p:nvPr/>
        </p:nvSpPr>
        <p:spPr>
          <a:xfrm>
            <a:off x="3185493" y="2336386"/>
            <a:ext cx="2812774" cy="11463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a:t>
            </a:r>
            <a:r>
              <a:rPr lang="en-GB" sz="1400" dirty="0">
                <a:solidFill>
                  <a:prstClr val="black"/>
                </a:solidFill>
                <a:latin typeface="Arial" panose="020B0604020202020204" pitchFamily="34" charset="0"/>
                <a:cs typeface="Arial" panose="020B0604020202020204" pitchFamily="34" charset="0"/>
              </a:rPr>
              <a:t> 75% of patients should wait no longer than 9 weeks for a diagnostic test and no patient waits longer than 26 weeks, year on year</a:t>
            </a: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182587" y="4472092"/>
            <a:ext cx="2812774" cy="8964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Target:</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Decrease average patient wait times in outpatient clinics by 10% over the next year.</a:t>
            </a:r>
          </a:p>
        </p:txBody>
      </p:sp>
      <p:sp>
        <p:nvSpPr>
          <p:cNvPr id="22" name="Rectangle 21"/>
          <p:cNvSpPr/>
          <p:nvPr/>
        </p:nvSpPr>
        <p:spPr>
          <a:xfrm>
            <a:off x="3185493" y="5385313"/>
            <a:ext cx="2812774" cy="11594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Target: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at least 98% of patients diagnosed with cancer should receive their first definitive treatment within 31 days of a decision to treat, year on year.</a:t>
            </a: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37" name="Group 36"/>
          <p:cNvGrpSpPr/>
          <p:nvPr/>
        </p:nvGrpSpPr>
        <p:grpSpPr>
          <a:xfrm>
            <a:off x="9028087" y="1436942"/>
            <a:ext cx="3078585" cy="3420896"/>
            <a:chOff x="9034698" y="872495"/>
            <a:chExt cx="3078585" cy="3420896"/>
          </a:xfrm>
        </p:grpSpPr>
        <p:sp>
          <p:nvSpPr>
            <p:cNvPr id="12" name="Rectangle 11"/>
            <p:cNvSpPr/>
            <p:nvPr/>
          </p:nvSpPr>
          <p:spPr>
            <a:xfrm>
              <a:off x="9037982" y="872495"/>
              <a:ext cx="3071192" cy="881931"/>
            </a:xfrm>
            <a:prstGeom prst="rect">
              <a:avLst/>
            </a:prstGeom>
            <a:solidFill>
              <a:srgbClr val="F2DDF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smtClean="0">
                  <a:solidFill>
                    <a:srgbClr val="661C78"/>
                  </a:solidFill>
                  <a:latin typeface="Arial" panose="020B0604020202020204" pitchFamily="34" charset="0"/>
                  <a:ea typeface="Calibri" panose="020F0502020204030204" pitchFamily="34" charset="0"/>
                  <a:cs typeface="Arial" panose="020B0604020202020204" pitchFamily="34" charset="0"/>
                </a:rPr>
                <a:t>We will improve </a:t>
              </a:r>
              <a:r>
                <a:rPr lang="en-GB" sz="1400" b="1" dirty="0">
                  <a:solidFill>
                    <a:srgbClr val="661C78"/>
                  </a:solidFill>
                  <a:latin typeface="Arial" panose="020B0604020202020204" pitchFamily="34" charset="0"/>
                  <a:ea typeface="Calibri" panose="020F0502020204030204" pitchFamily="34" charset="0"/>
                  <a:cs typeface="Arial" panose="020B0604020202020204" pitchFamily="34" charset="0"/>
                </a:rPr>
                <a:t>productivity and efficiency across all </a:t>
              </a:r>
              <a:r>
                <a:rPr lang="en-GB" sz="1400" b="1" dirty="0" smtClean="0">
                  <a:solidFill>
                    <a:srgbClr val="661C78"/>
                  </a:solidFill>
                  <a:latin typeface="Arial" panose="020B0604020202020204" pitchFamily="34" charset="0"/>
                  <a:ea typeface="Calibri" panose="020F0502020204030204" pitchFamily="34" charset="0"/>
                  <a:cs typeface="Arial" panose="020B0604020202020204" pitchFamily="34" charset="0"/>
                </a:rPr>
                <a:t>services</a:t>
              </a:r>
            </a:p>
            <a:p>
              <a:endParaRPr lang="en-GB" sz="1400" b="1"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b="1" dirty="0" smtClean="0">
                <a:solidFill>
                  <a:srgbClr val="661C78"/>
                </a:solidFill>
                <a:latin typeface="Arial" panose="020B0604020202020204" pitchFamily="34" charset="0"/>
                <a:ea typeface="Calibri" panose="020F0502020204030204" pitchFamily="34" charset="0"/>
                <a:cs typeface="Arial" panose="020B0604020202020204" pitchFamily="34" charset="0"/>
              </a:endParaRPr>
            </a:p>
            <a:p>
              <a:endParaRPr lang="en-GB" sz="1400" b="1" dirty="0">
                <a:solidFill>
                  <a:srgbClr val="661C78"/>
                </a:solidFill>
                <a:latin typeface="Arial" panose="020B0604020202020204" pitchFamily="34" charset="0"/>
                <a:cs typeface="Arial" panose="020B0604020202020204" pitchFamily="34" charset="0"/>
              </a:endParaRPr>
            </a:p>
            <a:p>
              <a:endParaRPr lang="en-GB" sz="1400" b="1" dirty="0" smtClean="0">
                <a:solidFill>
                  <a:srgbClr val="661C78"/>
                </a:solidFill>
                <a:latin typeface="Arial" panose="020B0604020202020204" pitchFamily="34" charset="0"/>
                <a:ea typeface="Calibri" panose="020F0502020204030204" pitchFamily="34" charset="0"/>
                <a:cs typeface="Arial" panose="020B0604020202020204" pitchFamily="34" charset="0"/>
              </a:endParaRPr>
            </a:p>
            <a:p>
              <a:endParaRPr lang="en-GB" sz="1400" b="1" dirty="0">
                <a:solidFill>
                  <a:srgbClr val="661C78"/>
                </a:solidFill>
                <a:latin typeface="Arial" panose="020B0604020202020204" pitchFamily="34" charset="0"/>
                <a:cs typeface="Arial" panose="020B0604020202020204" pitchFamily="34" charset="0"/>
              </a:endParaRPr>
            </a:p>
            <a:p>
              <a:endParaRPr lang="en-GB" sz="1400" b="1" dirty="0">
                <a:solidFill>
                  <a:srgbClr val="661C78"/>
                </a:solidFill>
                <a:latin typeface="Arial" panose="020B0604020202020204" pitchFamily="34" charset="0"/>
                <a:cs typeface="Arial" panose="020B0604020202020204" pitchFamily="34" charset="0"/>
              </a:endParaRPr>
            </a:p>
          </p:txBody>
        </p:sp>
        <p:sp>
          <p:nvSpPr>
            <p:cNvPr id="24" name="Rectangle 23"/>
            <p:cNvSpPr/>
            <p:nvPr/>
          </p:nvSpPr>
          <p:spPr>
            <a:xfrm>
              <a:off x="9034698" y="1381226"/>
              <a:ext cx="3072017" cy="7828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 </a:t>
              </a:r>
              <a:r>
                <a:rPr lang="en-GB" sz="1400" dirty="0">
                  <a:solidFill>
                    <a:prstClr val="black"/>
                  </a:solidFill>
                  <a:latin typeface="Arial" panose="020B0604020202020204" pitchFamily="34" charset="0"/>
                  <a:cs typeface="Arial" panose="020B0604020202020204" pitchFamily="34" charset="0"/>
                </a:rPr>
                <a:t>End of each financial year, the Trust will evidence working within its agreed budget</a:t>
              </a:r>
            </a:p>
          </p:txBody>
        </p:sp>
        <p:sp>
          <p:nvSpPr>
            <p:cNvPr id="25" name="Rectangle 24"/>
            <p:cNvSpPr/>
            <p:nvPr/>
          </p:nvSpPr>
          <p:spPr>
            <a:xfrm>
              <a:off x="9037982" y="2156029"/>
              <a:ext cx="3072017" cy="77206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a:t>
              </a:r>
              <a:r>
                <a:rPr lang="en-GB" sz="1400" dirty="0">
                  <a:solidFill>
                    <a:prstClr val="black"/>
                  </a:solidFill>
                  <a:latin typeface="Arial" panose="020B0604020202020204" pitchFamily="34" charset="0"/>
                  <a:cs typeface="Arial" panose="020B0604020202020204" pitchFamily="34" charset="0"/>
                </a:rPr>
                <a:t> Seek to deliver building works within expected timeframes and budget</a:t>
              </a:r>
            </a:p>
          </p:txBody>
        </p:sp>
        <p:sp>
          <p:nvSpPr>
            <p:cNvPr id="26" name="Rectangle 25"/>
            <p:cNvSpPr/>
            <p:nvPr/>
          </p:nvSpPr>
          <p:spPr>
            <a:xfrm>
              <a:off x="9041266" y="2928094"/>
              <a:ext cx="3072017" cy="13652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a:t>
              </a:r>
              <a:r>
                <a:rPr lang="en-GB" sz="1400" dirty="0">
                  <a:solidFill>
                    <a:prstClr val="black"/>
                  </a:solidFill>
                  <a:latin typeface="Arial" panose="020B0604020202020204" pitchFamily="34" charset="0"/>
                  <a:cs typeface="Arial" panose="020B0604020202020204" pitchFamily="34" charset="0"/>
                </a:rPr>
                <a:t> Continued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growth, over next year, in confidence in using technology and in using data analysis to aid decision making evidenced by key metrics (</a:t>
              </a:r>
              <a:r>
                <a:rPr lang="en-GB" sz="1400" dirty="0" err="1">
                  <a:solidFill>
                    <a:prstClr val="black"/>
                  </a:solidFill>
                  <a:latin typeface="Arial" panose="020B0604020202020204" pitchFamily="34" charset="0"/>
                  <a:ea typeface="Calibri" panose="020F0502020204030204" pitchFamily="34" charset="0"/>
                  <a:cs typeface="Arial" panose="020B0604020202020204" pitchFamily="34" charset="0"/>
                </a:rPr>
                <a:t>eg</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staff survey and training record)</a:t>
              </a:r>
            </a:p>
          </p:txBody>
        </p:sp>
      </p:grpSp>
      <p:grpSp>
        <p:nvGrpSpPr>
          <p:cNvPr id="38" name="Group 37"/>
          <p:cNvGrpSpPr/>
          <p:nvPr/>
        </p:nvGrpSpPr>
        <p:grpSpPr>
          <a:xfrm>
            <a:off x="9034655" y="4915401"/>
            <a:ext cx="3071192" cy="1629350"/>
            <a:chOff x="9026351" y="4753152"/>
            <a:chExt cx="3071192" cy="1629350"/>
          </a:xfrm>
        </p:grpSpPr>
        <p:sp>
          <p:nvSpPr>
            <p:cNvPr id="8" name="Rectangle 7"/>
            <p:cNvSpPr/>
            <p:nvPr/>
          </p:nvSpPr>
          <p:spPr>
            <a:xfrm>
              <a:off x="9026351" y="4753152"/>
              <a:ext cx="3071192" cy="759808"/>
            </a:xfrm>
            <a:prstGeom prst="rect">
              <a:avLst/>
            </a:prstGeom>
            <a:solidFill>
              <a:srgbClr val="F2DDF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solidFill>
                    <a:srgbClr val="661C78"/>
                  </a:solidFill>
                  <a:latin typeface="Arial" panose="020B0604020202020204" pitchFamily="34" charset="0"/>
                  <a:cs typeface="Arial" panose="020B0604020202020204" pitchFamily="34" charset="0"/>
                </a:rPr>
                <a:t>We will promote sustainability </a:t>
              </a:r>
              <a:r>
                <a:rPr lang="en-GB" sz="1400" b="1" dirty="0">
                  <a:solidFill>
                    <a:srgbClr val="661C78"/>
                  </a:solidFill>
                  <a:latin typeface="Arial" panose="020B0604020202020204" pitchFamily="34" charset="0"/>
                  <a:cs typeface="Arial" panose="020B0604020202020204" pitchFamily="34" charset="0"/>
                </a:rPr>
                <a:t>Initiatives- </a:t>
              </a:r>
              <a:r>
                <a:rPr lang="en-GB" sz="1400" b="1" dirty="0">
                  <a:solidFill>
                    <a:srgbClr val="661C78"/>
                  </a:solidFill>
                  <a:latin typeface="Arial" panose="020B0604020202020204" pitchFamily="34" charset="0"/>
                  <a:ea typeface="Calibri" panose="020F0502020204030204" pitchFamily="34" charset="0"/>
                  <a:cs typeface="Arial" panose="020B0604020202020204" pitchFamily="34" charset="0"/>
                </a:rPr>
                <a:t>move towards net zero</a:t>
              </a:r>
            </a:p>
            <a:p>
              <a:pPr lvl="0"/>
              <a:endParaRPr lang="en-GB" sz="1400" b="1" dirty="0" smtClean="0">
                <a:solidFill>
                  <a:prstClr val="black"/>
                </a:solidFill>
                <a:latin typeface="Arial" panose="020B0604020202020204" pitchFamily="34" charset="0"/>
                <a:cs typeface="Arial" panose="020B0604020202020204" pitchFamily="34" charset="0"/>
              </a:endParaRPr>
            </a:p>
          </p:txBody>
        </p:sp>
        <p:sp>
          <p:nvSpPr>
            <p:cNvPr id="27" name="Rectangle 26"/>
            <p:cNvSpPr/>
            <p:nvPr/>
          </p:nvSpPr>
          <p:spPr>
            <a:xfrm>
              <a:off x="9027196" y="5216564"/>
              <a:ext cx="3067875" cy="11659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Deliver agreed environmental commitments </a:t>
              </a:r>
              <a:r>
                <a:rPr lang="en-GB" sz="1400" dirty="0">
                  <a:solidFill>
                    <a:prstClr val="black"/>
                  </a:solidFill>
                  <a:latin typeface="Arial" panose="020B0604020202020204" pitchFamily="34" charset="0"/>
                  <a:cs typeface="Arial" panose="020B0604020202020204" pitchFamily="34" charset="0"/>
                </a:rPr>
                <a:t>led via a Trust-wide sustainability group. March 2026</a:t>
              </a:r>
            </a:p>
          </p:txBody>
        </p:sp>
      </p:grpSp>
      <p:grpSp>
        <p:nvGrpSpPr>
          <p:cNvPr id="31" name="Group 30"/>
          <p:cNvGrpSpPr/>
          <p:nvPr/>
        </p:nvGrpSpPr>
        <p:grpSpPr>
          <a:xfrm>
            <a:off x="6124163" y="1723851"/>
            <a:ext cx="2829344" cy="1539873"/>
            <a:chOff x="6097621" y="1023346"/>
            <a:chExt cx="2829344" cy="1539873"/>
          </a:xfrm>
        </p:grpSpPr>
        <p:sp>
          <p:nvSpPr>
            <p:cNvPr id="11" name="Rectangle 10"/>
            <p:cNvSpPr/>
            <p:nvPr/>
          </p:nvSpPr>
          <p:spPr>
            <a:xfrm>
              <a:off x="6097625" y="1023346"/>
              <a:ext cx="2829340" cy="585082"/>
            </a:xfrm>
            <a:prstGeom prst="rect">
              <a:avLst/>
            </a:prstGeom>
            <a:solidFill>
              <a:srgbClr val="D9FA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smtClean="0">
                  <a:solidFill>
                    <a:srgbClr val="00B5CC"/>
                  </a:solidFill>
                  <a:latin typeface="Arial" panose="020B0604020202020204" pitchFamily="34" charset="0"/>
                  <a:cs typeface="Arial" panose="020B0604020202020204" pitchFamily="34" charset="0"/>
                </a:rPr>
                <a:t>We will improve staff experience</a:t>
              </a:r>
            </a:p>
            <a:p>
              <a:endParaRPr lang="en-GB" sz="1400" b="1"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b="1" dirty="0" smtClean="0">
                <a:solidFill>
                  <a:srgbClr val="00B5CC"/>
                </a:solidFill>
                <a:latin typeface="Arial" panose="020B0604020202020204" pitchFamily="34" charset="0"/>
                <a:cs typeface="Arial" panose="020B0604020202020204" pitchFamily="34" charset="0"/>
              </a:endParaRPr>
            </a:p>
            <a:p>
              <a:endParaRPr lang="en-GB" sz="1400" b="1" dirty="0">
                <a:solidFill>
                  <a:srgbClr val="00B5CC"/>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b="1" dirty="0">
                <a:solidFill>
                  <a:srgbClr val="00B5CC"/>
                </a:solidFill>
                <a:latin typeface="Arial" panose="020B0604020202020204" pitchFamily="34" charset="0"/>
                <a:cs typeface="Arial" panose="020B0604020202020204" pitchFamily="34" charset="0"/>
              </a:endParaRPr>
            </a:p>
            <a:p>
              <a:endParaRPr lang="en-GB" sz="1400" dirty="0">
                <a:solidFill>
                  <a:srgbClr val="00B5CC"/>
                </a:solidFill>
                <a:latin typeface="Arial" panose="020B0604020202020204" pitchFamily="34" charset="0"/>
                <a:cs typeface="Arial" panose="020B0604020202020204" pitchFamily="34" charset="0"/>
              </a:endParaRPr>
            </a:p>
            <a:p>
              <a:endParaRPr lang="en-GB" sz="1400" dirty="0">
                <a:solidFill>
                  <a:srgbClr val="00B5CC"/>
                </a:solidFill>
                <a:latin typeface="Arial" panose="020B0604020202020204" pitchFamily="34" charset="0"/>
                <a:cs typeface="Arial" panose="020B0604020202020204" pitchFamily="34" charset="0"/>
              </a:endParaRPr>
            </a:p>
          </p:txBody>
        </p:sp>
        <p:sp>
          <p:nvSpPr>
            <p:cNvPr id="28" name="Rectangle 27"/>
            <p:cNvSpPr/>
            <p:nvPr/>
          </p:nvSpPr>
          <p:spPr>
            <a:xfrm>
              <a:off x="6097621" y="1523087"/>
              <a:ext cx="2829342" cy="104013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 </a:t>
              </a:r>
              <a:r>
                <a:rPr lang="en-GB" sz="1400" dirty="0">
                  <a:solidFill>
                    <a:prstClr val="black"/>
                  </a:solidFill>
                  <a:latin typeface="Arial" panose="020B0604020202020204" pitchFamily="34" charset="0"/>
                  <a:cs typeface="Arial" panose="020B0604020202020204" pitchFamily="34" charset="0"/>
                </a:rPr>
                <a:t>Achieve a 10% increase in employee satisfaction scores (measured through Trust staff surveys) in the next year.</a:t>
              </a:r>
            </a:p>
          </p:txBody>
        </p:sp>
      </p:grpSp>
      <p:grpSp>
        <p:nvGrpSpPr>
          <p:cNvPr id="33" name="Group 32"/>
          <p:cNvGrpSpPr/>
          <p:nvPr/>
        </p:nvGrpSpPr>
        <p:grpSpPr>
          <a:xfrm>
            <a:off x="6124161" y="3299235"/>
            <a:ext cx="2829342" cy="1616166"/>
            <a:chOff x="6080253" y="2894788"/>
            <a:chExt cx="2814433" cy="1616166"/>
          </a:xfrm>
        </p:grpSpPr>
        <p:sp>
          <p:nvSpPr>
            <p:cNvPr id="3" name="Rectangle 2"/>
            <p:cNvSpPr/>
            <p:nvPr/>
          </p:nvSpPr>
          <p:spPr>
            <a:xfrm>
              <a:off x="6080253" y="2894788"/>
              <a:ext cx="2814433" cy="585083"/>
            </a:xfrm>
            <a:prstGeom prst="rect">
              <a:avLst/>
            </a:prstGeom>
            <a:solidFill>
              <a:srgbClr val="D9FA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a:solidFill>
                    <a:srgbClr val="00B5CC"/>
                  </a:solidFill>
                  <a:latin typeface="Arial" panose="020B0604020202020204" pitchFamily="34" charset="0"/>
                  <a:cs typeface="Arial" panose="020B0604020202020204" pitchFamily="34" charset="0"/>
                </a:rPr>
                <a:t>We will </a:t>
              </a:r>
              <a:r>
                <a:rPr lang="en-GB" sz="1400" b="1" dirty="0" smtClean="0">
                  <a:solidFill>
                    <a:srgbClr val="00B5CC"/>
                  </a:solidFill>
                  <a:latin typeface="Arial" panose="020B0604020202020204" pitchFamily="34" charset="0"/>
                  <a:cs typeface="Arial" panose="020B0604020202020204" pitchFamily="34" charset="0"/>
                </a:rPr>
                <a:t>ensure staff </a:t>
              </a:r>
              <a:r>
                <a:rPr lang="en-GB" sz="1400" b="1" dirty="0">
                  <a:solidFill>
                    <a:srgbClr val="00B5CC"/>
                  </a:solidFill>
                  <a:latin typeface="Arial" panose="020B0604020202020204" pitchFamily="34" charset="0"/>
                  <a:cs typeface="Arial" panose="020B0604020202020204" pitchFamily="34" charset="0"/>
                </a:rPr>
                <a:t>Training and Development</a:t>
              </a:r>
            </a:p>
            <a:p>
              <a:pPr lvl="0"/>
              <a:endParaRPr lang="en-GB" sz="1400" b="1" dirty="0" smtClean="0">
                <a:solidFill>
                  <a:prstClr val="black"/>
                </a:solidFill>
                <a:latin typeface="Arial" panose="020B0604020202020204" pitchFamily="34" charset="0"/>
                <a:cs typeface="Arial" panose="020B0604020202020204" pitchFamily="34" charset="0"/>
              </a:endParaRPr>
            </a:p>
          </p:txBody>
        </p:sp>
        <p:sp>
          <p:nvSpPr>
            <p:cNvPr id="29" name="Rectangle 28"/>
            <p:cNvSpPr/>
            <p:nvPr/>
          </p:nvSpPr>
          <p:spPr>
            <a:xfrm>
              <a:off x="6080253" y="3345016"/>
              <a:ext cx="2814433" cy="11659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 </a:t>
              </a:r>
              <a:r>
                <a:rPr lang="en-GB" sz="1400" dirty="0">
                  <a:solidFill>
                    <a:prstClr val="black"/>
                  </a:solidFill>
                  <a:latin typeface="Arial" panose="020B0604020202020204" pitchFamily="34" charset="0"/>
                  <a:cs typeface="Arial" panose="020B0604020202020204" pitchFamily="34" charset="0"/>
                </a:rPr>
                <a:t>Provide annual mandatory training to 90% of clinical and non-clinical staff, ensuring they meet required competencies. Year on year.</a:t>
              </a:r>
            </a:p>
          </p:txBody>
        </p:sp>
      </p:grpSp>
      <p:grpSp>
        <p:nvGrpSpPr>
          <p:cNvPr id="36" name="Group 35"/>
          <p:cNvGrpSpPr/>
          <p:nvPr/>
        </p:nvGrpSpPr>
        <p:grpSpPr>
          <a:xfrm>
            <a:off x="6124162" y="4952874"/>
            <a:ext cx="2829343" cy="1591877"/>
            <a:chOff x="6124162" y="4682420"/>
            <a:chExt cx="2829343" cy="1591877"/>
          </a:xfrm>
        </p:grpSpPr>
        <p:sp>
          <p:nvSpPr>
            <p:cNvPr id="15" name="Rectangle 14"/>
            <p:cNvSpPr/>
            <p:nvPr/>
          </p:nvSpPr>
          <p:spPr>
            <a:xfrm>
              <a:off x="6124163" y="4682420"/>
              <a:ext cx="2829342" cy="829578"/>
            </a:xfrm>
            <a:prstGeom prst="rect">
              <a:avLst/>
            </a:prstGeom>
            <a:solidFill>
              <a:srgbClr val="D9FA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a:solidFill>
                    <a:srgbClr val="00B5CC"/>
                  </a:solidFill>
                  <a:latin typeface="Arial" panose="020B0604020202020204" pitchFamily="34" charset="0"/>
                  <a:cs typeface="Arial" panose="020B0604020202020204" pitchFamily="34" charset="0"/>
                </a:rPr>
                <a:t>We will i</a:t>
              </a:r>
              <a:r>
                <a:rPr lang="en-GB" sz="1400" b="1" dirty="0" smtClean="0">
                  <a:solidFill>
                    <a:srgbClr val="00B5CC"/>
                  </a:solidFill>
                  <a:latin typeface="Arial" panose="020B0604020202020204" pitchFamily="34" charset="0"/>
                  <a:cs typeface="Arial" panose="020B0604020202020204" pitchFamily="34" charset="0"/>
                </a:rPr>
                <a:t>mprove </a:t>
              </a:r>
              <a:r>
                <a:rPr lang="en-GB" sz="1400" b="1" dirty="0">
                  <a:solidFill>
                    <a:srgbClr val="00B5CC"/>
                  </a:solidFill>
                  <a:latin typeface="Arial" panose="020B0604020202020204" pitchFamily="34" charset="0"/>
                  <a:cs typeface="Arial" panose="020B0604020202020204" pitchFamily="34" charset="0"/>
                </a:rPr>
                <a:t>attendance levels and ensure safe staffing levels</a:t>
              </a:r>
            </a:p>
            <a:p>
              <a:pPr lvl="0"/>
              <a:endParaRPr lang="en-GB" sz="1400" b="1" dirty="0" smtClean="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6124162" y="5359897"/>
              <a:ext cx="2829343"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prstClr val="black"/>
                  </a:solidFill>
                  <a:latin typeface="Arial" panose="020B0604020202020204" pitchFamily="34" charset="0"/>
                  <a:cs typeface="Arial" panose="020B0604020202020204" pitchFamily="34" charset="0"/>
                </a:rPr>
                <a:t>Target: </a:t>
              </a:r>
              <a:r>
                <a:rPr lang="en-GB" sz="1400" dirty="0">
                  <a:solidFill>
                    <a:prstClr val="black"/>
                  </a:solidFill>
                  <a:latin typeface="Arial" panose="020B0604020202020204" pitchFamily="34" charset="0"/>
                  <a:cs typeface="Arial" panose="020B0604020202020204" pitchFamily="34" charset="0"/>
                </a:rPr>
                <a:t>Reduce sick absence rate of 8.79% by 1% by March 2026</a:t>
              </a:r>
            </a:p>
          </p:txBody>
        </p:sp>
      </p:grpSp>
      <p:sp>
        <p:nvSpPr>
          <p:cNvPr id="39" name="TextBox 38"/>
          <p:cNvSpPr txBox="1"/>
          <p:nvPr/>
        </p:nvSpPr>
        <p:spPr>
          <a:xfrm>
            <a:off x="3609553" y="126254"/>
            <a:ext cx="3929281" cy="646331"/>
          </a:xfrm>
          <a:prstGeom prst="rect">
            <a:avLst/>
          </a:prstGeom>
          <a:noFill/>
        </p:spPr>
        <p:txBody>
          <a:bodyPr wrap="none" rtlCol="0">
            <a:spAutoFit/>
          </a:bodyPr>
          <a:lstStyle/>
          <a:p>
            <a:r>
              <a:rPr lang="en-GB" sz="3600" dirty="0" smtClean="0">
                <a:latin typeface="Arial" panose="020B0604020202020204" pitchFamily="34" charset="0"/>
                <a:cs typeface="Arial" panose="020B0604020202020204" pitchFamily="34" charset="0"/>
              </a:rPr>
              <a:t>Our Commitments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161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82" y="-154828"/>
            <a:ext cx="10515600" cy="1325563"/>
          </a:xfrm>
        </p:spPr>
        <p:txBody>
          <a:bodyPr>
            <a:normAutofit/>
          </a:bodyPr>
          <a:lstStyle/>
          <a:p>
            <a:r>
              <a:rPr lang="en-GB" sz="3600" dirty="0" smtClean="0">
                <a:solidFill>
                  <a:srgbClr val="661C78"/>
                </a:solidFill>
                <a:latin typeface="Arial" panose="020B0604020202020204" pitchFamily="34" charset="0"/>
                <a:cs typeface="Arial" panose="020B0604020202020204" pitchFamily="34" charset="0"/>
              </a:rPr>
              <a:t>Enablers to achieving our aims</a:t>
            </a:r>
            <a:endParaRPr lang="en-GB" sz="3600" dirty="0">
              <a:solidFill>
                <a:srgbClr val="661C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96511" y="1902256"/>
            <a:ext cx="3259417" cy="1428121"/>
          </a:xfrm>
          <a:ln>
            <a:solidFill>
              <a:srgbClr val="00B5CC"/>
            </a:solidFill>
          </a:ln>
        </p:spPr>
        <p:txBody>
          <a:bodyPr>
            <a:noAutofit/>
          </a:bodyPr>
          <a:lstStyle/>
          <a:p>
            <a:pPr marL="0" indent="0">
              <a:buNone/>
            </a:pPr>
            <a:r>
              <a:rPr lang="en-GB" sz="1400" dirty="0">
                <a:latin typeface="Arial" panose="020B0604020202020204" pitchFamily="34" charset="0"/>
                <a:cs typeface="Arial" panose="020B0604020202020204" pitchFamily="34" charset="0"/>
              </a:rPr>
              <a:t>W</a:t>
            </a:r>
            <a:r>
              <a:rPr lang="en-GB" sz="1400" dirty="0" smtClean="0">
                <a:latin typeface="Arial" panose="020B0604020202020204" pitchFamily="34" charset="0"/>
                <a:cs typeface="Arial" panose="020B0604020202020204" pitchFamily="34" charset="0"/>
              </a:rPr>
              <a:t>e </a:t>
            </a:r>
            <a:r>
              <a:rPr lang="en-GB" sz="1400" dirty="0">
                <a:latin typeface="Arial" panose="020B0604020202020204" pitchFamily="34" charset="0"/>
                <a:cs typeface="Arial" panose="020B0604020202020204" pitchFamily="34" charset="0"/>
              </a:rPr>
              <a:t>recognise that to deliver effective reconfiguration </a:t>
            </a:r>
            <a:r>
              <a:rPr lang="en-GB" sz="1400" dirty="0" smtClean="0">
                <a:latin typeface="Arial" panose="020B0604020202020204" pitchFamily="34" charset="0"/>
                <a:cs typeface="Arial" panose="020B0604020202020204" pitchFamily="34" charset="0"/>
              </a:rPr>
              <a:t>and to develop networks of care, we </a:t>
            </a:r>
            <a:r>
              <a:rPr lang="en-GB" sz="1400" dirty="0">
                <a:latin typeface="Arial" panose="020B0604020202020204" pitchFamily="34" charset="0"/>
                <a:cs typeface="Arial" panose="020B0604020202020204" pitchFamily="34" charset="0"/>
              </a:rPr>
              <a:t>need to work across HSC Trust boundaries. – e.g. not all hospitals will deliver all services but we </a:t>
            </a:r>
            <a:r>
              <a:rPr lang="en-GB" sz="1400" dirty="0" smtClean="0">
                <a:latin typeface="Arial" panose="020B0604020202020204" pitchFamily="34" charset="0"/>
                <a:cs typeface="Arial" panose="020B0604020202020204" pitchFamily="34" charset="0"/>
              </a:rPr>
              <a:t>will </a:t>
            </a:r>
            <a:r>
              <a:rPr lang="en-GB" sz="1400" dirty="0">
                <a:latin typeface="Arial" panose="020B0604020202020204" pitchFamily="34" charset="0"/>
                <a:cs typeface="Arial" panose="020B0604020202020204" pitchFamily="34" charset="0"/>
              </a:rPr>
              <a:t>work on the right procedure at the right place</a:t>
            </a:r>
          </a:p>
          <a:p>
            <a:endParaRPr lang="en-GB" sz="14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573504362"/>
              </p:ext>
            </p:extLst>
          </p:nvPr>
        </p:nvGraphicFramePr>
        <p:xfrm>
          <a:off x="2005106" y="788894"/>
          <a:ext cx="7730565" cy="511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62263" y="73495"/>
            <a:ext cx="5029737" cy="1600438"/>
          </a:xfrm>
          <a:prstGeom prst="rect">
            <a:avLst/>
          </a:prstGeom>
          <a:noFill/>
          <a:ln>
            <a:solidFill>
              <a:srgbClr val="F30BC7"/>
            </a:solidFill>
          </a:ln>
        </p:spPr>
        <p:txBody>
          <a:bodyPr wrap="square" rtlCol="0">
            <a:spAutoFit/>
          </a:bodyPr>
          <a:lstStyle/>
          <a:p>
            <a:r>
              <a:rPr lang="en-GB" sz="1400" dirty="0" smtClean="0">
                <a:latin typeface="Arial" panose="020B0604020202020204" pitchFamily="34" charset="0"/>
                <a:cs typeface="Arial" panose="020B0604020202020204" pitchFamily="34" charset="0"/>
              </a:rPr>
              <a:t>We </a:t>
            </a:r>
            <a:r>
              <a:rPr lang="en-GB" sz="1400" dirty="0">
                <a:latin typeface="Arial" panose="020B0604020202020204" pitchFamily="34" charset="0"/>
                <a:cs typeface="Arial" panose="020B0604020202020204" pitchFamily="34" charset="0"/>
              </a:rPr>
              <a:t>need to train, recruit and retain sufficient staff of a quality and quantity to enable us to deliver better outcomes. We also need to ensure that our staff are fully bought in to any new service models that we seek to implement. We therefore commit to work with our Health and Social Care staff as we develop new models of care and implement these in any new locations across NI.</a:t>
            </a:r>
            <a:endParaRPr lang="en-GB" sz="1400" dirty="0"/>
          </a:p>
        </p:txBody>
      </p:sp>
      <p:sp>
        <p:nvSpPr>
          <p:cNvPr id="6" name="TextBox 5"/>
          <p:cNvSpPr txBox="1"/>
          <p:nvPr/>
        </p:nvSpPr>
        <p:spPr>
          <a:xfrm>
            <a:off x="77696" y="2767588"/>
            <a:ext cx="2953870" cy="3323987"/>
          </a:xfrm>
          <a:prstGeom prst="rect">
            <a:avLst/>
          </a:prstGeom>
          <a:noFill/>
          <a:ln>
            <a:solidFill>
              <a:srgbClr val="00B5CC"/>
            </a:solidFill>
          </a:ln>
        </p:spPr>
        <p:txBody>
          <a:bodyPr wrap="square" rtlCol="0">
            <a:spAutoFit/>
          </a:bodyPr>
          <a:lstStyle/>
          <a:p>
            <a:r>
              <a:rPr lang="en-GB" sz="1400" dirty="0" smtClean="0">
                <a:solidFill>
                  <a:prstClr val="black"/>
                </a:solidFill>
                <a:latin typeface="Arial" panose="020B0604020202020204" pitchFamily="34" charset="0"/>
                <a:cs typeface="Arial" panose="020B0604020202020204" pitchFamily="34" charset="0"/>
              </a:rPr>
              <a:t>We </a:t>
            </a:r>
            <a:r>
              <a:rPr lang="en-GB" sz="1400" dirty="0">
                <a:solidFill>
                  <a:prstClr val="black"/>
                </a:solidFill>
                <a:latin typeface="Arial" panose="020B0604020202020204" pitchFamily="34" charset="0"/>
                <a:cs typeface="Arial" panose="020B0604020202020204" pitchFamily="34" charset="0"/>
              </a:rPr>
              <a:t>have a responsibility to spend the Health and Social Care budget in the most effective way and that will be a key consideration in any </a:t>
            </a:r>
            <a:r>
              <a:rPr lang="en-GB" sz="1400" dirty="0" smtClean="0">
                <a:solidFill>
                  <a:prstClr val="black"/>
                </a:solidFill>
                <a:latin typeface="Arial" panose="020B0604020202020204" pitchFamily="34" charset="0"/>
                <a:cs typeface="Arial" panose="020B0604020202020204" pitchFamily="34" charset="0"/>
              </a:rPr>
              <a:t>decisions.</a:t>
            </a:r>
          </a:p>
          <a:p>
            <a:endParaRPr lang="en-GB" sz="1400" dirty="0" smtClean="0">
              <a:solidFill>
                <a:prstClr val="black"/>
              </a:solidFill>
              <a:latin typeface="Arial" panose="020B0604020202020204" pitchFamily="34" charset="0"/>
              <a:cs typeface="Arial" panose="020B0604020202020204" pitchFamily="34" charset="0"/>
            </a:endParaRPr>
          </a:p>
          <a:p>
            <a:r>
              <a:rPr lang="en-GB" sz="1400" dirty="0" smtClean="0">
                <a:solidFill>
                  <a:prstClr val="black"/>
                </a:solidFill>
                <a:latin typeface="Arial" panose="020B0604020202020204" pitchFamily="34" charset="0"/>
                <a:cs typeface="Arial" panose="020B0604020202020204" pitchFamily="34" charset="0"/>
              </a:rPr>
              <a:t>Tight </a:t>
            </a:r>
            <a:r>
              <a:rPr lang="en-GB" sz="1400" dirty="0">
                <a:solidFill>
                  <a:prstClr val="black"/>
                </a:solidFill>
                <a:latin typeface="Arial" panose="020B0604020202020204" pitchFamily="34" charset="0"/>
                <a:cs typeface="Arial" panose="020B0604020202020204" pitchFamily="34" charset="0"/>
              </a:rPr>
              <a:t>budgets </a:t>
            </a:r>
            <a:r>
              <a:rPr lang="en-GB" sz="1400" dirty="0" smtClean="0">
                <a:solidFill>
                  <a:prstClr val="black"/>
                </a:solidFill>
                <a:latin typeface="Arial" panose="020B0604020202020204" pitchFamily="34" charset="0"/>
                <a:cs typeface="Arial" panose="020B0604020202020204" pitchFamily="34" charset="0"/>
              </a:rPr>
              <a:t>will not stop improvements but will impact </a:t>
            </a:r>
            <a:r>
              <a:rPr lang="en-GB" sz="1400" dirty="0">
                <a:solidFill>
                  <a:prstClr val="black"/>
                </a:solidFill>
                <a:latin typeface="Arial" panose="020B0604020202020204" pitchFamily="34" charset="0"/>
                <a:cs typeface="Arial" panose="020B0604020202020204" pitchFamily="34" charset="0"/>
              </a:rPr>
              <a:t>on </a:t>
            </a:r>
            <a:r>
              <a:rPr lang="en-GB" sz="1400" dirty="0" smtClean="0">
                <a:solidFill>
                  <a:prstClr val="black"/>
                </a:solidFill>
                <a:latin typeface="Arial" panose="020B0604020202020204" pitchFamily="34" charset="0"/>
                <a:cs typeface="Arial" panose="020B0604020202020204" pitchFamily="34" charset="0"/>
              </a:rPr>
              <a:t>its pace. </a:t>
            </a:r>
          </a:p>
          <a:p>
            <a:endParaRPr lang="en-GB" sz="1400" dirty="0" smtClean="0">
              <a:solidFill>
                <a:prstClr val="black"/>
              </a:solidFill>
              <a:latin typeface="Arial" panose="020B0604020202020204" pitchFamily="34" charset="0"/>
              <a:cs typeface="Arial" panose="020B0604020202020204" pitchFamily="34" charset="0"/>
            </a:endParaRPr>
          </a:p>
          <a:p>
            <a:r>
              <a:rPr lang="en-GB" sz="1400" dirty="0" smtClean="0">
                <a:solidFill>
                  <a:prstClr val="black"/>
                </a:solidFill>
                <a:latin typeface="Arial" panose="020B0604020202020204" pitchFamily="34" charset="0"/>
                <a:cs typeface="Arial" panose="020B0604020202020204" pitchFamily="34" charset="0"/>
              </a:rPr>
              <a:t>We </a:t>
            </a:r>
            <a:r>
              <a:rPr lang="en-GB" sz="1400" dirty="0">
                <a:solidFill>
                  <a:prstClr val="black"/>
                </a:solidFill>
                <a:latin typeface="Arial" panose="020B0604020202020204" pitchFamily="34" charset="0"/>
                <a:cs typeface="Arial" panose="020B0604020202020204" pitchFamily="34" charset="0"/>
              </a:rPr>
              <a:t>remain committed to delivering reform and will deliver as quickly as we can in the context of available budget and other resources.</a:t>
            </a:r>
            <a:endParaRPr lang="en-GB" dirty="0"/>
          </a:p>
        </p:txBody>
      </p:sp>
      <p:sp>
        <p:nvSpPr>
          <p:cNvPr id="7" name="TextBox 6"/>
          <p:cNvSpPr txBox="1"/>
          <p:nvPr/>
        </p:nvSpPr>
        <p:spPr>
          <a:xfrm>
            <a:off x="3150452" y="5978616"/>
            <a:ext cx="6889376" cy="802271"/>
          </a:xfrm>
          <a:prstGeom prst="rect">
            <a:avLst/>
          </a:prstGeom>
          <a:noFill/>
          <a:ln>
            <a:solidFill>
              <a:srgbClr val="661C78"/>
            </a:solidFill>
          </a:ln>
        </p:spPr>
        <p:txBody>
          <a:bodyPr wrap="square" rtlCol="0">
            <a:spAutoFit/>
          </a:bodyPr>
          <a:lstStyle/>
          <a:p>
            <a:pPr lvl="0">
              <a:lnSpc>
                <a:spcPct val="90000"/>
              </a:lnSpc>
              <a:spcBef>
                <a:spcPts val="1000"/>
              </a:spcBef>
            </a:pPr>
            <a:r>
              <a:rPr lang="en-GB" sz="1400" dirty="0" smtClean="0">
                <a:solidFill>
                  <a:prstClr val="black"/>
                </a:solidFill>
                <a:latin typeface="Arial" panose="020B0604020202020204" pitchFamily="34" charset="0"/>
                <a:cs typeface="Arial" panose="020B0604020202020204" pitchFamily="34" charset="0"/>
              </a:rPr>
              <a:t>We </a:t>
            </a:r>
            <a:r>
              <a:rPr lang="en-GB" sz="1400" dirty="0">
                <a:solidFill>
                  <a:prstClr val="black"/>
                </a:solidFill>
                <a:latin typeface="Arial" panose="020B0604020202020204" pitchFamily="34" charset="0"/>
                <a:cs typeface="Arial" panose="020B0604020202020204" pitchFamily="34" charset="0"/>
              </a:rPr>
              <a:t>need </a:t>
            </a:r>
            <a:r>
              <a:rPr lang="en-GB" sz="1400" dirty="0" smtClean="0">
                <a:solidFill>
                  <a:prstClr val="black"/>
                </a:solidFill>
                <a:latin typeface="Arial" panose="020B0604020202020204" pitchFamily="34" charset="0"/>
                <a:cs typeface="Arial" panose="020B0604020202020204" pitchFamily="34" charset="0"/>
              </a:rPr>
              <a:t>service users and communities </a:t>
            </a:r>
            <a:r>
              <a:rPr lang="en-GB" sz="1400" dirty="0">
                <a:solidFill>
                  <a:prstClr val="black"/>
                </a:solidFill>
                <a:latin typeface="Arial" panose="020B0604020202020204" pitchFamily="34" charset="0"/>
                <a:cs typeface="Arial" panose="020B0604020202020204" pitchFamily="34" charset="0"/>
              </a:rPr>
              <a:t>to </a:t>
            </a:r>
            <a:r>
              <a:rPr lang="en-GB" sz="1400" dirty="0" smtClean="0">
                <a:solidFill>
                  <a:prstClr val="black"/>
                </a:solidFill>
                <a:latin typeface="Arial" panose="020B0604020202020204" pitchFamily="34" charset="0"/>
                <a:cs typeface="Arial" panose="020B0604020202020204" pitchFamily="34" charset="0"/>
              </a:rPr>
              <a:t>help us identify the need for change; then to support</a:t>
            </a:r>
            <a:r>
              <a:rPr lang="en-GB" sz="1400" dirty="0">
                <a:solidFill>
                  <a:prstClr val="black"/>
                </a:solidFill>
                <a:latin typeface="Arial" panose="020B0604020202020204" pitchFamily="34" charset="0"/>
                <a:cs typeface="Arial" panose="020B0604020202020204" pitchFamily="34" charset="0"/>
              </a:rPr>
              <a:t>, embrace and enable that </a:t>
            </a:r>
            <a:r>
              <a:rPr lang="en-GB" sz="1400" dirty="0" smtClean="0">
                <a:solidFill>
                  <a:prstClr val="black"/>
                </a:solidFill>
                <a:latin typeface="Arial" panose="020B0604020202020204" pitchFamily="34" charset="0"/>
                <a:cs typeface="Arial" panose="020B0604020202020204" pitchFamily="34" charset="0"/>
              </a:rPr>
              <a:t>change. </a:t>
            </a:r>
          </a:p>
          <a:p>
            <a:pPr lvl="0">
              <a:lnSpc>
                <a:spcPct val="90000"/>
              </a:lnSpc>
              <a:spcBef>
                <a:spcPts val="1000"/>
              </a:spcBef>
            </a:pPr>
            <a:r>
              <a:rPr lang="en-GB" sz="1400" dirty="0" smtClean="0">
                <a:solidFill>
                  <a:prstClr val="black"/>
                </a:solidFill>
                <a:latin typeface="Arial" panose="020B0604020202020204" pitchFamily="34" charset="0"/>
                <a:cs typeface="Arial" panose="020B0604020202020204" pitchFamily="34" charset="0"/>
              </a:rPr>
              <a:t>The Trust will support our people to have control over their own health.</a:t>
            </a:r>
            <a:endParaRPr lang="en-GB" sz="14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205441" y="873714"/>
            <a:ext cx="3093571" cy="1600438"/>
          </a:xfrm>
          <a:prstGeom prst="rect">
            <a:avLst/>
          </a:prstGeom>
          <a:noFill/>
          <a:ln>
            <a:solidFill>
              <a:srgbClr val="0A4C84"/>
            </a:solidFill>
          </a:ln>
        </p:spPr>
        <p:txBody>
          <a:bodyPr wrap="square" rtlCol="0">
            <a:spAutoFit/>
          </a:bodyPr>
          <a:lstStyle/>
          <a:p>
            <a:r>
              <a:rPr lang="en-GB" sz="1400" dirty="0" smtClean="0">
                <a:latin typeface="Arial" panose="020B0604020202020204" pitchFamily="34" charset="0"/>
                <a:cs typeface="Arial" panose="020B0604020202020204" pitchFamily="34" charset="0"/>
              </a:rPr>
              <a:t>We </a:t>
            </a:r>
            <a:r>
              <a:rPr lang="en-GB" sz="1400" dirty="0">
                <a:latin typeface="Arial" panose="020B0604020202020204" pitchFamily="34" charset="0"/>
                <a:cs typeface="Arial" panose="020B0604020202020204" pitchFamily="34" charset="0"/>
              </a:rPr>
              <a:t>will endeavour to make best use of technology and digital solutions as we </a:t>
            </a:r>
            <a:r>
              <a:rPr lang="en-GB" sz="1400" dirty="0" smtClean="0">
                <a:latin typeface="Arial" panose="020B0604020202020204" pitchFamily="34" charset="0"/>
                <a:cs typeface="Arial" panose="020B0604020202020204" pitchFamily="34" charset="0"/>
              </a:rPr>
              <a:t>look at new ways of working. </a:t>
            </a:r>
            <a:r>
              <a:rPr lang="en-GB" sz="1400" dirty="0">
                <a:latin typeface="Arial" panose="020B0604020202020204" pitchFamily="34" charset="0"/>
                <a:cs typeface="Arial" panose="020B0604020202020204" pitchFamily="34" charset="0"/>
              </a:rPr>
              <a:t>Improved service user experience and better patient outcomes must be at the heart of any digital innovation. </a:t>
            </a:r>
          </a:p>
          <a:p>
            <a:endParaRPr lang="en-GB" sz="14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9939" y="3011841"/>
            <a:ext cx="2180897" cy="526152"/>
          </a:xfrm>
          <a:prstGeom prst="rect">
            <a:avLst/>
          </a:prstGeom>
        </p:spPr>
      </p:pic>
      <p:sp>
        <p:nvSpPr>
          <p:cNvPr id="10" name="TextBox 9"/>
          <p:cNvSpPr txBox="1"/>
          <p:nvPr/>
        </p:nvSpPr>
        <p:spPr>
          <a:xfrm>
            <a:off x="8448877" y="3727082"/>
            <a:ext cx="2706803" cy="2031325"/>
          </a:xfrm>
          <a:prstGeom prst="rect">
            <a:avLst/>
          </a:prstGeom>
          <a:noFill/>
          <a:ln>
            <a:solidFill>
              <a:srgbClr val="0A4C84"/>
            </a:solidFill>
          </a:ln>
        </p:spPr>
        <p:txBody>
          <a:bodyPr wrap="square" rtlCol="0">
            <a:spAutoFit/>
          </a:bodyPr>
          <a:lstStyle/>
          <a:p>
            <a:r>
              <a:rPr lang="en-GB" sz="1400" dirty="0" smtClean="0">
                <a:latin typeface="Arial" panose="020B0604020202020204" pitchFamily="34" charset="0"/>
                <a:cs typeface="Arial" panose="020B0604020202020204" pitchFamily="34" charset="0"/>
              </a:rPr>
              <a:t>The Trust will work with our partners through the new framework of managing health and social care services, Integrated Care System Northern Ireland. Using Population Health data to drive reform and reduce health inequalities.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67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45057" y="170454"/>
            <a:ext cx="11533517" cy="6535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505239" y="140209"/>
            <a:ext cx="10773295" cy="729430"/>
          </a:xfrm>
          <a:prstGeom prst="rect">
            <a:avLst/>
          </a:prstGeom>
        </p:spPr>
        <p:txBody>
          <a:bodyPr wrap="square">
            <a:spAutoFit/>
          </a:bodyPr>
          <a:lstStyle/>
          <a:p>
            <a:pPr>
              <a:lnSpc>
                <a:spcPct val="90000"/>
              </a:lnSpc>
              <a:spcBef>
                <a:spcPct val="0"/>
              </a:spcBef>
            </a:pPr>
            <a:r>
              <a:rPr lang="en-GB" sz="3600" b="1" dirty="0" smtClean="0">
                <a:solidFill>
                  <a:srgbClr val="EA0190"/>
                </a:solidFill>
                <a:latin typeface="Arial" panose="020B0604020202020204" pitchFamily="34" charset="0"/>
                <a:ea typeface="+mj-ea"/>
                <a:cs typeface="Arial" panose="020B0604020202020204" pitchFamily="34" charset="0"/>
              </a:rPr>
              <a:t>Implementation Strategy:</a:t>
            </a:r>
          </a:p>
          <a:p>
            <a:pPr>
              <a:lnSpc>
                <a:spcPct val="90000"/>
              </a:lnSpc>
              <a:spcBef>
                <a:spcPct val="0"/>
              </a:spcBef>
            </a:pPr>
            <a:endParaRPr lang="en-GB" sz="1000" b="1" dirty="0" smtClean="0">
              <a:solidFill>
                <a:srgbClr val="EA0190"/>
              </a:solidFill>
              <a:latin typeface="Arial" panose="020B0604020202020204" pitchFamily="34" charset="0"/>
              <a:ea typeface="+mj-ea"/>
              <a:cs typeface="Arial" panose="020B0604020202020204" pitchFamily="34" charset="0"/>
            </a:endParaRPr>
          </a:p>
        </p:txBody>
      </p:sp>
      <p:sp>
        <p:nvSpPr>
          <p:cNvPr id="2" name="Rectangle 1"/>
          <p:cNvSpPr/>
          <p:nvPr/>
        </p:nvSpPr>
        <p:spPr>
          <a:xfrm>
            <a:off x="505239" y="1568824"/>
            <a:ext cx="11181522" cy="5011270"/>
          </a:xfrm>
          <a:prstGeom prst="rect">
            <a:avLst/>
          </a:prstGeom>
          <a:noFill/>
          <a:ln w="28575">
            <a:solidFill>
              <a:srgbClr val="00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0292" y="634189"/>
            <a:ext cx="1135828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By focusing on these four key priorities— </a:t>
            </a:r>
            <a:r>
              <a:rPr lang="en-GB" b="1" dirty="0">
                <a:solidFill>
                  <a:srgbClr val="0A4C84"/>
                </a:solidFill>
                <a:latin typeface="Arial" panose="020B0604020202020204" pitchFamily="34" charset="0"/>
                <a:cs typeface="Arial" panose="020B0604020202020204" pitchFamily="34" charset="0"/>
              </a:rPr>
              <a:t>Our P</a:t>
            </a:r>
            <a:r>
              <a:rPr lang="en-GB" b="1" dirty="0" smtClean="0">
                <a:solidFill>
                  <a:srgbClr val="0A4C84"/>
                </a:solidFill>
                <a:latin typeface="Arial" panose="020B0604020202020204" pitchFamily="34" charset="0"/>
                <a:cs typeface="Arial" panose="020B0604020202020204" pitchFamily="34" charset="0"/>
              </a:rPr>
              <a:t>atients &amp; Service Users</a:t>
            </a:r>
            <a:r>
              <a:rPr lang="en-GB" b="1" dirty="0" smtClean="0">
                <a:latin typeface="Arial" panose="020B0604020202020204" pitchFamily="34" charset="0"/>
                <a:cs typeface="Arial" panose="020B0604020202020204" pitchFamily="34" charset="0"/>
              </a:rPr>
              <a:t>, </a:t>
            </a:r>
            <a:r>
              <a:rPr lang="en-GB" b="1" dirty="0">
                <a:solidFill>
                  <a:srgbClr val="EA0190"/>
                </a:solidFill>
                <a:latin typeface="Arial" panose="020B0604020202020204" pitchFamily="34" charset="0"/>
                <a:cs typeface="Arial" panose="020B0604020202020204" pitchFamily="34" charset="0"/>
              </a:rPr>
              <a:t>Our </a:t>
            </a:r>
            <a:r>
              <a:rPr lang="en-GB" b="1" dirty="0" smtClean="0">
                <a:solidFill>
                  <a:srgbClr val="EA0190"/>
                </a:solidFill>
                <a:latin typeface="Arial" panose="020B0604020202020204" pitchFamily="34" charset="0"/>
                <a:cs typeface="Arial" panose="020B0604020202020204" pitchFamily="34" charset="0"/>
              </a:rPr>
              <a:t>Performance</a:t>
            </a:r>
            <a:r>
              <a:rPr lang="en-GB" b="1" dirty="0">
                <a:latin typeface="Arial" panose="020B0604020202020204" pitchFamily="34" charset="0"/>
                <a:cs typeface="Arial" panose="020B0604020202020204" pitchFamily="34" charset="0"/>
              </a:rPr>
              <a:t>, </a:t>
            </a:r>
            <a:r>
              <a:rPr lang="en-GB" b="1" dirty="0">
                <a:solidFill>
                  <a:srgbClr val="00B5CC"/>
                </a:solidFill>
                <a:latin typeface="Arial" panose="020B0604020202020204" pitchFamily="34" charset="0"/>
                <a:cs typeface="Arial" panose="020B0604020202020204" pitchFamily="34" charset="0"/>
              </a:rPr>
              <a:t>Our </a:t>
            </a:r>
            <a:r>
              <a:rPr lang="en-GB" b="1" dirty="0" smtClean="0">
                <a:solidFill>
                  <a:srgbClr val="00B5CC"/>
                </a:solidFill>
                <a:latin typeface="Arial" panose="020B0604020202020204" pitchFamily="34" charset="0"/>
                <a:cs typeface="Arial" panose="020B0604020202020204" pitchFamily="34" charset="0"/>
              </a:rPr>
              <a:t>People</a:t>
            </a:r>
            <a:r>
              <a:rPr lang="en-GB" dirty="0">
                <a:latin typeface="Arial" panose="020B0604020202020204" pitchFamily="34" charset="0"/>
                <a:cs typeface="Arial" panose="020B0604020202020204" pitchFamily="34" charset="0"/>
              </a:rPr>
              <a:t>, and </a:t>
            </a:r>
            <a:r>
              <a:rPr lang="en-GB" b="1" dirty="0">
                <a:solidFill>
                  <a:srgbClr val="661C78"/>
                </a:solidFill>
                <a:latin typeface="Arial" panose="020B0604020202020204" pitchFamily="34" charset="0"/>
                <a:cs typeface="Arial" panose="020B0604020202020204" pitchFamily="34" charset="0"/>
              </a:rPr>
              <a:t>Our </a:t>
            </a:r>
            <a:r>
              <a:rPr lang="en-GB" b="1" dirty="0" smtClean="0">
                <a:solidFill>
                  <a:srgbClr val="661C78"/>
                </a:solidFill>
                <a:latin typeface="Arial" panose="020B0604020202020204" pitchFamily="34" charset="0"/>
                <a:cs typeface="Arial" panose="020B0604020202020204" pitchFamily="34" charset="0"/>
              </a:rPr>
              <a:t>Potential</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Trust can improve health and social care delivery, increase operational efficiency, enhance workforce satisfaction, and position itself for long-term sustainability and innovation.</a:t>
            </a:r>
          </a:p>
          <a:p>
            <a:endParaRPr lang="en-GB" dirty="0"/>
          </a:p>
        </p:txBody>
      </p:sp>
      <p:sp>
        <p:nvSpPr>
          <p:cNvPr id="8" name="TextBox 7"/>
          <p:cNvSpPr txBox="1"/>
          <p:nvPr/>
        </p:nvSpPr>
        <p:spPr>
          <a:xfrm>
            <a:off x="601817" y="1656577"/>
            <a:ext cx="11084944" cy="5201424"/>
          </a:xfrm>
          <a:prstGeom prst="rect">
            <a:avLst/>
          </a:prstGeom>
          <a:noFill/>
        </p:spPr>
        <p:txBody>
          <a:bodyPr wrap="square" rtlCol="0">
            <a:spAutoFit/>
          </a:bodyPr>
          <a:lstStyle/>
          <a:p>
            <a:r>
              <a:rPr lang="en-GB" b="1" dirty="0">
                <a:solidFill>
                  <a:srgbClr val="661C78"/>
                </a:solidFill>
                <a:latin typeface="Arial" panose="020B0604020202020204" pitchFamily="34" charset="0"/>
                <a:cs typeface="Arial" panose="020B0604020202020204" pitchFamily="34" charset="0"/>
              </a:rPr>
              <a:t>Local management plans</a:t>
            </a:r>
            <a:r>
              <a:rPr lang="en-GB" dirty="0">
                <a:solidFill>
                  <a:srgbClr val="661C78"/>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Detailed action plans for each Directorate and Division are developed in accordance with this overarching corporate plan, with each objective having clear milestones and timelines for completion.</a:t>
            </a:r>
          </a:p>
          <a:p>
            <a:endParaRPr lang="en-GB" dirty="0">
              <a:latin typeface="Arial" panose="020B0604020202020204" pitchFamily="34" charset="0"/>
              <a:cs typeface="Arial" panose="020B0604020202020204" pitchFamily="34" charset="0"/>
            </a:endParaRPr>
          </a:p>
          <a:p>
            <a:r>
              <a:rPr lang="en-GB" b="1" dirty="0">
                <a:solidFill>
                  <a:srgbClr val="661C78"/>
                </a:solidFill>
                <a:latin typeface="Arial" panose="020B0604020202020204" pitchFamily="34" charset="0"/>
                <a:cs typeface="Arial" panose="020B0604020202020204" pitchFamily="34" charset="0"/>
              </a:rPr>
              <a:t>Staff Development reviews</a:t>
            </a:r>
            <a:r>
              <a:rPr lang="en-GB" dirty="0">
                <a:latin typeface="Arial" panose="020B0604020202020204" pitchFamily="34" charset="0"/>
                <a:cs typeface="Arial" panose="020B0604020202020204" pitchFamily="34" charset="0"/>
              </a:rPr>
              <a:t>: The Trust has a workforce of more than 20,000 staff, all of whom contribute to the delivery of safe, effective and compassionate care. Each member of staff develops  a Staff Development Review to demonstrate how they add value and help to achieve directorate and corporate objectives. </a:t>
            </a:r>
          </a:p>
          <a:p>
            <a:endParaRPr lang="en-GB" dirty="0">
              <a:latin typeface="Arial" panose="020B0604020202020204" pitchFamily="34" charset="0"/>
              <a:cs typeface="Arial" panose="020B0604020202020204" pitchFamily="34" charset="0"/>
            </a:endParaRPr>
          </a:p>
          <a:p>
            <a:r>
              <a:rPr lang="en-GB" b="1" dirty="0">
                <a:solidFill>
                  <a:srgbClr val="661C78"/>
                </a:solidFill>
                <a:latin typeface="Arial" panose="020B0604020202020204" pitchFamily="34" charset="0"/>
                <a:cs typeface="Arial" panose="020B0604020202020204" pitchFamily="34" charset="0"/>
              </a:rPr>
              <a:t>Performance Monitoring</a:t>
            </a:r>
            <a:r>
              <a:rPr lang="en-GB" dirty="0">
                <a:solidFill>
                  <a:srgbClr val="661C78"/>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Regular quarterly performance reviews to monitor progress, adjust strategies, and ensure alignment with organisational goals.</a:t>
            </a:r>
          </a:p>
          <a:p>
            <a:endParaRPr lang="en-GB" dirty="0">
              <a:latin typeface="Arial" panose="020B0604020202020204" pitchFamily="34" charset="0"/>
              <a:cs typeface="Arial" panose="020B0604020202020204" pitchFamily="34" charset="0"/>
            </a:endParaRPr>
          </a:p>
          <a:p>
            <a:r>
              <a:rPr lang="en-GB" b="1" dirty="0">
                <a:solidFill>
                  <a:srgbClr val="661C78"/>
                </a:solidFill>
                <a:latin typeface="Arial" panose="020B0604020202020204" pitchFamily="34" charset="0"/>
                <a:cs typeface="Arial" panose="020B0604020202020204" pitchFamily="34" charset="0"/>
              </a:rPr>
              <a:t>Stakeholder Engagement: </a:t>
            </a:r>
            <a:r>
              <a:rPr lang="en-GB" dirty="0">
                <a:latin typeface="Arial" panose="020B0604020202020204" pitchFamily="34" charset="0"/>
                <a:cs typeface="Arial" panose="020B0604020202020204" pitchFamily="34" charset="0"/>
              </a:rPr>
              <a:t>Regular communication with patients, staff, and external partners to keep them informed and engaged in the corporate plan’s initiatives. The Belfast Plan and a regular feedback summary will be shared online and directly with our partner organisations, and through the Trust’s engagement groups and forums.</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a:t>
            </a:r>
            <a:r>
              <a:rPr lang="en-GB" dirty="0" err="1">
                <a:latin typeface="Arial" panose="020B0604020202020204" pitchFamily="34" charset="0"/>
                <a:cs typeface="Arial" panose="020B0604020202020204" pitchFamily="34" charset="0"/>
              </a:rPr>
              <a:t>easyread</a:t>
            </a:r>
            <a:r>
              <a:rPr lang="en-GB" dirty="0">
                <a:latin typeface="Arial" panose="020B0604020202020204" pitchFamily="34" charset="0"/>
                <a:cs typeface="Arial" panose="020B0604020202020204" pitchFamily="34" charset="0"/>
              </a:rPr>
              <a:t> version is available</a:t>
            </a:r>
            <a:r>
              <a:rPr lang="en-GB" i="1" dirty="0">
                <a:latin typeface="Arial" panose="020B0604020202020204" pitchFamily="34" charset="0"/>
                <a:cs typeface="Arial" panose="020B0604020202020204" pitchFamily="34" charset="0"/>
              </a:rPr>
              <a:t> </a:t>
            </a:r>
            <a:r>
              <a:rPr lang="en-GB" i="1" dirty="0">
                <a:solidFill>
                  <a:srgbClr val="EA0190"/>
                </a:solidFill>
                <a:latin typeface="Arial" panose="020B0604020202020204" pitchFamily="34" charset="0"/>
                <a:cs typeface="Arial" panose="020B0604020202020204" pitchFamily="34" charset="0"/>
              </a:rPr>
              <a:t>here</a:t>
            </a:r>
            <a:r>
              <a:rPr lang="en-GB" dirty="0">
                <a:solidFill>
                  <a:srgbClr val="EA0190"/>
                </a:solidFill>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925741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5057" y="269798"/>
            <a:ext cx="11533517" cy="635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877111" y="1752886"/>
            <a:ext cx="10515600" cy="4550190"/>
          </a:xfrm>
          <a:ln w="38100">
            <a:solidFill>
              <a:srgbClr val="00B5CC"/>
            </a:solidFill>
          </a:ln>
        </p:spPr>
        <p:txBody>
          <a:bodyPr>
            <a:normAutofit fontScale="85000" lnSpcReduction="20000"/>
          </a:bodyPr>
          <a:lstStyle/>
          <a:p>
            <a:endParaRPr lang="en-GB" i="1" dirty="0" smtClean="0"/>
          </a:p>
          <a:p>
            <a:r>
              <a:rPr lang="en-GB" dirty="0" smtClean="0">
                <a:latin typeface="Arial" panose="020B0604020202020204" pitchFamily="34" charset="0"/>
                <a:cs typeface="Arial" panose="020B0604020202020204" pitchFamily="34" charset="0"/>
              </a:rPr>
              <a:t>Introducing The Belfast Plan  …………………………… </a:t>
            </a:r>
          </a:p>
          <a:p>
            <a:r>
              <a:rPr lang="en-GB" dirty="0" smtClean="0">
                <a:latin typeface="Arial" panose="020B0604020202020204" pitchFamily="34" charset="0"/>
                <a:cs typeface="Arial" panose="020B0604020202020204" pitchFamily="34" charset="0"/>
              </a:rPr>
              <a:t>Successes of our last Corporate Plan…………………..</a:t>
            </a:r>
          </a:p>
          <a:p>
            <a:r>
              <a:rPr lang="en-GB" dirty="0">
                <a:solidFill>
                  <a:prstClr val="black"/>
                </a:solidFill>
                <a:latin typeface="Arial" panose="020B0604020202020204" pitchFamily="34" charset="0"/>
                <a:cs typeface="Arial" panose="020B0604020202020204" pitchFamily="34" charset="0"/>
              </a:rPr>
              <a:t>Belfast Trust organisational chart</a:t>
            </a:r>
            <a:endParaRPr lang="en-GB" sz="21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Belfast population Profile…………………………………</a:t>
            </a:r>
          </a:p>
          <a:p>
            <a:r>
              <a:rPr lang="en-GB" dirty="0" smtClean="0">
                <a:latin typeface="Arial" panose="020B0604020202020204" pitchFamily="34" charset="0"/>
                <a:cs typeface="Arial" panose="020B0604020202020204" pitchFamily="34" charset="0"/>
              </a:rPr>
              <a:t>Activity in Belfast  ………………………………………… </a:t>
            </a:r>
          </a:p>
          <a:p>
            <a:r>
              <a:rPr lang="en-GB" dirty="0" smtClean="0">
                <a:latin typeface="Arial" panose="020B0604020202020204" pitchFamily="34" charset="0"/>
                <a:cs typeface="Arial" panose="020B0604020202020204" pitchFamily="34" charset="0"/>
              </a:rPr>
              <a:t>Our Priorities……………………………………………….</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Our Commitments…………………………………………</a:t>
            </a:r>
          </a:p>
          <a:p>
            <a:r>
              <a:rPr lang="en-GB" dirty="0" smtClean="0">
                <a:latin typeface="Arial" panose="020B0604020202020204" pitchFamily="34" charset="0"/>
                <a:cs typeface="Arial" panose="020B0604020202020204" pitchFamily="34" charset="0"/>
              </a:rPr>
              <a:t>Implementation Strategy.…………………………………</a:t>
            </a:r>
          </a:p>
          <a:p>
            <a:pPr marL="0" indent="0">
              <a:buNone/>
            </a:pPr>
            <a:r>
              <a:rPr lang="en-GB" dirty="0" smtClean="0">
                <a:latin typeface="Arial" panose="020B0604020202020204" pitchFamily="34" charset="0"/>
                <a:cs typeface="Arial" panose="020B0604020202020204" pitchFamily="34" charset="0"/>
              </a:rPr>
              <a:t>  </a:t>
            </a:r>
          </a:p>
          <a:p>
            <a:r>
              <a:rPr lang="en-GB" sz="1700" dirty="0" smtClean="0">
                <a:latin typeface="Arial" panose="020B0604020202020204" pitchFamily="34" charset="0"/>
                <a:cs typeface="Arial" panose="020B0604020202020204" pitchFamily="34" charset="0"/>
              </a:rPr>
              <a:t>Accessibility -  </a:t>
            </a:r>
            <a:r>
              <a:rPr lang="en-GB" sz="1700" dirty="0">
                <a:latin typeface="Arial" panose="020B0604020202020204" pitchFamily="34" charset="0"/>
                <a:cs typeface="Arial" panose="020B0604020202020204" pitchFamily="34" charset="0"/>
              </a:rPr>
              <a:t>This document is available in other formats including Easy Read, Large Print, Braille or electronic formats. Please let us know which format would be best for you. Contact </a:t>
            </a:r>
            <a:r>
              <a:rPr lang="en-GB" sz="1700" dirty="0" smtClean="0">
                <a:latin typeface="Arial" panose="020B0604020202020204" pitchFamily="34" charset="0"/>
                <a:cs typeface="Arial" panose="020B0604020202020204" pitchFamily="34" charset="0"/>
              </a:rPr>
              <a:t>the Planning &amp; Equality Team </a:t>
            </a:r>
            <a:r>
              <a:rPr lang="en-GB" sz="1700" dirty="0" smtClean="0">
                <a:latin typeface="Arial" panose="020B0604020202020204" pitchFamily="34" charset="0"/>
                <a:cs typeface="Arial" panose="020B0604020202020204" pitchFamily="34" charset="0"/>
                <a:hlinkClick r:id="rId2"/>
              </a:rPr>
              <a:t>here.</a:t>
            </a:r>
            <a:endParaRPr lang="en-GB" sz="17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496"/>
          <a:stretch/>
        </p:blipFill>
        <p:spPr>
          <a:xfrm>
            <a:off x="9441917" y="309271"/>
            <a:ext cx="2107507" cy="1355914"/>
          </a:xfrm>
          <a:prstGeom prst="rect">
            <a:avLst/>
          </a:prstGeom>
        </p:spPr>
      </p:pic>
      <p:sp>
        <p:nvSpPr>
          <p:cNvPr id="7" name="Title 1"/>
          <p:cNvSpPr txBox="1">
            <a:spLocks/>
          </p:cNvSpPr>
          <p:nvPr/>
        </p:nvSpPr>
        <p:spPr>
          <a:xfrm>
            <a:off x="793630" y="445200"/>
            <a:ext cx="10599081"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900" b="1" dirty="0" smtClean="0">
              <a:solidFill>
                <a:srgbClr val="EA0190"/>
              </a:solidFill>
              <a:latin typeface="Arial" panose="020B0604020202020204" pitchFamily="34" charset="0"/>
              <a:cs typeface="Arial" panose="020B0604020202020204" pitchFamily="34" charset="0"/>
            </a:endParaRPr>
          </a:p>
          <a:p>
            <a:r>
              <a:rPr lang="en-GB" b="1" dirty="0" smtClean="0">
                <a:solidFill>
                  <a:srgbClr val="EA0190"/>
                </a:solidFill>
                <a:latin typeface="Arial" panose="020B0604020202020204" pitchFamily="34" charset="0"/>
                <a:cs typeface="Arial" panose="020B0604020202020204" pitchFamily="34" charset="0"/>
              </a:rPr>
              <a:t>The Belfast Plan 2025+</a:t>
            </a:r>
            <a:br>
              <a:rPr lang="en-GB" b="1" dirty="0" smtClean="0">
                <a:solidFill>
                  <a:srgbClr val="EA0190"/>
                </a:solidFill>
                <a:latin typeface="Arial" panose="020B0604020202020204" pitchFamily="34" charset="0"/>
                <a:cs typeface="Arial" panose="020B0604020202020204" pitchFamily="34" charset="0"/>
              </a:rPr>
            </a:br>
            <a:endParaRPr lang="en-GB" dirty="0">
              <a:solidFill>
                <a:srgbClr val="EA0190"/>
              </a:solidFill>
            </a:endParaRPr>
          </a:p>
        </p:txBody>
      </p:sp>
      <p:sp>
        <p:nvSpPr>
          <p:cNvPr id="2" name="TextBox 1"/>
          <p:cNvSpPr txBox="1"/>
          <p:nvPr/>
        </p:nvSpPr>
        <p:spPr>
          <a:xfrm>
            <a:off x="9366405" y="2121680"/>
            <a:ext cx="527709" cy="3406061"/>
          </a:xfrm>
          <a:prstGeom prst="rect">
            <a:avLst/>
          </a:prstGeom>
          <a:noFill/>
        </p:spPr>
        <p:txBody>
          <a:bodyPr wrap="none" rtlCol="0">
            <a:spAutoFit/>
          </a:bodyPr>
          <a:lstStyle/>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3</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4</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5</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6</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7</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8</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9</a:t>
            </a:r>
          </a:p>
          <a:p>
            <a:pPr algn="ctr">
              <a:spcAft>
                <a:spcPts val="400"/>
              </a:spcAft>
            </a:pPr>
            <a:r>
              <a:rPr lang="en-GB" sz="2400" dirty="0" smtClean="0">
                <a:solidFill>
                  <a:srgbClr val="661C78"/>
                </a:solidFill>
                <a:latin typeface="Arial" panose="020B0604020202020204" pitchFamily="34" charset="0"/>
                <a:cs typeface="Arial" panose="020B0604020202020204" pitchFamily="34" charset="0"/>
              </a:rPr>
              <a:t>10</a:t>
            </a:r>
            <a:endParaRPr lang="en-GB" sz="2400" dirty="0">
              <a:solidFill>
                <a:srgbClr val="661C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78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118" y="957602"/>
            <a:ext cx="2936551" cy="3251200"/>
          </a:xfrm>
          <a:prstGeom prst="rect">
            <a:avLst/>
          </a:prstGeom>
        </p:spPr>
      </p:pic>
      <p:sp>
        <p:nvSpPr>
          <p:cNvPr id="2" name="Title 1"/>
          <p:cNvSpPr>
            <a:spLocks noGrp="1"/>
          </p:cNvSpPr>
          <p:nvPr>
            <p:ph type="title"/>
          </p:nvPr>
        </p:nvSpPr>
        <p:spPr>
          <a:xfrm>
            <a:off x="2357718" y="-185618"/>
            <a:ext cx="7476563" cy="1325563"/>
          </a:xfrm>
        </p:spPr>
        <p:txBody>
          <a:bodyPr>
            <a:normAutofit/>
          </a:bodyPr>
          <a:lstStyle/>
          <a:p>
            <a:pPr algn="ctr"/>
            <a:r>
              <a:rPr lang="en-GB" sz="3600" b="1" dirty="0" smtClean="0">
                <a:solidFill>
                  <a:srgbClr val="7030A0"/>
                </a:solidFill>
                <a:latin typeface="Arial" panose="020B0604020202020204" pitchFamily="34" charset="0"/>
                <a:cs typeface="Arial" panose="020B0604020202020204" pitchFamily="34" charset="0"/>
              </a:rPr>
              <a:t>Introducing</a:t>
            </a:r>
            <a:r>
              <a:rPr lang="en-GB" sz="3200" b="1" dirty="0" smtClean="0">
                <a:solidFill>
                  <a:srgbClr val="7030A0"/>
                </a:solidFill>
                <a:latin typeface="Arial" panose="020B0604020202020204" pitchFamily="34" charset="0"/>
                <a:cs typeface="Arial" panose="020B0604020202020204" pitchFamily="34" charset="0"/>
              </a:rPr>
              <a:t> The Belfast Plan 2025+</a:t>
            </a:r>
            <a:endParaRPr lang="en-GB" sz="3200" b="1" dirty="0">
              <a:solidFill>
                <a:srgbClr val="7030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496"/>
          <a:stretch/>
        </p:blipFill>
        <p:spPr>
          <a:xfrm>
            <a:off x="8489627" y="4362513"/>
            <a:ext cx="3273778" cy="2373130"/>
          </a:xfrm>
          <a:prstGeom prst="rect">
            <a:avLst/>
          </a:prstGeom>
        </p:spPr>
      </p:pic>
      <p:sp>
        <p:nvSpPr>
          <p:cNvPr id="3" name="Content Placeholder 2"/>
          <p:cNvSpPr>
            <a:spLocks noGrp="1"/>
          </p:cNvSpPr>
          <p:nvPr>
            <p:ph idx="1"/>
          </p:nvPr>
        </p:nvSpPr>
        <p:spPr>
          <a:xfrm>
            <a:off x="3146612" y="746804"/>
            <a:ext cx="8791575" cy="3672796"/>
          </a:xfrm>
          <a:ln w="28575">
            <a:solidFill>
              <a:srgbClr val="EA0190"/>
            </a:solidFill>
          </a:ln>
        </p:spPr>
        <p:txBody>
          <a:bodyPr>
            <a:noAutofit/>
          </a:bodyPr>
          <a:lstStyle/>
          <a:p>
            <a:pPr marL="0" indent="0">
              <a:lnSpc>
                <a:spcPct val="100000"/>
              </a:lnSpc>
              <a:spcBef>
                <a:spcPts val="0"/>
              </a:spcBef>
              <a:buNone/>
            </a:pPr>
            <a:r>
              <a:rPr lang="en-GB" sz="1400" dirty="0" smtClean="0">
                <a:latin typeface="Arial" panose="020B0604020202020204" pitchFamily="34" charset="0"/>
                <a:cs typeface="Arial" panose="020B0604020202020204" pitchFamily="34" charset="0"/>
              </a:rPr>
              <a:t>Our </a:t>
            </a:r>
            <a:r>
              <a:rPr lang="en-GB" sz="1400" dirty="0">
                <a:latin typeface="Arial" panose="020B0604020202020204" pitchFamily="34" charset="0"/>
                <a:cs typeface="Arial" panose="020B0604020202020204" pitchFamily="34" charset="0"/>
              </a:rPr>
              <a:t>people – patients, service users, </a:t>
            </a:r>
            <a:r>
              <a:rPr lang="en-GB" sz="1400" dirty="0" smtClean="0">
                <a:latin typeface="Arial" panose="020B0604020202020204" pitchFamily="34" charset="0"/>
                <a:cs typeface="Arial" panose="020B0604020202020204" pitchFamily="34" charset="0"/>
              </a:rPr>
              <a:t>carers, families </a:t>
            </a:r>
            <a:r>
              <a:rPr lang="en-GB" sz="1400" dirty="0">
                <a:latin typeface="Arial" panose="020B0604020202020204" pitchFamily="34" charset="0"/>
                <a:cs typeface="Arial" panose="020B0604020202020204" pitchFamily="34" charset="0"/>
              </a:rPr>
              <a:t>and staff – </a:t>
            </a:r>
            <a:r>
              <a:rPr lang="en-GB" sz="1400" dirty="0" smtClean="0">
                <a:latin typeface="Arial" panose="020B0604020202020204" pitchFamily="34" charset="0"/>
                <a:cs typeface="Arial" panose="020B0604020202020204" pitchFamily="34" charset="0"/>
              </a:rPr>
              <a:t>are at the </a:t>
            </a:r>
            <a:r>
              <a:rPr lang="en-GB" sz="1400" dirty="0">
                <a:latin typeface="Arial" panose="020B0604020202020204" pitchFamily="34" charset="0"/>
                <a:cs typeface="Arial" panose="020B0604020202020204" pitchFamily="34" charset="0"/>
              </a:rPr>
              <a:t>centre of </a:t>
            </a:r>
            <a:r>
              <a:rPr lang="en-GB" sz="1400" dirty="0" smtClean="0">
                <a:latin typeface="Arial" panose="020B0604020202020204" pitchFamily="34" charset="0"/>
                <a:cs typeface="Arial" panose="020B0604020202020204" pitchFamily="34" charset="0"/>
              </a:rPr>
              <a:t>everything we do in Belfast </a:t>
            </a:r>
            <a:r>
              <a:rPr lang="en-GB" sz="1400" dirty="0">
                <a:latin typeface="Arial" panose="020B0604020202020204" pitchFamily="34" charset="0"/>
                <a:cs typeface="Arial" panose="020B0604020202020204" pitchFamily="34" charset="0"/>
              </a:rPr>
              <a:t>Trust</a:t>
            </a:r>
            <a:r>
              <a:rPr lang="en-GB" sz="1400" dirty="0" smtClean="0">
                <a:latin typeface="Arial" panose="020B0604020202020204" pitchFamily="34" charset="0"/>
                <a:cs typeface="Arial" panose="020B0604020202020204" pitchFamily="34" charset="0"/>
              </a:rPr>
              <a:t>. </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dirty="0">
                <a:latin typeface="Arial" panose="020B0604020202020204" pitchFamily="34" charset="0"/>
                <a:cs typeface="Arial" panose="020B0604020202020204" pitchFamily="34" charset="0"/>
              </a:rPr>
              <a:t>The recent publication of the </a:t>
            </a:r>
            <a:r>
              <a:rPr lang="en-GB" sz="1400" dirty="0" smtClean="0">
                <a:latin typeface="Arial" panose="020B0604020202020204" pitchFamily="34" charset="0"/>
                <a:cs typeface="Arial" panose="020B0604020202020204" pitchFamily="34" charset="0"/>
              </a:rPr>
              <a:t>Programme </a:t>
            </a:r>
            <a:r>
              <a:rPr lang="en-GB" sz="1400" dirty="0">
                <a:latin typeface="Arial" panose="020B0604020202020204" pitchFamily="34" charset="0"/>
                <a:cs typeface="Arial" panose="020B0604020202020204" pitchFamily="34" charset="0"/>
              </a:rPr>
              <a:t>for Government 2024 – 2027 and Ministerial Priorities set out the approach to addressing key areas of focus within Health and Social Care. </a:t>
            </a:r>
            <a:r>
              <a:rPr lang="en-GB" sz="1400" dirty="0" smtClean="0">
                <a:latin typeface="Arial" panose="020B0604020202020204" pitchFamily="34" charset="0"/>
                <a:cs typeface="Arial" panose="020B0604020202020204" pitchFamily="34" charset="0"/>
              </a:rPr>
              <a:t>including the priorities to Cut </a:t>
            </a:r>
            <a:r>
              <a:rPr lang="en-GB" sz="1400" dirty="0">
                <a:latin typeface="Arial" panose="020B0604020202020204" pitchFamily="34" charset="0"/>
                <a:cs typeface="Arial" panose="020B0604020202020204" pitchFamily="34" charset="0"/>
              </a:rPr>
              <a:t>Health Waiting Times, Reform and Transformation of Public Services, Better Support for Children and Young People with Special Educational </a:t>
            </a:r>
            <a:r>
              <a:rPr lang="en-GB" sz="1400" dirty="0" smtClean="0">
                <a:latin typeface="Arial" panose="020B0604020202020204" pitchFamily="34" charset="0"/>
                <a:cs typeface="Arial" panose="020B0604020202020204" pitchFamily="34" charset="0"/>
              </a:rPr>
              <a:t>Needs.</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dirty="0" smtClean="0">
                <a:latin typeface="Arial" panose="020B0604020202020204" pitchFamily="34" charset="0"/>
                <a:cs typeface="Arial" panose="020B0604020202020204" pitchFamily="34" charset="0"/>
              </a:rPr>
              <a:t>Belfast Health and Social Care Trust is </a:t>
            </a:r>
            <a:r>
              <a:rPr lang="en-GB" sz="1400" dirty="0">
                <a:latin typeface="Arial" panose="020B0604020202020204" pitchFamily="34" charset="0"/>
                <a:cs typeface="Arial" panose="020B0604020202020204" pitchFamily="34" charset="0"/>
              </a:rPr>
              <a:t>committed to </a:t>
            </a:r>
            <a:r>
              <a:rPr lang="en-GB" sz="1400" dirty="0" smtClean="0">
                <a:latin typeface="Arial" panose="020B0604020202020204" pitchFamily="34" charset="0"/>
                <a:cs typeface="Arial" panose="020B0604020202020204" pitchFamily="34" charset="0"/>
              </a:rPr>
              <a:t>working as part of the Health and Social Care System to support </a:t>
            </a:r>
            <a:r>
              <a:rPr lang="en-GB" sz="1400" dirty="0">
                <a:latin typeface="Arial" panose="020B0604020202020204" pitchFamily="34" charset="0"/>
                <a:cs typeface="Arial" panose="020B0604020202020204" pitchFamily="34" charset="0"/>
              </a:rPr>
              <a:t>the </a:t>
            </a:r>
            <a:r>
              <a:rPr lang="en-GB" sz="1400" dirty="0" smtClean="0">
                <a:latin typeface="Arial" panose="020B0604020202020204" pitchFamily="34" charset="0"/>
                <a:cs typeface="Arial" panose="020B0604020202020204" pitchFamily="34" charset="0"/>
              </a:rPr>
              <a:t>work to redesign </a:t>
            </a:r>
            <a:r>
              <a:rPr lang="en-GB" sz="1400" dirty="0">
                <a:latin typeface="Arial" panose="020B0604020202020204" pitchFamily="34" charset="0"/>
                <a:cs typeface="Arial" panose="020B0604020202020204" pitchFamily="34" charset="0"/>
              </a:rPr>
              <a:t>how health and social care is delivered with the people of Northern </a:t>
            </a:r>
            <a:r>
              <a:rPr lang="en-GB" sz="1400" dirty="0" smtClean="0">
                <a:latin typeface="Arial" panose="020B0604020202020204" pitchFamily="34" charset="0"/>
                <a:cs typeface="Arial" panose="020B0604020202020204" pitchFamily="34" charset="0"/>
              </a:rPr>
              <a:t>Ireland in accordance with the </a:t>
            </a:r>
            <a:r>
              <a:rPr lang="en-GB" sz="1400" dirty="0" smtClean="0">
                <a:latin typeface="Arial" panose="020B0604020202020204" pitchFamily="34" charset="0"/>
                <a:cs typeface="Arial" panose="020B0604020202020204" pitchFamily="34" charset="0"/>
                <a:hlinkClick r:id="rId5"/>
              </a:rPr>
              <a:t>Hospitals - Creating a Network for Better Outcomes </a:t>
            </a: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dirty="0" smtClean="0">
                <a:latin typeface="Arial" panose="020B0604020202020204" pitchFamily="34" charset="0"/>
                <a:cs typeface="Arial" panose="020B0604020202020204" pitchFamily="34" charset="0"/>
              </a:rPr>
              <a:t>We will </a:t>
            </a:r>
            <a:r>
              <a:rPr lang="en-GB" sz="1400" dirty="0">
                <a:latin typeface="Arial" panose="020B0604020202020204" pitchFamily="34" charset="0"/>
                <a:cs typeface="Arial" panose="020B0604020202020204" pitchFamily="34" charset="0"/>
              </a:rPr>
              <a:t>focus </a:t>
            </a:r>
            <a:r>
              <a:rPr lang="en-GB" sz="1400" dirty="0" smtClean="0">
                <a:latin typeface="Arial" panose="020B0604020202020204" pitchFamily="34" charset="0"/>
                <a:cs typeface="Arial" panose="020B0604020202020204" pitchFamily="34" charset="0"/>
              </a:rPr>
              <a:t>on </a:t>
            </a:r>
            <a:r>
              <a:rPr lang="en-GB" sz="1400" dirty="0">
                <a:latin typeface="Arial" panose="020B0604020202020204" pitchFamily="34" charset="0"/>
                <a:cs typeface="Arial" panose="020B0604020202020204" pitchFamily="34" charset="0"/>
              </a:rPr>
              <a:t>improving the health outcomes of our population including tackling health inequalities, </a:t>
            </a:r>
            <a:r>
              <a:rPr lang="en-GB" sz="1400" dirty="0" smtClean="0">
                <a:latin typeface="Arial" panose="020B0604020202020204" pitchFamily="34" charset="0"/>
                <a:cs typeface="Arial" panose="020B0604020202020204" pitchFamily="34" charset="0"/>
              </a:rPr>
              <a:t>by working proactively and through effective engagement </a:t>
            </a:r>
            <a:r>
              <a:rPr lang="en-GB" sz="1400" dirty="0">
                <a:latin typeface="Arial" panose="020B0604020202020204" pitchFamily="34" charset="0"/>
                <a:cs typeface="Arial" panose="020B0604020202020204" pitchFamily="34" charset="0"/>
              </a:rPr>
              <a:t>with </a:t>
            </a:r>
            <a:r>
              <a:rPr lang="en-GB" sz="1400" dirty="0" smtClean="0">
                <a:latin typeface="Arial" panose="020B0604020202020204" pitchFamily="34" charset="0"/>
                <a:cs typeface="Arial" panose="020B0604020202020204" pitchFamily="34" charset="0"/>
              </a:rPr>
              <a:t>our partners. </a:t>
            </a:r>
            <a:r>
              <a:rPr lang="en-GB" sz="1400" dirty="0">
                <a:latin typeface="Arial" panose="020B0604020202020204" pitchFamily="34" charset="0"/>
                <a:cs typeface="Arial" panose="020B0604020202020204" pitchFamily="34" charset="0"/>
              </a:rPr>
              <a:t>We work alongside a wide range of partners across primary care, statutory, community, voluntary and independent sectors, and with our trade union colleagues. Our shared challenge is to provide a seamless service to the people we serve, both locally and regionally.  </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dirty="0" smtClean="0">
              <a:latin typeface="Arial" panose="020B0604020202020204" pitchFamily="34" charset="0"/>
              <a:cs typeface="Arial" panose="020B0604020202020204" pitchFamily="34" charset="0"/>
            </a:endParaRPr>
          </a:p>
          <a:p>
            <a:pPr>
              <a:lnSpc>
                <a:spcPct val="100000"/>
              </a:lnSpc>
              <a:spcBef>
                <a:spcPts val="0"/>
              </a:spcBef>
            </a:pPr>
            <a:endParaRPr lang="en-GB" sz="14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dirty="0" smtClean="0">
              <a:latin typeface="Arial" panose="020B0604020202020204" pitchFamily="34" charset="0"/>
              <a:cs typeface="Arial" panose="020B0604020202020204" pitchFamily="34" charset="0"/>
            </a:endParaRPr>
          </a:p>
        </p:txBody>
      </p:sp>
      <p:sp>
        <p:nvSpPr>
          <p:cNvPr id="8" name="TextBox 7"/>
          <p:cNvSpPr txBox="1"/>
          <p:nvPr/>
        </p:nvSpPr>
        <p:spPr>
          <a:xfrm>
            <a:off x="427242" y="4415299"/>
            <a:ext cx="8878038" cy="203132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The Trust’s priorities will be these 4 key areas</a:t>
            </a:r>
            <a:r>
              <a:rPr lang="en-GB" sz="1600" b="1" dirty="0" smtClean="0">
                <a:latin typeface="Arial" panose="020B0604020202020204" pitchFamily="34" charset="0"/>
                <a:cs typeface="Arial" panose="020B0604020202020204" pitchFamily="34" charset="0"/>
              </a:rPr>
              <a:t>:</a:t>
            </a:r>
          </a:p>
          <a:p>
            <a:endParaRPr lang="en-GB" sz="800" b="1" dirty="0">
              <a:latin typeface="Arial" panose="020B0604020202020204" pitchFamily="34" charset="0"/>
              <a:cs typeface="Arial" panose="020B0604020202020204" pitchFamily="34" charset="0"/>
            </a:endParaRPr>
          </a:p>
          <a:p>
            <a:pPr>
              <a:lnSpc>
                <a:spcPct val="100000"/>
              </a:lnSpc>
              <a:spcBef>
                <a:spcPts val="0"/>
              </a:spcBef>
            </a:pPr>
            <a:r>
              <a:rPr lang="en-GB" b="1" dirty="0">
                <a:solidFill>
                  <a:srgbClr val="0A4C84"/>
                </a:solidFill>
                <a:latin typeface="Arial" panose="020B0604020202020204" pitchFamily="34" charset="0"/>
                <a:cs typeface="Arial" panose="020B0604020202020204" pitchFamily="34" charset="0"/>
              </a:rPr>
              <a:t>OUR </a:t>
            </a:r>
            <a:r>
              <a:rPr lang="en-GB" b="1" dirty="0" smtClean="0">
                <a:solidFill>
                  <a:srgbClr val="0A4C84"/>
                </a:solidFill>
                <a:latin typeface="Arial" panose="020B0604020202020204" pitchFamily="34" charset="0"/>
                <a:cs typeface="Arial" panose="020B0604020202020204" pitchFamily="34" charset="0"/>
              </a:rPr>
              <a:t>PATIENTS &amp; SERVICE USERS</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Improving the health and well-being of the population, Learning from listening</a:t>
            </a:r>
          </a:p>
          <a:p>
            <a:pPr>
              <a:lnSpc>
                <a:spcPct val="100000"/>
              </a:lnSpc>
              <a:spcBef>
                <a:spcPts val="0"/>
              </a:spcBef>
            </a:pPr>
            <a:r>
              <a:rPr lang="en-GB" b="1" dirty="0">
                <a:solidFill>
                  <a:srgbClr val="EA0190"/>
                </a:solidFill>
                <a:latin typeface="Arial" panose="020B0604020202020204" pitchFamily="34" charset="0"/>
                <a:cs typeface="Arial" panose="020B0604020202020204" pitchFamily="34" charset="0"/>
              </a:rPr>
              <a:t>OUR </a:t>
            </a:r>
            <a:r>
              <a:rPr lang="en-GB" b="1" dirty="0" smtClean="0">
                <a:solidFill>
                  <a:srgbClr val="EA0190"/>
                </a:solidFill>
                <a:latin typeface="Arial" panose="020B0604020202020204" pitchFamily="34" charset="0"/>
                <a:cs typeface="Arial" panose="020B0604020202020204" pitchFamily="34" charset="0"/>
              </a:rPr>
              <a:t>PERFORMANCE </a:t>
            </a:r>
            <a:r>
              <a:rPr lang="en-GB" sz="1600" dirty="0" smtClean="0">
                <a:latin typeface="Arial" panose="020B0604020202020204" pitchFamily="34" charset="0"/>
                <a:cs typeface="Arial" panose="020B0604020202020204" pitchFamily="34" charset="0"/>
              </a:rPr>
              <a:t>Delivering </a:t>
            </a:r>
            <a:r>
              <a:rPr lang="en-GB" sz="1600" dirty="0">
                <a:latin typeface="Arial" panose="020B0604020202020204" pitchFamily="34" charset="0"/>
                <a:cs typeface="Arial" panose="020B0604020202020204" pitchFamily="34" charset="0"/>
              </a:rPr>
              <a:t>safe and effective care, reducing waiting times</a:t>
            </a:r>
          </a:p>
          <a:p>
            <a:pPr>
              <a:lnSpc>
                <a:spcPct val="100000"/>
              </a:lnSpc>
              <a:spcBef>
                <a:spcPts val="0"/>
              </a:spcBef>
            </a:pPr>
            <a:r>
              <a:rPr lang="en-GB" b="1" dirty="0">
                <a:solidFill>
                  <a:srgbClr val="00B5CC"/>
                </a:solidFill>
                <a:latin typeface="Arial" panose="020B0604020202020204" pitchFamily="34" charset="0"/>
                <a:cs typeface="Arial" panose="020B0604020202020204" pitchFamily="34" charset="0"/>
              </a:rPr>
              <a:t>OUR </a:t>
            </a:r>
            <a:r>
              <a:rPr lang="en-GB" b="1" dirty="0" smtClean="0">
                <a:solidFill>
                  <a:srgbClr val="00B5CC"/>
                </a:solidFill>
                <a:latin typeface="Arial" panose="020B0604020202020204" pitchFamily="34" charset="0"/>
                <a:cs typeface="Arial" panose="020B0604020202020204" pitchFamily="34" charset="0"/>
              </a:rPr>
              <a:t>PEOPLE </a:t>
            </a:r>
            <a:r>
              <a:rPr lang="en-GB" sz="1600" dirty="0" smtClean="0">
                <a:latin typeface="Arial" panose="020B0604020202020204" pitchFamily="34" charset="0"/>
                <a:cs typeface="Arial" panose="020B0604020202020204" pitchFamily="34" charset="0"/>
              </a:rPr>
              <a:t>Supporting </a:t>
            </a:r>
            <a:r>
              <a:rPr lang="en-GB" sz="1600" dirty="0">
                <a:latin typeface="Arial" panose="020B0604020202020204" pitchFamily="34" charset="0"/>
                <a:cs typeface="Arial" panose="020B0604020202020204" pitchFamily="34" charset="0"/>
              </a:rPr>
              <a:t>our staff</a:t>
            </a:r>
          </a:p>
          <a:p>
            <a:pPr>
              <a:lnSpc>
                <a:spcPct val="100000"/>
              </a:lnSpc>
              <a:spcBef>
                <a:spcPts val="0"/>
              </a:spcBef>
            </a:pPr>
            <a:r>
              <a:rPr lang="en-GB" b="1" dirty="0">
                <a:solidFill>
                  <a:srgbClr val="661C78"/>
                </a:solidFill>
                <a:latin typeface="Arial" panose="020B0604020202020204" pitchFamily="34" charset="0"/>
                <a:cs typeface="Arial" panose="020B0604020202020204" pitchFamily="34" charset="0"/>
              </a:rPr>
              <a:t>OUR </a:t>
            </a:r>
            <a:r>
              <a:rPr lang="en-GB" b="1" dirty="0" smtClean="0">
                <a:solidFill>
                  <a:srgbClr val="661C78"/>
                </a:solidFill>
                <a:latin typeface="Arial" panose="020B0604020202020204" pitchFamily="34" charset="0"/>
                <a:cs typeface="Arial" panose="020B0604020202020204" pitchFamily="34" charset="0"/>
              </a:rPr>
              <a:t>POTENTIAL </a:t>
            </a:r>
            <a:r>
              <a:rPr lang="en-GB" sz="1600" dirty="0" smtClean="0">
                <a:latin typeface="Arial" panose="020B0604020202020204" pitchFamily="34" charset="0"/>
                <a:cs typeface="Arial" panose="020B0604020202020204" pitchFamily="34" charset="0"/>
              </a:rPr>
              <a:t>Delivering </a:t>
            </a:r>
            <a:r>
              <a:rPr lang="en-GB" sz="1600" dirty="0">
                <a:latin typeface="Arial" panose="020B0604020202020204" pitchFamily="34" charset="0"/>
                <a:cs typeface="Arial" panose="020B0604020202020204" pitchFamily="34" charset="0"/>
              </a:rPr>
              <a:t>value and sustainability, Developing new ways of working </a:t>
            </a:r>
          </a:p>
          <a:p>
            <a:endParaRPr lang="en-GB" sz="1400" dirty="0">
              <a:latin typeface="Arial" panose="020B0604020202020204" pitchFamily="34" charset="0"/>
              <a:cs typeface="Arial" panose="020B0604020202020204" pitchFamily="34" charset="0"/>
            </a:endParaRPr>
          </a:p>
        </p:txBody>
      </p:sp>
      <p:grpSp>
        <p:nvGrpSpPr>
          <p:cNvPr id="7" name="Group 6"/>
          <p:cNvGrpSpPr/>
          <p:nvPr/>
        </p:nvGrpSpPr>
        <p:grpSpPr>
          <a:xfrm>
            <a:off x="156708" y="6203236"/>
            <a:ext cx="11878581" cy="767198"/>
            <a:chOff x="167247" y="5985090"/>
            <a:chExt cx="11878581" cy="767198"/>
          </a:xfrm>
        </p:grpSpPr>
        <p:sp>
          <p:nvSpPr>
            <p:cNvPr id="5" name="Rectangle 4"/>
            <p:cNvSpPr/>
            <p:nvPr/>
          </p:nvSpPr>
          <p:spPr>
            <a:xfrm>
              <a:off x="188324" y="5985090"/>
              <a:ext cx="11857504" cy="532407"/>
            </a:xfrm>
            <a:prstGeom prst="rect">
              <a:avLst/>
            </a:prstGeom>
            <a:noFill/>
            <a:ln w="28575">
              <a:solidFill>
                <a:srgbClr val="00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67247" y="6013624"/>
              <a:ext cx="11857504"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Northern Ireland’s Health and Social Care system remains under severe pressure, with rising demands and ongoing financial pressures. The Belfast Plan sets out the key actions we will take to minimise the impact of these challenges and continue to support the current needs of our population. </a:t>
              </a:r>
            </a:p>
            <a:p>
              <a:endParaRPr lang="en-GB" sz="1400" dirty="0"/>
            </a:p>
          </p:txBody>
        </p:sp>
      </p:grpSp>
    </p:spTree>
    <p:extLst>
      <p:ext uri="{BB962C8B-B14F-4D97-AF65-F5344CB8AC3E}">
        <p14:creationId xmlns:p14="http://schemas.microsoft.com/office/powerpoint/2010/main" val="167542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1159190" y="4510896"/>
            <a:ext cx="2077757" cy="830997"/>
          </a:xfrm>
          <a:prstGeom prst="rect">
            <a:avLst/>
          </a:prstGeom>
          <a:solidFill>
            <a:srgbClr val="FFC5C5"/>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Performance &amp;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Planning &amp; Equality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Health</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9" name="TextBox 78"/>
          <p:cNvSpPr txBox="1"/>
          <p:nvPr/>
        </p:nvSpPr>
        <p:spPr>
          <a:xfrm>
            <a:off x="1004600" y="5555210"/>
            <a:ext cx="3026906" cy="830997"/>
          </a:xfrm>
          <a:prstGeom prst="rect">
            <a:avLst/>
          </a:prstGeom>
          <a:solidFill>
            <a:srgbClr val="FF9999"/>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Accounting, Financial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Costing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Commissioning &amp;  Capital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Financial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a:t>
            </a:r>
          </a:p>
        </p:txBody>
      </p:sp>
      <p:sp>
        <p:nvSpPr>
          <p:cNvPr id="83" name="TextBox 82"/>
          <p:cNvSpPr txBox="1"/>
          <p:nvPr/>
        </p:nvSpPr>
        <p:spPr>
          <a:xfrm>
            <a:off x="7862261" y="5428943"/>
            <a:ext cx="3974165" cy="646331"/>
          </a:xfrm>
          <a:prstGeom prst="rect">
            <a:avLst/>
          </a:prstGeom>
          <a:solidFill>
            <a:srgbClr val="FFC819"/>
          </a:solid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Liaison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Communications, resources and Information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communications</a:t>
            </a:r>
          </a:p>
        </p:txBody>
      </p:sp>
      <p:sp>
        <p:nvSpPr>
          <p:cNvPr id="86" name="TextBox 85"/>
          <p:cNvSpPr txBox="1"/>
          <p:nvPr/>
        </p:nvSpPr>
        <p:spPr>
          <a:xfrm>
            <a:off x="6599443" y="6162320"/>
            <a:ext cx="3860352" cy="646331"/>
          </a:xfrm>
          <a:prstGeom prst="rect">
            <a:avLst/>
          </a:prstGeom>
          <a:solidFill>
            <a:srgbClr val="FFD966"/>
          </a:solidFill>
        </p:spPr>
        <p:txBody>
          <a:bodyPr wrap="non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 Relations, Risk &amp; Governance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Occupational Health &amp; </a:t>
            </a:r>
            <a:r>
              <a:rPr kumimoji="0" lang="en-US" sz="1200" b="0" i="0" u="none" strike="noStrike" kern="1200" cap="none" spc="0" normalizeH="0" baseline="0" noProof="0" dirty="0" err="1">
                <a:ln>
                  <a:noFill/>
                </a:ln>
                <a:solidFill>
                  <a:prstClr val="black"/>
                </a:solidFill>
                <a:effectLst/>
                <a:uLnTx/>
                <a:uFillTx/>
                <a:latin typeface="Arial"/>
                <a:ea typeface="+mn-ea"/>
                <a:cs typeface="Arial"/>
              </a:rPr>
              <a:t>Organisational</a:t>
            </a:r>
            <a:r>
              <a:rPr kumimoji="0" lang="en-US" sz="1200" b="0" i="0" u="none" strike="noStrike" kern="1200" cap="none" spc="0" normalizeH="0" baseline="0" noProof="0" dirty="0">
                <a:ln>
                  <a:noFill/>
                </a:ln>
                <a:solidFill>
                  <a:prstClr val="black"/>
                </a:solidFill>
                <a:effectLst/>
                <a:uLnTx/>
                <a:uFillTx/>
                <a:latin typeface="Arial"/>
                <a:ea typeface="+mn-ea"/>
                <a:cs typeface="Arial"/>
              </a:rPr>
              <a:t>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People’s services</a:t>
            </a:r>
          </a:p>
        </p:txBody>
      </p:sp>
      <p:sp>
        <p:nvSpPr>
          <p:cNvPr id="88" name="TextBox 87"/>
          <p:cNvSpPr txBox="1"/>
          <p:nvPr/>
        </p:nvSpPr>
        <p:spPr>
          <a:xfrm>
            <a:off x="200694" y="3661707"/>
            <a:ext cx="1944356" cy="646331"/>
          </a:xfrm>
          <a:prstGeom prst="rect">
            <a:avLst/>
          </a:prstGeom>
          <a:solidFill>
            <a:srgbClr val="E4D3F1"/>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Maternity, Dental,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Gynae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Sexual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Health &amp; NISTAR</a:t>
            </a:r>
          </a:p>
        </p:txBody>
      </p:sp>
      <p:sp>
        <p:nvSpPr>
          <p:cNvPr id="54" name="TextBox 53"/>
          <p:cNvSpPr txBox="1"/>
          <p:nvPr/>
        </p:nvSpPr>
        <p:spPr>
          <a:xfrm>
            <a:off x="100693" y="1865229"/>
            <a:ext cx="2397162" cy="830997"/>
          </a:xfrm>
          <a:prstGeom prst="rect">
            <a:avLst/>
          </a:prstGeom>
          <a:solidFill>
            <a:srgbClr val="AE78D6"/>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Trauma, Ortho, Rehab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Imaging, Medical Physics, Outpatients</a:t>
            </a:r>
          </a:p>
        </p:txBody>
      </p:sp>
      <p:sp>
        <p:nvSpPr>
          <p:cNvPr id="57" name="TextBox 56"/>
          <p:cNvSpPr txBox="1"/>
          <p:nvPr/>
        </p:nvSpPr>
        <p:spPr>
          <a:xfrm>
            <a:off x="893991" y="2843209"/>
            <a:ext cx="2256133" cy="646331"/>
          </a:xfrm>
          <a:prstGeom prst="rect">
            <a:avLst/>
          </a:prstGeom>
          <a:solidFill>
            <a:srgbClr val="ECC5FF"/>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Cancer &amp; Specialist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Pharmacy and Laboratories</a:t>
            </a:r>
          </a:p>
        </p:txBody>
      </p:sp>
      <p:sp>
        <p:nvSpPr>
          <p:cNvPr id="58" name="TextBox 57"/>
          <p:cNvSpPr txBox="1"/>
          <p:nvPr/>
        </p:nvSpPr>
        <p:spPr>
          <a:xfrm>
            <a:off x="107096" y="745571"/>
            <a:ext cx="3138072" cy="1017592"/>
          </a:xfrm>
          <a:prstGeom prst="rect">
            <a:avLst/>
          </a:prstGeom>
          <a:solidFill>
            <a:srgbClr val="7030A0"/>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Adult Social Care Services and Community MDTs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Adult Social Work Services, Community Nursing and Intermediate Care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AHPs</a:t>
            </a:r>
          </a:p>
        </p:txBody>
      </p:sp>
      <p:sp>
        <p:nvSpPr>
          <p:cNvPr id="62" name="TextBox 61"/>
          <p:cNvSpPr txBox="1"/>
          <p:nvPr/>
        </p:nvSpPr>
        <p:spPr>
          <a:xfrm>
            <a:off x="3406335" y="45093"/>
            <a:ext cx="3178732" cy="1015663"/>
          </a:xfrm>
          <a:prstGeom prst="rect">
            <a:avLst/>
          </a:prstGeom>
          <a:solidFill>
            <a:srgbClr val="002060"/>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Education, regulation and informatics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Governance standards Performance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Non-clinical support services</a:t>
            </a:r>
          </a:p>
        </p:txBody>
      </p:sp>
      <p:sp>
        <p:nvSpPr>
          <p:cNvPr id="63" name="TextBox 62"/>
          <p:cNvSpPr txBox="1"/>
          <p:nvPr/>
        </p:nvSpPr>
        <p:spPr>
          <a:xfrm>
            <a:off x="6988253" y="246738"/>
            <a:ext cx="1970208" cy="830997"/>
          </a:xfrm>
          <a:prstGeom prst="rect">
            <a:avLst/>
          </a:prstGeom>
          <a:solidFill>
            <a:srgbClr val="2E75B6"/>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Education,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Governance, Litigation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Research</a:t>
            </a:r>
          </a:p>
        </p:txBody>
      </p:sp>
      <p:sp>
        <p:nvSpPr>
          <p:cNvPr id="67" name="TextBox 66"/>
          <p:cNvSpPr txBox="1"/>
          <p:nvPr/>
        </p:nvSpPr>
        <p:spPr>
          <a:xfrm>
            <a:off x="8504061" y="1185363"/>
            <a:ext cx="2574303" cy="461665"/>
          </a:xfrm>
          <a:prstGeom prst="rect">
            <a:avLst/>
          </a:prstGeom>
          <a:solidFill>
            <a:srgbClr val="9DC3E6"/>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Urgent &amp; Emergency Care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Specialties</a:t>
            </a:r>
          </a:p>
        </p:txBody>
      </p:sp>
      <p:sp>
        <p:nvSpPr>
          <p:cNvPr id="70" name="TextBox 69"/>
          <p:cNvSpPr txBox="1"/>
          <p:nvPr/>
        </p:nvSpPr>
        <p:spPr>
          <a:xfrm>
            <a:off x="10320502" y="1705532"/>
            <a:ext cx="1647305" cy="1015663"/>
          </a:xfrm>
          <a:prstGeom prst="rect">
            <a:avLst/>
          </a:prstGeom>
          <a:solidFill>
            <a:srgbClr val="00B0F0"/>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Surgery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Anaesthetics, Critical Care, Theatres Sterile Services</a:t>
            </a:r>
          </a:p>
        </p:txBody>
      </p:sp>
      <p:sp>
        <p:nvSpPr>
          <p:cNvPr id="71" name="TextBox 70"/>
          <p:cNvSpPr txBox="1"/>
          <p:nvPr/>
        </p:nvSpPr>
        <p:spPr>
          <a:xfrm>
            <a:off x="9855528" y="2796861"/>
            <a:ext cx="1924822" cy="646331"/>
          </a:xfrm>
          <a:prstGeom prst="rect">
            <a:avLst/>
          </a:prstGeom>
          <a:solidFill>
            <a:srgbClr val="A9D18E"/>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Intellectual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Psychological services</a:t>
            </a:r>
          </a:p>
        </p:txBody>
      </p:sp>
      <p:sp>
        <p:nvSpPr>
          <p:cNvPr id="75" name="TextBox 74"/>
          <p:cNvSpPr txBox="1"/>
          <p:nvPr/>
        </p:nvSpPr>
        <p:spPr>
          <a:xfrm>
            <a:off x="8958461" y="3569375"/>
            <a:ext cx="2773755" cy="830997"/>
          </a:xfrm>
          <a:prstGeom prst="rect">
            <a:avLst/>
          </a:prstGeom>
          <a:solidFill>
            <a:srgbClr val="E2F0D9"/>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Workforce, learning, Development, Improvement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Adult Safeguarding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a:t>
            </a:r>
          </a:p>
        </p:txBody>
      </p:sp>
      <p:sp>
        <p:nvSpPr>
          <p:cNvPr id="78" name="TextBox 77"/>
          <p:cNvSpPr txBox="1"/>
          <p:nvPr/>
        </p:nvSpPr>
        <p:spPr>
          <a:xfrm>
            <a:off x="8654329" y="4536316"/>
            <a:ext cx="2820854" cy="646331"/>
          </a:xfrm>
          <a:prstGeom prst="rect">
            <a:avLst/>
          </a:prstGeom>
          <a:solidFill>
            <a:srgbClr val="FFF2CC"/>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Intervention, Safeguarding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Children’s Community Child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Parenting</a:t>
            </a:r>
          </a:p>
        </p:txBody>
      </p:sp>
      <p:sp>
        <p:nvSpPr>
          <p:cNvPr id="19" name="TextBox 18"/>
          <p:cNvSpPr txBox="1"/>
          <p:nvPr/>
        </p:nvSpPr>
        <p:spPr>
          <a:xfrm>
            <a:off x="9073609" y="60275"/>
            <a:ext cx="3009525" cy="707886"/>
          </a:xfrm>
          <a:prstGeom prst="rect">
            <a:avLst/>
          </a:prstGeom>
          <a:noFill/>
          <a:ln w="38100">
            <a:solidFill>
              <a:srgbClr val="661C7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BHSCT Organisational Structure</a:t>
            </a: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159011" y="17900"/>
            <a:ext cx="24994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A0190"/>
                </a:solidFill>
                <a:effectLst/>
                <a:uLnTx/>
                <a:uFillTx/>
                <a:latin typeface="Arial"/>
                <a:ea typeface="Calibri"/>
                <a:cs typeface="Calibri"/>
              </a:rPr>
              <a:t>Who we are? </a:t>
            </a:r>
            <a:endParaRPr kumimoji="0" lang="en-US" sz="2800" b="1" i="0" u="none" strike="noStrike" kern="1200" cap="none" spc="0" normalizeH="0" baseline="0" noProof="0">
              <a:ln>
                <a:noFill/>
              </a:ln>
              <a:solidFill>
                <a:srgbClr val="EA0190"/>
              </a:solidFill>
              <a:effectLst/>
              <a:uLnTx/>
              <a:uFillTx/>
              <a:latin typeface="Arial"/>
              <a:ea typeface="+mn-ea"/>
              <a:cs typeface="Arial"/>
            </a:endParaRPr>
          </a:p>
        </p:txBody>
      </p:sp>
      <p:grpSp>
        <p:nvGrpSpPr>
          <p:cNvPr id="59" name="Group 58"/>
          <p:cNvGrpSpPr/>
          <p:nvPr/>
        </p:nvGrpSpPr>
        <p:grpSpPr>
          <a:xfrm>
            <a:off x="2273146" y="1049435"/>
            <a:ext cx="8075745" cy="5054381"/>
            <a:chOff x="1731499" y="407498"/>
            <a:chExt cx="9237105" cy="6030567"/>
          </a:xfrm>
        </p:grpSpPr>
        <mc:AlternateContent xmlns:mc="http://schemas.openxmlformats.org/markup-compatibility/2006" xmlns:cx1="http://schemas.microsoft.com/office/drawing/2015/9/8/chartex">
          <mc:Choice Requires="cx1">
            <p:graphicFrame>
              <p:nvGraphicFramePr>
                <p:cNvPr id="60" name="Chart 59"/>
                <p:cNvGraphicFramePr/>
                <p:nvPr>
                  <p:extLst/>
                </p:nvPr>
              </p:nvGraphicFramePr>
              <p:xfrm>
                <a:off x="2671016" y="835254"/>
                <a:ext cx="6828934" cy="4775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0" name="Chart 59"/>
                <p:cNvPicPr>
                  <a:picLocks noGrp="1" noRot="1" noChangeAspect="1" noMove="1" noResize="1" noEditPoints="1" noAdjustHandles="1" noChangeArrowheads="1" noChangeShapeType="1"/>
                </p:cNvPicPr>
                <p:nvPr/>
              </p:nvPicPr>
              <p:blipFill>
                <a:blip r:embed="rId4"/>
                <a:stretch>
                  <a:fillRect/>
                </a:stretch>
              </p:blipFill>
              <p:spPr>
                <a:xfrm>
                  <a:off x="3094539" y="1407949"/>
                  <a:ext cx="5970348" cy="4002224"/>
                </a:xfrm>
                <a:prstGeom prst="rect">
                  <a:avLst/>
                </a:prstGeom>
              </p:spPr>
            </p:pic>
          </mc:Fallback>
        </mc:AlternateContent>
        <p:sp>
          <p:nvSpPr>
            <p:cNvPr id="61" name="TextBox 60"/>
            <p:cNvSpPr txBox="1"/>
            <p:nvPr/>
          </p:nvSpPr>
          <p:spPr>
            <a:xfrm>
              <a:off x="2899405" y="4361670"/>
              <a:ext cx="1559346" cy="77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 Performance and Informatics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p:cNvSpPr txBox="1"/>
            <p:nvPr/>
          </p:nvSpPr>
          <p:spPr>
            <a:xfrm>
              <a:off x="7253515" y="5127465"/>
              <a:ext cx="1607196" cy="550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Corporate Communications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p:cNvSpPr txBox="1"/>
            <p:nvPr/>
          </p:nvSpPr>
          <p:spPr>
            <a:xfrm>
              <a:off x="2852395" y="2472358"/>
              <a:ext cx="1132749" cy="77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Cancer and Specialist services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p:cNvSpPr txBox="1"/>
            <p:nvPr/>
          </p:nvSpPr>
          <p:spPr>
            <a:xfrm>
              <a:off x="8313657" y="2210916"/>
              <a:ext cx="2018805" cy="991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Intellectual Disabilities &amp; Psychological Services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p:cNvSpPr txBox="1"/>
            <p:nvPr/>
          </p:nvSpPr>
          <p:spPr>
            <a:xfrm>
              <a:off x="6471906" y="444803"/>
              <a:ext cx="1147936" cy="550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Medical Directorate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p:cNvSpPr txBox="1"/>
            <p:nvPr/>
          </p:nvSpPr>
          <p:spPr>
            <a:xfrm>
              <a:off x="8313657" y="3253261"/>
              <a:ext cx="1148099" cy="77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Directorate of Social Work</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Rectangle 73"/>
            <p:cNvSpPr/>
            <p:nvPr/>
          </p:nvSpPr>
          <p:spPr>
            <a:xfrm>
              <a:off x="3138562" y="575020"/>
              <a:ext cx="1767782" cy="7711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 community &amp;, Older People services &amp; AHPs </a:t>
              </a:r>
            </a:p>
          </p:txBody>
        </p:sp>
        <p:sp>
          <p:nvSpPr>
            <p:cNvPr id="76" name="Rectangle 75"/>
            <p:cNvSpPr/>
            <p:nvPr/>
          </p:nvSpPr>
          <p:spPr>
            <a:xfrm>
              <a:off x="7971588" y="4318110"/>
              <a:ext cx="1065316" cy="7711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Children's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community services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Box 76"/>
            <p:cNvSpPr txBox="1"/>
            <p:nvPr/>
          </p:nvSpPr>
          <p:spPr>
            <a:xfrm>
              <a:off x="7343460" y="857603"/>
              <a:ext cx="1517250" cy="550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Unscheduled Care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a:off x="4909284" y="407498"/>
              <a:ext cx="1388825" cy="550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Nursing &amp; User Experience </a:t>
              </a:r>
            </a:p>
          </p:txBody>
        </p:sp>
        <p:sp>
          <p:nvSpPr>
            <p:cNvPr id="81" name="TextBox 80"/>
            <p:cNvSpPr txBox="1"/>
            <p:nvPr/>
          </p:nvSpPr>
          <p:spPr>
            <a:xfrm>
              <a:off x="1731499" y="3477399"/>
              <a:ext cx="2510964" cy="77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Health &amp; NISTAR &amp; Maternity, Dental,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Gynae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Sexual Health.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2" name="TextBox 81"/>
            <p:cNvSpPr txBox="1"/>
            <p:nvPr/>
          </p:nvSpPr>
          <p:spPr>
            <a:xfrm>
              <a:off x="2191359" y="1409595"/>
              <a:ext cx="2413189" cy="991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Trauma, Orthopaedics, Rehabilitation &amp; Imaging, Medical Physics, Outpatients</a:t>
              </a:r>
            </a:p>
          </p:txBody>
        </p:sp>
        <p:sp>
          <p:nvSpPr>
            <p:cNvPr id="84" name="TextBox 83"/>
            <p:cNvSpPr txBox="1"/>
            <p:nvPr/>
          </p:nvSpPr>
          <p:spPr>
            <a:xfrm>
              <a:off x="7891168" y="1527346"/>
              <a:ext cx="3077436" cy="550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Anaesthetics, Critical Care, Theatres and Sterile Services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&amp; Surgery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TextBox 84"/>
            <p:cNvSpPr txBox="1"/>
            <p:nvPr/>
          </p:nvSpPr>
          <p:spPr>
            <a:xfrm>
              <a:off x="3908132" y="5289642"/>
              <a:ext cx="1392830" cy="330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Finance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Box 86"/>
            <p:cNvSpPr txBox="1"/>
            <p:nvPr/>
          </p:nvSpPr>
          <p:spPr>
            <a:xfrm>
              <a:off x="6408339" y="5666904"/>
              <a:ext cx="1329376" cy="77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&amp; Organisational Development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 name="Rectangle 88"/>
            <p:cNvSpPr/>
            <p:nvPr/>
          </p:nvSpPr>
          <p:spPr>
            <a:xfrm flipV="1">
              <a:off x="5538203" y="1284766"/>
              <a:ext cx="328031" cy="20590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0" name="Rectangle 89"/>
            <p:cNvSpPr/>
            <p:nvPr/>
          </p:nvSpPr>
          <p:spPr>
            <a:xfrm flipV="1">
              <a:off x="5883567" y="4296960"/>
              <a:ext cx="256920" cy="19196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1" name="Rectangle 90"/>
            <p:cNvSpPr/>
            <p:nvPr/>
          </p:nvSpPr>
          <p:spPr>
            <a:xfrm flipV="1">
              <a:off x="6279566" y="1203428"/>
              <a:ext cx="276733" cy="305188"/>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Rectangle 91"/>
            <p:cNvSpPr/>
            <p:nvPr/>
          </p:nvSpPr>
          <p:spPr>
            <a:xfrm flipV="1">
              <a:off x="7032534" y="1502423"/>
              <a:ext cx="328031" cy="263178"/>
            </a:xfrm>
            <a:prstGeom prst="rect">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3" name="Rectangle 92"/>
            <p:cNvSpPr/>
            <p:nvPr/>
          </p:nvSpPr>
          <p:spPr>
            <a:xfrm flipV="1">
              <a:off x="7737716" y="2746303"/>
              <a:ext cx="239554" cy="36089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4" name="Rectangle 93"/>
            <p:cNvSpPr/>
            <p:nvPr/>
          </p:nvSpPr>
          <p:spPr>
            <a:xfrm flipV="1">
              <a:off x="4811213" y="1545183"/>
              <a:ext cx="328031" cy="20590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p:cNvSpPr/>
            <p:nvPr/>
          </p:nvSpPr>
          <p:spPr>
            <a:xfrm flipV="1">
              <a:off x="5921310" y="1728714"/>
              <a:ext cx="287625" cy="703267"/>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Rectangle 95"/>
            <p:cNvSpPr/>
            <p:nvPr/>
          </p:nvSpPr>
          <p:spPr>
            <a:xfrm>
              <a:off x="4293125" y="1965528"/>
              <a:ext cx="328031" cy="437253"/>
            </a:xfrm>
            <a:prstGeom prst="rect">
              <a:avLst/>
            </a:prstGeom>
            <a:solidFill>
              <a:srgbClr val="AE78D6"/>
            </a:solidFill>
            <a:ln>
              <a:solidFill>
                <a:srgbClr val="AE7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Rectangle 96"/>
            <p:cNvSpPr/>
            <p:nvPr/>
          </p:nvSpPr>
          <p:spPr>
            <a:xfrm flipV="1">
              <a:off x="4103556" y="2784815"/>
              <a:ext cx="328031" cy="205903"/>
            </a:xfrm>
            <a:prstGeom prst="rect">
              <a:avLst/>
            </a:prstGeom>
            <a:solidFill>
              <a:srgbClr val="ECC5FF"/>
            </a:solidFill>
            <a:ln>
              <a:solidFill>
                <a:srgbClr val="ECC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Rectangle 97"/>
            <p:cNvSpPr/>
            <p:nvPr/>
          </p:nvSpPr>
          <p:spPr>
            <a:xfrm flipV="1">
              <a:off x="4084861" y="3483257"/>
              <a:ext cx="328031" cy="205903"/>
            </a:xfrm>
            <a:prstGeom prst="rect">
              <a:avLst/>
            </a:prstGeom>
            <a:solidFill>
              <a:srgbClr val="E4D3F1"/>
            </a:solidFill>
            <a:ln>
              <a:solidFill>
                <a:srgbClr val="E4D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Rectangle 98"/>
            <p:cNvSpPr/>
            <p:nvPr/>
          </p:nvSpPr>
          <p:spPr>
            <a:xfrm flipV="1">
              <a:off x="4385774" y="4204858"/>
              <a:ext cx="328031" cy="205903"/>
            </a:xfrm>
            <a:prstGeom prst="rect">
              <a:avLst/>
            </a:prstGeom>
            <a:solidFill>
              <a:srgbClr val="FFC5C5"/>
            </a:solidFill>
            <a:ln>
              <a:solidFill>
                <a:srgbClr val="FF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Rectangle 99"/>
            <p:cNvSpPr/>
            <p:nvPr/>
          </p:nvSpPr>
          <p:spPr>
            <a:xfrm flipV="1">
              <a:off x="4906344" y="4674350"/>
              <a:ext cx="328031" cy="24577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Rectangle 100"/>
            <p:cNvSpPr/>
            <p:nvPr/>
          </p:nvSpPr>
          <p:spPr>
            <a:xfrm flipV="1">
              <a:off x="5619197" y="4972579"/>
              <a:ext cx="328031" cy="205903"/>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 name="Rectangle 101"/>
            <p:cNvSpPr/>
            <p:nvPr/>
          </p:nvSpPr>
          <p:spPr>
            <a:xfrm flipV="1">
              <a:off x="6326743" y="4955775"/>
              <a:ext cx="328031" cy="205903"/>
            </a:xfrm>
            <a:prstGeom prst="rect">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Rectangle 102"/>
            <p:cNvSpPr/>
            <p:nvPr/>
          </p:nvSpPr>
          <p:spPr>
            <a:xfrm flipV="1">
              <a:off x="6899135" y="4736428"/>
              <a:ext cx="328031" cy="205903"/>
            </a:xfrm>
            <a:prstGeom prst="rect">
              <a:avLst/>
            </a:prstGeom>
            <a:solidFill>
              <a:srgbClr val="FFC819"/>
            </a:solidFill>
            <a:ln>
              <a:solidFill>
                <a:srgbClr val="FFC8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Rectangle 103"/>
            <p:cNvSpPr/>
            <p:nvPr/>
          </p:nvSpPr>
          <p:spPr>
            <a:xfrm flipV="1">
              <a:off x="7435730" y="4129910"/>
              <a:ext cx="328031" cy="32407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Rectangle 104"/>
            <p:cNvSpPr/>
            <p:nvPr/>
          </p:nvSpPr>
          <p:spPr>
            <a:xfrm flipV="1">
              <a:off x="7706733" y="3463659"/>
              <a:ext cx="328031" cy="20590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Oval 105"/>
            <p:cNvSpPr/>
            <p:nvPr/>
          </p:nvSpPr>
          <p:spPr>
            <a:xfrm>
              <a:off x="5411974" y="2646334"/>
              <a:ext cx="1330573" cy="11488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BHSCT Board</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5538203" y="1802760"/>
              <a:ext cx="1088433" cy="550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Chief Executive</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 name="TextBox 107"/>
            <p:cNvSpPr txBox="1"/>
            <p:nvPr/>
          </p:nvSpPr>
          <p:spPr>
            <a:xfrm>
              <a:off x="5547690" y="3938401"/>
              <a:ext cx="1088433" cy="771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Deputy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Chief Executive</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Rectangle 21"/>
          <p:cNvSpPr/>
          <p:nvPr/>
        </p:nvSpPr>
        <p:spPr>
          <a:xfrm>
            <a:off x="7260197" y="2400629"/>
            <a:ext cx="333767" cy="2504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4909427" y="5518216"/>
            <a:ext cx="14609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Strategic Development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TextBox 109"/>
          <p:cNvSpPr txBox="1"/>
          <p:nvPr/>
        </p:nvSpPr>
        <p:spPr>
          <a:xfrm>
            <a:off x="4258964" y="6104610"/>
            <a:ext cx="1962037" cy="646331"/>
          </a:xfrm>
          <a:prstGeom prst="rect">
            <a:avLst/>
          </a:prstGeom>
          <a:solidFill>
            <a:srgbClr val="F4B183"/>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Capital Planning &amp; Redevelopment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Estates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Oval 22"/>
          <p:cNvSpPr/>
          <p:nvPr/>
        </p:nvSpPr>
        <p:spPr>
          <a:xfrm>
            <a:off x="6044305" y="2132716"/>
            <a:ext cx="70816" cy="89767"/>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3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45057" y="269798"/>
            <a:ext cx="11533517" cy="635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637177" y="384082"/>
            <a:ext cx="10949276" cy="1325563"/>
          </a:xfrm>
        </p:spPr>
        <p:txBody>
          <a:bodyPr>
            <a:noAutofit/>
          </a:bodyPr>
          <a:lstStyle/>
          <a:p>
            <a:pPr algn="ctr"/>
            <a:r>
              <a:rPr lang="en-GB" dirty="0">
                <a:solidFill>
                  <a:srgbClr val="00B5CC"/>
                </a:solidFill>
                <a:latin typeface="Arial" panose="020B0604020202020204" pitchFamily="34" charset="0"/>
                <a:cs typeface="Arial" panose="020B0604020202020204" pitchFamily="34" charset="0"/>
              </a:rPr>
              <a:t>Population </a:t>
            </a:r>
            <a:r>
              <a:rPr lang="en-GB" dirty="0" smtClean="0">
                <a:solidFill>
                  <a:srgbClr val="00B5CC"/>
                </a:solidFill>
                <a:latin typeface="Arial" panose="020B0604020202020204" pitchFamily="34" charset="0"/>
                <a:cs typeface="Arial" panose="020B0604020202020204" pitchFamily="34" charset="0"/>
              </a:rPr>
              <a:t>profile- Belfast </a:t>
            </a:r>
            <a:r>
              <a:rPr lang="en-GB" sz="1600" dirty="0" smtClean="0">
                <a:solidFill>
                  <a:srgbClr val="661C78"/>
                </a:solidFill>
                <a:latin typeface="Arial" panose="020B0604020202020204" pitchFamily="34" charset="0"/>
                <a:cs typeface="Arial" panose="020B0604020202020204" pitchFamily="34" charset="0"/>
              </a:rPr>
              <a:t>(from </a:t>
            </a:r>
            <a:r>
              <a:rPr lang="en-GB" sz="1600" dirty="0">
                <a:solidFill>
                  <a:srgbClr val="661C78"/>
                </a:solidFill>
                <a:latin typeface="Arial" panose="020B0604020202020204" pitchFamily="34" charset="0"/>
                <a:cs typeface="Arial" panose="020B0604020202020204" pitchFamily="34" charset="0"/>
              </a:rPr>
              <a:t>2021 census data)</a:t>
            </a:r>
            <a:endParaRPr lang="en-US" sz="16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2BF5348-896F-41B7-BFE7-CB34D1A128AA}"/>
              </a:ext>
            </a:extLst>
          </p:cNvPr>
          <p:cNvGrpSpPr/>
          <p:nvPr/>
        </p:nvGrpSpPr>
        <p:grpSpPr>
          <a:xfrm>
            <a:off x="3372354" y="1151187"/>
            <a:ext cx="4761500" cy="5138592"/>
            <a:chOff x="7972231" y="942132"/>
            <a:chExt cx="2405252" cy="2401030"/>
          </a:xfrm>
        </p:grpSpPr>
        <p:sp>
          <p:nvSpPr>
            <p:cNvPr id="4" name="Shape">
              <a:extLst>
                <a:ext uri="{FF2B5EF4-FFF2-40B4-BE49-F238E27FC236}">
                  <a16:creationId xmlns:a16="http://schemas.microsoft.com/office/drawing/2014/main" id="{D684A9BE-B0B3-4D27-89FB-394CBDDF2C49}"/>
                </a:ext>
              </a:extLst>
            </p:cNvPr>
            <p:cNvSpPr/>
            <p:nvPr/>
          </p:nvSpPr>
          <p:spPr>
            <a:xfrm>
              <a:off x="7972231" y="942132"/>
              <a:ext cx="2348231" cy="2397080"/>
            </a:xfrm>
            <a:custGeom>
              <a:avLst/>
              <a:gdLst/>
              <a:ahLst/>
              <a:cxnLst>
                <a:cxn ang="0">
                  <a:pos x="wd2" y="hd2"/>
                </a:cxn>
                <a:cxn ang="5400000">
                  <a:pos x="wd2" y="hd2"/>
                </a:cxn>
                <a:cxn ang="10800000">
                  <a:pos x="wd2" y="hd2"/>
                </a:cxn>
                <a:cxn ang="16200000">
                  <a:pos x="wd2" y="hd2"/>
                </a:cxn>
              </a:cxnLst>
              <a:rect l="0" t="0" r="r" b="b"/>
              <a:pathLst>
                <a:path w="21600" h="21548" extrusionOk="0">
                  <a:moveTo>
                    <a:pt x="21600" y="18249"/>
                  </a:moveTo>
                  <a:lnTo>
                    <a:pt x="21530" y="17084"/>
                  </a:lnTo>
                  <a:lnTo>
                    <a:pt x="18995" y="15840"/>
                  </a:lnTo>
                  <a:cubicBezTo>
                    <a:pt x="19357" y="15703"/>
                    <a:pt x="19579" y="15383"/>
                    <a:pt x="19556" y="14972"/>
                  </a:cubicBezTo>
                  <a:cubicBezTo>
                    <a:pt x="19521" y="14413"/>
                    <a:pt x="18995" y="13910"/>
                    <a:pt x="18387" y="13865"/>
                  </a:cubicBezTo>
                  <a:cubicBezTo>
                    <a:pt x="17780" y="13808"/>
                    <a:pt x="17324" y="14230"/>
                    <a:pt x="17359" y="14789"/>
                  </a:cubicBezTo>
                  <a:cubicBezTo>
                    <a:pt x="17394" y="15223"/>
                    <a:pt x="17710" y="15623"/>
                    <a:pt x="18142" y="15806"/>
                  </a:cubicBezTo>
                  <a:lnTo>
                    <a:pt x="16705" y="15840"/>
                  </a:lnTo>
                  <a:lnTo>
                    <a:pt x="16495" y="13956"/>
                  </a:lnTo>
                  <a:lnTo>
                    <a:pt x="14427" y="9926"/>
                  </a:lnTo>
                  <a:lnTo>
                    <a:pt x="16623" y="10931"/>
                  </a:lnTo>
                  <a:lnTo>
                    <a:pt x="16366" y="9926"/>
                  </a:lnTo>
                  <a:lnTo>
                    <a:pt x="13598" y="8739"/>
                  </a:lnTo>
                  <a:cubicBezTo>
                    <a:pt x="13843" y="8579"/>
                    <a:pt x="13995" y="8293"/>
                    <a:pt x="13972" y="7962"/>
                  </a:cubicBezTo>
                  <a:cubicBezTo>
                    <a:pt x="13937" y="7392"/>
                    <a:pt x="13411" y="6889"/>
                    <a:pt x="12803" y="6832"/>
                  </a:cubicBezTo>
                  <a:cubicBezTo>
                    <a:pt x="12196" y="6775"/>
                    <a:pt x="11740" y="7186"/>
                    <a:pt x="11775" y="7757"/>
                  </a:cubicBezTo>
                  <a:cubicBezTo>
                    <a:pt x="11799" y="8145"/>
                    <a:pt x="12044" y="8488"/>
                    <a:pt x="12395" y="8704"/>
                  </a:cubicBezTo>
                  <a:lnTo>
                    <a:pt x="11238" y="8704"/>
                  </a:lnTo>
                  <a:lnTo>
                    <a:pt x="10981" y="7437"/>
                  </a:lnTo>
                  <a:lnTo>
                    <a:pt x="9661" y="3167"/>
                  </a:lnTo>
                  <a:lnTo>
                    <a:pt x="11624" y="4263"/>
                  </a:lnTo>
                  <a:lnTo>
                    <a:pt x="11565" y="3133"/>
                  </a:lnTo>
                  <a:lnTo>
                    <a:pt x="9170" y="1946"/>
                  </a:lnTo>
                  <a:cubicBezTo>
                    <a:pt x="9451" y="1786"/>
                    <a:pt x="9614" y="1501"/>
                    <a:pt x="9591" y="1147"/>
                  </a:cubicBezTo>
                  <a:cubicBezTo>
                    <a:pt x="9556" y="576"/>
                    <a:pt x="9030" y="74"/>
                    <a:pt x="8423" y="5"/>
                  </a:cubicBezTo>
                  <a:cubicBezTo>
                    <a:pt x="7815" y="-52"/>
                    <a:pt x="7360" y="359"/>
                    <a:pt x="7395" y="930"/>
                  </a:cubicBezTo>
                  <a:cubicBezTo>
                    <a:pt x="7418" y="1295"/>
                    <a:pt x="7640" y="1626"/>
                    <a:pt x="7955" y="1843"/>
                  </a:cubicBezTo>
                  <a:lnTo>
                    <a:pt x="5631" y="2916"/>
                  </a:lnTo>
                  <a:lnTo>
                    <a:pt x="5701" y="4115"/>
                  </a:lnTo>
                  <a:lnTo>
                    <a:pt x="7582" y="3065"/>
                  </a:lnTo>
                  <a:lnTo>
                    <a:pt x="6927" y="7346"/>
                  </a:lnTo>
                  <a:lnTo>
                    <a:pt x="7138" y="8625"/>
                  </a:lnTo>
                  <a:lnTo>
                    <a:pt x="5783" y="8533"/>
                  </a:lnTo>
                  <a:cubicBezTo>
                    <a:pt x="6075" y="8385"/>
                    <a:pt x="6262" y="8077"/>
                    <a:pt x="6238" y="7700"/>
                  </a:cubicBezTo>
                  <a:cubicBezTo>
                    <a:pt x="6203" y="7129"/>
                    <a:pt x="5677" y="6615"/>
                    <a:pt x="5070" y="6558"/>
                  </a:cubicBezTo>
                  <a:cubicBezTo>
                    <a:pt x="4463" y="6501"/>
                    <a:pt x="4007" y="6923"/>
                    <a:pt x="4042" y="7494"/>
                  </a:cubicBezTo>
                  <a:cubicBezTo>
                    <a:pt x="4065" y="7905"/>
                    <a:pt x="4346" y="8282"/>
                    <a:pt x="4720" y="8476"/>
                  </a:cubicBezTo>
                  <a:lnTo>
                    <a:pt x="2652" y="9515"/>
                  </a:lnTo>
                  <a:lnTo>
                    <a:pt x="2967" y="10622"/>
                  </a:lnTo>
                  <a:lnTo>
                    <a:pt x="4614" y="9743"/>
                  </a:lnTo>
                  <a:lnTo>
                    <a:pt x="4801" y="13659"/>
                  </a:lnTo>
                  <a:lnTo>
                    <a:pt x="4720" y="15623"/>
                  </a:lnTo>
                  <a:lnTo>
                    <a:pt x="3423" y="15520"/>
                  </a:lnTo>
                  <a:cubicBezTo>
                    <a:pt x="3773" y="15383"/>
                    <a:pt x="3995" y="15052"/>
                    <a:pt x="3972" y="14641"/>
                  </a:cubicBezTo>
                  <a:cubicBezTo>
                    <a:pt x="3937" y="14070"/>
                    <a:pt x="3411" y="13556"/>
                    <a:pt x="2804" y="13511"/>
                  </a:cubicBezTo>
                  <a:cubicBezTo>
                    <a:pt x="2196" y="13454"/>
                    <a:pt x="1741" y="13876"/>
                    <a:pt x="1776" y="14458"/>
                  </a:cubicBezTo>
                  <a:cubicBezTo>
                    <a:pt x="1799" y="14869"/>
                    <a:pt x="2079" y="15258"/>
                    <a:pt x="2465" y="15452"/>
                  </a:cubicBezTo>
                  <a:lnTo>
                    <a:pt x="2406" y="15452"/>
                  </a:lnTo>
                  <a:lnTo>
                    <a:pt x="47" y="16650"/>
                  </a:lnTo>
                  <a:lnTo>
                    <a:pt x="0" y="17792"/>
                  </a:lnTo>
                  <a:lnTo>
                    <a:pt x="1951" y="16730"/>
                  </a:lnTo>
                  <a:lnTo>
                    <a:pt x="970" y="21194"/>
                  </a:lnTo>
                  <a:lnTo>
                    <a:pt x="2243" y="21240"/>
                  </a:lnTo>
                  <a:lnTo>
                    <a:pt x="3096" y="18956"/>
                  </a:lnTo>
                  <a:lnTo>
                    <a:pt x="4030" y="21285"/>
                  </a:lnTo>
                  <a:lnTo>
                    <a:pt x="5269" y="21274"/>
                  </a:lnTo>
                  <a:lnTo>
                    <a:pt x="4007" y="16536"/>
                  </a:lnTo>
                  <a:lnTo>
                    <a:pt x="5748" y="16673"/>
                  </a:lnTo>
                  <a:lnTo>
                    <a:pt x="5911" y="13751"/>
                  </a:lnTo>
                  <a:lnTo>
                    <a:pt x="6191" y="11559"/>
                  </a:lnTo>
                  <a:lnTo>
                    <a:pt x="7687" y="13739"/>
                  </a:lnTo>
                  <a:lnTo>
                    <a:pt x="8014" y="16810"/>
                  </a:lnTo>
                  <a:lnTo>
                    <a:pt x="9708" y="16662"/>
                  </a:lnTo>
                  <a:lnTo>
                    <a:pt x="8797" y="21354"/>
                  </a:lnTo>
                  <a:lnTo>
                    <a:pt x="10058" y="21365"/>
                  </a:lnTo>
                  <a:lnTo>
                    <a:pt x="10853" y="19059"/>
                  </a:lnTo>
                  <a:lnTo>
                    <a:pt x="11846" y="21445"/>
                  </a:lnTo>
                  <a:lnTo>
                    <a:pt x="13084" y="21388"/>
                  </a:lnTo>
                  <a:lnTo>
                    <a:pt x="11799" y="16707"/>
                  </a:lnTo>
                  <a:lnTo>
                    <a:pt x="13586" y="16844"/>
                  </a:lnTo>
                  <a:lnTo>
                    <a:pt x="13680" y="13922"/>
                  </a:lnTo>
                  <a:lnTo>
                    <a:pt x="13972" y="11764"/>
                  </a:lnTo>
                  <a:lnTo>
                    <a:pt x="15467" y="13933"/>
                  </a:lnTo>
                  <a:lnTo>
                    <a:pt x="15911" y="16936"/>
                  </a:lnTo>
                  <a:lnTo>
                    <a:pt x="17546" y="16822"/>
                  </a:lnTo>
                  <a:lnTo>
                    <a:pt x="16623" y="21514"/>
                  </a:lnTo>
                  <a:lnTo>
                    <a:pt x="17920" y="21502"/>
                  </a:lnTo>
                  <a:lnTo>
                    <a:pt x="18726" y="19185"/>
                  </a:lnTo>
                  <a:lnTo>
                    <a:pt x="19649" y="21479"/>
                  </a:lnTo>
                  <a:lnTo>
                    <a:pt x="20911" y="21548"/>
                  </a:lnTo>
                  <a:lnTo>
                    <a:pt x="19649" y="17130"/>
                  </a:lnTo>
                  <a:lnTo>
                    <a:pt x="21600" y="18249"/>
                  </a:lnTo>
                  <a:close/>
                  <a:moveTo>
                    <a:pt x="12535" y="15771"/>
                  </a:moveTo>
                  <a:lnTo>
                    <a:pt x="11296" y="15634"/>
                  </a:lnTo>
                  <a:cubicBezTo>
                    <a:pt x="11612" y="15486"/>
                    <a:pt x="11810" y="15166"/>
                    <a:pt x="11787" y="14789"/>
                  </a:cubicBezTo>
                  <a:cubicBezTo>
                    <a:pt x="11752" y="14219"/>
                    <a:pt x="11226" y="13716"/>
                    <a:pt x="10619" y="13671"/>
                  </a:cubicBezTo>
                  <a:cubicBezTo>
                    <a:pt x="10011" y="13614"/>
                    <a:pt x="9556" y="14036"/>
                    <a:pt x="9591" y="14607"/>
                  </a:cubicBezTo>
                  <a:cubicBezTo>
                    <a:pt x="9614" y="15018"/>
                    <a:pt x="9895" y="15395"/>
                    <a:pt x="10280" y="15589"/>
                  </a:cubicBezTo>
                  <a:lnTo>
                    <a:pt x="8913" y="15691"/>
                  </a:lnTo>
                  <a:lnTo>
                    <a:pt x="8691" y="13762"/>
                  </a:lnTo>
                  <a:lnTo>
                    <a:pt x="6659" y="9492"/>
                  </a:lnTo>
                  <a:lnTo>
                    <a:pt x="8423" y="9721"/>
                  </a:lnTo>
                  <a:lnTo>
                    <a:pt x="7990" y="7437"/>
                  </a:lnTo>
                  <a:lnTo>
                    <a:pt x="8738" y="5154"/>
                  </a:lnTo>
                  <a:lnTo>
                    <a:pt x="9754" y="7506"/>
                  </a:lnTo>
                  <a:lnTo>
                    <a:pt x="10537" y="9789"/>
                  </a:lnTo>
                  <a:lnTo>
                    <a:pt x="12313" y="9675"/>
                  </a:lnTo>
                  <a:lnTo>
                    <a:pt x="12605" y="13842"/>
                  </a:lnTo>
                  <a:lnTo>
                    <a:pt x="12535" y="15771"/>
                  </a:ln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5" name="Shape">
              <a:extLst>
                <a:ext uri="{FF2B5EF4-FFF2-40B4-BE49-F238E27FC236}">
                  <a16:creationId xmlns:a16="http://schemas.microsoft.com/office/drawing/2014/main" id="{BFD28EE9-E8BA-4F80-BA62-70C10E0EACE9}"/>
                </a:ext>
              </a:extLst>
            </p:cNvPr>
            <p:cNvSpPr/>
            <p:nvPr/>
          </p:nvSpPr>
          <p:spPr>
            <a:xfrm>
              <a:off x="9762801" y="2540125"/>
              <a:ext cx="614682" cy="803037"/>
            </a:xfrm>
            <a:custGeom>
              <a:avLst/>
              <a:gdLst/>
              <a:ahLst/>
              <a:cxnLst>
                <a:cxn ang="0">
                  <a:pos x="wd2" y="hd2"/>
                </a:cxn>
                <a:cxn ang="5400000">
                  <a:pos x="wd2" y="hd2"/>
                </a:cxn>
                <a:cxn ang="10800000">
                  <a:pos x="wd2" y="hd2"/>
                </a:cxn>
                <a:cxn ang="16200000">
                  <a:pos x="wd2" y="hd2"/>
                </a:cxn>
              </a:cxnLst>
              <a:rect l="0" t="0" r="r" b="b"/>
              <a:pathLst>
                <a:path w="21600" h="21475" extrusionOk="0">
                  <a:moveTo>
                    <a:pt x="21600" y="9011"/>
                  </a:moveTo>
                  <a:lnTo>
                    <a:pt x="12541" y="5547"/>
                  </a:lnTo>
                  <a:cubicBezTo>
                    <a:pt x="13969" y="5173"/>
                    <a:pt x="15040" y="4256"/>
                    <a:pt x="15129" y="3101"/>
                  </a:cubicBezTo>
                  <a:cubicBezTo>
                    <a:pt x="15263" y="1539"/>
                    <a:pt x="13567" y="147"/>
                    <a:pt x="11291" y="11"/>
                  </a:cubicBezTo>
                  <a:cubicBezTo>
                    <a:pt x="9015" y="-125"/>
                    <a:pt x="7051" y="1064"/>
                    <a:pt x="6873" y="2626"/>
                  </a:cubicBezTo>
                  <a:cubicBezTo>
                    <a:pt x="6739" y="3849"/>
                    <a:pt x="7765" y="4969"/>
                    <a:pt x="9327" y="5445"/>
                  </a:cubicBezTo>
                  <a:lnTo>
                    <a:pt x="3793" y="5581"/>
                  </a:lnTo>
                  <a:lnTo>
                    <a:pt x="3972" y="317"/>
                  </a:lnTo>
                  <a:lnTo>
                    <a:pt x="0" y="283"/>
                  </a:lnTo>
                  <a:lnTo>
                    <a:pt x="89" y="8637"/>
                  </a:lnTo>
                  <a:lnTo>
                    <a:pt x="6382" y="8264"/>
                  </a:lnTo>
                  <a:lnTo>
                    <a:pt x="357" y="21373"/>
                  </a:lnTo>
                  <a:lnTo>
                    <a:pt x="5311" y="21339"/>
                  </a:lnTo>
                  <a:lnTo>
                    <a:pt x="9640" y="14886"/>
                  </a:lnTo>
                  <a:lnTo>
                    <a:pt x="11916" y="21305"/>
                  </a:lnTo>
                  <a:lnTo>
                    <a:pt x="16691" y="21475"/>
                  </a:lnTo>
                  <a:lnTo>
                    <a:pt x="14236" y="9113"/>
                  </a:lnTo>
                  <a:lnTo>
                    <a:pt x="21243" y="12237"/>
                  </a:lnTo>
                  <a:lnTo>
                    <a:pt x="21600" y="9011"/>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6" name="Shape">
              <a:extLst>
                <a:ext uri="{FF2B5EF4-FFF2-40B4-BE49-F238E27FC236}">
                  <a16:creationId xmlns:a16="http://schemas.microsoft.com/office/drawing/2014/main" id="{354EAB5F-6FA1-48DB-B508-F283C268870A}"/>
                </a:ext>
              </a:extLst>
            </p:cNvPr>
            <p:cNvSpPr/>
            <p:nvPr/>
          </p:nvSpPr>
          <p:spPr>
            <a:xfrm>
              <a:off x="8026399" y="2514600"/>
              <a:ext cx="703582" cy="797956"/>
            </a:xfrm>
            <a:custGeom>
              <a:avLst/>
              <a:gdLst/>
              <a:ahLst/>
              <a:cxnLst>
                <a:cxn ang="0">
                  <a:pos x="wd2" y="hd2"/>
                </a:cxn>
                <a:cxn ang="5400000">
                  <a:pos x="wd2" y="hd2"/>
                </a:cxn>
                <a:cxn ang="10800000">
                  <a:pos x="wd2" y="hd2"/>
                </a:cxn>
                <a:cxn ang="16200000">
                  <a:pos x="wd2" y="hd2"/>
                </a:cxn>
              </a:cxnLst>
              <a:rect l="0" t="0" r="r" b="b"/>
              <a:pathLst>
                <a:path w="21600" h="21474" extrusionOk="0">
                  <a:moveTo>
                    <a:pt x="16882" y="5855"/>
                  </a:moveTo>
                  <a:lnTo>
                    <a:pt x="12593" y="5582"/>
                  </a:lnTo>
                  <a:cubicBezTo>
                    <a:pt x="13841" y="5206"/>
                    <a:pt x="14738" y="4283"/>
                    <a:pt x="14816" y="3121"/>
                  </a:cubicBezTo>
                  <a:cubicBezTo>
                    <a:pt x="14933" y="1549"/>
                    <a:pt x="13451" y="147"/>
                    <a:pt x="11463" y="11"/>
                  </a:cubicBezTo>
                  <a:cubicBezTo>
                    <a:pt x="9474" y="-126"/>
                    <a:pt x="7759" y="1070"/>
                    <a:pt x="7603" y="2642"/>
                  </a:cubicBezTo>
                  <a:cubicBezTo>
                    <a:pt x="7525" y="3804"/>
                    <a:pt x="8266" y="4830"/>
                    <a:pt x="9435" y="5377"/>
                  </a:cubicBezTo>
                  <a:lnTo>
                    <a:pt x="9240" y="5377"/>
                  </a:lnTo>
                  <a:lnTo>
                    <a:pt x="702" y="8760"/>
                  </a:lnTo>
                  <a:lnTo>
                    <a:pt x="0" y="11904"/>
                  </a:lnTo>
                  <a:lnTo>
                    <a:pt x="6979" y="8931"/>
                  </a:lnTo>
                  <a:lnTo>
                    <a:pt x="1638" y="21269"/>
                  </a:lnTo>
                  <a:lnTo>
                    <a:pt x="5887" y="21371"/>
                  </a:lnTo>
                  <a:lnTo>
                    <a:pt x="9786" y="15049"/>
                  </a:lnTo>
                  <a:lnTo>
                    <a:pt x="11853" y="21474"/>
                  </a:lnTo>
                  <a:lnTo>
                    <a:pt x="15986" y="21440"/>
                  </a:lnTo>
                  <a:lnTo>
                    <a:pt x="13958" y="8350"/>
                  </a:lnTo>
                  <a:lnTo>
                    <a:pt x="19690" y="8726"/>
                  </a:lnTo>
                  <a:lnTo>
                    <a:pt x="21600" y="626"/>
                  </a:lnTo>
                  <a:lnTo>
                    <a:pt x="18013" y="387"/>
                  </a:lnTo>
                  <a:lnTo>
                    <a:pt x="16882" y="5855"/>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7" name="Shape">
              <a:extLst>
                <a:ext uri="{FF2B5EF4-FFF2-40B4-BE49-F238E27FC236}">
                  <a16:creationId xmlns:a16="http://schemas.microsoft.com/office/drawing/2014/main" id="{8F2E9519-C476-423C-BEF3-1AC0D78909D2}"/>
                </a:ext>
              </a:extLst>
            </p:cNvPr>
            <p:cNvSpPr/>
            <p:nvPr/>
          </p:nvSpPr>
          <p:spPr>
            <a:xfrm>
              <a:off x="8909255" y="2527299"/>
              <a:ext cx="659129" cy="806847"/>
            </a:xfrm>
            <a:custGeom>
              <a:avLst/>
              <a:gdLst/>
              <a:ahLst/>
              <a:cxnLst>
                <a:cxn ang="0">
                  <a:pos x="wd2" y="hd2"/>
                </a:cxn>
                <a:cxn ang="5400000">
                  <a:pos x="wd2" y="hd2"/>
                </a:cxn>
                <a:cxn ang="10800000">
                  <a:pos x="wd2" y="hd2"/>
                </a:cxn>
                <a:cxn ang="16200000">
                  <a:pos x="wd2" y="hd2"/>
                </a:cxn>
              </a:cxnLst>
              <a:rect l="0" t="0" r="r" b="b"/>
              <a:pathLst>
                <a:path w="21600" h="21475" extrusionOk="0">
                  <a:moveTo>
                    <a:pt x="16647" y="5790"/>
                  </a:moveTo>
                  <a:lnTo>
                    <a:pt x="12319" y="5419"/>
                  </a:lnTo>
                  <a:cubicBezTo>
                    <a:pt x="13526" y="5013"/>
                    <a:pt x="14400" y="4134"/>
                    <a:pt x="14483" y="3086"/>
                  </a:cubicBezTo>
                  <a:cubicBezTo>
                    <a:pt x="14608" y="1531"/>
                    <a:pt x="13027" y="145"/>
                    <a:pt x="10904" y="10"/>
                  </a:cubicBezTo>
                  <a:cubicBezTo>
                    <a:pt x="8782" y="-125"/>
                    <a:pt x="6950" y="1058"/>
                    <a:pt x="6784" y="2613"/>
                  </a:cubicBezTo>
                  <a:cubicBezTo>
                    <a:pt x="6701" y="3729"/>
                    <a:pt x="7491" y="4776"/>
                    <a:pt x="8740" y="5317"/>
                  </a:cubicBezTo>
                  <a:lnTo>
                    <a:pt x="3829" y="5621"/>
                  </a:lnTo>
                  <a:lnTo>
                    <a:pt x="3995" y="314"/>
                  </a:lnTo>
                  <a:lnTo>
                    <a:pt x="375" y="314"/>
                  </a:lnTo>
                  <a:lnTo>
                    <a:pt x="0" y="8731"/>
                  </a:lnTo>
                  <a:lnTo>
                    <a:pt x="6118" y="8292"/>
                  </a:lnTo>
                  <a:lnTo>
                    <a:pt x="541" y="21205"/>
                  </a:lnTo>
                  <a:lnTo>
                    <a:pt x="5036" y="21238"/>
                  </a:lnTo>
                  <a:lnTo>
                    <a:pt x="8990" y="14883"/>
                  </a:lnTo>
                  <a:lnTo>
                    <a:pt x="11320" y="21475"/>
                  </a:lnTo>
                  <a:lnTo>
                    <a:pt x="15773" y="21306"/>
                  </a:lnTo>
                  <a:lnTo>
                    <a:pt x="13526" y="8393"/>
                  </a:lnTo>
                  <a:lnTo>
                    <a:pt x="19810" y="8731"/>
                  </a:lnTo>
                  <a:lnTo>
                    <a:pt x="21600" y="652"/>
                  </a:lnTo>
                  <a:lnTo>
                    <a:pt x="17938" y="450"/>
                  </a:lnTo>
                  <a:lnTo>
                    <a:pt x="16647" y="5790"/>
                  </a:lnTo>
                  <a:close/>
                </a:path>
              </a:pathLst>
            </a:custGeom>
            <a:solidFill>
              <a:srgbClr val="00206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8" name="Shape">
              <a:extLst>
                <a:ext uri="{FF2B5EF4-FFF2-40B4-BE49-F238E27FC236}">
                  <a16:creationId xmlns:a16="http://schemas.microsoft.com/office/drawing/2014/main" id="{C25FAC0D-9448-4A6B-A0A6-151C30C658E3}"/>
                </a:ext>
              </a:extLst>
            </p:cNvPr>
            <p:cNvSpPr/>
            <p:nvPr/>
          </p:nvSpPr>
          <p:spPr>
            <a:xfrm>
              <a:off x="8853066" y="1122699"/>
              <a:ext cx="652781" cy="775097"/>
            </a:xfrm>
            <a:custGeom>
              <a:avLst/>
              <a:gdLst/>
              <a:ahLst/>
              <a:cxnLst>
                <a:cxn ang="0">
                  <a:pos x="wd2" y="hd2"/>
                </a:cxn>
                <a:cxn ang="5400000">
                  <a:pos x="wd2" y="hd2"/>
                </a:cxn>
                <a:cxn ang="10800000">
                  <a:pos x="wd2" y="hd2"/>
                </a:cxn>
                <a:cxn ang="16200000">
                  <a:pos x="wd2" y="hd2"/>
                </a:cxn>
              </a:cxnLst>
              <a:rect l="0" t="0" r="r" b="b"/>
              <a:pathLst>
                <a:path w="21600" h="21470" extrusionOk="0">
                  <a:moveTo>
                    <a:pt x="10422" y="14786"/>
                  </a:moveTo>
                  <a:lnTo>
                    <a:pt x="12943" y="21470"/>
                  </a:lnTo>
                  <a:lnTo>
                    <a:pt x="17314" y="21259"/>
                  </a:lnTo>
                  <a:lnTo>
                    <a:pt x="14708" y="9052"/>
                  </a:lnTo>
                  <a:lnTo>
                    <a:pt x="21222" y="12112"/>
                  </a:lnTo>
                  <a:lnTo>
                    <a:pt x="21600" y="8841"/>
                  </a:lnTo>
                  <a:lnTo>
                    <a:pt x="13574" y="5569"/>
                  </a:lnTo>
                  <a:cubicBezTo>
                    <a:pt x="14666" y="5112"/>
                    <a:pt x="15423" y="4232"/>
                    <a:pt x="15507" y="3212"/>
                  </a:cubicBezTo>
                  <a:cubicBezTo>
                    <a:pt x="15633" y="1594"/>
                    <a:pt x="14036" y="151"/>
                    <a:pt x="11893" y="11"/>
                  </a:cubicBezTo>
                  <a:cubicBezTo>
                    <a:pt x="9749" y="-130"/>
                    <a:pt x="7900" y="1101"/>
                    <a:pt x="7732" y="2720"/>
                  </a:cubicBezTo>
                  <a:cubicBezTo>
                    <a:pt x="7648" y="3775"/>
                    <a:pt x="8279" y="4725"/>
                    <a:pt x="9287" y="5323"/>
                  </a:cubicBezTo>
                  <a:lnTo>
                    <a:pt x="378" y="8524"/>
                  </a:lnTo>
                  <a:lnTo>
                    <a:pt x="0" y="11972"/>
                  </a:lnTo>
                  <a:lnTo>
                    <a:pt x="7312" y="8841"/>
                  </a:lnTo>
                  <a:lnTo>
                    <a:pt x="2816" y="21153"/>
                  </a:lnTo>
                  <a:lnTo>
                    <a:pt x="6640" y="21400"/>
                  </a:lnTo>
                  <a:lnTo>
                    <a:pt x="10422" y="14786"/>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9" name="Shape">
              <a:extLst>
                <a:ext uri="{FF2B5EF4-FFF2-40B4-BE49-F238E27FC236}">
                  <a16:creationId xmlns:a16="http://schemas.microsoft.com/office/drawing/2014/main" id="{FD84E344-BA24-42B2-A2D6-360970991FD1}"/>
                </a:ext>
              </a:extLst>
            </p:cNvPr>
            <p:cNvSpPr/>
            <p:nvPr/>
          </p:nvSpPr>
          <p:spPr>
            <a:xfrm>
              <a:off x="8439150" y="1803342"/>
              <a:ext cx="624842" cy="742077"/>
            </a:xfrm>
            <a:custGeom>
              <a:avLst/>
              <a:gdLst/>
              <a:ahLst/>
              <a:cxnLst>
                <a:cxn ang="0">
                  <a:pos x="wd2" y="hd2"/>
                </a:cxn>
                <a:cxn ang="5400000">
                  <a:pos x="wd2" y="hd2"/>
                </a:cxn>
                <a:cxn ang="10800000">
                  <a:pos x="wd2" y="hd2"/>
                </a:cxn>
                <a:cxn ang="16200000">
                  <a:pos x="wd2" y="hd2"/>
                </a:cxn>
              </a:cxnLst>
              <a:rect l="0" t="0" r="r" b="b"/>
              <a:pathLst>
                <a:path w="21600" h="21465" extrusionOk="0">
                  <a:moveTo>
                    <a:pt x="15102" y="8718"/>
                  </a:moveTo>
                  <a:lnTo>
                    <a:pt x="21600" y="9343"/>
                  </a:lnTo>
                  <a:lnTo>
                    <a:pt x="21161" y="2510"/>
                  </a:lnTo>
                  <a:lnTo>
                    <a:pt x="17166" y="2253"/>
                  </a:lnTo>
                  <a:lnTo>
                    <a:pt x="17298" y="6073"/>
                  </a:lnTo>
                  <a:lnTo>
                    <a:pt x="12249" y="5853"/>
                  </a:lnTo>
                  <a:cubicBezTo>
                    <a:pt x="13434" y="5375"/>
                    <a:pt x="14312" y="4457"/>
                    <a:pt x="14400" y="3355"/>
                  </a:cubicBezTo>
                  <a:cubicBezTo>
                    <a:pt x="14532" y="1665"/>
                    <a:pt x="12863" y="159"/>
                    <a:pt x="10624" y="12"/>
                  </a:cubicBezTo>
                  <a:cubicBezTo>
                    <a:pt x="8385" y="-135"/>
                    <a:pt x="6454" y="1151"/>
                    <a:pt x="6278" y="2841"/>
                  </a:cubicBezTo>
                  <a:cubicBezTo>
                    <a:pt x="6190" y="4053"/>
                    <a:pt x="7024" y="5155"/>
                    <a:pt x="8298" y="5743"/>
                  </a:cubicBezTo>
                  <a:lnTo>
                    <a:pt x="0" y="8938"/>
                  </a:lnTo>
                  <a:lnTo>
                    <a:pt x="615" y="12245"/>
                  </a:lnTo>
                  <a:lnTo>
                    <a:pt x="7288" y="9563"/>
                  </a:lnTo>
                  <a:lnTo>
                    <a:pt x="5971" y="21208"/>
                  </a:lnTo>
                  <a:lnTo>
                    <a:pt x="10010" y="21465"/>
                  </a:lnTo>
                  <a:lnTo>
                    <a:pt x="12205" y="14926"/>
                  </a:lnTo>
                  <a:lnTo>
                    <a:pt x="16683" y="21392"/>
                  </a:lnTo>
                  <a:lnTo>
                    <a:pt x="20502" y="21392"/>
                  </a:lnTo>
                  <a:lnTo>
                    <a:pt x="15102" y="8718"/>
                  </a:lnTo>
                  <a:close/>
                </a:path>
              </a:pathLst>
            </a:custGeom>
            <a:solidFill>
              <a:srgbClr val="F30BC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10" name="Shape">
              <a:extLst>
                <a:ext uri="{FF2B5EF4-FFF2-40B4-BE49-F238E27FC236}">
                  <a16:creationId xmlns:a16="http://schemas.microsoft.com/office/drawing/2014/main" id="{CFEBD148-1958-4B19-B2EA-728628549B35}"/>
                </a:ext>
              </a:extLst>
            </p:cNvPr>
            <p:cNvSpPr/>
            <p:nvPr/>
          </p:nvSpPr>
          <p:spPr>
            <a:xfrm>
              <a:off x="9244433" y="1819766"/>
              <a:ext cx="693421" cy="736996"/>
            </a:xfrm>
            <a:custGeom>
              <a:avLst/>
              <a:gdLst/>
              <a:ahLst/>
              <a:cxnLst>
                <a:cxn ang="0">
                  <a:pos x="wd2" y="hd2"/>
                </a:cxn>
                <a:cxn ang="5400000">
                  <a:pos x="wd2" y="hd2"/>
                </a:cxn>
                <a:cxn ang="10800000">
                  <a:pos x="wd2" y="hd2"/>
                </a:cxn>
                <a:cxn ang="16200000">
                  <a:pos x="wd2" y="hd2"/>
                </a:cxn>
              </a:cxnLst>
              <a:rect l="0" t="0" r="r" b="b"/>
              <a:pathLst>
                <a:path w="21600" h="21464" extrusionOk="0">
                  <a:moveTo>
                    <a:pt x="14637" y="9296"/>
                  </a:moveTo>
                  <a:lnTo>
                    <a:pt x="21600" y="12291"/>
                  </a:lnTo>
                  <a:lnTo>
                    <a:pt x="21204" y="9222"/>
                  </a:lnTo>
                  <a:lnTo>
                    <a:pt x="12382" y="5745"/>
                  </a:lnTo>
                  <a:cubicBezTo>
                    <a:pt x="13292" y="5227"/>
                    <a:pt x="13925" y="4376"/>
                    <a:pt x="14004" y="3378"/>
                  </a:cubicBezTo>
                  <a:cubicBezTo>
                    <a:pt x="14123" y="1676"/>
                    <a:pt x="12620" y="160"/>
                    <a:pt x="10602" y="12"/>
                  </a:cubicBezTo>
                  <a:cubicBezTo>
                    <a:pt x="8585" y="-136"/>
                    <a:pt x="6844" y="1159"/>
                    <a:pt x="6686" y="2860"/>
                  </a:cubicBezTo>
                  <a:cubicBezTo>
                    <a:pt x="6607" y="4006"/>
                    <a:pt x="7279" y="5079"/>
                    <a:pt x="8308" y="5708"/>
                  </a:cubicBezTo>
                  <a:lnTo>
                    <a:pt x="4391" y="5745"/>
                  </a:lnTo>
                  <a:lnTo>
                    <a:pt x="4114" y="1935"/>
                  </a:lnTo>
                  <a:lnTo>
                    <a:pt x="0" y="2157"/>
                  </a:lnTo>
                  <a:lnTo>
                    <a:pt x="1543" y="9000"/>
                  </a:lnTo>
                  <a:lnTo>
                    <a:pt x="7635" y="8593"/>
                  </a:lnTo>
                  <a:lnTo>
                    <a:pt x="6646" y="21205"/>
                  </a:lnTo>
                  <a:lnTo>
                    <a:pt x="10127" y="21427"/>
                  </a:lnTo>
                  <a:lnTo>
                    <a:pt x="12145" y="14880"/>
                  </a:lnTo>
                  <a:lnTo>
                    <a:pt x="16180" y="21427"/>
                  </a:lnTo>
                  <a:lnTo>
                    <a:pt x="19701" y="21464"/>
                  </a:lnTo>
                  <a:lnTo>
                    <a:pt x="14637" y="9296"/>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64131ADE-FA48-493B-9199-B7A5C8705216}"/>
              </a:ext>
            </a:extLst>
          </p:cNvPr>
          <p:cNvGrpSpPr/>
          <p:nvPr/>
        </p:nvGrpSpPr>
        <p:grpSpPr>
          <a:xfrm>
            <a:off x="8219769" y="4079713"/>
            <a:ext cx="3591574" cy="2429554"/>
            <a:chOff x="8780311" y="1394910"/>
            <a:chExt cx="3067747" cy="3239404"/>
          </a:xfrm>
        </p:grpSpPr>
        <p:sp>
          <p:nvSpPr>
            <p:cNvPr id="12" name="TextBox 11">
              <a:extLst>
                <a:ext uri="{FF2B5EF4-FFF2-40B4-BE49-F238E27FC236}">
                  <a16:creationId xmlns:a16="http://schemas.microsoft.com/office/drawing/2014/main" id="{FDB1187E-5FF1-45EB-AA2C-408F4B07E01E}"/>
                </a:ext>
              </a:extLst>
            </p:cNvPr>
            <p:cNvSpPr txBox="1"/>
            <p:nvPr/>
          </p:nvSpPr>
          <p:spPr>
            <a:xfrm>
              <a:off x="8780311" y="1394910"/>
              <a:ext cx="3067747" cy="533480"/>
            </a:xfrm>
            <a:prstGeom prst="rect">
              <a:avLst/>
            </a:prstGeom>
            <a:noFill/>
          </p:spPr>
          <p:txBody>
            <a:bodyPr wrap="square" lIns="0" rIns="0" rtlCol="0" anchor="b">
              <a:spAutoFit/>
            </a:bodyPr>
            <a:lstStyle/>
            <a:p>
              <a:r>
                <a:rPr lang="en-GB" sz="2000" b="1" dirty="0">
                  <a:solidFill>
                    <a:srgbClr val="F30BC7"/>
                  </a:solidFill>
                  <a:latin typeface="Arial" panose="020B0604020202020204" pitchFamily="34" charset="0"/>
                  <a:cs typeface="Arial" panose="020B0604020202020204" pitchFamily="34" charset="0"/>
                </a:rPr>
                <a:t>Long-term health </a:t>
              </a:r>
              <a:r>
                <a:rPr lang="en-GB" sz="2000" b="1" dirty="0" smtClean="0">
                  <a:solidFill>
                    <a:srgbClr val="F30BC7"/>
                  </a:solidFill>
                  <a:latin typeface="Arial" panose="020B0604020202020204" pitchFamily="34" charset="0"/>
                  <a:cs typeface="Arial" panose="020B0604020202020204" pitchFamily="34" charset="0"/>
                </a:rPr>
                <a:t>conditions</a:t>
              </a:r>
              <a:endParaRPr lang="en-US" sz="2000" b="1" noProof="1">
                <a:solidFill>
                  <a:srgbClr val="F30BC7"/>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36505C-212D-4D93-AC19-10E486B08C0D}"/>
                </a:ext>
              </a:extLst>
            </p:cNvPr>
            <p:cNvSpPr txBox="1"/>
            <p:nvPr/>
          </p:nvSpPr>
          <p:spPr>
            <a:xfrm>
              <a:off x="8921977" y="1925882"/>
              <a:ext cx="2926080" cy="2708432"/>
            </a:xfrm>
            <a:prstGeom prst="rect">
              <a:avLst/>
            </a:prstGeom>
            <a:noFill/>
          </p:spPr>
          <p:txBody>
            <a:bodyPr wrap="square" lIns="0" rIns="0" rtlCol="0" anchor="t">
              <a:spAutoFit/>
            </a:bodyPr>
            <a:lstStyle/>
            <a:p>
              <a:r>
                <a:rPr lang="en-GB" sz="1400" dirty="0">
                  <a:solidFill>
                    <a:prstClr val="black"/>
                  </a:solidFill>
                  <a:latin typeface="Arial" panose="020B0604020202020204" pitchFamily="34" charset="0"/>
                  <a:cs typeface="Arial" panose="020B0604020202020204" pitchFamily="34" charset="0"/>
                </a:rPr>
                <a:t>At 25.9 %, Belfast has </a:t>
              </a:r>
              <a:r>
                <a:rPr lang="en-GB" sz="1400" dirty="0" smtClean="0">
                  <a:solidFill>
                    <a:prstClr val="black"/>
                  </a:solidFill>
                  <a:latin typeface="Arial" panose="020B0604020202020204" pitchFamily="34" charset="0"/>
                  <a:cs typeface="Arial" panose="020B0604020202020204" pitchFamily="34" charset="0"/>
                </a:rPr>
                <a:t>5% higher proportion of </a:t>
              </a:r>
              <a:r>
                <a:rPr lang="en-GB" sz="1400" dirty="0">
                  <a:solidFill>
                    <a:prstClr val="black"/>
                  </a:solidFill>
                  <a:latin typeface="Arial" panose="020B0604020202020204" pitchFamily="34" charset="0"/>
                  <a:cs typeface="Arial" panose="020B0604020202020204" pitchFamily="34" charset="0"/>
                </a:rPr>
                <a:t>people with a limiting health condition or disability than </a:t>
              </a:r>
              <a:r>
                <a:rPr lang="en-GB" sz="1400" dirty="0" smtClean="0">
                  <a:solidFill>
                    <a:prstClr val="black"/>
                  </a:solidFill>
                  <a:latin typeface="Arial" panose="020B0604020202020204" pitchFamily="34" charset="0"/>
                  <a:cs typeface="Arial" panose="020B0604020202020204" pitchFamily="34" charset="0"/>
                </a:rPr>
                <a:t>general </a:t>
              </a:r>
              <a:r>
                <a:rPr lang="en-GB" sz="1400" dirty="0">
                  <a:solidFill>
                    <a:prstClr val="black"/>
                  </a:solidFill>
                  <a:latin typeface="Arial" panose="020B0604020202020204" pitchFamily="34" charset="0"/>
                  <a:cs typeface="Arial" panose="020B0604020202020204" pitchFamily="34" charset="0"/>
                </a:rPr>
                <a:t>NI </a:t>
              </a:r>
              <a:r>
                <a:rPr lang="en-GB" sz="1400" dirty="0" smtClean="0">
                  <a:solidFill>
                    <a:prstClr val="black"/>
                  </a:solidFill>
                  <a:latin typeface="Arial" panose="020B0604020202020204" pitchFamily="34" charset="0"/>
                  <a:cs typeface="Arial" panose="020B0604020202020204" pitchFamily="34" charset="0"/>
                </a:rPr>
                <a:t>population.</a:t>
              </a:r>
              <a:r>
                <a:rPr lang="en-GB" sz="1400" b="1" dirty="0" smtClean="0">
                  <a:solidFill>
                    <a:prstClr val="black"/>
                  </a:solidFill>
                  <a:latin typeface="Arial" panose="020B0604020202020204" pitchFamily="34" charset="0"/>
                  <a:cs typeface="Arial" panose="020B0604020202020204" pitchFamily="34" charset="0"/>
                </a:rPr>
                <a:t> </a:t>
              </a:r>
              <a:r>
                <a:rPr lang="en-GB" sz="1400" b="1" dirty="0">
                  <a:solidFill>
                    <a:prstClr val="black"/>
                  </a:solidFill>
                  <a:latin typeface="Arial" panose="020B0604020202020204" pitchFamily="34" charset="0"/>
                  <a:cs typeface="Arial" panose="020B0604020202020204" pitchFamily="34" charset="0"/>
                </a:rPr>
                <a:t>Women are more likely to experience long-term health problems. </a:t>
              </a:r>
              <a:r>
                <a:rPr lang="en-GB" sz="1400" dirty="0">
                  <a:solidFill>
                    <a:prstClr val="black"/>
                  </a:solidFill>
                  <a:latin typeface="Arial" panose="020B0604020202020204" pitchFamily="34" charset="0"/>
                  <a:cs typeface="Arial" panose="020B0604020202020204" pitchFamily="34" charset="0"/>
                </a:rPr>
                <a:t>Almost a quarter of women in Belfast, compared to 1 in 5 men, report a disability or a long-term health problem that affects their day-to-day activities. </a:t>
              </a:r>
            </a:p>
          </p:txBody>
        </p:sp>
      </p:grpSp>
      <p:grpSp>
        <p:nvGrpSpPr>
          <p:cNvPr id="17" name="Group 16">
            <a:extLst>
              <a:ext uri="{FF2B5EF4-FFF2-40B4-BE49-F238E27FC236}">
                <a16:creationId xmlns:a16="http://schemas.microsoft.com/office/drawing/2014/main" id="{ECFCC008-8368-43E0-9D20-CB40142F1F16}"/>
              </a:ext>
            </a:extLst>
          </p:cNvPr>
          <p:cNvGrpSpPr/>
          <p:nvPr/>
        </p:nvGrpSpPr>
        <p:grpSpPr>
          <a:xfrm>
            <a:off x="7601311" y="2505068"/>
            <a:ext cx="4198295" cy="1352335"/>
            <a:chOff x="332936" y="2555952"/>
            <a:chExt cx="2926080" cy="1803112"/>
          </a:xfrm>
        </p:grpSpPr>
        <p:sp>
          <p:nvSpPr>
            <p:cNvPr id="18" name="TextBox 17">
              <a:extLst>
                <a:ext uri="{FF2B5EF4-FFF2-40B4-BE49-F238E27FC236}">
                  <a16:creationId xmlns:a16="http://schemas.microsoft.com/office/drawing/2014/main" id="{DAE2011C-66CA-44B5-9334-08810882D19A}"/>
                </a:ext>
              </a:extLst>
            </p:cNvPr>
            <p:cNvSpPr txBox="1"/>
            <p:nvPr/>
          </p:nvSpPr>
          <p:spPr>
            <a:xfrm>
              <a:off x="332936" y="2555952"/>
              <a:ext cx="2926080" cy="533480"/>
            </a:xfrm>
            <a:prstGeom prst="rect">
              <a:avLst/>
            </a:prstGeom>
            <a:noFill/>
          </p:spPr>
          <p:txBody>
            <a:bodyPr wrap="square" lIns="0" rIns="0" rtlCol="0" anchor="b">
              <a:spAutoFit/>
            </a:bodyPr>
            <a:lstStyle/>
            <a:p>
              <a:r>
                <a:rPr lang="en-US" sz="2000" b="1" noProof="1">
                  <a:solidFill>
                    <a:srgbClr val="00B5CC"/>
                  </a:solidFill>
                  <a:latin typeface="Arial" panose="020B0604020202020204" pitchFamily="34" charset="0"/>
                  <a:cs typeface="Arial" panose="020B0604020202020204" pitchFamily="34" charset="0"/>
                </a:rPr>
                <a:t>Life expectancy</a:t>
              </a:r>
            </a:p>
          </p:txBody>
        </p:sp>
        <p:sp>
          <p:nvSpPr>
            <p:cNvPr id="19" name="TextBox 18">
              <a:extLst>
                <a:ext uri="{FF2B5EF4-FFF2-40B4-BE49-F238E27FC236}">
                  <a16:creationId xmlns:a16="http://schemas.microsoft.com/office/drawing/2014/main" id="{F8C56AC9-EC13-40BC-9ED2-5B95356E03ED}"/>
                </a:ext>
              </a:extLst>
            </p:cNvPr>
            <p:cNvSpPr txBox="1"/>
            <p:nvPr/>
          </p:nvSpPr>
          <p:spPr>
            <a:xfrm>
              <a:off x="332936" y="3086922"/>
              <a:ext cx="2926080" cy="1272142"/>
            </a:xfrm>
            <a:prstGeom prst="rect">
              <a:avLst/>
            </a:prstGeom>
            <a:noFill/>
          </p:spPr>
          <p:txBody>
            <a:bodyPr wrap="square" lIns="0" rIns="0" rtlCol="0" anchor="t">
              <a:spAutoFit/>
            </a:bodyPr>
            <a:lstStyle/>
            <a:p>
              <a:r>
                <a:rPr lang="en-GB" sz="1400" b="1" dirty="0">
                  <a:solidFill>
                    <a:prstClr val="black"/>
                  </a:solidFill>
                  <a:latin typeface="Arial" panose="020B0604020202020204" pitchFamily="34" charset="0"/>
                  <a:cs typeface="Arial" panose="020B0604020202020204" pitchFamily="34" charset="0"/>
                </a:rPr>
                <a:t>The gap between Northern Irish male and female life expectancy is largest in Belfast </a:t>
              </a:r>
              <a:r>
                <a:rPr lang="en-GB" sz="1400" dirty="0">
                  <a:solidFill>
                    <a:prstClr val="black"/>
                  </a:solidFill>
                  <a:latin typeface="Arial" panose="020B0604020202020204" pitchFamily="34" charset="0"/>
                  <a:cs typeface="Arial" panose="020B0604020202020204" pitchFamily="34" charset="0"/>
                </a:rPr>
                <a:t>– 5.2 years in favour of females compared to 3.9 in favour of females across NI.</a:t>
              </a:r>
              <a:endParaRPr lang="en-US" sz="1400" noProof="1">
                <a:solidFill>
                  <a:prstClr val="black">
                    <a:lumMod val="65000"/>
                    <a:lumOff val="35000"/>
                  </a:prstClr>
                </a:solidFill>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AD060A85-9152-4CA6-ACC4-B2D98EA19A50}"/>
              </a:ext>
            </a:extLst>
          </p:cNvPr>
          <p:cNvSpPr txBox="1"/>
          <p:nvPr/>
        </p:nvSpPr>
        <p:spPr>
          <a:xfrm>
            <a:off x="517925" y="3326807"/>
            <a:ext cx="2655634" cy="2482840"/>
          </a:xfrm>
          <a:prstGeom prst="rect">
            <a:avLst/>
          </a:prstGeom>
          <a:noFill/>
        </p:spPr>
        <p:txBody>
          <a:bodyPr wrap="square" lIns="0" rIns="0" rtlCol="0" anchor="t">
            <a:spAutoFit/>
          </a:bodyPr>
          <a:lstStyle/>
          <a:p>
            <a:pPr algn="just"/>
            <a:endParaRPr lang="en-GB" sz="1400" dirty="0" smtClean="0">
              <a:solidFill>
                <a:prstClr val="black"/>
              </a:solidFill>
              <a:latin typeface="Arial" panose="020B0604020202020204" pitchFamily="34" charset="0"/>
              <a:cs typeface="Arial" panose="020B0604020202020204" pitchFamily="34" charset="0"/>
            </a:endParaRPr>
          </a:p>
          <a:p>
            <a:pPr algn="just"/>
            <a:endParaRPr lang="en-GB" sz="1400" dirty="0" smtClean="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smtClean="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smtClean="0">
                <a:solidFill>
                  <a:prstClr val="black"/>
                </a:solidFill>
                <a:latin typeface="Arial" panose="020B0604020202020204" pitchFamily="34" charset="0"/>
                <a:cs typeface="Arial" panose="020B0604020202020204" pitchFamily="34" charset="0"/>
              </a:rPr>
              <a:t>In </a:t>
            </a:r>
            <a:r>
              <a:rPr lang="en-GB" sz="1400" dirty="0">
                <a:solidFill>
                  <a:prstClr val="black"/>
                </a:solidFill>
                <a:latin typeface="Arial" panose="020B0604020202020204" pitchFamily="34" charset="0"/>
                <a:cs typeface="Arial" panose="020B0604020202020204" pitchFamily="34" charset="0"/>
              </a:rPr>
              <a:t>general, </a:t>
            </a:r>
            <a:r>
              <a:rPr lang="en-GB" sz="1400" b="1" dirty="0" smtClean="0">
                <a:solidFill>
                  <a:prstClr val="black"/>
                </a:solidFill>
                <a:latin typeface="Arial" panose="020B0604020202020204" pitchFamily="34" charset="0"/>
                <a:cs typeface="Arial" panose="020B0604020202020204" pitchFamily="34" charset="0"/>
              </a:rPr>
              <a:t>our </a:t>
            </a:r>
            <a:r>
              <a:rPr lang="en-GB" sz="1400" b="1" dirty="0">
                <a:solidFill>
                  <a:prstClr val="black"/>
                </a:solidFill>
                <a:latin typeface="Arial" panose="020B0604020202020204" pitchFamily="34" charset="0"/>
                <a:cs typeface="Arial" panose="020B0604020202020204" pitchFamily="34" charset="0"/>
              </a:rPr>
              <a:t>population is living </a:t>
            </a:r>
            <a:r>
              <a:rPr lang="en-GB" sz="1400" b="1" dirty="0" smtClean="0">
                <a:solidFill>
                  <a:prstClr val="black"/>
                </a:solidFill>
                <a:latin typeface="Arial" panose="020B0604020202020204" pitchFamily="34" charset="0"/>
                <a:cs typeface="Arial" panose="020B0604020202020204" pitchFamily="34" charset="0"/>
              </a:rPr>
              <a:t>longer, </a:t>
            </a:r>
            <a:r>
              <a:rPr lang="en-GB" sz="1400" dirty="0" smtClean="0">
                <a:solidFill>
                  <a:prstClr val="black"/>
                </a:solidFill>
                <a:latin typeface="Arial" panose="020B0604020202020204" pitchFamily="34" charset="0"/>
                <a:cs typeface="Arial" panose="020B0604020202020204" pitchFamily="34" charset="0"/>
              </a:rPr>
              <a:t>often </a:t>
            </a:r>
            <a:r>
              <a:rPr lang="en-GB" sz="1400" dirty="0">
                <a:solidFill>
                  <a:prstClr val="black"/>
                </a:solidFill>
                <a:latin typeface="Arial" panose="020B0604020202020204" pitchFamily="34" charset="0"/>
                <a:cs typeface="Arial" panose="020B0604020202020204" pitchFamily="34" charset="0"/>
              </a:rPr>
              <a:t>with long-term health conditions. </a:t>
            </a:r>
            <a:r>
              <a:rPr lang="en-GB" sz="1400" b="1" dirty="0" smtClean="0">
                <a:solidFill>
                  <a:prstClr val="black"/>
                </a:solidFill>
                <a:latin typeface="Arial" panose="020B0604020202020204" pitchFamily="34" charset="0"/>
                <a:cs typeface="Arial" panose="020B0604020202020204" pitchFamily="34" charset="0"/>
              </a:rPr>
              <a:t>Older people </a:t>
            </a:r>
            <a:r>
              <a:rPr lang="en-GB" sz="1400" b="1" dirty="0">
                <a:solidFill>
                  <a:prstClr val="black"/>
                </a:solidFill>
                <a:latin typeface="Arial" panose="020B0604020202020204" pitchFamily="34" charset="0"/>
                <a:cs typeface="Arial" panose="020B0604020202020204" pitchFamily="34" charset="0"/>
              </a:rPr>
              <a:t>are more likely to experience long-term health problems.</a:t>
            </a:r>
            <a:endParaRPr lang="en-US" sz="1400" b="1" noProof="1">
              <a:solidFill>
                <a:prstClr val="black">
                  <a:lumMod val="65000"/>
                  <a:lumOff val="35000"/>
                </a:prstClr>
              </a:solidFill>
              <a:latin typeface="Arial" panose="020B0604020202020204" pitchFamily="34" charset="0"/>
              <a:cs typeface="Arial" panose="020B0604020202020204" pitchFamily="34" charset="0"/>
            </a:endParaRPr>
          </a:p>
        </p:txBody>
      </p:sp>
      <p:graphicFrame>
        <p:nvGraphicFramePr>
          <p:cNvPr id="29" name="Chart 28"/>
          <p:cNvGraphicFramePr>
            <a:graphicFrameLocks/>
          </p:cNvGraphicFramePr>
          <p:nvPr>
            <p:extLst>
              <p:ext uri="{D42A27DB-BD31-4B8C-83A1-F6EECF244321}">
                <p14:modId xmlns:p14="http://schemas.microsoft.com/office/powerpoint/2010/main" val="3248780258"/>
              </p:ext>
            </p:extLst>
          </p:nvPr>
        </p:nvGraphicFramePr>
        <p:xfrm>
          <a:off x="-901557" y="2645384"/>
          <a:ext cx="4805225" cy="2075503"/>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a:extLst>
              <a:ext uri="{FF2B5EF4-FFF2-40B4-BE49-F238E27FC236}">
                <a16:creationId xmlns:a16="http://schemas.microsoft.com/office/drawing/2014/main" id="{9A4BE22F-D6F6-4E0A-9B6B-B7DA54B0107B}"/>
              </a:ext>
            </a:extLst>
          </p:cNvPr>
          <p:cNvGrpSpPr/>
          <p:nvPr/>
        </p:nvGrpSpPr>
        <p:grpSpPr>
          <a:xfrm>
            <a:off x="6662561" y="1265400"/>
            <a:ext cx="4980332" cy="1150216"/>
            <a:chOff x="8921977" y="1430860"/>
            <a:chExt cx="2926080" cy="2903397"/>
          </a:xfrm>
        </p:grpSpPr>
        <p:sp>
          <p:nvSpPr>
            <p:cNvPr id="24" name="TextBox 23">
              <a:extLst>
                <a:ext uri="{FF2B5EF4-FFF2-40B4-BE49-F238E27FC236}">
                  <a16:creationId xmlns:a16="http://schemas.microsoft.com/office/drawing/2014/main" id="{63CFD28B-0093-4344-B95D-B84CFB7DAA81}"/>
                </a:ext>
              </a:extLst>
            </p:cNvPr>
            <p:cNvSpPr txBox="1"/>
            <p:nvPr/>
          </p:nvSpPr>
          <p:spPr>
            <a:xfrm>
              <a:off x="8921977" y="1430860"/>
              <a:ext cx="2926080" cy="533481"/>
            </a:xfrm>
            <a:prstGeom prst="rect">
              <a:avLst/>
            </a:prstGeom>
            <a:noFill/>
          </p:spPr>
          <p:txBody>
            <a:bodyPr wrap="square" lIns="0" rIns="0" rtlCol="0" anchor="b">
              <a:spAutoFit/>
            </a:bodyPr>
            <a:lstStyle/>
            <a:p>
              <a:r>
                <a:rPr lang="en-GB" sz="2000" b="1" dirty="0">
                  <a:solidFill>
                    <a:srgbClr val="7030A0"/>
                  </a:solidFill>
                  <a:latin typeface="Arial" panose="020B0604020202020204" pitchFamily="34" charset="0"/>
                  <a:cs typeface="Arial" panose="020B0604020202020204" pitchFamily="34" charset="0"/>
                </a:rPr>
                <a:t>Ethnic diversity</a:t>
              </a:r>
              <a:endParaRPr lang="en-US" sz="2000" b="1" noProof="1">
                <a:solidFill>
                  <a:srgbClr val="7030A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D1F8C68-8ED6-44C2-99B0-65BA8E2463EE}"/>
                </a:ext>
              </a:extLst>
            </p:cNvPr>
            <p:cNvSpPr txBox="1"/>
            <p:nvPr/>
          </p:nvSpPr>
          <p:spPr>
            <a:xfrm>
              <a:off x="8921977" y="1925882"/>
              <a:ext cx="2926080" cy="2408375"/>
            </a:xfrm>
            <a:prstGeom prst="rect">
              <a:avLst/>
            </a:prstGeom>
            <a:noFill/>
          </p:spPr>
          <p:txBody>
            <a:bodyPr wrap="square" lIns="0" rIns="0" rtlCol="0" anchor="t">
              <a:spAutoFit/>
            </a:bodyPr>
            <a:lstStyle/>
            <a:p>
              <a:r>
                <a:rPr lang="en-GB" sz="1400" dirty="0" smtClean="0">
                  <a:solidFill>
                    <a:prstClr val="black"/>
                  </a:solidFill>
                  <a:latin typeface="Arial" panose="020B0604020202020204" pitchFamily="34" charset="0"/>
                  <a:cs typeface="Arial" panose="020B0604020202020204" pitchFamily="34" charset="0"/>
                </a:rPr>
                <a:t>Ethnic diversity has grown in Belfast, going from </a:t>
              </a:r>
              <a:r>
                <a:rPr lang="en-GB" sz="1400" dirty="0">
                  <a:solidFill>
                    <a:prstClr val="black"/>
                  </a:solidFill>
                  <a:latin typeface="Arial" panose="020B0604020202020204" pitchFamily="34" charset="0"/>
                  <a:cs typeface="Arial" panose="020B0604020202020204" pitchFamily="34" charset="0"/>
                </a:rPr>
                <a:t>98% white in 2001, </a:t>
              </a:r>
              <a:r>
                <a:rPr lang="en-GB" sz="1400" dirty="0" smtClean="0">
                  <a:solidFill>
                    <a:prstClr val="black"/>
                  </a:solidFill>
                  <a:latin typeface="Arial" panose="020B0604020202020204" pitchFamily="34" charset="0"/>
                  <a:cs typeface="Arial" panose="020B0604020202020204" pitchFamily="34" charset="0"/>
                </a:rPr>
                <a:t>to </a:t>
              </a:r>
              <a:r>
                <a:rPr lang="en-GB" sz="1400" dirty="0">
                  <a:solidFill>
                    <a:prstClr val="black"/>
                  </a:solidFill>
                  <a:latin typeface="Arial" panose="020B0604020202020204" pitchFamily="34" charset="0"/>
                  <a:cs typeface="Arial" panose="020B0604020202020204" pitchFamily="34" charset="0"/>
                </a:rPr>
                <a:t>93</a:t>
              </a:r>
              <a:r>
                <a:rPr lang="en-GB" sz="1400" dirty="0" smtClean="0">
                  <a:solidFill>
                    <a:prstClr val="black"/>
                  </a:solidFill>
                  <a:latin typeface="Arial" panose="020B0604020202020204" pitchFamily="34" charset="0"/>
                  <a:cs typeface="Arial" panose="020B0604020202020204" pitchFamily="34" charset="0"/>
                </a:rPr>
                <a:t>% in 2021. This has implications for health and social care delivery with </a:t>
              </a:r>
              <a:r>
                <a:rPr lang="en-GB" sz="1400" b="1" dirty="0">
                  <a:solidFill>
                    <a:prstClr val="black"/>
                  </a:solidFill>
                  <a:latin typeface="Arial" panose="020B0604020202020204" pitchFamily="34" charset="0"/>
                  <a:cs typeface="Arial" panose="020B0604020202020204" pitchFamily="34" charset="0"/>
                </a:rPr>
                <a:t>certain diseases and ill health are more prevalent among certain ethnic groups</a:t>
              </a:r>
              <a:r>
                <a:rPr lang="en-GB" sz="1400" dirty="0">
                  <a:solidFill>
                    <a:prstClr val="black"/>
                  </a:solidFill>
                  <a:latin typeface="Arial" panose="020B0604020202020204" pitchFamily="34" charset="0"/>
                  <a:cs typeface="Arial" panose="020B0604020202020204" pitchFamily="34" charset="0"/>
                </a:rPr>
                <a:t>.</a:t>
              </a:r>
            </a:p>
          </p:txBody>
        </p:sp>
      </p:grpSp>
      <p:grpSp>
        <p:nvGrpSpPr>
          <p:cNvPr id="26" name="Group 25">
            <a:extLst>
              <a:ext uri="{FF2B5EF4-FFF2-40B4-BE49-F238E27FC236}">
                <a16:creationId xmlns:a16="http://schemas.microsoft.com/office/drawing/2014/main" id="{1415ADE7-82CF-4629-9D8A-26650E380B57}"/>
              </a:ext>
            </a:extLst>
          </p:cNvPr>
          <p:cNvGrpSpPr/>
          <p:nvPr/>
        </p:nvGrpSpPr>
        <p:grpSpPr>
          <a:xfrm>
            <a:off x="238245" y="1186539"/>
            <a:ext cx="3819093" cy="1378539"/>
            <a:chOff x="44678" y="2603088"/>
            <a:chExt cx="3214338" cy="1838053"/>
          </a:xfrm>
        </p:grpSpPr>
        <p:sp>
          <p:nvSpPr>
            <p:cNvPr id="27" name="TextBox 26">
              <a:extLst>
                <a:ext uri="{FF2B5EF4-FFF2-40B4-BE49-F238E27FC236}">
                  <a16:creationId xmlns:a16="http://schemas.microsoft.com/office/drawing/2014/main" id="{7AF2D389-A183-42A5-9AF3-60C53EAC6695}"/>
                </a:ext>
              </a:extLst>
            </p:cNvPr>
            <p:cNvSpPr txBox="1"/>
            <p:nvPr/>
          </p:nvSpPr>
          <p:spPr>
            <a:xfrm>
              <a:off x="44678" y="2603088"/>
              <a:ext cx="2926080" cy="533480"/>
            </a:xfrm>
            <a:prstGeom prst="rect">
              <a:avLst/>
            </a:prstGeom>
            <a:noFill/>
          </p:spPr>
          <p:txBody>
            <a:bodyPr wrap="square" lIns="0" rIns="0" rtlCol="0" anchor="b">
              <a:spAutoFit/>
            </a:bodyPr>
            <a:lstStyle/>
            <a:p>
              <a:pPr algn="ctr"/>
              <a:r>
                <a:rPr lang="en-GB" sz="2000" b="1" dirty="0">
                  <a:solidFill>
                    <a:srgbClr val="F30BC7"/>
                  </a:solidFill>
                  <a:latin typeface="Arial" panose="020B0604020202020204" pitchFamily="34" charset="0"/>
                  <a:cs typeface="Arial" panose="020B0604020202020204" pitchFamily="34" charset="0"/>
                </a:rPr>
                <a:t>Total population</a:t>
              </a:r>
              <a:endParaRPr lang="en-US" sz="2000" b="1" noProof="1">
                <a:solidFill>
                  <a:srgbClr val="F30BC7"/>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1E76421-8303-4CC5-A756-5A0CB2DE5E64}"/>
                </a:ext>
              </a:extLst>
            </p:cNvPr>
            <p:cNvSpPr txBox="1"/>
            <p:nvPr/>
          </p:nvSpPr>
          <p:spPr>
            <a:xfrm>
              <a:off x="332936" y="3086923"/>
              <a:ext cx="2926080" cy="1354218"/>
            </a:xfrm>
            <a:prstGeom prst="rect">
              <a:avLst/>
            </a:prstGeom>
            <a:noFill/>
          </p:spPr>
          <p:txBody>
            <a:bodyPr wrap="square" lIns="0" rIns="0" rtlCol="0" anchor="t">
              <a:spAutoFit/>
            </a:bodyPr>
            <a:lstStyle/>
            <a:p>
              <a:r>
                <a:rPr lang="en-GB" sz="1400" dirty="0">
                  <a:solidFill>
                    <a:prstClr val="black"/>
                  </a:solidFill>
                  <a:latin typeface="Arial" panose="020B0604020202020204" pitchFamily="34" charset="0"/>
                  <a:cs typeface="Arial" panose="020B0604020202020204" pitchFamily="34" charset="0"/>
                </a:rPr>
                <a:t>The total population of Belfast Local Government District was </a:t>
              </a:r>
              <a:r>
                <a:rPr lang="en-GB" sz="1400" dirty="0" smtClean="0">
                  <a:solidFill>
                    <a:prstClr val="black"/>
                  </a:solidFill>
                  <a:latin typeface="Arial" panose="020B0604020202020204" pitchFamily="34" charset="0"/>
                  <a:cs typeface="Arial" panose="020B0604020202020204" pitchFamily="34" charset="0"/>
                </a:rPr>
                <a:t>345,418 – a </a:t>
              </a:r>
              <a:r>
                <a:rPr lang="en-GB" sz="1400" dirty="0" smtClean="0">
                  <a:latin typeface="Arial" panose="020B0604020202020204" pitchFamily="34" charset="0"/>
                  <a:cs typeface="Arial" panose="020B0604020202020204" pitchFamily="34" charset="0"/>
                </a:rPr>
                <a:t>20.8</a:t>
              </a:r>
              <a:r>
                <a:rPr lang="en-GB" sz="1400" dirty="0">
                  <a:latin typeface="Arial" panose="020B0604020202020204" pitchFamily="34" charset="0"/>
                  <a:cs typeface="Arial" panose="020B0604020202020204" pitchFamily="34" charset="0"/>
                </a:rPr>
                <a:t>% increase on the </a:t>
              </a:r>
              <a:r>
                <a:rPr lang="en-GB" sz="1400" b="1" dirty="0">
                  <a:latin typeface="Arial" panose="020B0604020202020204" pitchFamily="34" charset="0"/>
                  <a:cs typeface="Arial" panose="020B0604020202020204" pitchFamily="34" charset="0"/>
                </a:rPr>
                <a:t>population</a:t>
              </a:r>
              <a:r>
                <a:rPr lang="en-GB" sz="1400" dirty="0">
                  <a:latin typeface="Arial" panose="020B0604020202020204" pitchFamily="34" charset="0"/>
                  <a:cs typeface="Arial" panose="020B0604020202020204" pitchFamily="34" charset="0"/>
                </a:rPr>
                <a:t> in 2011</a:t>
              </a:r>
              <a:r>
                <a:rPr lang="en-GB" sz="1400" dirty="0" smtClean="0">
                  <a:latin typeface="Arial" panose="020B0604020202020204" pitchFamily="34" charset="0"/>
                  <a:cs typeface="Arial" panose="020B0604020202020204" pitchFamily="34" charset="0"/>
                </a:rPr>
                <a:t>.</a:t>
              </a:r>
              <a:r>
                <a:rPr lang="en-GB" dirty="0"/>
                <a:t/>
              </a:r>
              <a:br>
                <a:rPr lang="en-GB" dirty="0"/>
              </a:br>
              <a:r>
                <a:rPr lang="en-GB" dirty="0"/>
                <a:t> </a:t>
              </a:r>
              <a:r>
                <a:rPr lang="en-GB" sz="1400" dirty="0" smtClean="0">
                  <a:latin typeface="Arial" panose="020B0604020202020204" pitchFamily="34" charset="0"/>
                  <a:cs typeface="Arial" panose="020B0604020202020204" pitchFamily="34" charset="0"/>
                </a:rPr>
                <a:t>5</a:t>
              </a:r>
              <a:r>
                <a:rPr lang="en-GB" sz="1400" dirty="0" smtClean="0">
                  <a:solidFill>
                    <a:prstClr val="black"/>
                  </a:solidFill>
                  <a:latin typeface="Arial" panose="020B0604020202020204" pitchFamily="34" charset="0"/>
                  <a:cs typeface="Arial" panose="020B0604020202020204" pitchFamily="34" charset="0"/>
                </a:rPr>
                <a:t>1</a:t>
              </a:r>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female:49</a:t>
              </a:r>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male</a:t>
              </a:r>
              <a:r>
                <a:rPr lang="en-GB" sz="1400" dirty="0">
                  <a:solidFill>
                    <a:prstClr val="black"/>
                  </a:solidFill>
                  <a:latin typeface="Arial" panose="020B0604020202020204" pitchFamily="34" charset="0"/>
                  <a:cs typeface="Arial" panose="020B0604020202020204" pitchFamily="34" charset="0"/>
                </a:rPr>
                <a:t>. </a:t>
              </a:r>
            </a:p>
          </p:txBody>
        </p:sp>
      </p:grpSp>
      <p:sp>
        <p:nvSpPr>
          <p:cNvPr id="21" name="TextBox 20">
            <a:extLst>
              <a:ext uri="{FF2B5EF4-FFF2-40B4-BE49-F238E27FC236}">
                <a16:creationId xmlns:a16="http://schemas.microsoft.com/office/drawing/2014/main" id="{DD02769A-9B35-4D18-AB4A-408B0DF21893}"/>
              </a:ext>
            </a:extLst>
          </p:cNvPr>
          <p:cNvSpPr txBox="1"/>
          <p:nvPr/>
        </p:nvSpPr>
        <p:spPr>
          <a:xfrm>
            <a:off x="1986919" y="2959811"/>
            <a:ext cx="1106364" cy="370999"/>
          </a:xfrm>
          <a:prstGeom prst="rect">
            <a:avLst/>
          </a:prstGeom>
          <a:noFill/>
        </p:spPr>
        <p:txBody>
          <a:bodyPr wrap="square" lIns="0" rIns="0" rtlCol="0" anchor="b">
            <a:spAutoFit/>
          </a:bodyPr>
          <a:lstStyle/>
          <a:p>
            <a:pPr algn="ctr"/>
            <a:r>
              <a:rPr lang="en-GB" sz="2000" b="1" dirty="0">
                <a:solidFill>
                  <a:srgbClr val="002060"/>
                </a:solidFill>
                <a:latin typeface="Arial" panose="020B0604020202020204" pitchFamily="34" charset="0"/>
                <a:cs typeface="Arial" panose="020B0604020202020204" pitchFamily="34" charset="0"/>
              </a:rPr>
              <a:t>Age</a:t>
            </a:r>
            <a:endParaRPr lang="en-US" sz="2000" b="1" noProof="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48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46" y="12125"/>
            <a:ext cx="10515600" cy="1325563"/>
          </a:xfrm>
        </p:spPr>
        <p:txBody>
          <a:bodyPr/>
          <a:lstStyle/>
          <a:p>
            <a:r>
              <a:rPr lang="en-GB" dirty="0" smtClean="0"/>
              <a:t>              </a:t>
            </a:r>
            <a:r>
              <a:rPr lang="en-GB" sz="3600" b="1" dirty="0" smtClean="0">
                <a:solidFill>
                  <a:srgbClr val="EA0190"/>
                </a:solidFill>
                <a:latin typeface="Arial" panose="020B0604020202020204" pitchFamily="34" charset="0"/>
                <a:cs typeface="Arial" panose="020B0604020202020204" pitchFamily="34" charset="0"/>
              </a:rPr>
              <a:t>Successes of last corporate plan</a:t>
            </a:r>
            <a:endParaRPr lang="en-GB" sz="3600" b="1" dirty="0">
              <a:solidFill>
                <a:srgbClr val="EA019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9400"/>
            <a:ext cx="12192000" cy="4753605"/>
          </a:xfrm>
        </p:spPr>
        <p:txBody>
          <a:bodyPr>
            <a:noAutofit/>
          </a:bodyPr>
          <a:lstStyle/>
          <a:p>
            <a:pPr marL="0" lvl="0" indent="0">
              <a:lnSpc>
                <a:spcPct val="100000"/>
              </a:lnSpc>
              <a:spcBef>
                <a:spcPts val="0"/>
              </a:spcBef>
              <a:buNone/>
            </a:pPr>
            <a:endParaRPr lang="en-GB" sz="1400" dirty="0" smtClean="0">
              <a:solidFill>
                <a:prstClr val="black"/>
              </a:solidFill>
              <a:latin typeface="Arial" panose="020B0604020202020204" pitchFamily="34" charset="0"/>
              <a:cs typeface="Arial" panose="020B0604020202020204" pitchFamily="34" charset="0"/>
            </a:endParaRPr>
          </a:p>
          <a:p>
            <a:pPr>
              <a:lnSpc>
                <a:spcPct val="100000"/>
              </a:lnSpc>
              <a:spcBef>
                <a:spcPts val="0"/>
              </a:spcBef>
            </a:pPr>
            <a:endParaRPr lang="en-GB" sz="1400" dirty="0">
              <a:solidFill>
                <a:prstClr val="black"/>
              </a:solidFill>
              <a:latin typeface="Arial" panose="020B0604020202020204" pitchFamily="34" charset="0"/>
              <a:cs typeface="Arial" panose="020B0604020202020204" pitchFamily="34" charset="0"/>
            </a:endParaRPr>
          </a:p>
          <a:p>
            <a:pPr>
              <a:lnSpc>
                <a:spcPct val="100000"/>
              </a:lnSpc>
              <a:spcBef>
                <a:spcPts val="0"/>
              </a:spcBef>
            </a:pPr>
            <a:endParaRPr lang="en-GB" sz="1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4271"/>
          <a:stretch/>
        </p:blipFill>
        <p:spPr>
          <a:xfrm>
            <a:off x="9346" y="0"/>
            <a:ext cx="1752600" cy="1069399"/>
          </a:xfrm>
          <a:prstGeom prst="rect">
            <a:avLst/>
          </a:prstGeom>
          <a:ln w="12700">
            <a:solidFill>
              <a:schemeClr val="tx1"/>
            </a:solidFill>
          </a:ln>
        </p:spPr>
      </p:pic>
      <p:sp>
        <p:nvSpPr>
          <p:cNvPr id="6" name="TextBox 5"/>
          <p:cNvSpPr txBox="1"/>
          <p:nvPr/>
        </p:nvSpPr>
        <p:spPr>
          <a:xfrm>
            <a:off x="9300224" y="1979411"/>
            <a:ext cx="2775235" cy="4431983"/>
          </a:xfrm>
          <a:prstGeom prst="rect">
            <a:avLst/>
          </a:prstGeom>
          <a:noFill/>
          <a:ln w="28575">
            <a:noFill/>
          </a:ln>
        </p:spPr>
        <p:txBody>
          <a:bodyPr wrap="square" rtlCol="0">
            <a:spAutoFit/>
          </a:bodyPr>
          <a:lstStyle/>
          <a:p>
            <a:r>
              <a:rPr lang="en-GB" sz="1400" dirty="0">
                <a:latin typeface="Arial" panose="020B0604020202020204" pitchFamily="34" charset="0"/>
                <a:cs typeface="Arial" panose="020B0604020202020204" pitchFamily="34" charset="0"/>
              </a:rPr>
              <a:t>The Trust is committed to being a learning organisation and greatly recognises the value of feedback from our patients and our staff, who are genuine experts by experience. </a:t>
            </a:r>
            <a:endParaRPr lang="en-GB" sz="1400" dirty="0" smtClean="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Trust has moved to a Digital Clinical Records System- encompass</a:t>
            </a:r>
            <a:r>
              <a:rPr lang="en-GB" sz="1400" dirty="0" smtClean="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Patients </a:t>
            </a:r>
            <a:r>
              <a:rPr lang="en-GB" sz="1400" dirty="0">
                <a:latin typeface="Arial" panose="020B0604020202020204" pitchFamily="34" charset="0"/>
                <a:cs typeface="Arial" panose="020B0604020202020204" pitchFamily="34" charset="0"/>
              </a:rPr>
              <a:t>have also been given more control as to how and when they access outpatient services with the introduction of Patient Initiated Follow-up. This has been supported by the availability of the </a:t>
            </a:r>
            <a:r>
              <a:rPr lang="en-GB" sz="1400" dirty="0" smtClean="0">
                <a:latin typeface="Arial" panose="020B0604020202020204" pitchFamily="34" charset="0"/>
                <a:cs typeface="Arial" panose="020B0604020202020204" pitchFamily="34" charset="0"/>
              </a:rPr>
              <a:t>encompass MyCare </a:t>
            </a:r>
            <a:r>
              <a:rPr lang="en-GB" sz="1400" dirty="0">
                <a:latin typeface="Arial" panose="020B0604020202020204" pitchFamily="34" charset="0"/>
                <a:cs typeface="Arial" panose="020B0604020202020204" pitchFamily="34" charset="0"/>
              </a:rPr>
              <a:t>app, through which patients can have access to their own health records</a:t>
            </a:r>
            <a:r>
              <a:rPr lang="en-GB" sz="1400" dirty="0" smtClean="0">
                <a:latin typeface="Arial" panose="020B0604020202020204" pitchFamily="34" charset="0"/>
                <a:cs typeface="Arial" panose="020B0604020202020204" pitchFamily="34" charset="0"/>
              </a:rPr>
              <a:t>. </a:t>
            </a:r>
          </a:p>
        </p:txBody>
      </p:sp>
      <p:sp>
        <p:nvSpPr>
          <p:cNvPr id="7" name="TextBox 6"/>
          <p:cNvSpPr txBox="1"/>
          <p:nvPr/>
        </p:nvSpPr>
        <p:spPr>
          <a:xfrm>
            <a:off x="138295" y="1125749"/>
            <a:ext cx="12231580" cy="92333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Trust’s last corporate plan focused on 6 priority areas, as the Trust sought to rebuild its health and social care provision after the Covid 19 pandemic – these were: </a:t>
            </a:r>
            <a:r>
              <a:rPr lang="en-GB" sz="1400" b="1" dirty="0" smtClean="0">
                <a:solidFill>
                  <a:srgbClr val="00B5CC"/>
                </a:solidFill>
                <a:latin typeface="Arial" panose="020B0604020202020204" pitchFamily="34" charset="0"/>
                <a:cs typeface="Arial" panose="020B0604020202020204" pitchFamily="34" charset="0"/>
              </a:rPr>
              <a:t>New </a:t>
            </a:r>
            <a:r>
              <a:rPr lang="en-GB" sz="1400" b="1" dirty="0">
                <a:solidFill>
                  <a:srgbClr val="00B5CC"/>
                </a:solidFill>
                <a:latin typeface="Arial" panose="020B0604020202020204" pitchFamily="34" charset="0"/>
                <a:cs typeface="Arial" panose="020B0604020202020204" pitchFamily="34" charset="0"/>
              </a:rPr>
              <a:t>Model of Care for Older People, </a:t>
            </a:r>
            <a:r>
              <a:rPr lang="en-GB" sz="1400" b="1" dirty="0">
                <a:solidFill>
                  <a:srgbClr val="7030A0"/>
                </a:solidFill>
                <a:latin typeface="Arial" panose="020B0604020202020204" pitchFamily="34" charset="0"/>
                <a:cs typeface="Arial" panose="020B0604020202020204" pitchFamily="34" charset="0"/>
              </a:rPr>
              <a:t>Urgent and Emergency Care, </a:t>
            </a:r>
            <a:r>
              <a:rPr lang="en-GB" sz="1400" b="1" dirty="0">
                <a:solidFill>
                  <a:srgbClr val="EA0190"/>
                </a:solidFill>
                <a:latin typeface="Arial" panose="020B0604020202020204" pitchFamily="34" charset="0"/>
                <a:cs typeface="Arial" panose="020B0604020202020204" pitchFamily="34" charset="0"/>
              </a:rPr>
              <a:t>Time Critical Surgery,</a:t>
            </a:r>
            <a:r>
              <a:rPr lang="en-GB" sz="1400" b="1" dirty="0">
                <a:solidFill>
                  <a:srgbClr val="00B5CC"/>
                </a:solidFill>
                <a:latin typeface="Arial" panose="020B0604020202020204" pitchFamily="34" charset="0"/>
                <a:cs typeface="Arial" panose="020B0604020202020204" pitchFamily="34" charset="0"/>
              </a:rPr>
              <a:t> </a:t>
            </a:r>
            <a:r>
              <a:rPr lang="en-GB" sz="1400" b="1" dirty="0">
                <a:solidFill>
                  <a:srgbClr val="7030A0"/>
                </a:solidFill>
                <a:latin typeface="Arial" panose="020B0604020202020204" pitchFamily="34" charset="0"/>
                <a:cs typeface="Arial" panose="020B0604020202020204" pitchFamily="34" charset="0"/>
              </a:rPr>
              <a:t>Outpatients Modernisation</a:t>
            </a:r>
            <a:r>
              <a:rPr lang="en-GB" sz="1400" b="1" dirty="0">
                <a:solidFill>
                  <a:srgbClr val="661C78"/>
                </a:solidFill>
                <a:latin typeface="Arial" panose="020B0604020202020204" pitchFamily="34" charset="0"/>
                <a:cs typeface="Arial" panose="020B0604020202020204" pitchFamily="34" charset="0"/>
              </a:rPr>
              <a:t>,</a:t>
            </a:r>
            <a:r>
              <a:rPr lang="en-GB" sz="1400" b="1" dirty="0">
                <a:solidFill>
                  <a:srgbClr val="00B5CC"/>
                </a:solidFill>
                <a:latin typeface="Arial" panose="020B0604020202020204" pitchFamily="34" charset="0"/>
                <a:cs typeface="Arial" panose="020B0604020202020204" pitchFamily="34" charset="0"/>
              </a:rPr>
              <a:t> Vulnerable Groups, </a:t>
            </a:r>
            <a:r>
              <a:rPr lang="en-GB" sz="1400" dirty="0">
                <a:latin typeface="Arial" panose="020B0604020202020204" pitchFamily="34" charset="0"/>
                <a:cs typeface="Arial" panose="020B0604020202020204" pitchFamily="34" charset="0"/>
              </a:rPr>
              <a:t>and </a:t>
            </a:r>
            <a:r>
              <a:rPr lang="en-GB" sz="1400" b="1" dirty="0">
                <a:solidFill>
                  <a:srgbClr val="EA0190"/>
                </a:solidFill>
                <a:latin typeface="Arial" panose="020B0604020202020204" pitchFamily="34" charset="0"/>
                <a:cs typeface="Arial" panose="020B0604020202020204" pitchFamily="34" charset="0"/>
              </a:rPr>
              <a:t>Seeking Real Time Feedback from patients and staff.  </a:t>
            </a:r>
          </a:p>
          <a:p>
            <a:endParaRPr lang="en-GB" sz="1200" dirty="0">
              <a:solidFill>
                <a:srgbClr val="EA0190"/>
              </a:solidFill>
            </a:endParaRPr>
          </a:p>
        </p:txBody>
      </p:sp>
      <p:sp>
        <p:nvSpPr>
          <p:cNvPr id="9" name="TextBox 8"/>
          <p:cNvSpPr txBox="1"/>
          <p:nvPr/>
        </p:nvSpPr>
        <p:spPr>
          <a:xfrm>
            <a:off x="138295" y="1979411"/>
            <a:ext cx="4191658" cy="4832092"/>
          </a:xfrm>
          <a:prstGeom prst="rect">
            <a:avLst/>
          </a:prstGeom>
          <a:noFill/>
          <a:ln w="28575">
            <a:noFill/>
          </a:ln>
        </p:spPr>
        <p:txBody>
          <a:bodyPr wrap="square" rtlCol="0">
            <a:spAutoFit/>
          </a:bodyPr>
          <a:lstStyle/>
          <a:p>
            <a:r>
              <a:rPr lang="en-GB" sz="1400" dirty="0" smtClean="0">
                <a:latin typeface="Arial" panose="020B0604020202020204" pitchFamily="34" charset="0"/>
                <a:cs typeface="Arial" panose="020B0604020202020204" pitchFamily="34" charset="0"/>
              </a:rPr>
              <a:t>Older </a:t>
            </a:r>
            <a:r>
              <a:rPr lang="en-GB" sz="1400" dirty="0">
                <a:latin typeface="Arial" panose="020B0604020202020204" pitchFamily="34" charset="0"/>
                <a:cs typeface="Arial" panose="020B0604020202020204" pitchFamily="34" charset="0"/>
              </a:rPr>
              <a:t>People, our Hospital at Home service has been expanded and allows older people to receive specialist medical and nursing care in their own homes and prevents unnecessary admissions to hospital. </a:t>
            </a:r>
            <a:endParaRPr lang="en-GB" sz="14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Similarly</a:t>
            </a:r>
            <a:r>
              <a:rPr lang="en-GB" sz="1400" dirty="0">
                <a:latin typeface="Arial" panose="020B0604020202020204" pitchFamily="34" charset="0"/>
                <a:cs typeface="Arial" panose="020B0604020202020204" pitchFamily="34" charset="0"/>
              </a:rPr>
              <a:t>, the Acute Frailty Unit provides a specialist area for people who are older and frail to be assessed and treated and means that they do not have to wait in a busy Emergency Department. </a:t>
            </a:r>
            <a:endParaRPr lang="en-GB" sz="14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As </a:t>
            </a:r>
            <a:r>
              <a:rPr lang="en-GB" sz="1400" dirty="0">
                <a:latin typeface="Arial" panose="020B0604020202020204" pitchFamily="34" charset="0"/>
                <a:cs typeface="Arial" panose="020B0604020202020204" pitchFamily="34" charset="0"/>
              </a:rPr>
              <a:t>regards urgent and emergency care, the Trust and GP colleague worked to establish an </a:t>
            </a:r>
            <a:r>
              <a:rPr lang="en-GB" sz="1400" dirty="0">
                <a:latin typeface="Arial" panose="020B0604020202020204" pitchFamily="34" charset="0"/>
                <a:ea typeface="Calibri" panose="020F0502020204030204" pitchFamily="34" charset="0"/>
                <a:cs typeface="Arial" panose="020B0604020202020204" pitchFamily="34" charset="0"/>
              </a:rPr>
              <a:t>Urgent Care Centre alongside RVH ED as another alternative to ED. GPs can now directly make an electronic referral into  Scheduled Urgent Clinical Assessment Slots. </a:t>
            </a:r>
            <a:endParaRPr lang="en-GB" sz="1400" dirty="0" smtClean="0">
              <a:latin typeface="Arial" panose="020B0604020202020204" pitchFamily="34" charset="0"/>
              <a:ea typeface="Calibri" panose="020F0502020204030204" pitchFamily="34" charset="0"/>
              <a:cs typeface="Arial" panose="020B0604020202020204" pitchFamily="34" charset="0"/>
            </a:endParaRPr>
          </a:p>
          <a:p>
            <a:endParaRPr lang="en-GB" sz="1200" dirty="0" smtClean="0">
              <a:latin typeface="Arial" panose="020B0604020202020204" pitchFamily="34" charset="0"/>
              <a:ea typeface="Calibri" panose="020F0502020204030204" pitchFamily="34" charset="0"/>
              <a:cs typeface="Arial" panose="020B0604020202020204" pitchFamily="34" charset="0"/>
            </a:endParaRPr>
          </a:p>
          <a:p>
            <a:r>
              <a:rPr lang="en-GB" sz="1400" dirty="0" smtClean="0">
                <a:latin typeface="Arial" panose="020B0604020202020204" pitchFamily="34" charset="0"/>
                <a:ea typeface="Calibri" panose="020F0502020204030204" pitchFamily="34" charset="0"/>
                <a:cs typeface="Arial" panose="020B0604020202020204" pitchFamily="34" charset="0"/>
              </a:rPr>
              <a:t>The </a:t>
            </a:r>
            <a:r>
              <a:rPr lang="en-GB" sz="1400" dirty="0">
                <a:latin typeface="Arial" panose="020B0604020202020204" pitchFamily="34" charset="0"/>
                <a:ea typeface="Calibri" panose="020F0502020204030204" pitchFamily="34" charset="0"/>
                <a:cs typeface="Arial" panose="020B0604020202020204" pitchFamily="34" charset="0"/>
              </a:rPr>
              <a:t>Trust also introduced Phone First for adults, </a:t>
            </a:r>
            <a:r>
              <a:rPr lang="en-GB" sz="1400" dirty="0">
                <a:latin typeface="Arial" panose="020B0604020202020204" pitchFamily="34" charset="0"/>
                <a:cs typeface="Arial" panose="020B0604020202020204" pitchFamily="34" charset="0"/>
              </a:rPr>
              <a:t> a triage service to help patients with minor injuries or urgent, non-life threatening conditions to get the right care at the right time</a:t>
            </a:r>
            <a:r>
              <a:rPr lang="en-GB" sz="1400" dirty="0" smtClean="0">
                <a:latin typeface="Arial" panose="020B0604020202020204" pitchFamily="34" charset="0"/>
                <a:cs typeface="Arial" panose="020B0604020202020204" pitchFamily="34" charset="0"/>
              </a:rPr>
              <a:t>.</a:t>
            </a:r>
          </a:p>
          <a:p>
            <a:endParaRPr lang="en-GB" sz="600" dirty="0">
              <a:latin typeface="Arial" panose="020B0604020202020204" pitchFamily="34" charset="0"/>
              <a:cs typeface="Arial" panose="020B0604020202020204" pitchFamily="34" charset="0"/>
            </a:endParaRPr>
          </a:p>
        </p:txBody>
      </p:sp>
      <p:sp>
        <p:nvSpPr>
          <p:cNvPr id="10" name="TextBox 9"/>
          <p:cNvSpPr txBox="1"/>
          <p:nvPr/>
        </p:nvSpPr>
        <p:spPr>
          <a:xfrm>
            <a:off x="4468248" y="1979411"/>
            <a:ext cx="4693681" cy="4970591"/>
          </a:xfrm>
          <a:prstGeom prst="rect">
            <a:avLst/>
          </a:prstGeom>
          <a:noFill/>
          <a:ln w="28575">
            <a:noFill/>
          </a:ln>
        </p:spPr>
        <p:txBody>
          <a:bodyPr wrap="square" rtlCol="0">
            <a:spAutoFit/>
          </a:bodyPr>
          <a:lstStyle/>
          <a:p>
            <a:r>
              <a:rPr lang="en-GB" sz="1400" dirty="0">
                <a:latin typeface="Arial" panose="020B0604020202020204" pitchFamily="34" charset="0"/>
                <a:cs typeface="Arial" panose="020B0604020202020204" pitchFamily="34" charset="0"/>
              </a:rPr>
              <a:t>In terms of Time Critical Surgery, the Trust opened the Mater elective overnight stay centre and an orthopaedic hub at Musgrave Park Hospital and these, along with other regional elective care centres, have been instrumental in helping to reduce lengthy waiting lists and ensuring that people have timely access to surgery. </a:t>
            </a:r>
            <a:endParaRPr lang="en-GB" sz="1400"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Trust has also established mega clinics for outpatient assessment and pre-operative assessment.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Similarly</a:t>
            </a:r>
            <a:r>
              <a:rPr lang="en-GB" sz="1400" dirty="0">
                <a:latin typeface="Arial" panose="020B0604020202020204" pitchFamily="34" charset="0"/>
                <a:cs typeface="Arial" panose="020B0604020202020204" pitchFamily="34" charset="0"/>
              </a:rPr>
              <a:t>, a significant programme of work has been underway across 10 different work streams to modernise how outpatient services are delivered – some of the many improvements include enhanced triage and validation. </a:t>
            </a:r>
            <a:endParaRPr lang="en-GB" sz="1400"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Patients </a:t>
            </a:r>
            <a:r>
              <a:rPr lang="en-GB" sz="1400" dirty="0">
                <a:latin typeface="Arial" panose="020B0604020202020204" pitchFamily="34" charset="0"/>
                <a:cs typeface="Arial" panose="020B0604020202020204" pitchFamily="34" charset="0"/>
              </a:rPr>
              <a:t>have also been given more control as to how and when they access outpatient services with the introduction of Patient Initiated Follow-up. </a:t>
            </a:r>
            <a:endParaRPr lang="en-GB" sz="1400"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Alternative </a:t>
            </a:r>
            <a:r>
              <a:rPr lang="en-GB" sz="1400" dirty="0">
                <a:latin typeface="Arial" panose="020B0604020202020204" pitchFamily="34" charset="0"/>
                <a:cs typeface="Arial" panose="020B0604020202020204" pitchFamily="34" charset="0"/>
              </a:rPr>
              <a:t>pathways of care for patients have also been developed and there has been a strong focus on improving how we communicate with our patients. </a:t>
            </a:r>
            <a:endParaRPr lang="en-GB" sz="1400" dirty="0" smtClean="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11" name="TextBox 10"/>
          <p:cNvSpPr txBox="1"/>
          <p:nvPr/>
        </p:nvSpPr>
        <p:spPr>
          <a:xfrm>
            <a:off x="885646" y="7579486"/>
            <a:ext cx="3695319" cy="3231654"/>
          </a:xfrm>
          <a:prstGeom prst="rect">
            <a:avLst/>
          </a:prstGeom>
          <a:noFill/>
        </p:spPr>
        <p:txBody>
          <a:bodyPr wrap="square" rtlCol="0">
            <a:spAutoFit/>
          </a:bodyPr>
          <a:lstStyle/>
          <a:p>
            <a:r>
              <a:rPr lang="en-GB" sz="1200" dirty="0">
                <a:solidFill>
                  <a:srgbClr val="00B5CC"/>
                </a:solidFill>
                <a:latin typeface="Arial" panose="020B0604020202020204" pitchFamily="34" charset="0"/>
                <a:cs typeface="Arial" panose="020B0604020202020204" pitchFamily="34" charset="0"/>
              </a:rPr>
              <a:t>For vulnerable groups, a new Perinatal Mental Health Team and a business case has been submitted to establish a new Mother and Baby Unit on the City Hospital site. For young people with eating disorders, a new day treatment program had been developed and the Trust has increased its community resource to support these children and their families. The Trust has continued to resettle patients from </a:t>
            </a:r>
            <a:r>
              <a:rPr lang="en-GB" sz="1200" dirty="0" err="1">
                <a:solidFill>
                  <a:srgbClr val="00B5CC"/>
                </a:solidFill>
                <a:latin typeface="Arial" panose="020B0604020202020204" pitchFamily="34" charset="0"/>
                <a:cs typeface="Arial" panose="020B0604020202020204" pitchFamily="34" charset="0"/>
              </a:rPr>
              <a:t>Muckamore</a:t>
            </a:r>
            <a:r>
              <a:rPr lang="en-GB" sz="1200" dirty="0">
                <a:solidFill>
                  <a:srgbClr val="00B5CC"/>
                </a:solidFill>
                <a:latin typeface="Arial" panose="020B0604020202020204" pitchFamily="34" charset="0"/>
                <a:cs typeface="Arial" panose="020B0604020202020204" pitchFamily="34" charset="0"/>
              </a:rPr>
              <a:t> into suitable accommodation with individualised wraparound support. Work is ongoing to source appropriate accommodation options for the patients and for people with an intellectual disability in the community. Our Children’s Community Services are working to rebuild the short break service  for young people. </a:t>
            </a:r>
          </a:p>
          <a:p>
            <a:endParaRPr lang="en-GB" sz="1200" dirty="0">
              <a:solidFill>
                <a:srgbClr val="00B5CC"/>
              </a:solidFill>
            </a:endParaRPr>
          </a:p>
        </p:txBody>
      </p:sp>
      <p:sp>
        <p:nvSpPr>
          <p:cNvPr id="4" name="Rectangle 3"/>
          <p:cNvSpPr/>
          <p:nvPr/>
        </p:nvSpPr>
        <p:spPr>
          <a:xfrm>
            <a:off x="138295" y="1979411"/>
            <a:ext cx="4191658" cy="4755734"/>
          </a:xfrm>
          <a:prstGeom prst="rect">
            <a:avLst/>
          </a:prstGeom>
          <a:noFill/>
          <a:ln w="28575">
            <a:solidFill>
              <a:srgbClr val="00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03091" y="1979411"/>
            <a:ext cx="4758838" cy="4755734"/>
          </a:xfrm>
          <a:prstGeom prst="rect">
            <a:avLst/>
          </a:prstGeom>
          <a:noFill/>
          <a:ln w="28575">
            <a:solidFill>
              <a:srgbClr val="EA0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235068" y="1979411"/>
            <a:ext cx="2894180" cy="4755734"/>
          </a:xfrm>
          <a:prstGeom prst="rect">
            <a:avLst/>
          </a:prstGeom>
          <a:noFill/>
          <a:ln w="28575">
            <a:solidFill>
              <a:srgbClr val="661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88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t="13496"/>
          <a:stretch/>
        </p:blipFill>
        <p:spPr>
          <a:xfrm>
            <a:off x="9540112" y="55507"/>
            <a:ext cx="1550549" cy="1123977"/>
          </a:xfrm>
          <a:prstGeom prst="rect">
            <a:avLst/>
          </a:prstGeom>
        </p:spPr>
      </p:pic>
      <p:grpSp>
        <p:nvGrpSpPr>
          <p:cNvPr id="5" name="Group 4"/>
          <p:cNvGrpSpPr/>
          <p:nvPr/>
        </p:nvGrpSpPr>
        <p:grpSpPr>
          <a:xfrm>
            <a:off x="79514" y="1020082"/>
            <a:ext cx="3432868" cy="5662926"/>
            <a:chOff x="3802819" y="1422765"/>
            <a:chExt cx="3432868" cy="5078313"/>
          </a:xfrm>
        </p:grpSpPr>
        <p:sp>
          <p:nvSpPr>
            <p:cNvPr id="6" name="TextBox 5"/>
            <p:cNvSpPr txBox="1"/>
            <p:nvPr/>
          </p:nvSpPr>
          <p:spPr>
            <a:xfrm>
              <a:off x="4010043" y="1422765"/>
              <a:ext cx="3167902" cy="5078313"/>
            </a:xfrm>
            <a:prstGeom prst="rect">
              <a:avLst/>
            </a:prstGeom>
            <a:solidFill>
              <a:schemeClr val="bg1"/>
            </a:solidFill>
            <a:ln w="28575">
              <a:solidFill>
                <a:srgbClr val="EA0190"/>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7" name="Picture 6"/>
            <p:cNvPicPr>
              <a:picLocks noChangeAspect="1"/>
            </p:cNvPicPr>
            <p:nvPr/>
          </p:nvPicPr>
          <p:blipFill rotWithShape="1">
            <a:blip r:embed="rId3"/>
            <a:srcRect t="3135" r="5973" b="5012"/>
            <a:stretch/>
          </p:blipFill>
          <p:spPr>
            <a:xfrm>
              <a:off x="4345810" y="1956418"/>
              <a:ext cx="957389" cy="1152940"/>
            </a:xfrm>
            <a:prstGeom prst="rect">
              <a:avLst/>
            </a:prstGeom>
            <a:ln>
              <a:noFill/>
            </a:ln>
            <a:effectLst>
              <a:softEdge rad="112500"/>
            </a:effectLst>
          </p:spPr>
        </p:pic>
        <p:sp>
          <p:nvSpPr>
            <p:cNvPr id="8" name="TextBox 7"/>
            <p:cNvSpPr txBox="1"/>
            <p:nvPr/>
          </p:nvSpPr>
          <p:spPr>
            <a:xfrm>
              <a:off x="4328873" y="3045105"/>
              <a:ext cx="10182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Plain X-ray</a:t>
              </a:r>
            </a:p>
            <a:p>
              <a:pPr algn="ctr"/>
              <a:r>
                <a:rPr lang="en-GB" sz="1200" b="1" dirty="0" smtClean="0">
                  <a:latin typeface="Arial" panose="020B0604020202020204" pitchFamily="34" charset="0"/>
                  <a:cs typeface="Arial" panose="020B0604020202020204" pitchFamily="34" charset="0"/>
                </a:rPr>
                <a:t>5347</a:t>
              </a:r>
              <a:endParaRPr lang="en-GB" sz="12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a:srcRect t="4165" r="9694"/>
            <a:stretch/>
          </p:blipFill>
          <p:spPr>
            <a:xfrm>
              <a:off x="5682250" y="1920194"/>
              <a:ext cx="1040941" cy="1159453"/>
            </a:xfrm>
            <a:prstGeom prst="rect">
              <a:avLst/>
            </a:prstGeom>
            <a:ln>
              <a:noFill/>
            </a:ln>
            <a:effectLst>
              <a:softEdge rad="112500"/>
            </a:effectLst>
          </p:spPr>
        </p:pic>
        <p:sp>
          <p:nvSpPr>
            <p:cNvPr id="10" name="TextBox 9"/>
            <p:cNvSpPr txBox="1"/>
            <p:nvPr/>
          </p:nvSpPr>
          <p:spPr>
            <a:xfrm>
              <a:off x="5682249" y="3048190"/>
              <a:ext cx="10182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MRI</a:t>
              </a:r>
            </a:p>
            <a:p>
              <a:pPr algn="ctr"/>
              <a:r>
                <a:rPr lang="en-GB" sz="1200" b="1" dirty="0" smtClean="0">
                  <a:latin typeface="Arial" panose="020B0604020202020204" pitchFamily="34" charset="0"/>
                  <a:cs typeface="Arial" panose="020B0604020202020204" pitchFamily="34" charset="0"/>
                </a:rPr>
                <a:t>970</a:t>
              </a:r>
              <a:endParaRPr lang="en-GB" sz="12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5"/>
            <a:srcRect l="5806" r="7160"/>
            <a:stretch/>
          </p:blipFill>
          <p:spPr>
            <a:xfrm>
              <a:off x="4277409" y="3512468"/>
              <a:ext cx="1121134" cy="1008802"/>
            </a:xfrm>
            <a:prstGeom prst="rect">
              <a:avLst/>
            </a:prstGeom>
            <a:ln>
              <a:noFill/>
            </a:ln>
            <a:effectLst>
              <a:softEdge rad="112500"/>
            </a:effectLst>
          </p:spPr>
        </p:pic>
        <p:sp>
          <p:nvSpPr>
            <p:cNvPr id="12" name="TextBox 11"/>
            <p:cNvSpPr txBox="1"/>
            <p:nvPr/>
          </p:nvSpPr>
          <p:spPr>
            <a:xfrm>
              <a:off x="4288922" y="4478357"/>
              <a:ext cx="10182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CT</a:t>
              </a:r>
            </a:p>
            <a:p>
              <a:pPr algn="ctr"/>
              <a:r>
                <a:rPr lang="en-GB" sz="1200" b="1" dirty="0" smtClean="0">
                  <a:latin typeface="Arial" panose="020B0604020202020204" pitchFamily="34" charset="0"/>
                  <a:cs typeface="Arial" panose="020B0604020202020204" pitchFamily="34" charset="0"/>
                </a:rPr>
                <a:t>1587</a:t>
              </a:r>
              <a:endParaRPr lang="en-GB" sz="12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5671959" y="3515524"/>
              <a:ext cx="1149738" cy="1008802"/>
            </a:xfrm>
            <a:prstGeom prst="rect">
              <a:avLst/>
            </a:prstGeom>
            <a:ln>
              <a:noFill/>
            </a:ln>
            <a:effectLst>
              <a:softEdge rad="112500"/>
            </a:effectLst>
          </p:spPr>
        </p:pic>
        <p:sp>
          <p:nvSpPr>
            <p:cNvPr id="14" name="TextBox 13"/>
            <p:cNvSpPr txBox="1"/>
            <p:nvPr/>
          </p:nvSpPr>
          <p:spPr>
            <a:xfrm>
              <a:off x="5741886" y="4478357"/>
              <a:ext cx="10182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Ultrasound</a:t>
              </a:r>
            </a:p>
            <a:p>
              <a:pPr algn="ctr"/>
              <a:r>
                <a:rPr lang="en-GB" sz="1200" b="1" dirty="0" smtClean="0">
                  <a:latin typeface="Arial" panose="020B0604020202020204" pitchFamily="34" charset="0"/>
                  <a:cs typeface="Arial" panose="020B0604020202020204" pitchFamily="34" charset="0"/>
                </a:rPr>
                <a:t>938</a:t>
              </a:r>
              <a:endParaRPr lang="en-GB" sz="12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stretch>
              <a:fillRect/>
            </a:stretch>
          </p:blipFill>
          <p:spPr>
            <a:xfrm>
              <a:off x="4259170" y="4864054"/>
              <a:ext cx="1133379" cy="1276042"/>
            </a:xfrm>
            <a:prstGeom prst="rect">
              <a:avLst/>
            </a:prstGeom>
            <a:ln>
              <a:noFill/>
            </a:ln>
            <a:effectLst>
              <a:softEdge rad="112500"/>
            </a:effectLst>
          </p:spPr>
        </p:pic>
        <p:pic>
          <p:nvPicPr>
            <p:cNvPr id="16" name="Picture 15"/>
            <p:cNvPicPr>
              <a:picLocks noChangeAspect="1"/>
            </p:cNvPicPr>
            <p:nvPr/>
          </p:nvPicPr>
          <p:blipFill>
            <a:blip r:embed="rId8"/>
            <a:stretch>
              <a:fillRect/>
            </a:stretch>
          </p:blipFill>
          <p:spPr>
            <a:xfrm>
              <a:off x="5764144" y="4891489"/>
              <a:ext cx="1086463" cy="1310390"/>
            </a:xfrm>
            <a:prstGeom prst="rect">
              <a:avLst/>
            </a:prstGeom>
            <a:ln>
              <a:noFill/>
            </a:ln>
            <a:effectLst>
              <a:softEdge rad="112500"/>
            </a:effectLst>
          </p:spPr>
        </p:pic>
        <p:sp>
          <p:nvSpPr>
            <p:cNvPr id="17" name="TextBox 16"/>
            <p:cNvSpPr txBox="1"/>
            <p:nvPr/>
          </p:nvSpPr>
          <p:spPr>
            <a:xfrm>
              <a:off x="4129132" y="6075087"/>
              <a:ext cx="14433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NM/PET CT</a:t>
              </a:r>
            </a:p>
            <a:p>
              <a:pPr algn="ctr"/>
              <a:r>
                <a:rPr lang="en-GB" sz="1200" b="1" dirty="0" smtClean="0">
                  <a:latin typeface="Arial" panose="020B0604020202020204" pitchFamily="34" charset="0"/>
                  <a:cs typeface="Arial" panose="020B0604020202020204" pitchFamily="34" charset="0"/>
                </a:rPr>
                <a:t>218</a:t>
              </a:r>
              <a:endParaRPr lang="en-GB" sz="1200" b="1" dirty="0">
                <a:latin typeface="Arial" panose="020B0604020202020204" pitchFamily="34" charset="0"/>
                <a:cs typeface="Arial" panose="020B0604020202020204" pitchFamily="34" charset="0"/>
              </a:endParaRPr>
            </a:p>
          </p:txBody>
        </p:sp>
        <p:sp>
          <p:nvSpPr>
            <p:cNvPr id="18" name="TextBox 17"/>
            <p:cNvSpPr txBox="1"/>
            <p:nvPr/>
          </p:nvSpPr>
          <p:spPr>
            <a:xfrm>
              <a:off x="5549293" y="6082242"/>
              <a:ext cx="1443307" cy="41400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DEXA</a:t>
              </a:r>
            </a:p>
            <a:p>
              <a:pPr algn="ctr"/>
              <a:r>
                <a:rPr lang="en-GB" sz="1200" b="1" dirty="0" smtClean="0">
                  <a:latin typeface="Arial" panose="020B0604020202020204" pitchFamily="34" charset="0"/>
                  <a:cs typeface="Arial" panose="020B0604020202020204" pitchFamily="34" charset="0"/>
                </a:rPr>
                <a:t>125</a:t>
              </a:r>
              <a:endParaRPr lang="en-GB" sz="1200" b="1" dirty="0">
                <a:latin typeface="Arial" panose="020B0604020202020204" pitchFamily="34" charset="0"/>
                <a:cs typeface="Arial" panose="020B0604020202020204" pitchFamily="34" charset="0"/>
              </a:endParaRPr>
            </a:p>
          </p:txBody>
        </p:sp>
        <p:sp>
          <p:nvSpPr>
            <p:cNvPr id="19" name="TextBox 18"/>
            <p:cNvSpPr txBox="1"/>
            <p:nvPr/>
          </p:nvSpPr>
          <p:spPr>
            <a:xfrm>
              <a:off x="3802819" y="1460586"/>
              <a:ext cx="3432868" cy="524406"/>
            </a:xfrm>
            <a:prstGeom prst="rect">
              <a:avLst/>
            </a:prstGeom>
            <a:noFill/>
          </p:spPr>
          <p:txBody>
            <a:bodyPr wrap="square" rtlCol="0">
              <a:spAutoFit/>
            </a:bodyPr>
            <a:lstStyle/>
            <a:p>
              <a:pPr algn="ctr"/>
              <a:r>
                <a:rPr lang="en-GB" sz="1600" b="1" dirty="0" smtClean="0">
                  <a:solidFill>
                    <a:srgbClr val="0070C0"/>
                  </a:solidFill>
                  <a:latin typeface="Arial" panose="020B0604020202020204" pitchFamily="34" charset="0"/>
                  <a:cs typeface="Arial" panose="020B0604020202020204" pitchFamily="34" charset="0"/>
                </a:rPr>
                <a:t>Average Weekly No. of scans performed</a:t>
              </a:r>
              <a:endParaRPr lang="en-GB" sz="1600" b="1" dirty="0">
                <a:solidFill>
                  <a:srgbClr val="0070C0"/>
                </a:solidFill>
                <a:latin typeface="Arial" panose="020B0604020202020204" pitchFamily="34" charset="0"/>
                <a:cs typeface="Arial" panose="020B0604020202020204" pitchFamily="34" charset="0"/>
              </a:endParaRPr>
            </a:p>
          </p:txBody>
        </p:sp>
      </p:grpSp>
      <p:grpSp>
        <p:nvGrpSpPr>
          <p:cNvPr id="20" name="Group 19"/>
          <p:cNvGrpSpPr/>
          <p:nvPr/>
        </p:nvGrpSpPr>
        <p:grpSpPr>
          <a:xfrm>
            <a:off x="8729142" y="1016120"/>
            <a:ext cx="3172488" cy="5670850"/>
            <a:chOff x="3969220" y="1422765"/>
            <a:chExt cx="3266467" cy="5078313"/>
          </a:xfrm>
        </p:grpSpPr>
        <p:sp>
          <p:nvSpPr>
            <p:cNvPr id="21" name="TextBox 20"/>
            <p:cNvSpPr txBox="1"/>
            <p:nvPr/>
          </p:nvSpPr>
          <p:spPr>
            <a:xfrm>
              <a:off x="4010044" y="1422765"/>
              <a:ext cx="3167902" cy="5078313"/>
            </a:xfrm>
            <a:prstGeom prst="rect">
              <a:avLst/>
            </a:prstGeom>
            <a:solidFill>
              <a:schemeClr val="bg1"/>
            </a:solidFill>
            <a:ln w="28575">
              <a:solidFill>
                <a:srgbClr val="EA0190"/>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22" name="TextBox 21"/>
            <p:cNvSpPr txBox="1"/>
            <p:nvPr/>
          </p:nvSpPr>
          <p:spPr>
            <a:xfrm>
              <a:off x="4328873" y="3045105"/>
              <a:ext cx="1018207" cy="413426"/>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ECG </a:t>
              </a:r>
            </a:p>
            <a:p>
              <a:pPr algn="ctr"/>
              <a:r>
                <a:rPr lang="en-GB" sz="1200" b="1" dirty="0" smtClean="0">
                  <a:latin typeface="Arial" panose="020B0604020202020204" pitchFamily="34" charset="0"/>
                  <a:cs typeface="Arial" panose="020B0604020202020204" pitchFamily="34" charset="0"/>
                </a:rPr>
                <a:t>2158</a:t>
              </a:r>
              <a:endParaRPr lang="en-GB" sz="1200" b="1" dirty="0">
                <a:latin typeface="Arial" panose="020B0604020202020204" pitchFamily="34" charset="0"/>
                <a:cs typeface="Arial" panose="020B0604020202020204" pitchFamily="34" charset="0"/>
              </a:endParaRPr>
            </a:p>
          </p:txBody>
        </p:sp>
        <p:sp>
          <p:nvSpPr>
            <p:cNvPr id="23" name="TextBox 22"/>
            <p:cNvSpPr txBox="1"/>
            <p:nvPr/>
          </p:nvSpPr>
          <p:spPr>
            <a:xfrm>
              <a:off x="5682249" y="3048190"/>
              <a:ext cx="1018207" cy="578797"/>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ECHO    341</a:t>
              </a:r>
            </a:p>
            <a:p>
              <a:pPr algn="ctr"/>
              <a:endParaRPr lang="en-GB" sz="1200" b="1" dirty="0">
                <a:latin typeface="Arial" panose="020B0604020202020204" pitchFamily="34" charset="0"/>
                <a:cs typeface="Arial" panose="020B0604020202020204" pitchFamily="34" charset="0"/>
              </a:endParaRPr>
            </a:p>
          </p:txBody>
        </p:sp>
        <p:sp>
          <p:nvSpPr>
            <p:cNvPr id="24" name="TextBox 23"/>
            <p:cNvSpPr txBox="1"/>
            <p:nvPr/>
          </p:nvSpPr>
          <p:spPr>
            <a:xfrm>
              <a:off x="4288922" y="4478357"/>
              <a:ext cx="1018207" cy="413426"/>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Remotes</a:t>
              </a:r>
            </a:p>
            <a:p>
              <a:pPr algn="ctr"/>
              <a:r>
                <a:rPr lang="en-GB" sz="1200" b="1" dirty="0" smtClean="0">
                  <a:latin typeface="Arial" panose="020B0604020202020204" pitchFamily="34" charset="0"/>
                  <a:cs typeface="Arial" panose="020B0604020202020204" pitchFamily="34" charset="0"/>
                </a:rPr>
                <a:t>345</a:t>
              </a:r>
              <a:endParaRPr lang="en-GB" sz="1200" b="1" dirty="0">
                <a:latin typeface="Arial" panose="020B0604020202020204" pitchFamily="34" charset="0"/>
                <a:cs typeface="Arial" panose="020B0604020202020204" pitchFamily="34" charset="0"/>
              </a:endParaRPr>
            </a:p>
          </p:txBody>
        </p:sp>
        <p:sp>
          <p:nvSpPr>
            <p:cNvPr id="25" name="TextBox 24"/>
            <p:cNvSpPr txBox="1"/>
            <p:nvPr/>
          </p:nvSpPr>
          <p:spPr>
            <a:xfrm>
              <a:off x="5741886" y="4478357"/>
              <a:ext cx="1018207" cy="413426"/>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Cath Lab  172</a:t>
              </a:r>
            </a:p>
          </p:txBody>
        </p:sp>
        <p:sp>
          <p:nvSpPr>
            <p:cNvPr id="26" name="TextBox 25"/>
            <p:cNvSpPr txBox="1"/>
            <p:nvPr/>
          </p:nvSpPr>
          <p:spPr>
            <a:xfrm>
              <a:off x="4129132" y="6075087"/>
              <a:ext cx="1443307" cy="413426"/>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Ambulatory</a:t>
              </a:r>
            </a:p>
            <a:p>
              <a:pPr algn="ctr"/>
              <a:r>
                <a:rPr lang="en-GB" sz="1200" b="1" dirty="0" smtClean="0">
                  <a:latin typeface="Arial" panose="020B0604020202020204" pitchFamily="34" charset="0"/>
                  <a:cs typeface="Arial" panose="020B0604020202020204" pitchFamily="34" charset="0"/>
                </a:rPr>
                <a:t>82</a:t>
              </a:r>
            </a:p>
          </p:txBody>
        </p:sp>
        <p:sp>
          <p:nvSpPr>
            <p:cNvPr id="27" name="TextBox 26"/>
            <p:cNvSpPr txBox="1"/>
            <p:nvPr/>
          </p:nvSpPr>
          <p:spPr>
            <a:xfrm>
              <a:off x="5559047" y="5857482"/>
              <a:ext cx="1443307" cy="578797"/>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Carpal tunnel Studies</a:t>
              </a:r>
            </a:p>
            <a:p>
              <a:pPr algn="ctr"/>
              <a:r>
                <a:rPr lang="en-GB" sz="1200" b="1" dirty="0" smtClean="0">
                  <a:latin typeface="Arial" panose="020B0604020202020204" pitchFamily="34" charset="0"/>
                  <a:cs typeface="Arial" panose="020B0604020202020204" pitchFamily="34" charset="0"/>
                </a:rPr>
                <a:t> 46</a:t>
              </a:r>
            </a:p>
          </p:txBody>
        </p:sp>
        <p:sp>
          <p:nvSpPr>
            <p:cNvPr id="28" name="TextBox 27"/>
            <p:cNvSpPr txBox="1"/>
            <p:nvPr/>
          </p:nvSpPr>
          <p:spPr>
            <a:xfrm>
              <a:off x="3969220" y="1460586"/>
              <a:ext cx="3266467" cy="523673"/>
            </a:xfrm>
            <a:prstGeom prst="rect">
              <a:avLst/>
            </a:prstGeom>
            <a:noFill/>
          </p:spPr>
          <p:txBody>
            <a:bodyPr wrap="square" rtlCol="0">
              <a:spAutoFit/>
            </a:bodyPr>
            <a:lstStyle/>
            <a:p>
              <a:pPr algn="ctr"/>
              <a:r>
                <a:rPr lang="en-GB" sz="1600" b="1" dirty="0" smtClean="0">
                  <a:solidFill>
                    <a:srgbClr val="0070C0"/>
                  </a:solidFill>
                  <a:latin typeface="Arial" panose="020B0604020202020204" pitchFamily="34" charset="0"/>
                  <a:cs typeface="Arial" panose="020B0604020202020204" pitchFamily="34" charset="0"/>
                </a:rPr>
                <a:t>Average Weekly No. of Clinical Physiology investigations</a:t>
              </a:r>
              <a:endParaRPr lang="en-GB" sz="1600" b="1" dirty="0">
                <a:solidFill>
                  <a:srgbClr val="0070C0"/>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9"/>
            <a:stretch>
              <a:fillRect/>
            </a:stretch>
          </p:blipFill>
          <p:spPr>
            <a:xfrm flipH="1">
              <a:off x="4221417" y="2095298"/>
              <a:ext cx="1208883" cy="946958"/>
            </a:xfrm>
            <a:prstGeom prst="rect">
              <a:avLst/>
            </a:prstGeom>
          </p:spPr>
        </p:pic>
        <p:pic>
          <p:nvPicPr>
            <p:cNvPr id="30" name="Picture 29"/>
            <p:cNvPicPr>
              <a:picLocks noChangeAspect="1"/>
            </p:cNvPicPr>
            <p:nvPr/>
          </p:nvPicPr>
          <p:blipFill>
            <a:blip r:embed="rId10"/>
            <a:stretch>
              <a:fillRect/>
            </a:stretch>
          </p:blipFill>
          <p:spPr>
            <a:xfrm>
              <a:off x="5605576" y="2058919"/>
              <a:ext cx="1282504" cy="965710"/>
            </a:xfrm>
            <a:prstGeom prst="rect">
              <a:avLst/>
            </a:prstGeom>
          </p:spPr>
        </p:pic>
        <p:pic>
          <p:nvPicPr>
            <p:cNvPr id="31" name="Picture 30"/>
            <p:cNvPicPr>
              <a:picLocks noChangeAspect="1"/>
            </p:cNvPicPr>
            <p:nvPr/>
          </p:nvPicPr>
          <p:blipFill>
            <a:blip r:embed="rId11"/>
            <a:stretch>
              <a:fillRect/>
            </a:stretch>
          </p:blipFill>
          <p:spPr>
            <a:xfrm>
              <a:off x="4333417" y="3506770"/>
              <a:ext cx="993792" cy="993792"/>
            </a:xfrm>
            <a:prstGeom prst="rect">
              <a:avLst/>
            </a:prstGeom>
          </p:spPr>
        </p:pic>
        <p:pic>
          <p:nvPicPr>
            <p:cNvPr id="32" name="Picture 31"/>
            <p:cNvPicPr>
              <a:picLocks noChangeAspect="1"/>
            </p:cNvPicPr>
            <p:nvPr/>
          </p:nvPicPr>
          <p:blipFill>
            <a:blip r:embed="rId12"/>
            <a:stretch>
              <a:fillRect/>
            </a:stretch>
          </p:blipFill>
          <p:spPr>
            <a:xfrm>
              <a:off x="5572439" y="3521802"/>
              <a:ext cx="1335116" cy="834447"/>
            </a:xfrm>
            <a:prstGeom prst="rect">
              <a:avLst/>
            </a:prstGeom>
          </p:spPr>
        </p:pic>
        <p:pic>
          <p:nvPicPr>
            <p:cNvPr id="33" name="Picture 32"/>
            <p:cNvPicPr>
              <a:picLocks noChangeAspect="1"/>
            </p:cNvPicPr>
            <p:nvPr/>
          </p:nvPicPr>
          <p:blipFill>
            <a:blip r:embed="rId13"/>
            <a:stretch>
              <a:fillRect/>
            </a:stretch>
          </p:blipFill>
          <p:spPr>
            <a:xfrm>
              <a:off x="4139597" y="5011766"/>
              <a:ext cx="1509535" cy="1026484"/>
            </a:xfrm>
            <a:prstGeom prst="rect">
              <a:avLst/>
            </a:prstGeom>
          </p:spPr>
        </p:pic>
        <p:pic>
          <p:nvPicPr>
            <p:cNvPr id="34" name="Picture 33"/>
            <p:cNvPicPr>
              <a:picLocks noChangeAspect="1"/>
            </p:cNvPicPr>
            <p:nvPr/>
          </p:nvPicPr>
          <p:blipFill>
            <a:blip r:embed="rId14"/>
            <a:stretch>
              <a:fillRect/>
            </a:stretch>
          </p:blipFill>
          <p:spPr>
            <a:xfrm>
              <a:off x="5687784" y="4863115"/>
              <a:ext cx="1219406" cy="976497"/>
            </a:xfrm>
            <a:prstGeom prst="rect">
              <a:avLst/>
            </a:prstGeom>
          </p:spPr>
        </p:pic>
      </p:grpSp>
      <p:sp>
        <p:nvSpPr>
          <p:cNvPr id="2" name="Rectangle 1"/>
          <p:cNvSpPr/>
          <p:nvPr/>
        </p:nvSpPr>
        <p:spPr>
          <a:xfrm>
            <a:off x="79514" y="1885"/>
            <a:ext cx="14749553" cy="369332"/>
          </a:xfrm>
          <a:prstGeom prst="rect">
            <a:avLst/>
          </a:prstGeom>
        </p:spPr>
        <p:txBody>
          <a:bodyPr wrap="square">
            <a:spAutoFit/>
          </a:bodyPr>
          <a:lstStyle/>
          <a:p>
            <a:r>
              <a:rPr lang="en-GB" b="1" dirty="0" smtClean="0">
                <a:solidFill>
                  <a:srgbClr val="7030A0"/>
                </a:solidFill>
                <a:latin typeface="Arial" panose="020B0604020202020204" pitchFamily="34" charset="0"/>
                <a:cs typeface="Arial" panose="020B0604020202020204" pitchFamily="34" charset="0"/>
              </a:rPr>
              <a:t>Belfast Trust is a large and complex health and social care organisation – </a:t>
            </a:r>
            <a:endParaRPr lang="en-GB" dirty="0">
              <a:solidFill>
                <a:srgbClr val="00B5CC"/>
              </a:solidFill>
            </a:endParaRPr>
          </a:p>
        </p:txBody>
      </p:sp>
      <p:sp>
        <p:nvSpPr>
          <p:cNvPr id="3" name="TextBox 2"/>
          <p:cNvSpPr txBox="1"/>
          <p:nvPr/>
        </p:nvSpPr>
        <p:spPr>
          <a:xfrm>
            <a:off x="59029" y="368489"/>
            <a:ext cx="6821098" cy="830997"/>
          </a:xfrm>
          <a:prstGeom prst="rect">
            <a:avLst/>
          </a:prstGeom>
          <a:noFill/>
        </p:spPr>
        <p:txBody>
          <a:bodyPr wrap="none" rtlCol="0">
            <a:spAutoFit/>
          </a:bodyPr>
          <a:lstStyle/>
          <a:p>
            <a:r>
              <a:rPr lang="en-GB" sz="2400" b="1" dirty="0">
                <a:solidFill>
                  <a:srgbClr val="00B5CC"/>
                </a:solidFill>
                <a:latin typeface="Arial" panose="020B0604020202020204" pitchFamily="34" charset="0"/>
                <a:cs typeface="Arial" panose="020B0604020202020204" pitchFamily="34" charset="0"/>
              </a:rPr>
              <a:t>here is some of our </a:t>
            </a:r>
            <a:r>
              <a:rPr lang="en-GB" sz="2400" b="1" dirty="0" smtClean="0">
                <a:solidFill>
                  <a:srgbClr val="00B5CC"/>
                </a:solidFill>
                <a:latin typeface="Arial" panose="020B0604020202020204" pitchFamily="34" charset="0"/>
                <a:cs typeface="Arial" panose="020B0604020202020204" pitchFamily="34" charset="0"/>
              </a:rPr>
              <a:t>average weekly </a:t>
            </a:r>
            <a:r>
              <a:rPr lang="en-GB" sz="2400" b="1" dirty="0">
                <a:solidFill>
                  <a:srgbClr val="00B5CC"/>
                </a:solidFill>
                <a:latin typeface="Arial" panose="020B0604020202020204" pitchFamily="34" charset="0"/>
                <a:cs typeface="Arial" panose="020B0604020202020204" pitchFamily="34" charset="0"/>
              </a:rPr>
              <a:t>activity…</a:t>
            </a:r>
            <a:endParaRPr lang="en-GB" sz="2400" dirty="0">
              <a:solidFill>
                <a:srgbClr val="00B5CC"/>
              </a:solidFill>
            </a:endParaRPr>
          </a:p>
          <a:p>
            <a:endParaRPr lang="en-GB" sz="2400" dirty="0"/>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72025" y="1016120"/>
            <a:ext cx="4847949" cy="5670850"/>
          </a:xfrm>
          <a:prstGeom prst="rect">
            <a:avLst/>
          </a:prstGeom>
        </p:spPr>
      </p:pic>
    </p:spTree>
    <p:extLst>
      <p:ext uri="{BB962C8B-B14F-4D97-AF65-F5344CB8AC3E}">
        <p14:creationId xmlns:p14="http://schemas.microsoft.com/office/powerpoint/2010/main" val="293809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3700" y="252224"/>
            <a:ext cx="11550395" cy="635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441643" y="896471"/>
            <a:ext cx="9322452" cy="6401753"/>
          </a:xfrm>
          <a:prstGeom prst="rect">
            <a:avLst/>
          </a:prstGeom>
        </p:spPr>
        <p:txBody>
          <a:bodyPr wrap="square">
            <a:spAutoFit/>
          </a:bodyPr>
          <a:lstStyle/>
          <a:p>
            <a:pPr>
              <a:lnSpc>
                <a:spcPct val="100000"/>
              </a:lnSpc>
              <a:spcBef>
                <a:spcPts val="0"/>
              </a:spcBef>
            </a:pPr>
            <a:r>
              <a:rPr lang="en-GB" b="1" dirty="0" smtClean="0">
                <a:solidFill>
                  <a:srgbClr val="0A4C84"/>
                </a:solidFill>
                <a:latin typeface="Arial" panose="020B0604020202020204" pitchFamily="34" charset="0"/>
                <a:cs typeface="Arial" panose="020B0604020202020204" pitchFamily="34" charset="0"/>
              </a:rPr>
              <a:t>OUR PATIENTS &amp; SERVICE USERS</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Improving the health and well-being of the population and Learning from listening</a:t>
            </a:r>
          </a:p>
          <a:p>
            <a:endParaRPr lang="en-GB" sz="6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Alternative </a:t>
            </a:r>
            <a:r>
              <a:rPr lang="en-GB" sz="1400" dirty="0">
                <a:latin typeface="Arial" panose="020B0604020202020204" pitchFamily="34" charset="0"/>
                <a:cs typeface="Arial" panose="020B0604020202020204" pitchFamily="34" charset="0"/>
              </a:rPr>
              <a:t>pathways of care for patients </a:t>
            </a:r>
            <a:r>
              <a:rPr lang="en-GB" sz="1400" dirty="0" smtClean="0">
                <a:latin typeface="Arial" panose="020B0604020202020204" pitchFamily="34" charset="0"/>
                <a:cs typeface="Arial" panose="020B0604020202020204" pitchFamily="34" charset="0"/>
              </a:rPr>
              <a:t>will continue to be developed </a:t>
            </a:r>
            <a:r>
              <a:rPr lang="en-GB" sz="1400" dirty="0">
                <a:latin typeface="Arial" panose="020B0604020202020204" pitchFamily="34" charset="0"/>
                <a:cs typeface="Arial" panose="020B0604020202020204" pitchFamily="34" charset="0"/>
              </a:rPr>
              <a:t>and there </a:t>
            </a:r>
            <a:r>
              <a:rPr lang="en-GB" sz="1400" dirty="0" smtClean="0">
                <a:latin typeface="Arial" panose="020B0604020202020204" pitchFamily="34" charset="0"/>
                <a:cs typeface="Arial" panose="020B0604020202020204" pitchFamily="34" charset="0"/>
              </a:rPr>
              <a:t>will be </a:t>
            </a:r>
            <a:r>
              <a:rPr lang="en-GB" sz="1400" dirty="0">
                <a:latin typeface="Arial" panose="020B0604020202020204" pitchFamily="34" charset="0"/>
                <a:cs typeface="Arial" panose="020B0604020202020204" pitchFamily="34" charset="0"/>
              </a:rPr>
              <a:t>a strong focus on improving how we communicate with our patients. </a:t>
            </a:r>
          </a:p>
          <a:p>
            <a:r>
              <a:rPr lang="en-GB" sz="1400" dirty="0">
                <a:latin typeface="Arial" panose="020B0604020202020204" pitchFamily="34" charset="0"/>
                <a:cs typeface="Arial" panose="020B0604020202020204" pitchFamily="34" charset="0"/>
              </a:rPr>
              <a:t> </a:t>
            </a:r>
          </a:p>
          <a:p>
            <a:r>
              <a:rPr lang="en-GB" sz="1400" dirty="0" smtClean="0">
                <a:latin typeface="Arial" panose="020B0604020202020204" pitchFamily="34" charset="0"/>
                <a:cs typeface="Arial" panose="020B0604020202020204" pitchFamily="34" charset="0"/>
              </a:rPr>
              <a:t>We will continue to develop </a:t>
            </a:r>
            <a:r>
              <a:rPr lang="en-GB" sz="1400" dirty="0">
                <a:latin typeface="Arial" panose="020B0604020202020204" pitchFamily="34" charset="0"/>
                <a:cs typeface="Arial" panose="020B0604020202020204" pitchFamily="34" charset="0"/>
              </a:rPr>
              <a:t>specific </a:t>
            </a:r>
            <a:r>
              <a:rPr lang="en-GB" sz="1400" dirty="0" smtClean="0">
                <a:latin typeface="Arial" panose="020B0604020202020204" pitchFamily="34" charset="0"/>
                <a:cs typeface="Arial" panose="020B0604020202020204" pitchFamily="34" charset="0"/>
              </a:rPr>
              <a:t>services dedicated </a:t>
            </a:r>
            <a:r>
              <a:rPr lang="en-GB" sz="1400" dirty="0">
                <a:latin typeface="Arial" panose="020B0604020202020204" pitchFamily="34" charset="0"/>
                <a:cs typeface="Arial" panose="020B0604020202020204" pitchFamily="34" charset="0"/>
              </a:rPr>
              <a:t>to supporting people to self-manage their own heath, for </a:t>
            </a:r>
            <a:r>
              <a:rPr lang="en-GB" sz="1400" dirty="0" smtClean="0">
                <a:latin typeface="Arial" panose="020B0604020202020204" pitchFamily="34" charset="0"/>
                <a:cs typeface="Arial" panose="020B0604020202020204" pitchFamily="34" charset="0"/>
              </a:rPr>
              <a:t>example, </a:t>
            </a:r>
            <a:r>
              <a:rPr lang="en-GB" sz="1400" dirty="0">
                <a:latin typeface="Arial" panose="020B0604020202020204" pitchFamily="34" charset="0"/>
                <a:cs typeface="Arial" panose="020B0604020202020204" pitchFamily="34" charset="0"/>
              </a:rPr>
              <a:t>post Covid interventions, </a:t>
            </a:r>
            <a:r>
              <a:rPr lang="en-GB" sz="1400" dirty="0" smtClean="0">
                <a:latin typeface="Arial" panose="020B0604020202020204" pitchFamily="34" charset="0"/>
                <a:cs typeface="Arial" panose="020B0604020202020204" pitchFamily="34" charset="0"/>
              </a:rPr>
              <a:t>Community Mental Health, and the Inclusion service.</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are committed to improving support to our children and young people, including Looked </a:t>
            </a:r>
            <a:r>
              <a:rPr lang="en-GB" sz="1400" dirty="0">
                <a:latin typeface="Arial" panose="020B0604020202020204" pitchFamily="34" charset="0"/>
                <a:cs typeface="Arial" panose="020B0604020202020204" pitchFamily="34" charset="0"/>
              </a:rPr>
              <a:t>A</a:t>
            </a:r>
            <a:r>
              <a:rPr lang="en-GB" sz="1400" dirty="0" smtClean="0">
                <a:latin typeface="Arial" panose="020B0604020202020204" pitchFamily="34" charset="0"/>
                <a:cs typeface="Arial" panose="020B0604020202020204" pitchFamily="34" charset="0"/>
              </a:rPr>
              <a:t>fter Children and those with Special Educational Needs.</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are committed to implementing the new Regional Model for Intellectual Disability, expected in 2025.</a:t>
            </a:r>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are committed to strengthening and expanding our partnerships, taking a whole systems approach to population health, including through, our Community Planning Partnerships and the Integrated Care System. </a:t>
            </a:r>
            <a:r>
              <a:rPr lang="en-GB" sz="1400" dirty="0">
                <a:latin typeface="Arial" panose="020B0604020202020204" pitchFamily="34" charset="0"/>
                <a:cs typeface="Arial" panose="020B0604020202020204" pitchFamily="34" charset="0"/>
              </a:rPr>
              <a:t>The introduction of </a:t>
            </a:r>
            <a:r>
              <a:rPr lang="en-GB" sz="1400" dirty="0" smtClean="0">
                <a:latin typeface="Arial" panose="020B0604020202020204" pitchFamily="34" charset="0"/>
                <a:cs typeface="Arial" panose="020B0604020202020204" pitchFamily="34" charset="0"/>
              </a:rPr>
              <a:t>a Belfast Area </a:t>
            </a:r>
            <a:r>
              <a:rPr lang="en-GB" sz="1400" dirty="0">
                <a:latin typeface="Arial" panose="020B0604020202020204" pitchFamily="34" charset="0"/>
                <a:cs typeface="Arial" panose="020B0604020202020204" pitchFamily="34" charset="0"/>
              </a:rPr>
              <a:t>integrated Partnership Board will set further priorities and actions with regards to tackling health inequalities. </a:t>
            </a:r>
            <a:endParaRPr lang="en-GB" sz="1400" dirty="0" smtClean="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smtClean="0">
                <a:latin typeface="Arial" panose="020B0604020202020204" pitchFamily="34" charset="0"/>
                <a:cs typeface="Arial" panose="020B0604020202020204" pitchFamily="34" charset="0"/>
              </a:rPr>
              <a:t>We </a:t>
            </a:r>
            <a:r>
              <a:rPr lang="en-GB" sz="1400" dirty="0" smtClean="0">
                <a:solidFill>
                  <a:prstClr val="black"/>
                </a:solidFill>
                <a:latin typeface="Arial" panose="020B0604020202020204" pitchFamily="34" charset="0"/>
                <a:cs typeface="Arial" panose="020B0604020202020204" pitchFamily="34" charset="0"/>
              </a:rPr>
              <a:t>remain committed </a:t>
            </a:r>
            <a:r>
              <a:rPr lang="en-GB" sz="1400" dirty="0">
                <a:solidFill>
                  <a:prstClr val="black"/>
                </a:solidFill>
                <a:latin typeface="Arial" panose="020B0604020202020204" pitchFamily="34" charset="0"/>
                <a:cs typeface="Arial" panose="020B0604020202020204" pitchFamily="34" charset="0"/>
              </a:rPr>
              <a:t>to tackling health inequalities and prioritising early intervention and prevention. </a:t>
            </a:r>
            <a:endParaRPr lang="en-GB" sz="1400" dirty="0" smtClean="0">
              <a:latin typeface="Arial" panose="020B0604020202020204" pitchFamily="34" charset="0"/>
              <a:cs typeface="Arial" panose="020B0604020202020204" pitchFamily="34" charset="0"/>
            </a:endParaRPr>
          </a:p>
          <a:p>
            <a:pPr>
              <a:lnSpc>
                <a:spcPct val="100000"/>
              </a:lnSpc>
              <a:spcBef>
                <a:spcPts val="0"/>
              </a:spcBef>
            </a:pPr>
            <a:endParaRPr lang="en-GB" sz="1400" dirty="0" smtClean="0">
              <a:latin typeface="Arial" panose="020B0604020202020204" pitchFamily="34" charset="0"/>
              <a:cs typeface="Arial" panose="020B0604020202020204" pitchFamily="34" charset="0"/>
            </a:endParaRPr>
          </a:p>
          <a:p>
            <a:pPr>
              <a:lnSpc>
                <a:spcPct val="100000"/>
              </a:lnSpc>
              <a:spcBef>
                <a:spcPts val="0"/>
              </a:spcBef>
            </a:pPr>
            <a:r>
              <a:rPr lang="en-GB" sz="1400" dirty="0" smtClean="0">
                <a:latin typeface="Arial" panose="020B0604020202020204" pitchFamily="34" charset="0"/>
                <a:cs typeface="Arial" panose="020B0604020202020204" pitchFamily="34" charset="0"/>
              </a:rPr>
              <a:t>We will use data to understand our population’s health needs, to design services which meet the needs of our community and to identify areas of inequity and exclusion. </a:t>
            </a:r>
          </a:p>
          <a:p>
            <a:pPr>
              <a:lnSpc>
                <a:spcPct val="100000"/>
              </a:lnSpc>
              <a:spcBef>
                <a:spcPts val="0"/>
              </a:spcBef>
            </a:pP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will continue to engage and work collaboratively with service users and carers to ensure we take into account the needs of all those who require our services  and who are essentially the experts by experience. </a:t>
            </a:r>
            <a:endParaRPr lang="en-GB" sz="1400" dirty="0">
              <a:latin typeface="Arial" panose="020B0604020202020204" pitchFamily="34" charset="0"/>
              <a:cs typeface="Arial" panose="020B0604020202020204" pitchFamily="34" charset="0"/>
            </a:endParaRPr>
          </a:p>
          <a:p>
            <a:endParaRPr lang="en-GB" dirty="0"/>
          </a:p>
          <a:p>
            <a:pPr>
              <a:lnSpc>
                <a:spcPct val="100000"/>
              </a:lnSpc>
              <a:spcBef>
                <a:spcPts val="0"/>
              </a:spcBef>
            </a:pP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339798" y="335197"/>
            <a:ext cx="3005951" cy="646331"/>
          </a:xfrm>
          <a:prstGeom prst="rect">
            <a:avLst/>
          </a:prstGeom>
          <a:noFill/>
        </p:spPr>
        <p:txBody>
          <a:bodyPr wrap="none" rtlCol="0">
            <a:spAutoFit/>
          </a:bodyPr>
          <a:lstStyle/>
          <a:p>
            <a:r>
              <a:rPr lang="en-GB" sz="3600" dirty="0" smtClean="0">
                <a:solidFill>
                  <a:srgbClr val="7030A0"/>
                </a:solidFill>
                <a:latin typeface="Arial" panose="020B0604020202020204" pitchFamily="34" charset="0"/>
                <a:cs typeface="Arial" panose="020B0604020202020204" pitchFamily="34" charset="0"/>
              </a:rPr>
              <a:t>Our Priorities:</a:t>
            </a:r>
            <a:endParaRPr lang="en-GB" sz="3600" dirty="0">
              <a:solidFill>
                <a:srgbClr val="7030A0"/>
              </a:solidFill>
              <a:latin typeface="Arial" panose="020B0604020202020204" pitchFamily="34" charset="0"/>
              <a:cs typeface="Arial" panose="020B0604020202020204" pitchFamily="34" charset="0"/>
            </a:endParaRPr>
          </a:p>
        </p:txBody>
      </p:sp>
      <p:sp>
        <p:nvSpPr>
          <p:cNvPr id="11" name="Rectangle 10"/>
          <p:cNvSpPr/>
          <p:nvPr/>
        </p:nvSpPr>
        <p:spPr>
          <a:xfrm>
            <a:off x="412376" y="896470"/>
            <a:ext cx="11244799" cy="5638801"/>
          </a:xfrm>
          <a:prstGeom prst="rect">
            <a:avLst/>
          </a:prstGeom>
          <a:noFill/>
          <a:ln w="19050">
            <a:solidFill>
              <a:srgbClr val="0A4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582887" y="2716982"/>
            <a:ext cx="1751836" cy="1811886"/>
          </a:xfrm>
          <a:prstGeom prst="rect">
            <a:avLst/>
          </a:prstGeom>
        </p:spPr>
      </p:pic>
    </p:spTree>
    <p:extLst>
      <p:ext uri="{BB962C8B-B14F-4D97-AF65-F5344CB8AC3E}">
        <p14:creationId xmlns:p14="http://schemas.microsoft.com/office/powerpoint/2010/main" val="64389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B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45086" y="216365"/>
            <a:ext cx="11550395" cy="635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29573" y="981528"/>
            <a:ext cx="8122597" cy="4955203"/>
          </a:xfrm>
          <a:prstGeom prst="rect">
            <a:avLst/>
          </a:prstGeom>
          <a:noFill/>
        </p:spPr>
        <p:txBody>
          <a:bodyPr wrap="square" rtlCol="0">
            <a:spAutoFit/>
          </a:bodyPr>
          <a:lstStyle/>
          <a:p>
            <a:r>
              <a:rPr lang="en-GB" b="1" dirty="0">
                <a:solidFill>
                  <a:srgbClr val="EA0190"/>
                </a:solidFill>
                <a:latin typeface="Arial" panose="020B0604020202020204" pitchFamily="34" charset="0"/>
                <a:cs typeface="Arial" panose="020B0604020202020204" pitchFamily="34" charset="0"/>
              </a:rPr>
              <a:t>OUR </a:t>
            </a:r>
            <a:r>
              <a:rPr lang="en-GB" b="1" dirty="0" smtClean="0">
                <a:solidFill>
                  <a:srgbClr val="EA0190"/>
                </a:solidFill>
                <a:latin typeface="Arial" panose="020B0604020202020204" pitchFamily="34" charset="0"/>
                <a:cs typeface="Arial" panose="020B0604020202020204" pitchFamily="34" charset="0"/>
              </a:rPr>
              <a:t>PERFORMANCE </a:t>
            </a:r>
            <a:r>
              <a:rPr lang="en-GB" b="1" dirty="0" smtClean="0">
                <a:latin typeface="Arial" panose="020B0604020202020204" pitchFamily="34" charset="0"/>
                <a:cs typeface="Arial" panose="020B0604020202020204" pitchFamily="34" charset="0"/>
              </a:rPr>
              <a:t>Delivering </a:t>
            </a:r>
            <a:r>
              <a:rPr lang="en-GB" b="1" dirty="0">
                <a:latin typeface="Arial" panose="020B0604020202020204" pitchFamily="34" charset="0"/>
                <a:cs typeface="Arial" panose="020B0604020202020204" pitchFamily="34" charset="0"/>
              </a:rPr>
              <a:t>safe and effective care, reducing waiting </a:t>
            </a:r>
            <a:r>
              <a:rPr lang="en-GB" b="1" dirty="0" smtClean="0">
                <a:latin typeface="Arial" panose="020B0604020202020204" pitchFamily="34" charset="0"/>
                <a:cs typeface="Arial" panose="020B0604020202020204" pitchFamily="34" charset="0"/>
              </a:rPr>
              <a:t>times</a:t>
            </a:r>
            <a:endParaRPr lang="en-GB"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Our </a:t>
            </a:r>
            <a:r>
              <a:rPr lang="en-GB" sz="1400" dirty="0">
                <a:latin typeface="Arial" panose="020B0604020202020204" pitchFamily="34" charset="0"/>
                <a:cs typeface="Arial" panose="020B0604020202020204" pitchFamily="34" charset="0"/>
              </a:rPr>
              <a:t>waiting lists are longer than we would like them to be. The Trust is making every effort to improve performance within resources </a:t>
            </a:r>
            <a:r>
              <a:rPr lang="en-GB" sz="1400" dirty="0" smtClean="0">
                <a:latin typeface="Arial" panose="020B0604020202020204" pitchFamily="34" charset="0"/>
                <a:cs typeface="Arial" panose="020B0604020202020204" pitchFamily="34" charset="0"/>
              </a:rPr>
              <a:t>available through new initiatives such as mega clinics and elective care centres and new ways of working.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will </a:t>
            </a:r>
            <a:r>
              <a:rPr lang="en-GB" sz="1400" dirty="0" smtClean="0">
                <a:latin typeface="Arial" panose="020B0604020202020204" pitchFamily="34" charset="0"/>
                <a:cs typeface="Arial" panose="020B0604020202020204" pitchFamily="34" charset="0"/>
              </a:rPr>
              <a:t>continue to drive forward the </a:t>
            </a:r>
            <a:r>
              <a:rPr lang="en-GB" sz="1400" dirty="0">
                <a:latin typeface="Arial" panose="020B0604020202020204" pitchFamily="34" charset="0"/>
                <a:cs typeface="Arial" panose="020B0604020202020204" pitchFamily="34" charset="0"/>
              </a:rPr>
              <a:t>significant programme of reform and modernisation </a:t>
            </a:r>
            <a:r>
              <a:rPr lang="en-GB" sz="1400" dirty="0" smtClean="0">
                <a:latin typeface="Arial" panose="020B0604020202020204" pitchFamily="34" charset="0"/>
                <a:cs typeface="Arial" panose="020B0604020202020204" pitchFamily="34" charset="0"/>
              </a:rPr>
              <a:t>of our outpatient services. </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will look at developing new pathways for our people to reach the care they need in a timely way, and avoiding ED when appropriate. </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will work with Department of Health and other Trusts to deliver services in keeping with </a:t>
            </a:r>
            <a:r>
              <a:rPr lang="en-GB" sz="1400" b="1" dirty="0" smtClean="0">
                <a:latin typeface="Arial" panose="020B0604020202020204" pitchFamily="34" charset="0"/>
                <a:cs typeface="Arial" panose="020B0604020202020204" pitchFamily="34" charset="0"/>
                <a:hlinkClick r:id="rId3"/>
              </a:rPr>
              <a:t>Hospitals </a:t>
            </a:r>
            <a:r>
              <a:rPr lang="en-GB" sz="1400" b="1" dirty="0">
                <a:latin typeface="Arial" panose="020B0604020202020204" pitchFamily="34" charset="0"/>
                <a:cs typeface="Arial" panose="020B0604020202020204" pitchFamily="34" charset="0"/>
                <a:hlinkClick r:id="rId3"/>
              </a:rPr>
              <a:t>- Creating A Network For Better </a:t>
            </a:r>
            <a:r>
              <a:rPr lang="en-GB" sz="1400" b="1" dirty="0" smtClean="0">
                <a:latin typeface="Arial" panose="020B0604020202020204" pitchFamily="34" charset="0"/>
                <a:cs typeface="Arial" panose="020B0604020202020204" pitchFamily="34" charset="0"/>
                <a:hlinkClick r:id="rId3"/>
              </a:rPr>
              <a:t>Outcomes</a:t>
            </a:r>
            <a:r>
              <a:rPr lang="en-GB" sz="1400" dirty="0" smtClean="0">
                <a:latin typeface="Arial" panose="020B0604020202020204" pitchFamily="34" charset="0"/>
                <a:cs typeface="Arial" panose="020B0604020202020204" pitchFamily="34" charset="0"/>
              </a:rPr>
              <a:t>. The aims outlined in this is to </a:t>
            </a:r>
            <a:r>
              <a:rPr lang="en-GB" sz="1400" dirty="0">
                <a:latin typeface="Arial" panose="020B0604020202020204" pitchFamily="34" charset="0"/>
                <a:cs typeface="Arial" panose="020B0604020202020204" pitchFamily="34" charset="0"/>
              </a:rPr>
              <a:t>m</a:t>
            </a:r>
            <a:r>
              <a:rPr lang="en-GB" sz="1400" dirty="0" smtClean="0">
                <a:latin typeface="Arial" panose="020B0604020202020204" pitchFamily="34" charset="0"/>
                <a:cs typeface="Arial" panose="020B0604020202020204" pitchFamily="34" charset="0"/>
              </a:rPr>
              <a:t>aximise </a:t>
            </a:r>
            <a:r>
              <a:rPr lang="en-GB" sz="1400" dirty="0">
                <a:latin typeface="Arial" panose="020B0604020202020204" pitchFamily="34" charset="0"/>
                <a:cs typeface="Arial" panose="020B0604020202020204" pitchFamily="34" charset="0"/>
              </a:rPr>
              <a:t>efficiency and </a:t>
            </a:r>
            <a:r>
              <a:rPr lang="en-GB" sz="1400" dirty="0" smtClean="0">
                <a:latin typeface="Arial" panose="020B0604020202020204" pitchFamily="34" charset="0"/>
                <a:cs typeface="Arial" panose="020B0604020202020204" pitchFamily="34" charset="0"/>
              </a:rPr>
              <a:t>productivity.  </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roles of some hospitals will change to better deliver the health needs of the community and keep pace with modern medicine, as </a:t>
            </a:r>
            <a:r>
              <a:rPr lang="en-GB" sz="1400" dirty="0" smtClean="0">
                <a:latin typeface="Arial" panose="020B0604020202020204" pitchFamily="34" charset="0"/>
                <a:cs typeface="Arial" panose="020B0604020202020204" pitchFamily="34" charset="0"/>
              </a:rPr>
              <a:t>well </a:t>
            </a:r>
            <a:r>
              <a:rPr lang="en-GB" sz="1400" dirty="0">
                <a:latin typeface="Arial" panose="020B0604020202020204" pitchFamily="34" charset="0"/>
                <a:cs typeface="Arial" panose="020B0604020202020204" pitchFamily="34" charset="0"/>
              </a:rPr>
              <a:t>as contribute to regional delivery. Services may be relocated in some cases from their existing locations, but all hospitals will continue to play a central and vital role in our </a:t>
            </a:r>
            <a:r>
              <a:rPr lang="en-GB" sz="1400" dirty="0" smtClean="0">
                <a:latin typeface="Arial" panose="020B0604020202020204" pitchFamily="34" charset="0"/>
                <a:cs typeface="Arial" panose="020B0604020202020204" pitchFamily="34" charset="0"/>
              </a:rPr>
              <a:t>health </a:t>
            </a:r>
            <a:r>
              <a:rPr lang="en-GB" sz="1400" dirty="0">
                <a:latin typeface="Arial" panose="020B0604020202020204" pitchFamily="34" charset="0"/>
                <a:cs typeface="Arial" panose="020B0604020202020204" pitchFamily="34" charset="0"/>
              </a:rPr>
              <a:t>service and in their local communities.</a:t>
            </a:r>
          </a:p>
          <a:p>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339798" y="335197"/>
            <a:ext cx="3005951" cy="646331"/>
          </a:xfrm>
          <a:prstGeom prst="rect">
            <a:avLst/>
          </a:prstGeom>
          <a:noFill/>
        </p:spPr>
        <p:txBody>
          <a:bodyPr wrap="none" rtlCol="0">
            <a:spAutoFit/>
          </a:bodyPr>
          <a:lstStyle/>
          <a:p>
            <a:r>
              <a:rPr lang="en-GB" sz="3600" dirty="0" smtClean="0">
                <a:solidFill>
                  <a:srgbClr val="7030A0"/>
                </a:solidFill>
                <a:latin typeface="Arial" panose="020B0604020202020204" pitchFamily="34" charset="0"/>
                <a:cs typeface="Arial" panose="020B0604020202020204" pitchFamily="34" charset="0"/>
              </a:rPr>
              <a:t>Our Priorities:</a:t>
            </a:r>
            <a:endParaRPr lang="en-GB" sz="3600" dirty="0">
              <a:solidFill>
                <a:srgbClr val="7030A0"/>
              </a:solidFill>
              <a:latin typeface="Arial" panose="020B0604020202020204" pitchFamily="34" charset="0"/>
              <a:cs typeface="Arial" panose="020B0604020202020204" pitchFamily="34" charset="0"/>
            </a:endParaRPr>
          </a:p>
        </p:txBody>
      </p:sp>
      <p:sp>
        <p:nvSpPr>
          <p:cNvPr id="12" name="Rectangle 11"/>
          <p:cNvSpPr/>
          <p:nvPr/>
        </p:nvSpPr>
        <p:spPr>
          <a:xfrm>
            <a:off x="534824" y="981529"/>
            <a:ext cx="11122351" cy="4988966"/>
          </a:xfrm>
          <a:prstGeom prst="rect">
            <a:avLst/>
          </a:prstGeom>
          <a:noFill/>
          <a:ln w="19050">
            <a:solidFill>
              <a:srgbClr val="EA0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8737532" y="2241299"/>
            <a:ext cx="2851086" cy="2851086"/>
          </a:xfrm>
          <a:prstGeom prst="rect">
            <a:avLst/>
          </a:prstGeom>
        </p:spPr>
      </p:pic>
    </p:spTree>
    <p:extLst>
      <p:ext uri="{BB962C8B-B14F-4D97-AF65-F5344CB8AC3E}">
        <p14:creationId xmlns:p14="http://schemas.microsoft.com/office/powerpoint/2010/main" val="39546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29246</TotalTime>
  <Words>3452</Words>
  <Application>Microsoft Office PowerPoint</Application>
  <PresentationFormat>Widescreen</PresentationFormat>
  <Paragraphs>357</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Helvetica</vt:lpstr>
      <vt:lpstr>Open Sans</vt:lpstr>
      <vt:lpstr>Office Theme</vt:lpstr>
      <vt:lpstr>Template PresentationGO</vt:lpstr>
      <vt:lpstr>   </vt:lpstr>
      <vt:lpstr>PowerPoint Presentation</vt:lpstr>
      <vt:lpstr>Introducing The Belfast Plan 2025+</vt:lpstr>
      <vt:lpstr>PowerPoint Presentation</vt:lpstr>
      <vt:lpstr>Population profile- Belfast (from 2021 census data)</vt:lpstr>
      <vt:lpstr>              Successes of last corporate plan</vt:lpstr>
      <vt:lpstr>PowerPoint Presentation</vt:lpstr>
      <vt:lpstr>PowerPoint Presentation</vt:lpstr>
      <vt:lpstr>PowerPoint Presentation</vt:lpstr>
      <vt:lpstr>PowerPoint Presentation</vt:lpstr>
      <vt:lpstr>PowerPoint Presentation</vt:lpstr>
      <vt:lpstr>PowerPoint Presentation</vt:lpstr>
      <vt:lpstr>Enablers to achieving our aims</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McQuillan, Bernie</dc:creator>
  <cp:lastModifiedBy>Stewart, Aine</cp:lastModifiedBy>
  <cp:revision>423</cp:revision>
  <cp:lastPrinted>2024-02-15T10:57:38Z</cp:lastPrinted>
  <dcterms:created xsi:type="dcterms:W3CDTF">2024-01-22T17:37:40Z</dcterms:created>
  <dcterms:modified xsi:type="dcterms:W3CDTF">2025-02-27T15:17:26Z</dcterms:modified>
</cp:coreProperties>
</file>