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8" r:id="rId3"/>
    <p:sldId id="257" r:id="rId4"/>
    <p:sldId id="275" r:id="rId5"/>
    <p:sldId id="281" r:id="rId6"/>
    <p:sldId id="259" r:id="rId7"/>
    <p:sldId id="271" r:id="rId8"/>
    <p:sldId id="265" r:id="rId9"/>
    <p:sldId id="269" r:id="rId10"/>
    <p:sldId id="270" r:id="rId11"/>
    <p:sldId id="274" r:id="rId12"/>
    <p:sldId id="260" r:id="rId13"/>
    <p:sldId id="280" r:id="rId14"/>
    <p:sldId id="287" r:id="rId15"/>
    <p:sldId id="282" r:id="rId16"/>
    <p:sldId id="263" r:id="rId17"/>
    <p:sldId id="268" r:id="rId18"/>
    <p:sldId id="267" r:id="rId19"/>
    <p:sldId id="283" r:id="rId20"/>
    <p:sldId id="264" r:id="rId21"/>
    <p:sldId id="261" r:id="rId22"/>
    <p:sldId id="273" r:id="rId23"/>
    <p:sldId id="262" r:id="rId24"/>
    <p:sldId id="266" r:id="rId25"/>
    <p:sldId id="284" r:id="rId26"/>
    <p:sldId id="272" r:id="rId27"/>
    <p:sldId id="278" r:id="rId28"/>
    <p:sldId id="285" r:id="rId2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884" autoAdjust="0"/>
  </p:normalViewPr>
  <p:slideViewPr>
    <p:cSldViewPr snapToGrid="0">
      <p:cViewPr varScale="1">
        <p:scale>
          <a:sx n="111" d="100"/>
          <a:sy n="111" d="100"/>
        </p:scale>
        <p:origin x="5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na.crawford\AppData\Local\Microsoft\Windows\INetCache\Content.Outlook\T0RP406R\Cancer%20%20specialist%20service%20monthly%20Nov%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PHARMACY AND LABORATORIES SERVICES DIV</a:t>
            </a:r>
          </a:p>
          <a:p>
            <a:pPr>
              <a:defRPr/>
            </a:pPr>
            <a:r>
              <a:rPr lang="en-GB" baseline="0"/>
              <a:t>Long Term vs Short Term Absence</a:t>
            </a:r>
          </a:p>
          <a:p>
            <a:pPr>
              <a:defRPr/>
            </a:pPr>
            <a:r>
              <a:rPr lang="en-GB" baseline="0"/>
              <a:t>April 2024 - March 2025</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'LT-ST Graphs'!$B$28</c:f>
              <c:strCache>
                <c:ptCount val="1"/>
                <c:pt idx="0">
                  <c:v>LT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'LT-ST Graphs'!$C$27:$N$27</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'LT-ST Graphs'!$C$28:$N$28</c:f>
              <c:numCache>
                <c:formatCode>#,##0.00;\-#,##0.00;#,##0.00;@</c:formatCode>
                <c:ptCount val="12"/>
                <c:pt idx="0">
                  <c:v>4.0999999999999996</c:v>
                </c:pt>
                <c:pt idx="1">
                  <c:v>4.4800000000000004</c:v>
                </c:pt>
                <c:pt idx="2">
                  <c:v>4.93</c:v>
                </c:pt>
                <c:pt idx="3">
                  <c:v>5.0999999999999996</c:v>
                </c:pt>
                <c:pt idx="4">
                  <c:v>5.07</c:v>
                </c:pt>
                <c:pt idx="5">
                  <c:v>5.86</c:v>
                </c:pt>
                <c:pt idx="6">
                  <c:v>5.2</c:v>
                </c:pt>
                <c:pt idx="7">
                  <c:v>5.75</c:v>
                </c:pt>
              </c:numCache>
            </c:numRef>
          </c:val>
          <c:smooth val="0"/>
          <c:extLst>
            <c:ext xmlns:c16="http://schemas.microsoft.com/office/drawing/2014/chart" uri="{C3380CC4-5D6E-409C-BE32-E72D297353CC}">
              <c16:uniqueId val="{00000000-F487-4596-8383-BB5B7673E0BC}"/>
            </c:ext>
          </c:extLst>
        </c:ser>
        <c:ser>
          <c:idx val="1"/>
          <c:order val="1"/>
          <c:tx>
            <c:strRef>
              <c:f>'LT-ST Graphs'!$B$29</c:f>
              <c:strCache>
                <c:ptCount val="1"/>
                <c:pt idx="0">
                  <c:v>ST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'LT-ST Graphs'!$C$27:$N$27</c:f>
              <c:numCache>
                <c:formatCode>mmm\-yy</c:formatCode>
                <c:ptCount val="12"/>
                <c:pt idx="0">
                  <c:v>45383</c:v>
                </c:pt>
                <c:pt idx="1">
                  <c:v>45413</c:v>
                </c:pt>
                <c:pt idx="2">
                  <c:v>45444</c:v>
                </c:pt>
                <c:pt idx="3">
                  <c:v>45474</c:v>
                </c:pt>
                <c:pt idx="4">
                  <c:v>45505</c:v>
                </c:pt>
                <c:pt idx="5">
                  <c:v>45536</c:v>
                </c:pt>
                <c:pt idx="6">
                  <c:v>45566</c:v>
                </c:pt>
                <c:pt idx="7">
                  <c:v>45597</c:v>
                </c:pt>
                <c:pt idx="8">
                  <c:v>45627</c:v>
                </c:pt>
                <c:pt idx="9">
                  <c:v>45658</c:v>
                </c:pt>
                <c:pt idx="10">
                  <c:v>45689</c:v>
                </c:pt>
                <c:pt idx="11">
                  <c:v>45717</c:v>
                </c:pt>
              </c:numCache>
            </c:numRef>
          </c:cat>
          <c:val>
            <c:numRef>
              <c:f>'LT-ST Graphs'!$C$29:$N$29</c:f>
              <c:numCache>
                <c:formatCode>#,##0.00;\-#,##0.00;#,##0.00;@</c:formatCode>
                <c:ptCount val="12"/>
                <c:pt idx="0">
                  <c:v>1.64</c:v>
                </c:pt>
                <c:pt idx="1">
                  <c:v>1.55</c:v>
                </c:pt>
                <c:pt idx="2">
                  <c:v>1.69</c:v>
                </c:pt>
                <c:pt idx="3">
                  <c:v>1.61</c:v>
                </c:pt>
                <c:pt idx="4">
                  <c:v>1.05</c:v>
                </c:pt>
                <c:pt idx="5">
                  <c:v>2.56</c:v>
                </c:pt>
                <c:pt idx="6">
                  <c:v>2.4300000000000002</c:v>
                </c:pt>
                <c:pt idx="7">
                  <c:v>1.94</c:v>
                </c:pt>
              </c:numCache>
            </c:numRef>
          </c:val>
          <c:smooth val="0"/>
          <c:extLst>
            <c:ext xmlns:c16="http://schemas.microsoft.com/office/drawing/2014/chart" uri="{C3380CC4-5D6E-409C-BE32-E72D297353CC}">
              <c16:uniqueId val="{00000001-F487-4596-8383-BB5B7673E0BC}"/>
            </c:ext>
          </c:extLst>
        </c:ser>
        <c:dLbls>
          <c:dLblPos val="t"/>
          <c:showLegendKey val="0"/>
          <c:showVal val="1"/>
          <c:showCatName val="0"/>
          <c:showSerName val="0"/>
          <c:showPercent val="0"/>
          <c:showBubbleSize val="0"/>
        </c:dLbls>
        <c:marker val="1"/>
        <c:smooth val="0"/>
        <c:axId val="558029384"/>
        <c:axId val="558035288"/>
      </c:lineChart>
      <c:dateAx>
        <c:axId val="5580293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035288"/>
        <c:crosses val="autoZero"/>
        <c:auto val="1"/>
        <c:lblOffset val="100"/>
        <c:baseTimeUnit val="months"/>
      </c:dateAx>
      <c:valAx>
        <c:axId val="558035288"/>
        <c:scaling>
          <c:orientation val="minMax"/>
        </c:scaling>
        <c:delete val="0"/>
        <c:axPos val="l"/>
        <c:majorGridlines>
          <c:spPr>
            <a:ln w="9525" cap="flat" cmpd="sng" algn="ctr">
              <a:solidFill>
                <a:schemeClr val="tx1">
                  <a:lumMod val="15000"/>
                  <a:lumOff val="85000"/>
                </a:schemeClr>
              </a:solidFill>
              <a:round/>
            </a:ln>
            <a:effectLst/>
          </c:spPr>
        </c:majorGridlines>
        <c:numFmt formatCode="#,##0.00;\-#,##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029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1FA7B2F9-C595-45FE-A0D1-7477806C3AC2}" type="datetimeFigureOut">
              <a:rPr lang="en-GB" smtClean="0"/>
              <a:t>19/02/2025</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0C56B9F7-F83E-4162-AD8E-EB9630DE5A3D}" type="slidenum">
              <a:rPr lang="en-GB" smtClean="0"/>
              <a:t>‹#›</a:t>
            </a:fld>
            <a:endParaRPr lang="en-GB"/>
          </a:p>
        </p:txBody>
      </p:sp>
    </p:spTree>
    <p:extLst>
      <p:ext uri="{BB962C8B-B14F-4D97-AF65-F5344CB8AC3E}">
        <p14:creationId xmlns:p14="http://schemas.microsoft.com/office/powerpoint/2010/main" val="124087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A808FD8-1962-4A48-A7D9-414D6928D346}" type="datetimeFigureOut">
              <a:rPr lang="en-GB" smtClean="0"/>
              <a:t>19/02/2025</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84D8893-0F26-4CF2-B4AA-1EEE1C8974F3}" type="slidenum">
              <a:rPr lang="en-GB" smtClean="0"/>
              <a:t>‹#›</a:t>
            </a:fld>
            <a:endParaRPr lang="en-GB"/>
          </a:p>
        </p:txBody>
      </p:sp>
    </p:spTree>
    <p:extLst>
      <p:ext uri="{BB962C8B-B14F-4D97-AF65-F5344CB8AC3E}">
        <p14:creationId xmlns:p14="http://schemas.microsoft.com/office/powerpoint/2010/main" val="257469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17F264-1B3A-409E-8A4A-DAEC5B7CCC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98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include: </a:t>
            </a:r>
          </a:p>
          <a:p>
            <a:pPr marL="171450" indent="-171450">
              <a:buFont typeface="Arial" panose="020B0604020202020204" pitchFamily="34" charset="0"/>
              <a:buChar char="•"/>
            </a:pPr>
            <a:r>
              <a:rPr lang="en-GB" dirty="0" smtClean="0"/>
              <a:t>High-Level Info on Service Delivery </a:t>
            </a:r>
          </a:p>
          <a:p>
            <a:pPr marL="171450" indent="-171450">
              <a:buFont typeface="Arial" panose="020B0604020202020204" pitchFamily="34" charset="0"/>
              <a:buChar char="•"/>
            </a:pPr>
            <a:r>
              <a:rPr lang="en-GB" dirty="0" smtClean="0"/>
              <a:t>Good News &amp; Achievements </a:t>
            </a:r>
          </a:p>
          <a:p>
            <a:pPr marL="171450" indent="-171450">
              <a:buFont typeface="Arial" panose="020B0604020202020204" pitchFamily="34" charset="0"/>
              <a:buChar char="•"/>
            </a:pPr>
            <a:r>
              <a:rPr lang="en-GB" dirty="0" smtClean="0"/>
              <a:t>Challenges </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Achievements:</a:t>
            </a:r>
            <a:r>
              <a:rPr lang="en-GB" baseline="0" dirty="0" smtClean="0"/>
              <a:t> </a:t>
            </a:r>
          </a:p>
          <a:p>
            <a:pPr marL="171450" indent="-171450">
              <a:buFontTx/>
              <a:buChar char="-"/>
            </a:pPr>
            <a:r>
              <a:rPr lang="en-GB" baseline="0" dirty="0" smtClean="0"/>
              <a:t>ALMS </a:t>
            </a:r>
          </a:p>
          <a:p>
            <a:pPr marL="171450" indent="-171450">
              <a:buFontTx/>
              <a:buChar char="-"/>
            </a:pPr>
            <a:r>
              <a:rPr lang="en-GB" baseline="0" dirty="0" smtClean="0"/>
              <a:t>LIMS </a:t>
            </a:r>
          </a:p>
          <a:p>
            <a:pPr marL="171450" indent="-171450">
              <a:buFontTx/>
              <a:buChar char="-"/>
            </a:pPr>
            <a:r>
              <a:rPr lang="en-GB" baseline="0" dirty="0" smtClean="0"/>
              <a:t>Cervical Screening </a:t>
            </a:r>
          </a:p>
          <a:p>
            <a:pPr marL="171450" indent="-171450">
              <a:buFontTx/>
              <a:buChar char="-"/>
            </a:pPr>
            <a:r>
              <a:rPr lang="en-GB" baseline="0" dirty="0" smtClean="0"/>
              <a:t>Haemovigilance Encompass Improvements </a:t>
            </a:r>
          </a:p>
          <a:p>
            <a:pPr marL="171450" indent="-171450">
              <a:buFontTx/>
              <a:buChar char="-"/>
            </a:pPr>
            <a:r>
              <a:rPr lang="en-GB" baseline="0" dirty="0" smtClean="0"/>
              <a:t>IQAS Accreditation &amp; OPM Improvements </a:t>
            </a:r>
          </a:p>
          <a:p>
            <a:pPr marL="171450" indent="-171450">
              <a:buFontTx/>
              <a:buChar char="-"/>
            </a:pPr>
            <a:r>
              <a:rPr lang="en-GB" baseline="0" dirty="0" smtClean="0"/>
              <a:t>Awards – NI Transfusion Conference </a:t>
            </a:r>
          </a:p>
          <a:p>
            <a:pPr marL="171450" indent="-171450">
              <a:buFontTx/>
              <a:buChar char="-"/>
            </a:pPr>
            <a:endParaRPr lang="en-GB" baseline="0" dirty="0" smtClean="0"/>
          </a:p>
          <a:p>
            <a:pPr marL="0" indent="0">
              <a:buFontTx/>
              <a:buNone/>
            </a:pPr>
            <a:r>
              <a:rPr lang="en-GB" dirty="0" smtClean="0"/>
              <a:t>Challenges:</a:t>
            </a:r>
            <a:r>
              <a:rPr lang="en-GB" baseline="0" dirty="0" smtClean="0"/>
              <a:t> </a:t>
            </a:r>
          </a:p>
          <a:p>
            <a:pPr marL="171450" indent="-171450">
              <a:buFontTx/>
              <a:buChar char="-"/>
            </a:pPr>
            <a:r>
              <a:rPr lang="en-GB" baseline="0" dirty="0" smtClean="0"/>
              <a:t>New-Born Screening </a:t>
            </a:r>
          </a:p>
          <a:p>
            <a:pPr marL="171450" indent="-171450">
              <a:buFontTx/>
              <a:buChar char="-"/>
            </a:pPr>
            <a:r>
              <a:rPr lang="en-GB" baseline="0" dirty="0" smtClean="0"/>
              <a:t>Estates </a:t>
            </a:r>
          </a:p>
          <a:p>
            <a:pPr marL="171450" indent="-171450">
              <a:buFontTx/>
              <a:buChar char="-"/>
            </a:pPr>
            <a:r>
              <a:rPr lang="en-GB" baseline="0" dirty="0" smtClean="0"/>
              <a:t>Extended Working Day </a:t>
            </a:r>
          </a:p>
          <a:p>
            <a:pPr marL="171450" indent="-171450">
              <a:buFontTx/>
              <a:buChar char="-"/>
            </a:pPr>
            <a:r>
              <a:rPr lang="en-GB" baseline="0" dirty="0" smtClean="0"/>
              <a:t>Agency / Recruitment &amp; Retention </a:t>
            </a:r>
          </a:p>
          <a:p>
            <a:pPr marL="171450" indent="-171450">
              <a:buFontTx/>
              <a:buChar char="-"/>
            </a:pPr>
            <a:r>
              <a:rPr lang="en-GB" baseline="0" dirty="0" smtClean="0"/>
              <a:t>Capital &amp; IT </a:t>
            </a:r>
          </a:p>
          <a:p>
            <a:pPr marL="171450" indent="-171450">
              <a:buFontTx/>
              <a:buChar char="-"/>
            </a:pPr>
            <a:endParaRPr lang="en-GB" baseline="0" dirty="0" smtClean="0"/>
          </a:p>
          <a:p>
            <a:pPr marL="0" indent="0">
              <a:buFontTx/>
              <a:buNone/>
            </a:pPr>
            <a:r>
              <a:rPr lang="en-GB" baseline="0" dirty="0" smtClean="0"/>
              <a:t>Service Developments: </a:t>
            </a:r>
          </a:p>
          <a:p>
            <a:pPr marL="171450" indent="-171450">
              <a:buFontTx/>
              <a:buChar char="-"/>
            </a:pPr>
            <a:r>
              <a:rPr lang="en-GB" baseline="0" dirty="0" smtClean="0"/>
              <a:t>£900k cost pressures funding </a:t>
            </a:r>
          </a:p>
          <a:p>
            <a:pPr marL="171450" indent="-171450">
              <a:buFontTx/>
              <a:buChar char="-"/>
            </a:pPr>
            <a:r>
              <a:rPr lang="en-GB" baseline="0" dirty="0" smtClean="0"/>
              <a:t>Cancer Strategy Action 27 </a:t>
            </a:r>
          </a:p>
          <a:p>
            <a:pPr marL="171450" indent="-171450">
              <a:buFontTx/>
              <a:buChar char="-"/>
            </a:pPr>
            <a:r>
              <a:rPr lang="en-GB" baseline="0" dirty="0" smtClean="0"/>
              <a:t>PKU Sapropterin </a:t>
            </a:r>
          </a:p>
          <a:p>
            <a:pPr marL="171450" indent="-171450">
              <a:buFontTx/>
              <a:buChar char="-"/>
            </a:pPr>
            <a:r>
              <a:rPr lang="en-GB" baseline="0" dirty="0" smtClean="0"/>
              <a:t>STEC </a:t>
            </a:r>
          </a:p>
          <a:p>
            <a:pPr marL="0" indent="0">
              <a:buFontTx/>
              <a:buNone/>
            </a:pPr>
            <a:endParaRPr lang="en-GB" dirty="0"/>
          </a:p>
        </p:txBody>
      </p:sp>
      <p:sp>
        <p:nvSpPr>
          <p:cNvPr id="4" name="Slide Number Placeholder 3"/>
          <p:cNvSpPr>
            <a:spLocks noGrp="1"/>
          </p:cNvSpPr>
          <p:nvPr>
            <p:ph type="sldNum" sz="quarter" idx="10"/>
          </p:nvPr>
        </p:nvSpPr>
        <p:spPr/>
        <p:txBody>
          <a:bodyPr/>
          <a:lstStyle/>
          <a:p>
            <a:fld id="{B84D8893-0F26-4CF2-B4AA-1EEE1C8974F3}" type="slidenum">
              <a:rPr lang="en-GB" smtClean="0"/>
              <a:t>3</a:t>
            </a:fld>
            <a:endParaRPr lang="en-GB"/>
          </a:p>
        </p:txBody>
      </p:sp>
    </p:spTree>
    <p:extLst>
      <p:ext uri="{BB962C8B-B14F-4D97-AF65-F5344CB8AC3E}">
        <p14:creationId xmlns:p14="http://schemas.microsoft.com/office/powerpoint/2010/main" val="137237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84D8893-0F26-4CF2-B4AA-1EEE1C8974F3}" type="slidenum">
              <a:rPr lang="en-GB" smtClean="0"/>
              <a:t>6</a:t>
            </a:fld>
            <a:endParaRPr lang="en-GB"/>
          </a:p>
        </p:txBody>
      </p:sp>
    </p:spTree>
    <p:extLst>
      <p:ext uri="{BB962C8B-B14F-4D97-AF65-F5344CB8AC3E}">
        <p14:creationId xmlns:p14="http://schemas.microsoft.com/office/powerpoint/2010/main" val="369403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4D8893-0F26-4CF2-B4AA-1EEE1C8974F3}" type="slidenum">
              <a:rPr lang="en-GB" smtClean="0"/>
              <a:t>8</a:t>
            </a:fld>
            <a:endParaRPr lang="en-GB"/>
          </a:p>
        </p:txBody>
      </p:sp>
    </p:spTree>
    <p:extLst>
      <p:ext uri="{BB962C8B-B14F-4D97-AF65-F5344CB8AC3E}">
        <p14:creationId xmlns:p14="http://schemas.microsoft.com/office/powerpoint/2010/main" val="78763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4D8893-0F26-4CF2-B4AA-1EEE1C8974F3}" type="slidenum">
              <a:rPr lang="en-GB" smtClean="0"/>
              <a:t>16</a:t>
            </a:fld>
            <a:endParaRPr lang="en-GB"/>
          </a:p>
        </p:txBody>
      </p:sp>
    </p:spTree>
    <p:extLst>
      <p:ext uri="{BB962C8B-B14F-4D97-AF65-F5344CB8AC3E}">
        <p14:creationId xmlns:p14="http://schemas.microsoft.com/office/powerpoint/2010/main" val="184063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4D8893-0F26-4CF2-B4AA-1EEE1C8974F3}" type="slidenum">
              <a:rPr lang="en-GB" smtClean="0"/>
              <a:t>18</a:t>
            </a:fld>
            <a:endParaRPr lang="en-GB"/>
          </a:p>
        </p:txBody>
      </p:sp>
    </p:spTree>
    <p:extLst>
      <p:ext uri="{BB962C8B-B14F-4D97-AF65-F5344CB8AC3E}">
        <p14:creationId xmlns:p14="http://schemas.microsoft.com/office/powerpoint/2010/main" val="2365490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4D8893-0F26-4CF2-B4AA-1EEE1C8974F3}" type="slidenum">
              <a:rPr lang="en-GB" smtClean="0"/>
              <a:t>21</a:t>
            </a:fld>
            <a:endParaRPr lang="en-GB"/>
          </a:p>
        </p:txBody>
      </p:sp>
    </p:spTree>
    <p:extLst>
      <p:ext uri="{BB962C8B-B14F-4D97-AF65-F5344CB8AC3E}">
        <p14:creationId xmlns:p14="http://schemas.microsoft.com/office/powerpoint/2010/main" val="136345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4D8893-0F26-4CF2-B4AA-1EEE1C8974F3}" type="slidenum">
              <a:rPr lang="en-GB" smtClean="0"/>
              <a:t>24</a:t>
            </a:fld>
            <a:endParaRPr lang="en-GB"/>
          </a:p>
        </p:txBody>
      </p:sp>
    </p:spTree>
    <p:extLst>
      <p:ext uri="{BB962C8B-B14F-4D97-AF65-F5344CB8AC3E}">
        <p14:creationId xmlns:p14="http://schemas.microsoft.com/office/powerpoint/2010/main" val="3614182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5861050"/>
            <a:ext cx="121920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1269" name="Rectangle 5"/>
          <p:cNvSpPr>
            <a:spLocks noGrp="1" noChangeArrowheads="1"/>
          </p:cNvSpPr>
          <p:nvPr>
            <p:ph type="ctrTitle" sz="quarter"/>
          </p:nvPr>
        </p:nvSpPr>
        <p:spPr>
          <a:xfrm>
            <a:off x="1016000" y="990600"/>
            <a:ext cx="103632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lgn="ctr">
              <a:defRPr>
                <a:solidFill>
                  <a:schemeClr val="bg2"/>
                </a:solidFill>
              </a:defRPr>
            </a:lvl1pPr>
          </a:lstStyle>
          <a:p>
            <a:pPr lvl="0"/>
            <a:r>
              <a:rPr lang="en-US" noProof="0" smtClean="0"/>
              <a:t>Click to edit Master title style</a:t>
            </a:r>
          </a:p>
        </p:txBody>
      </p:sp>
      <p:pic>
        <p:nvPicPr>
          <p:cNvPr id="11277" name="Picture 13" descr="curves-belfast-white bk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405" y="3481243"/>
            <a:ext cx="2211971" cy="2376140"/>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p:cNvSpPr>
            <a:spLocks noGrp="1" noChangeArrowheads="1"/>
          </p:cNvSpPr>
          <p:nvPr>
            <p:ph type="subTitle" sz="quarter" idx="1"/>
          </p:nvPr>
        </p:nvSpPr>
        <p:spPr>
          <a:xfrm>
            <a:off x="2133600" y="2438400"/>
            <a:ext cx="8534400" cy="1752600"/>
          </a:xfrm>
          <a:effectLst>
            <a:outerShdw dist="28398" dir="1593903" algn="ctr" rotWithShape="0">
              <a:schemeClr val="bg2">
                <a:alpha val="50000"/>
              </a:schemeClr>
            </a:outerShdw>
          </a:effectLst>
        </p:spPr>
        <p:txBody>
          <a:bodyPr lIns="92075" tIns="46038" rIns="92075" bIns="46038" anchor="ctr"/>
          <a:lstStyle>
            <a:lvl1pPr marL="0" indent="0" algn="ctr">
              <a:buFont typeface="Wingdings" pitchFamily="2" charset="2"/>
              <a:buNone/>
              <a:defRPr>
                <a:solidFill>
                  <a:srgbClr val="661C78"/>
                </a:solidFill>
              </a:defRPr>
            </a:lvl1pPr>
          </a:lstStyle>
          <a:p>
            <a:pPr lvl="0"/>
            <a:r>
              <a:rPr lang="en-US" noProof="0" smtClean="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274" y="6080621"/>
            <a:ext cx="2544791" cy="55145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04246" y="6001506"/>
            <a:ext cx="3378068" cy="610665"/>
          </a:xfrm>
          <a:prstGeom prst="rect">
            <a:avLst/>
          </a:prstGeom>
        </p:spPr>
      </p:pic>
    </p:spTree>
    <p:extLst>
      <p:ext uri="{BB962C8B-B14F-4D97-AF65-F5344CB8AC3E}">
        <p14:creationId xmlns:p14="http://schemas.microsoft.com/office/powerpoint/2010/main" val="257765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159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2844800" cy="5562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52400"/>
            <a:ext cx="8331200" cy="5562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642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5194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64619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752600"/>
            <a:ext cx="5588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00800" y="1752600"/>
            <a:ext cx="5588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6556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025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7996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81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60145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95382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3" name="Arc 3"/>
          <p:cNvSpPr>
            <a:spLocks/>
          </p:cNvSpPr>
          <p:nvPr/>
        </p:nvSpPr>
        <p:spPr bwMode="auto">
          <a:xfrm>
            <a:off x="1" y="228600"/>
            <a:ext cx="11214100" cy="6618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accent2"/>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a:solidFill>
                <a:srgbClr val="8F66A8"/>
              </a:solidFill>
            </a:endParaRPr>
          </a:p>
        </p:txBody>
      </p:sp>
      <p:pic>
        <p:nvPicPr>
          <p:cNvPr id="10244" name="Picture 4" descr="BHSCTmainlogo_purple cop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8000" y="6096000"/>
            <a:ext cx="4064000" cy="604838"/>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p:cNvSpPr>
            <a:spLocks noGrp="1" noChangeArrowheads="1"/>
          </p:cNvSpPr>
          <p:nvPr>
            <p:ph type="title"/>
          </p:nvPr>
        </p:nvSpPr>
        <p:spPr bwMode="auto">
          <a:xfrm>
            <a:off x="609600" y="152400"/>
            <a:ext cx="10363200" cy="11430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47" name="Rectangle 7"/>
          <p:cNvSpPr>
            <a:spLocks noChangeArrowheads="1"/>
          </p:cNvSpPr>
          <p:nvPr/>
        </p:nvSpPr>
        <p:spPr bwMode="auto">
          <a:xfrm>
            <a:off x="0" y="5867400"/>
            <a:ext cx="121920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pic>
        <p:nvPicPr>
          <p:cNvPr id="10251" name="Picture 11" descr="curves-belfast-white bkg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88538" y="3307098"/>
            <a:ext cx="2200263" cy="2363564"/>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p:cNvSpPr>
            <a:spLocks noGrp="1" noChangeArrowheads="1"/>
          </p:cNvSpPr>
          <p:nvPr>
            <p:ph type="body" idx="1"/>
          </p:nvPr>
        </p:nvSpPr>
        <p:spPr bwMode="auto">
          <a:xfrm>
            <a:off x="609600" y="1752600"/>
            <a:ext cx="11379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52136" y="6073327"/>
            <a:ext cx="2155160" cy="467025"/>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10733" y="6001506"/>
            <a:ext cx="3378068" cy="610665"/>
          </a:xfrm>
          <a:prstGeom prst="rect">
            <a:avLst/>
          </a:prstGeom>
        </p:spPr>
      </p:pic>
    </p:spTree>
    <p:extLst>
      <p:ext uri="{BB962C8B-B14F-4D97-AF65-F5344CB8AC3E}">
        <p14:creationId xmlns:p14="http://schemas.microsoft.com/office/powerpoint/2010/main" val="17515791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fontAlgn="base" hangingPunct="1">
        <a:spcBef>
          <a:spcPct val="0"/>
        </a:spcBef>
        <a:spcAft>
          <a:spcPct val="0"/>
        </a:spcAft>
        <a:defRPr sz="4000" b="1">
          <a:solidFill>
            <a:srgbClr val="661C78"/>
          </a:solidFill>
          <a:latin typeface="+mj-lt"/>
          <a:ea typeface="+mj-ea"/>
          <a:cs typeface="+mj-cs"/>
        </a:defRPr>
      </a:lvl1pPr>
      <a:lvl2pPr algn="l" rtl="0" eaLnBrk="1" fontAlgn="base" hangingPunct="1">
        <a:spcBef>
          <a:spcPct val="0"/>
        </a:spcBef>
        <a:spcAft>
          <a:spcPct val="0"/>
        </a:spcAft>
        <a:defRPr sz="4000" b="1">
          <a:solidFill>
            <a:srgbClr val="661C78"/>
          </a:solidFill>
          <a:latin typeface="Arial" charset="0"/>
        </a:defRPr>
      </a:lvl2pPr>
      <a:lvl3pPr algn="l" rtl="0" eaLnBrk="1" fontAlgn="base" hangingPunct="1">
        <a:spcBef>
          <a:spcPct val="0"/>
        </a:spcBef>
        <a:spcAft>
          <a:spcPct val="0"/>
        </a:spcAft>
        <a:defRPr sz="4000" b="1">
          <a:solidFill>
            <a:srgbClr val="661C78"/>
          </a:solidFill>
          <a:latin typeface="Arial" charset="0"/>
        </a:defRPr>
      </a:lvl3pPr>
      <a:lvl4pPr algn="l" rtl="0" eaLnBrk="1" fontAlgn="base" hangingPunct="1">
        <a:spcBef>
          <a:spcPct val="0"/>
        </a:spcBef>
        <a:spcAft>
          <a:spcPct val="0"/>
        </a:spcAft>
        <a:defRPr sz="4000" b="1">
          <a:solidFill>
            <a:srgbClr val="661C78"/>
          </a:solidFill>
          <a:latin typeface="Arial" charset="0"/>
        </a:defRPr>
      </a:lvl4pPr>
      <a:lvl5pPr algn="l" rtl="0" eaLnBrk="1" fontAlgn="base" hangingPunct="1">
        <a:spcBef>
          <a:spcPct val="0"/>
        </a:spcBef>
        <a:spcAft>
          <a:spcPct val="0"/>
        </a:spcAft>
        <a:defRPr sz="4000" b="1">
          <a:solidFill>
            <a:srgbClr val="661C78"/>
          </a:solidFill>
          <a:latin typeface="Arial" charset="0"/>
        </a:defRPr>
      </a:lvl5pPr>
      <a:lvl6pPr marL="457200" algn="l" rtl="0" eaLnBrk="1" fontAlgn="base" hangingPunct="1">
        <a:spcBef>
          <a:spcPct val="0"/>
        </a:spcBef>
        <a:spcAft>
          <a:spcPct val="0"/>
        </a:spcAft>
        <a:defRPr sz="4000" b="1">
          <a:solidFill>
            <a:srgbClr val="661C78"/>
          </a:solidFill>
          <a:latin typeface="Arial" charset="0"/>
        </a:defRPr>
      </a:lvl6pPr>
      <a:lvl7pPr marL="914400" algn="l" rtl="0" eaLnBrk="1" fontAlgn="base" hangingPunct="1">
        <a:spcBef>
          <a:spcPct val="0"/>
        </a:spcBef>
        <a:spcAft>
          <a:spcPct val="0"/>
        </a:spcAft>
        <a:defRPr sz="4000" b="1">
          <a:solidFill>
            <a:srgbClr val="661C78"/>
          </a:solidFill>
          <a:latin typeface="Arial" charset="0"/>
        </a:defRPr>
      </a:lvl7pPr>
      <a:lvl8pPr marL="1371600" algn="l" rtl="0" eaLnBrk="1" fontAlgn="base" hangingPunct="1">
        <a:spcBef>
          <a:spcPct val="0"/>
        </a:spcBef>
        <a:spcAft>
          <a:spcPct val="0"/>
        </a:spcAft>
        <a:defRPr sz="4000" b="1">
          <a:solidFill>
            <a:srgbClr val="661C78"/>
          </a:solidFill>
          <a:latin typeface="Arial" charset="0"/>
        </a:defRPr>
      </a:lvl8pPr>
      <a:lvl9pPr marL="1828800" algn="l" rtl="0" eaLnBrk="1" fontAlgn="base" hangingPunct="1">
        <a:spcBef>
          <a:spcPct val="0"/>
        </a:spcBef>
        <a:spcAft>
          <a:spcPct val="0"/>
        </a:spcAft>
        <a:defRPr sz="4000" b="1">
          <a:solidFill>
            <a:srgbClr val="661C78"/>
          </a:solidFill>
          <a:latin typeface="Arial" charset="0"/>
        </a:defRPr>
      </a:lvl9pPr>
    </p:titleStyle>
    <p:body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12192000" cy="6858001"/>
          </a:xfrm>
          <a:prstGeom prst="rect">
            <a:avLst/>
          </a:prstGeom>
        </p:spPr>
      </p:pic>
      <p:sp>
        <p:nvSpPr>
          <p:cNvPr id="2050" name="Rectangle 2"/>
          <p:cNvSpPr>
            <a:spLocks noGrp="1" noChangeArrowheads="1"/>
          </p:cNvSpPr>
          <p:nvPr>
            <p:ph type="ctrTitle"/>
          </p:nvPr>
        </p:nvSpPr>
        <p:spPr>
          <a:xfrm>
            <a:off x="2363217" y="1386997"/>
            <a:ext cx="7465560" cy="714177"/>
          </a:xfrm>
        </p:spPr>
        <p:txBody>
          <a:bodyPr/>
          <a:lstStyle/>
          <a:p>
            <a:r>
              <a:rPr lang="en-US" sz="3600" dirty="0" smtClean="0">
                <a:solidFill>
                  <a:srgbClr val="661C78"/>
                </a:solidFill>
              </a:rPr>
              <a:t>Belfast Trust Laboratories</a:t>
            </a:r>
            <a:r>
              <a:rPr lang="en-US" sz="3600" b="0" dirty="0" smtClean="0">
                <a:solidFill>
                  <a:srgbClr val="661C78"/>
                </a:solidFill>
              </a:rPr>
              <a:t> </a:t>
            </a:r>
            <a:r>
              <a:rPr lang="en-US" sz="3600" dirty="0" smtClean="0">
                <a:solidFill>
                  <a:srgbClr val="661C78"/>
                </a:solidFill>
              </a:rPr>
              <a:t>(BTL) </a:t>
            </a:r>
            <a:endParaRPr lang="en-US" sz="3600" dirty="0">
              <a:solidFill>
                <a:srgbClr val="661C78"/>
              </a:solidFill>
            </a:endParaRPr>
          </a:p>
        </p:txBody>
      </p:sp>
      <p:sp>
        <p:nvSpPr>
          <p:cNvPr id="2051" name="Rectangle 3"/>
          <p:cNvSpPr>
            <a:spLocks noGrp="1" noChangeArrowheads="1"/>
          </p:cNvSpPr>
          <p:nvPr>
            <p:ph type="subTitle" idx="1"/>
          </p:nvPr>
        </p:nvSpPr>
        <p:spPr>
          <a:xfrm>
            <a:off x="4032932" y="3170862"/>
            <a:ext cx="4126133" cy="535418"/>
          </a:xfrm>
        </p:spPr>
        <p:txBody>
          <a:bodyPr/>
          <a:lstStyle/>
          <a:p>
            <a:r>
              <a:rPr lang="en-US" sz="3600" dirty="0" smtClean="0">
                <a:solidFill>
                  <a:srgbClr val="00B5CC"/>
                </a:solidFill>
              </a:rPr>
              <a:t>February 2025 </a:t>
            </a:r>
          </a:p>
        </p:txBody>
      </p:sp>
      <p:sp>
        <p:nvSpPr>
          <p:cNvPr id="5" name="TextBox 4"/>
          <p:cNvSpPr txBox="1"/>
          <p:nvPr/>
        </p:nvSpPr>
        <p:spPr>
          <a:xfrm>
            <a:off x="2265340" y="3778417"/>
            <a:ext cx="7661318" cy="1015663"/>
          </a:xfrm>
          <a:prstGeom prst="rect">
            <a:avLst/>
          </a:prstGeom>
          <a:noFill/>
        </p:spPr>
        <p:txBody>
          <a:bodyPr wrap="square" rtlCol="0">
            <a:spAutoFit/>
          </a:bodyPr>
          <a:lstStyle/>
          <a:p>
            <a:pPr algn="ctr" fontAlgn="base">
              <a:spcBef>
                <a:spcPct val="0"/>
              </a:spcBef>
              <a:spcAft>
                <a:spcPct val="0"/>
              </a:spcAft>
            </a:pPr>
            <a:r>
              <a:rPr lang="en-GB" sz="2000" i="1" dirty="0" smtClean="0">
                <a:solidFill>
                  <a:srgbClr val="000000"/>
                </a:solidFill>
                <a:latin typeface="Arial "/>
              </a:rPr>
              <a:t>Moira Kearney, Interim Director Cancer &amp; Specialist Services </a:t>
            </a:r>
          </a:p>
          <a:p>
            <a:pPr algn="ctr" fontAlgn="base">
              <a:spcBef>
                <a:spcPct val="0"/>
              </a:spcBef>
              <a:spcAft>
                <a:spcPct val="0"/>
              </a:spcAft>
            </a:pPr>
            <a:r>
              <a:rPr lang="en-GB" sz="2000" i="1" dirty="0" smtClean="0">
                <a:solidFill>
                  <a:srgbClr val="000000"/>
                </a:solidFill>
                <a:latin typeface="Arial "/>
              </a:rPr>
              <a:t>Jena </a:t>
            </a:r>
            <a:r>
              <a:rPr lang="en-GB" sz="2000" i="1" dirty="0">
                <a:solidFill>
                  <a:srgbClr val="000000"/>
                </a:solidFill>
                <a:latin typeface="Arial "/>
              </a:rPr>
              <a:t>Crawford, Co-Director Laboratories &amp; </a:t>
            </a:r>
            <a:r>
              <a:rPr lang="en-GB" sz="2000" i="1" dirty="0" smtClean="0">
                <a:solidFill>
                  <a:srgbClr val="000000"/>
                </a:solidFill>
                <a:latin typeface="Arial "/>
              </a:rPr>
              <a:t>Pharmacy </a:t>
            </a:r>
            <a:endParaRPr lang="en-GB" sz="2000" i="1" dirty="0">
              <a:solidFill>
                <a:srgbClr val="000000"/>
              </a:solidFill>
              <a:latin typeface="Arial "/>
            </a:endParaRPr>
          </a:p>
          <a:p>
            <a:pPr algn="ctr" fontAlgn="base">
              <a:spcBef>
                <a:spcPct val="0"/>
              </a:spcBef>
              <a:spcAft>
                <a:spcPct val="0"/>
              </a:spcAft>
            </a:pPr>
            <a:r>
              <a:rPr lang="en-GB" sz="2000" i="1" dirty="0" smtClean="0">
                <a:solidFill>
                  <a:srgbClr val="000000"/>
                </a:solidFill>
                <a:latin typeface="Arial "/>
              </a:rPr>
              <a:t>Dr Gary Benson, Chair of Division </a:t>
            </a:r>
            <a:endParaRPr lang="en-GB" sz="2400" dirty="0">
              <a:solidFill>
                <a:srgbClr val="000000"/>
              </a:solidFill>
              <a:latin typeface="Arial "/>
            </a:endParaRPr>
          </a:p>
        </p:txBody>
      </p:sp>
      <p:pic>
        <p:nvPicPr>
          <p:cNvPr id="3" name="Picture 2"/>
          <p:cNvPicPr>
            <a:picLocks noChangeAspect="1"/>
          </p:cNvPicPr>
          <p:nvPr/>
        </p:nvPicPr>
        <p:blipFill>
          <a:blip r:embed="rId4"/>
          <a:stretch>
            <a:fillRect/>
          </a:stretch>
        </p:blipFill>
        <p:spPr>
          <a:xfrm>
            <a:off x="4103048" y="2173311"/>
            <a:ext cx="3985899" cy="1033619"/>
          </a:xfrm>
          <a:prstGeom prst="rect">
            <a:avLst/>
          </a:prstGeom>
        </p:spPr>
      </p:pic>
    </p:spTree>
    <p:extLst>
      <p:ext uri="{BB962C8B-B14F-4D97-AF65-F5344CB8AC3E}">
        <p14:creationId xmlns:p14="http://schemas.microsoft.com/office/powerpoint/2010/main" val="339654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0569" y="138022"/>
            <a:ext cx="11965021" cy="6651883"/>
          </a:xfrm>
          <a:prstGeom prst="rect">
            <a:avLst/>
          </a:prstGeom>
          <a:solidFill>
            <a:schemeClr val="tx1"/>
          </a:solidFill>
          <a:ln w="9525">
            <a:solidFill>
              <a:schemeClr val="bg2"/>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400" b="1" kern="0" dirty="0" smtClean="0"/>
              <a:t>LIMS (Laboratory Information Management System) </a:t>
            </a:r>
          </a:p>
          <a:p>
            <a:r>
              <a:rPr lang="en-GB" sz="1800" kern="0" dirty="0" smtClean="0"/>
              <a:t>All Disciplines have successfully implemented and are now using WinPath Enterprise (LIMS). </a:t>
            </a:r>
          </a:p>
          <a:p>
            <a:r>
              <a:rPr lang="en-GB" sz="1800" kern="0" dirty="0" smtClean="0"/>
              <a:t>Implementation occurred over a 1 year period, across 8 Disciplines. </a:t>
            </a:r>
          </a:p>
          <a:p>
            <a:r>
              <a:rPr lang="en-GB" sz="1800" kern="0" dirty="0" smtClean="0"/>
              <a:t>Approximately 673+ staff have been trained and using LIMS (with exception of RMDS Team). </a:t>
            </a:r>
          </a:p>
          <a:p>
            <a:r>
              <a:rPr lang="en-GB" sz="1800" kern="0" dirty="0" smtClean="0"/>
              <a:t>All Lab staff went above and beyond to maintain services and reduce clinical risks. </a:t>
            </a:r>
          </a:p>
          <a:p>
            <a:r>
              <a:rPr lang="en-GB" sz="1800" kern="0" dirty="0" smtClean="0"/>
              <a:t>Belfast Trust Laboratories led the region in the implementation of LIMS, and continue to share their knowledge and expertise to support BSO and their BAU Teams, and have shared knowledge, learning, and expertise with other Trusts, providing on-site support for their ‘Go-Live’ plans. </a:t>
            </a:r>
          </a:p>
          <a:p>
            <a:pPr marL="685800" lvl="1">
              <a:buClr>
                <a:schemeClr val="bg1"/>
              </a:buClr>
              <a:buFont typeface="Wingdings" panose="05000000000000000000" pitchFamily="2" charset="2"/>
              <a:buChar char="Ø"/>
            </a:pPr>
            <a:r>
              <a:rPr lang="en-GB" sz="1400" b="1" i="1" kern="0" dirty="0" smtClean="0"/>
              <a:t>6 </a:t>
            </a:r>
            <a:r>
              <a:rPr lang="en-GB" sz="1400" b="1" i="1" kern="0" dirty="0"/>
              <a:t>November 2023: </a:t>
            </a:r>
            <a:r>
              <a:rPr lang="en-GB" sz="1400" b="1" kern="0" dirty="0" smtClean="0"/>
              <a:t>LIMS </a:t>
            </a:r>
            <a:r>
              <a:rPr lang="en-GB" sz="1400" b="1" kern="0" dirty="0"/>
              <a:t>Phase I </a:t>
            </a:r>
            <a:r>
              <a:rPr lang="en-GB" sz="1400" b="1" kern="0" dirty="0" smtClean="0"/>
              <a:t>Go-Live </a:t>
            </a:r>
            <a:r>
              <a:rPr lang="en-GB" sz="1400" kern="0" dirty="0"/>
              <a:t>with Biochemistry, Haematology, Immunology, </a:t>
            </a:r>
            <a:r>
              <a:rPr lang="en-GB" sz="1400" kern="0" dirty="0" smtClean="0"/>
              <a:t>New-Born </a:t>
            </a:r>
            <a:r>
              <a:rPr lang="en-GB" sz="1400" kern="0" dirty="0"/>
              <a:t>Screening, Microbiology, Serology and </a:t>
            </a:r>
            <a:r>
              <a:rPr lang="en-GB" sz="1400" kern="0" dirty="0" smtClean="0"/>
              <a:t>Virology </a:t>
            </a:r>
            <a:endParaRPr lang="en-GB" sz="1400" kern="0" dirty="0"/>
          </a:p>
          <a:p>
            <a:pPr marL="685800" lvl="1">
              <a:buClr>
                <a:schemeClr val="bg1"/>
              </a:buClr>
              <a:buFont typeface="Wingdings" panose="05000000000000000000" pitchFamily="2" charset="2"/>
              <a:buChar char="Ø"/>
            </a:pPr>
            <a:r>
              <a:rPr lang="en-GB" sz="1400" b="1" i="1" kern="0" dirty="0"/>
              <a:t>6 June 2024: </a:t>
            </a:r>
            <a:r>
              <a:rPr lang="en-GB" sz="1400" b="1" kern="0" dirty="0" smtClean="0"/>
              <a:t>LIMS </a:t>
            </a:r>
            <a:r>
              <a:rPr lang="en-GB" sz="1400" b="1" kern="0" dirty="0"/>
              <a:t>Phase II </a:t>
            </a:r>
            <a:r>
              <a:rPr lang="en-GB" sz="1400" b="1" kern="0" dirty="0" smtClean="0"/>
              <a:t>Go-Live </a:t>
            </a:r>
            <a:r>
              <a:rPr lang="en-GB" sz="1400" kern="0" dirty="0"/>
              <a:t>with Blood Transfusion and Cellular </a:t>
            </a:r>
            <a:r>
              <a:rPr lang="en-GB" sz="1400" kern="0" dirty="0" smtClean="0"/>
              <a:t>Pathology </a:t>
            </a:r>
            <a:endParaRPr lang="en-GB" sz="1400" kern="0" dirty="0"/>
          </a:p>
          <a:p>
            <a:pPr marL="685800" lvl="1">
              <a:buClr>
                <a:schemeClr val="bg1"/>
              </a:buClr>
              <a:buFont typeface="Wingdings" panose="05000000000000000000" pitchFamily="2" charset="2"/>
              <a:buChar char="Ø"/>
            </a:pPr>
            <a:r>
              <a:rPr lang="en-GB" sz="1400" b="1" i="1" kern="0" dirty="0"/>
              <a:t>21 October 2024: </a:t>
            </a:r>
            <a:r>
              <a:rPr lang="en-GB" sz="1400" kern="0" dirty="0" smtClean="0"/>
              <a:t>Cervical Cytology Go-Live </a:t>
            </a:r>
            <a:endParaRPr lang="en-GB" sz="1400" kern="0" dirty="0"/>
          </a:p>
          <a:p>
            <a:pPr marL="685800" lvl="1">
              <a:buClr>
                <a:schemeClr val="bg1"/>
              </a:buClr>
              <a:buFont typeface="Wingdings" panose="05000000000000000000" pitchFamily="2" charset="2"/>
              <a:buChar char="Ø"/>
            </a:pPr>
            <a:r>
              <a:rPr lang="en-GB" sz="1400" b="1" i="1" kern="0" dirty="0"/>
              <a:t>December 2024: </a:t>
            </a:r>
            <a:r>
              <a:rPr lang="en-GB" sz="1400" kern="0" dirty="0" smtClean="0"/>
              <a:t>RMDS </a:t>
            </a:r>
            <a:r>
              <a:rPr lang="en-GB" sz="1400" kern="0" dirty="0"/>
              <a:t>moved its Flow Cytometry, Molecular </a:t>
            </a:r>
            <a:r>
              <a:rPr lang="en-GB" sz="1400" kern="0" dirty="0" smtClean="0"/>
              <a:t>Haematology, </a:t>
            </a:r>
            <a:r>
              <a:rPr lang="en-GB" sz="1400" kern="0" dirty="0"/>
              <a:t>and Molecular Pathology off Lab Centre to </a:t>
            </a:r>
            <a:r>
              <a:rPr lang="en-GB" sz="1400" kern="0" dirty="0" smtClean="0"/>
              <a:t>StarLIMS </a:t>
            </a:r>
            <a:endParaRPr lang="en-GB" sz="1400" kern="0" dirty="0"/>
          </a:p>
          <a:p>
            <a:pPr marL="685800" lvl="1">
              <a:buClr>
                <a:schemeClr val="bg1"/>
              </a:buClr>
              <a:buFont typeface="Wingdings" panose="05000000000000000000" pitchFamily="2" charset="2"/>
              <a:buChar char="Ø"/>
            </a:pPr>
            <a:r>
              <a:rPr lang="en-GB" sz="1400" b="1" i="1" kern="0" dirty="0"/>
              <a:t>December 2024: </a:t>
            </a:r>
            <a:r>
              <a:rPr lang="en-GB" sz="1400" kern="0" dirty="0" smtClean="0"/>
              <a:t>Outstanding </a:t>
            </a:r>
            <a:r>
              <a:rPr lang="en-GB" sz="1400" kern="0" dirty="0"/>
              <a:t>cases for Histopathology and Cytology for </a:t>
            </a:r>
            <a:r>
              <a:rPr lang="en-GB" sz="1400" kern="0" dirty="0" smtClean="0"/>
              <a:t>Northern, Southern, and Western Trust </a:t>
            </a:r>
            <a:r>
              <a:rPr lang="en-GB" sz="1400" kern="0" dirty="0"/>
              <a:t>were completed and </a:t>
            </a:r>
            <a:r>
              <a:rPr lang="en-GB" sz="1400" kern="0" dirty="0" smtClean="0"/>
              <a:t>closed-off </a:t>
            </a:r>
          </a:p>
          <a:p>
            <a:pPr marL="400050" lvl="1" indent="0">
              <a:buNone/>
            </a:pPr>
            <a:endParaRPr lang="en-GB" sz="1400" kern="0" dirty="0"/>
          </a:p>
          <a:p>
            <a:pPr marL="0" indent="0">
              <a:buNone/>
            </a:pPr>
            <a:endParaRPr lang="en-GB" sz="2000" kern="0" dirty="0" smtClean="0"/>
          </a:p>
          <a:p>
            <a:pPr marL="0" indent="0">
              <a:buNone/>
            </a:pPr>
            <a:r>
              <a:rPr lang="en-GB" sz="2800" b="1" kern="0" dirty="0" smtClean="0"/>
              <a:t/>
            </a:r>
            <a:br>
              <a:rPr lang="en-GB" sz="2800" b="1" kern="0" dirty="0" smtClean="0"/>
            </a:br>
            <a:endParaRPr lang="en-GB" sz="2800" b="1" kern="0" dirty="0" smtClean="0"/>
          </a:p>
        </p:txBody>
      </p:sp>
      <p:pic>
        <p:nvPicPr>
          <p:cNvPr id="5" name="Picture 4"/>
          <p:cNvPicPr>
            <a:picLocks noChangeAspect="1"/>
          </p:cNvPicPr>
          <p:nvPr/>
        </p:nvPicPr>
        <p:blipFill>
          <a:blip r:embed="rId2"/>
          <a:stretch>
            <a:fillRect/>
          </a:stretch>
        </p:blipFill>
        <p:spPr>
          <a:xfrm>
            <a:off x="3556033" y="4232692"/>
            <a:ext cx="4974092" cy="2380891"/>
          </a:xfrm>
          <a:prstGeom prst="rect">
            <a:avLst/>
          </a:prstGeom>
        </p:spPr>
      </p:pic>
      <p:sp>
        <p:nvSpPr>
          <p:cNvPr id="7" name="TextBox 6"/>
          <p:cNvSpPr txBox="1"/>
          <p:nvPr/>
        </p:nvSpPr>
        <p:spPr>
          <a:xfrm>
            <a:off x="922321" y="5123661"/>
            <a:ext cx="1811547" cy="1323439"/>
          </a:xfrm>
          <a:prstGeom prst="rect">
            <a:avLst/>
          </a:prstGeom>
          <a:noFill/>
        </p:spPr>
        <p:txBody>
          <a:bodyPr wrap="square" rtlCol="0">
            <a:spAutoFit/>
          </a:bodyPr>
          <a:lstStyle/>
          <a:p>
            <a:pPr algn="ctr"/>
            <a:r>
              <a:rPr lang="en-GB" sz="1600" dirty="0" err="1" smtClean="0"/>
              <a:t>Sunsetting</a:t>
            </a:r>
            <a:r>
              <a:rPr lang="en-GB" sz="1600" dirty="0" smtClean="0"/>
              <a:t> of </a:t>
            </a:r>
            <a:r>
              <a:rPr lang="en-GB" sz="1600" dirty="0" err="1" smtClean="0"/>
              <a:t>LabCentre</a:t>
            </a:r>
            <a:r>
              <a:rPr lang="en-GB" sz="1600" dirty="0" smtClean="0"/>
              <a:t> Records into BSO Hard Ware/Data Centre</a:t>
            </a:r>
            <a:endParaRPr lang="en-GB" sz="1600" dirty="0"/>
          </a:p>
        </p:txBody>
      </p:sp>
      <p:sp>
        <p:nvSpPr>
          <p:cNvPr id="8" name="Cross 7"/>
          <p:cNvSpPr/>
          <p:nvPr/>
        </p:nvSpPr>
        <p:spPr bwMode="auto">
          <a:xfrm>
            <a:off x="422695" y="4647679"/>
            <a:ext cx="2635368" cy="2029165"/>
          </a:xfrm>
          <a:prstGeom prst="plus">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10" name="TextBox 9"/>
          <p:cNvSpPr txBox="1"/>
          <p:nvPr/>
        </p:nvSpPr>
        <p:spPr>
          <a:xfrm>
            <a:off x="1097338" y="4877431"/>
            <a:ext cx="1286082" cy="1569660"/>
          </a:xfrm>
          <a:prstGeom prst="rect">
            <a:avLst/>
          </a:prstGeom>
          <a:noFill/>
        </p:spPr>
        <p:txBody>
          <a:bodyPr wrap="square" rtlCol="0">
            <a:spAutoFit/>
          </a:bodyPr>
          <a:lstStyle/>
          <a:p>
            <a:pPr algn="ctr"/>
            <a:r>
              <a:rPr lang="en-GB" sz="1600" b="1" dirty="0" err="1" smtClean="0"/>
              <a:t>Sunsetting</a:t>
            </a:r>
            <a:r>
              <a:rPr lang="en-GB" sz="1600" b="1" dirty="0" smtClean="0"/>
              <a:t> of LabCentre records to BSO Data Warehouse </a:t>
            </a:r>
            <a:endParaRPr lang="en-GB" sz="1600" b="1" dirty="0"/>
          </a:p>
        </p:txBody>
      </p:sp>
      <p:sp>
        <p:nvSpPr>
          <p:cNvPr id="11" name="Cross 10"/>
          <p:cNvSpPr/>
          <p:nvPr/>
        </p:nvSpPr>
        <p:spPr bwMode="auto">
          <a:xfrm>
            <a:off x="9194153" y="4584418"/>
            <a:ext cx="2635368" cy="2029165"/>
          </a:xfrm>
          <a:prstGeom prst="plus">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charset="0"/>
            </a:endParaRPr>
          </a:p>
        </p:txBody>
      </p:sp>
      <p:sp>
        <p:nvSpPr>
          <p:cNvPr id="12" name="TextBox 11"/>
          <p:cNvSpPr txBox="1"/>
          <p:nvPr/>
        </p:nvSpPr>
        <p:spPr>
          <a:xfrm>
            <a:off x="9868796" y="5123661"/>
            <a:ext cx="1286082" cy="830997"/>
          </a:xfrm>
          <a:prstGeom prst="rect">
            <a:avLst/>
          </a:prstGeom>
          <a:noFill/>
        </p:spPr>
        <p:txBody>
          <a:bodyPr wrap="square" rtlCol="0">
            <a:spAutoFit/>
          </a:bodyPr>
          <a:lstStyle/>
          <a:p>
            <a:pPr algn="ctr"/>
            <a:r>
              <a:rPr lang="en-GB" sz="1600" b="1" dirty="0" smtClean="0"/>
              <a:t>Long-term solution for RMDS </a:t>
            </a:r>
            <a:endParaRPr lang="en-GB" sz="1600" b="1" dirty="0"/>
          </a:p>
        </p:txBody>
      </p:sp>
    </p:spTree>
    <p:extLst>
      <p:ext uri="{BB962C8B-B14F-4D97-AF65-F5344CB8AC3E}">
        <p14:creationId xmlns:p14="http://schemas.microsoft.com/office/powerpoint/2010/main" val="73615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00518" y="136186"/>
            <a:ext cx="6066817" cy="6624537"/>
          </a:xfrm>
          <a:prstGeom prst="rect">
            <a:avLst/>
          </a:prstGeom>
          <a:solidFill>
            <a:schemeClr val="tx1"/>
          </a:solidFill>
          <a:ln w="9525">
            <a:solidFill>
              <a:schemeClr val="bg2"/>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400" b="1" kern="0" dirty="0" smtClean="0"/>
              <a:t>NI Pathology Information Management System (NIPIMS) – Visit by Mr Peter May, Permanent Secretary</a:t>
            </a:r>
            <a:r>
              <a:rPr lang="en-GB" sz="2400" kern="0" dirty="0" smtClean="0"/>
              <a:t> </a:t>
            </a:r>
          </a:p>
          <a:p>
            <a:pPr marL="0" indent="0">
              <a:buNone/>
            </a:pPr>
            <a:r>
              <a:rPr lang="en-GB" sz="1800" kern="0" dirty="0"/>
              <a:t>On 28 August 2024, after a visit to NIBTS, </a:t>
            </a:r>
            <a:r>
              <a:rPr lang="en-GB" sz="1800" kern="0" dirty="0" smtClean="0"/>
              <a:t>the </a:t>
            </a:r>
            <a:r>
              <a:rPr lang="en-GB" sz="1800" b="1" kern="0" dirty="0" smtClean="0"/>
              <a:t>Permanent </a:t>
            </a:r>
            <a:r>
              <a:rPr lang="en-GB" sz="1800" b="1" kern="0" dirty="0"/>
              <a:t>Secretary</a:t>
            </a:r>
            <a:r>
              <a:rPr lang="en-GB" sz="1800" kern="0" dirty="0"/>
              <a:t> at the Department </a:t>
            </a:r>
            <a:r>
              <a:rPr lang="en-GB" sz="1800" kern="0" dirty="0" smtClean="0"/>
              <a:t>of Heath </a:t>
            </a:r>
            <a:r>
              <a:rPr lang="en-GB" sz="1800" kern="0" dirty="0"/>
              <a:t>NI, Mr. Peter May, visited </a:t>
            </a:r>
            <a:r>
              <a:rPr lang="en-GB" sz="1800" kern="0" dirty="0" smtClean="0"/>
              <a:t>Cellular Pathology </a:t>
            </a:r>
            <a:r>
              <a:rPr lang="en-GB" sz="1800" kern="0" dirty="0"/>
              <a:t>at the Royal Victoria Hospital </a:t>
            </a:r>
            <a:r>
              <a:rPr lang="en-GB" sz="1800" kern="0" dirty="0" smtClean="0"/>
              <a:t>Belfast to </a:t>
            </a:r>
            <a:r>
              <a:rPr lang="en-GB" sz="1800" kern="0" dirty="0"/>
              <a:t>acknowledge </a:t>
            </a:r>
            <a:r>
              <a:rPr lang="en-GB" sz="1800" kern="0" dirty="0" smtClean="0"/>
              <a:t>the </a:t>
            </a:r>
            <a:r>
              <a:rPr lang="en-GB" sz="1800" kern="0" dirty="0" err="1" smtClean="0"/>
              <a:t>CoreLIMS</a:t>
            </a:r>
            <a:r>
              <a:rPr lang="en-GB" sz="1800" kern="0" dirty="0" smtClean="0"/>
              <a:t> </a:t>
            </a:r>
            <a:r>
              <a:rPr lang="en-GB" sz="1800" kern="0" dirty="0"/>
              <a:t>Project and </a:t>
            </a:r>
            <a:r>
              <a:rPr lang="en-GB" sz="1800" kern="0" dirty="0" smtClean="0"/>
              <a:t>all that </a:t>
            </a:r>
            <a:r>
              <a:rPr lang="en-GB" sz="1800" kern="0" dirty="0"/>
              <a:t>it has </a:t>
            </a:r>
            <a:r>
              <a:rPr lang="en-GB" sz="1800" kern="0" dirty="0" smtClean="0"/>
              <a:t>achieved. </a:t>
            </a:r>
          </a:p>
          <a:p>
            <a:pPr marL="0" indent="0">
              <a:buNone/>
            </a:pPr>
            <a:endParaRPr lang="en-GB" sz="1800" kern="0" dirty="0"/>
          </a:p>
          <a:p>
            <a:pPr marL="0" indent="0">
              <a:buNone/>
            </a:pPr>
            <a:r>
              <a:rPr lang="en-GB" sz="1800" kern="0" dirty="0"/>
              <a:t>Mr May’s visit included a tour of </a:t>
            </a:r>
            <a:r>
              <a:rPr lang="en-GB" sz="1800" kern="0" dirty="0" smtClean="0"/>
              <a:t>RVH Laboratories </a:t>
            </a:r>
            <a:r>
              <a:rPr lang="en-GB" sz="1800" kern="0" dirty="0"/>
              <a:t>to meet and thank the lab staff </a:t>
            </a:r>
            <a:r>
              <a:rPr lang="en-GB" sz="1800" kern="0" dirty="0" smtClean="0"/>
              <a:t>for their </a:t>
            </a:r>
            <a:r>
              <a:rPr lang="en-GB" sz="1800" kern="0" dirty="0"/>
              <a:t>crucial role in the implementation of </a:t>
            </a:r>
            <a:r>
              <a:rPr lang="en-GB" sz="1800" kern="0" dirty="0" smtClean="0"/>
              <a:t>the project, </a:t>
            </a:r>
            <a:r>
              <a:rPr lang="en-GB" sz="1800" kern="0" dirty="0"/>
              <a:t>during a time of great </a:t>
            </a:r>
            <a:r>
              <a:rPr lang="en-GB" sz="1800" kern="0" dirty="0" smtClean="0"/>
              <a:t>transformation and change. </a:t>
            </a:r>
          </a:p>
          <a:p>
            <a:pPr marL="0" indent="0">
              <a:buNone/>
            </a:pPr>
            <a:endParaRPr lang="en-GB" sz="2000" kern="0" dirty="0"/>
          </a:p>
        </p:txBody>
      </p:sp>
      <p:pic>
        <p:nvPicPr>
          <p:cNvPr id="2" name="Picture 1"/>
          <p:cNvPicPr>
            <a:picLocks noChangeAspect="1"/>
          </p:cNvPicPr>
          <p:nvPr/>
        </p:nvPicPr>
        <p:blipFill>
          <a:blip r:embed="rId2"/>
          <a:stretch>
            <a:fillRect/>
          </a:stretch>
        </p:blipFill>
        <p:spPr>
          <a:xfrm>
            <a:off x="281085" y="4379723"/>
            <a:ext cx="2796102" cy="2042939"/>
          </a:xfrm>
          <a:prstGeom prst="rect">
            <a:avLst/>
          </a:prstGeom>
        </p:spPr>
      </p:pic>
      <p:pic>
        <p:nvPicPr>
          <p:cNvPr id="4" name="Picture 3"/>
          <p:cNvPicPr>
            <a:picLocks noChangeAspect="1"/>
          </p:cNvPicPr>
          <p:nvPr/>
        </p:nvPicPr>
        <p:blipFill>
          <a:blip r:embed="rId3"/>
          <a:stretch>
            <a:fillRect/>
          </a:stretch>
        </p:blipFill>
        <p:spPr>
          <a:xfrm>
            <a:off x="3252283" y="4379722"/>
            <a:ext cx="2837232" cy="2042939"/>
          </a:xfrm>
          <a:prstGeom prst="rect">
            <a:avLst/>
          </a:prstGeom>
        </p:spPr>
      </p:pic>
      <p:sp>
        <p:nvSpPr>
          <p:cNvPr id="6" name="Content Placeholder 2"/>
          <p:cNvSpPr txBox="1">
            <a:spLocks/>
          </p:cNvSpPr>
          <p:nvPr/>
        </p:nvSpPr>
        <p:spPr bwMode="auto">
          <a:xfrm>
            <a:off x="6313250" y="136186"/>
            <a:ext cx="5778231" cy="6624537"/>
          </a:xfrm>
          <a:prstGeom prst="rect">
            <a:avLst/>
          </a:prstGeom>
          <a:solidFill>
            <a:schemeClr val="tx1"/>
          </a:solidFill>
          <a:ln w="9525">
            <a:solidFill>
              <a:schemeClr val="bg2"/>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400" b="1" kern="0" dirty="0" smtClean="0"/>
              <a:t>Visit by Minister for Health – Mr Mike Nesbitt</a:t>
            </a:r>
            <a:r>
              <a:rPr lang="en-GB" sz="2400" kern="0" dirty="0" smtClean="0"/>
              <a:t> </a:t>
            </a:r>
          </a:p>
          <a:p>
            <a:pPr marL="0" indent="0">
              <a:buNone/>
            </a:pPr>
            <a:r>
              <a:rPr lang="en-GB" sz="1800" kern="0" dirty="0"/>
              <a:t>On Tuesday 20 August 2024 the </a:t>
            </a:r>
            <a:r>
              <a:rPr lang="en-GB" sz="1800" b="1" kern="0" dirty="0"/>
              <a:t>Minister for </a:t>
            </a:r>
            <a:r>
              <a:rPr lang="en-GB" sz="1800" b="1" kern="0" dirty="0" smtClean="0"/>
              <a:t>Health</a:t>
            </a:r>
            <a:r>
              <a:rPr lang="en-GB" sz="1800" kern="0" dirty="0" smtClean="0"/>
              <a:t>, Mr </a:t>
            </a:r>
            <a:r>
              <a:rPr lang="en-GB" sz="1800" kern="0" dirty="0"/>
              <a:t>Mike Nesbitt, along with the Trust </a:t>
            </a:r>
            <a:r>
              <a:rPr lang="en-GB" sz="1800" kern="0" dirty="0" smtClean="0"/>
              <a:t>Chairman, Mr </a:t>
            </a:r>
            <a:r>
              <a:rPr lang="en-GB" sz="1800" kern="0" dirty="0"/>
              <a:t>Ciaran </a:t>
            </a:r>
            <a:r>
              <a:rPr lang="en-GB" sz="1800" kern="0" dirty="0" err="1"/>
              <a:t>Mulgrew</a:t>
            </a:r>
            <a:r>
              <a:rPr lang="en-GB" sz="1800" kern="0" dirty="0"/>
              <a:t>, visited the </a:t>
            </a:r>
            <a:r>
              <a:rPr lang="en-GB" sz="1800" kern="0" dirty="0" smtClean="0"/>
              <a:t>Belfast Trust Laboratories </a:t>
            </a:r>
            <a:r>
              <a:rPr lang="en-GB" sz="1800" kern="0" dirty="0"/>
              <a:t>in Kelvin, </a:t>
            </a:r>
            <a:r>
              <a:rPr lang="en-GB" sz="1800" kern="0" dirty="0" smtClean="0"/>
              <a:t>RVH. </a:t>
            </a:r>
          </a:p>
          <a:p>
            <a:pPr marL="0" indent="0">
              <a:buNone/>
            </a:pPr>
            <a:endParaRPr lang="en-GB" sz="1800" kern="0" dirty="0"/>
          </a:p>
          <a:p>
            <a:pPr marL="0" indent="0">
              <a:buNone/>
            </a:pPr>
            <a:r>
              <a:rPr lang="en-GB" sz="1800" kern="0" dirty="0"/>
              <a:t>The feedback was very positive. The minister </a:t>
            </a:r>
            <a:r>
              <a:rPr lang="en-GB" sz="1800" kern="0" dirty="0" smtClean="0"/>
              <a:t>said that </a:t>
            </a:r>
            <a:r>
              <a:rPr lang="en-GB" sz="1800" kern="0" dirty="0"/>
              <a:t>this was his first visit to pathology </a:t>
            </a:r>
            <a:r>
              <a:rPr lang="en-GB" sz="1800" kern="0" dirty="0" smtClean="0"/>
              <a:t>laboratories.</a:t>
            </a:r>
          </a:p>
          <a:p>
            <a:pPr marL="0" indent="0">
              <a:buNone/>
            </a:pPr>
            <a:r>
              <a:rPr lang="en-GB" sz="1800" kern="0" dirty="0" smtClean="0"/>
              <a:t>It was a </a:t>
            </a:r>
            <a:r>
              <a:rPr lang="en-GB" sz="1800" kern="0" dirty="0"/>
              <a:t>great opportunity to showcase some </a:t>
            </a:r>
            <a:r>
              <a:rPr lang="en-GB" sz="1800" kern="0" dirty="0" smtClean="0"/>
              <a:t>of the </a:t>
            </a:r>
            <a:r>
              <a:rPr lang="en-GB" sz="1800" kern="0" dirty="0"/>
              <a:t>excellent work that goes on in our </a:t>
            </a:r>
            <a:r>
              <a:rPr lang="en-GB" sz="1800" kern="0" dirty="0" smtClean="0"/>
              <a:t>laboratories, and </a:t>
            </a:r>
            <a:r>
              <a:rPr lang="en-GB" sz="1800" kern="0" dirty="0"/>
              <a:t>highlight </a:t>
            </a:r>
            <a:r>
              <a:rPr lang="en-GB" sz="1800" kern="0" dirty="0" smtClean="0"/>
              <a:t>the key involvement in patient care. </a:t>
            </a:r>
            <a:endParaRPr lang="en-GB" sz="1800" kern="0" dirty="0"/>
          </a:p>
        </p:txBody>
      </p:sp>
      <p:pic>
        <p:nvPicPr>
          <p:cNvPr id="7" name="Picture 6"/>
          <p:cNvPicPr>
            <a:picLocks noChangeAspect="1"/>
          </p:cNvPicPr>
          <p:nvPr/>
        </p:nvPicPr>
        <p:blipFill>
          <a:blip r:embed="rId4"/>
          <a:stretch>
            <a:fillRect/>
          </a:stretch>
        </p:blipFill>
        <p:spPr>
          <a:xfrm>
            <a:off x="6386007" y="4269023"/>
            <a:ext cx="2571750" cy="2400603"/>
          </a:xfrm>
          <a:prstGeom prst="rect">
            <a:avLst/>
          </a:prstGeom>
        </p:spPr>
      </p:pic>
      <p:pic>
        <p:nvPicPr>
          <p:cNvPr id="8" name="Picture 7"/>
          <p:cNvPicPr>
            <a:picLocks noChangeAspect="1"/>
          </p:cNvPicPr>
          <p:nvPr/>
        </p:nvPicPr>
        <p:blipFill>
          <a:blip r:embed="rId5"/>
          <a:stretch>
            <a:fillRect/>
          </a:stretch>
        </p:blipFill>
        <p:spPr>
          <a:xfrm>
            <a:off x="9132853" y="4269024"/>
            <a:ext cx="2841895" cy="1061733"/>
          </a:xfrm>
          <a:prstGeom prst="rect">
            <a:avLst/>
          </a:prstGeom>
        </p:spPr>
      </p:pic>
      <p:pic>
        <p:nvPicPr>
          <p:cNvPr id="9" name="Picture 8"/>
          <p:cNvPicPr>
            <a:picLocks noChangeAspect="1"/>
          </p:cNvPicPr>
          <p:nvPr/>
        </p:nvPicPr>
        <p:blipFill>
          <a:blip r:embed="rId6"/>
          <a:stretch>
            <a:fillRect/>
          </a:stretch>
        </p:blipFill>
        <p:spPr>
          <a:xfrm>
            <a:off x="9132853" y="5421852"/>
            <a:ext cx="2841895" cy="1247775"/>
          </a:xfrm>
          <a:prstGeom prst="rect">
            <a:avLst/>
          </a:prstGeom>
        </p:spPr>
      </p:pic>
    </p:spTree>
    <p:extLst>
      <p:ext uri="{BB962C8B-B14F-4D97-AF65-F5344CB8AC3E}">
        <p14:creationId xmlns:p14="http://schemas.microsoft.com/office/powerpoint/2010/main" val="191699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00518" y="29182"/>
            <a:ext cx="11945567" cy="6760724"/>
          </a:xfrm>
          <a:prstGeom prst="rect">
            <a:avLst/>
          </a:prstGeom>
          <a:solidFill>
            <a:schemeClr val="tx1"/>
          </a:solidFill>
          <a:ln w="9525">
            <a:solidFill>
              <a:schemeClr val="bg2"/>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800" b="1" kern="0" dirty="0" smtClean="0"/>
              <a:t>Regional Cervical Screening Programme </a:t>
            </a:r>
          </a:p>
          <a:p>
            <a:r>
              <a:rPr lang="en-GB" sz="2000" kern="0" dirty="0" smtClean="0"/>
              <a:t>Belfast Trust has been successful in becoming the new Regional Cervical Screening Laboratory, in line with the DoH Strategic Priorities and Cancer Strategy 2022/2032. </a:t>
            </a:r>
          </a:p>
          <a:p>
            <a:r>
              <a:rPr lang="en-GB" sz="2000" kern="0" dirty="0" smtClean="0"/>
              <a:t>The service went live on </a:t>
            </a:r>
            <a:r>
              <a:rPr lang="en-GB" sz="2000" b="1" kern="0" dirty="0" smtClean="0"/>
              <a:t>01 November 2024</a:t>
            </a:r>
            <a:r>
              <a:rPr lang="en-GB" sz="2000" kern="0" dirty="0" smtClean="0"/>
              <a:t>, and will: </a:t>
            </a:r>
          </a:p>
          <a:p>
            <a:pPr lvl="1"/>
            <a:r>
              <a:rPr lang="en-GB" sz="1800" dirty="0"/>
              <a:t>Provide capacity for up to 122,500 HPV tests and 17,800 cytology tests per </a:t>
            </a:r>
            <a:r>
              <a:rPr lang="en-GB" sz="1800" dirty="0" smtClean="0"/>
              <a:t>annum; </a:t>
            </a:r>
            <a:endParaRPr lang="en-GB" sz="1800" dirty="0"/>
          </a:p>
          <a:p>
            <a:pPr lvl="1"/>
            <a:r>
              <a:rPr lang="en-GB" sz="1800" dirty="0"/>
              <a:t>Provide failsafe for the </a:t>
            </a:r>
            <a:r>
              <a:rPr lang="en-GB" sz="1800" dirty="0" smtClean="0"/>
              <a:t>region; </a:t>
            </a:r>
            <a:endParaRPr lang="en-GB" sz="1800" dirty="0"/>
          </a:p>
          <a:p>
            <a:pPr lvl="1"/>
            <a:r>
              <a:rPr lang="en-GB" sz="1800" dirty="0"/>
              <a:t>Ensure continued regional support of </a:t>
            </a:r>
            <a:r>
              <a:rPr lang="en-GB" sz="1800" dirty="0" smtClean="0"/>
              <a:t>MDMs; </a:t>
            </a:r>
            <a:endParaRPr lang="en-GB" sz="1800" dirty="0"/>
          </a:p>
          <a:p>
            <a:pPr lvl="1"/>
            <a:r>
              <a:rPr lang="en-GB" sz="1800" dirty="0"/>
              <a:t>Provide ongoing support to all trusts for the delivery of the audit of invasive cancer (to include completion of slide reviews, consultant input to MDM discussions, and consultant input to patient disclosure </a:t>
            </a:r>
            <a:r>
              <a:rPr lang="en-GB" sz="1800" dirty="0" smtClean="0"/>
              <a:t>meetings). </a:t>
            </a:r>
          </a:p>
          <a:p>
            <a:pPr marL="400050"/>
            <a:r>
              <a:rPr lang="en-GB" sz="2000" dirty="0" smtClean="0"/>
              <a:t>This service will enable improved patient experience and safety, as standardisation and improved turnaround times will ensure timely diagnosis and treatment, and will provide an equitable service in line with the rest of the UK. </a:t>
            </a:r>
          </a:p>
          <a:p>
            <a:pPr marL="400050"/>
            <a:r>
              <a:rPr lang="en-GB" sz="2000" dirty="0" smtClean="0"/>
              <a:t>Ongoing work in securing recurrent funding, staff recruitment, auto-authorisation of results, installation of new analysers and pre-analytics, improving turnaround times and quality assurance. </a:t>
            </a:r>
          </a:p>
          <a:p>
            <a:pPr marL="400050"/>
            <a:r>
              <a:rPr lang="en-GB" sz="2000" dirty="0" smtClean="0"/>
              <a:t>There have also been recent challenges in relation to media and public scrutiny of the service and in particular individual screener performance – Belfast Trust are working closely with PHA to manage these challenges and respond as appropriate. </a:t>
            </a:r>
          </a:p>
          <a:p>
            <a:pPr marL="57150" indent="0">
              <a:buNone/>
            </a:pPr>
            <a:endParaRPr lang="en-GB" sz="2000" dirty="0" smtClean="0"/>
          </a:p>
          <a:p>
            <a:pPr marL="57150" indent="0">
              <a:buNone/>
            </a:pPr>
            <a:endParaRPr lang="en-GB" sz="2000" dirty="0"/>
          </a:p>
          <a:p>
            <a:pPr>
              <a:buFont typeface="Wingdings" panose="05000000000000000000" pitchFamily="2" charset="2"/>
              <a:buChar char="q"/>
            </a:pPr>
            <a:endParaRPr lang="en-GB" sz="1800" kern="0" dirty="0" smtClean="0"/>
          </a:p>
        </p:txBody>
      </p:sp>
      <p:pic>
        <p:nvPicPr>
          <p:cNvPr id="3" name="Picture 2"/>
          <p:cNvPicPr>
            <a:picLocks noChangeAspect="1"/>
          </p:cNvPicPr>
          <p:nvPr/>
        </p:nvPicPr>
        <p:blipFill>
          <a:blip r:embed="rId2"/>
          <a:stretch>
            <a:fillRect/>
          </a:stretch>
        </p:blipFill>
        <p:spPr>
          <a:xfrm>
            <a:off x="9572017" y="856228"/>
            <a:ext cx="2367063" cy="1769322"/>
          </a:xfrm>
          <a:prstGeom prst="rect">
            <a:avLst/>
          </a:prstGeom>
        </p:spPr>
      </p:pic>
    </p:spTree>
    <p:extLst>
      <p:ext uri="{BB962C8B-B14F-4D97-AF65-F5344CB8AC3E}">
        <p14:creationId xmlns:p14="http://schemas.microsoft.com/office/powerpoint/2010/main" val="373787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00518" y="120770"/>
            <a:ext cx="11945567" cy="6639954"/>
          </a:xfrm>
          <a:prstGeom prst="rect">
            <a:avLst/>
          </a:prstGeom>
          <a:solidFill>
            <a:schemeClr val="tx1"/>
          </a:solidFill>
          <a:ln w="9525">
            <a:solidFill>
              <a:schemeClr val="bg2"/>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800" b="1" kern="0" dirty="0" smtClean="0"/>
              <a:t>The Mortuary in BHSCT and Paediatric Pathology Pathway</a:t>
            </a:r>
            <a:r>
              <a:rPr lang="en-GB" sz="2800" kern="0" dirty="0" smtClean="0"/>
              <a:t> </a:t>
            </a:r>
            <a:endParaRPr lang="en-GB" sz="2800" b="1" kern="0" dirty="0" smtClean="0"/>
          </a:p>
          <a:p>
            <a:pPr marL="400050"/>
            <a:r>
              <a:rPr lang="en-GB" sz="2000" kern="0" dirty="0" smtClean="0"/>
              <a:t>A small team of 5 dedicated staff made up of Anatomical Pathology Technologists (APTs) and an Associate Practitioner. </a:t>
            </a:r>
          </a:p>
          <a:p>
            <a:pPr marL="400050"/>
            <a:r>
              <a:rPr lang="en-GB" sz="2000" kern="0" dirty="0" smtClean="0"/>
              <a:t>HTA Accredited Service – 08 September 2022. </a:t>
            </a:r>
          </a:p>
          <a:p>
            <a:pPr marL="400050"/>
            <a:r>
              <a:rPr lang="en-GB" sz="2000" kern="0" dirty="0" smtClean="0"/>
              <a:t>Managing 2,600 patients through the Mortuary each year.  </a:t>
            </a:r>
          </a:p>
          <a:p>
            <a:pPr marL="400050"/>
            <a:r>
              <a:rPr lang="en-GB" sz="2000" kern="0" dirty="0" smtClean="0"/>
              <a:t>Capacity is for 25 patients, plus 3. Recent walk-in refrigerated unit added capacity for a further 12 patients or super-bariatric. </a:t>
            </a:r>
          </a:p>
          <a:p>
            <a:pPr marL="400050"/>
            <a:r>
              <a:rPr lang="en-GB" sz="2000" kern="0" dirty="0" smtClean="0"/>
              <a:t>01 January 2019, lack of a paediatric pathologist in NI meant establishment of a pathway to Alder Hey Children's NHS Trust for perinatal and paediatric post-mortem service; work with PHA, SANDS, RJMS, RBHSC, Regional Trusts, NI Coroners Office to successfully develop this pathway. </a:t>
            </a:r>
          </a:p>
          <a:p>
            <a:pPr marL="400050"/>
            <a:endParaRPr lang="en-GB" sz="2000" kern="0" dirty="0" smtClean="0"/>
          </a:p>
          <a:p>
            <a:pPr marL="400050"/>
            <a:endParaRPr lang="en-GB" sz="2000" kern="0" dirty="0"/>
          </a:p>
          <a:p>
            <a:pPr marL="400050"/>
            <a:endParaRPr lang="en-GB" sz="2000" kern="0" dirty="0" smtClean="0"/>
          </a:p>
          <a:p>
            <a:pPr marL="400050"/>
            <a:endParaRPr lang="en-GB" sz="2000" kern="0" dirty="0"/>
          </a:p>
          <a:p>
            <a:pPr marL="400050"/>
            <a:endParaRPr lang="en-GB" sz="2000" kern="0" dirty="0" smtClean="0"/>
          </a:p>
          <a:p>
            <a:pPr marL="400050"/>
            <a:endParaRPr lang="en-GB" sz="2000" kern="0" dirty="0"/>
          </a:p>
          <a:p>
            <a:pPr marL="400050"/>
            <a:endParaRPr lang="en-GB" sz="2000" kern="0" dirty="0" smtClean="0"/>
          </a:p>
          <a:p>
            <a:pPr marL="400050"/>
            <a:r>
              <a:rPr lang="en-GB" sz="2000" kern="0" dirty="0" smtClean="0"/>
              <a:t>Act on behalf of NHS Blood and Transplant for 40+ ocular retrievals per annum. </a:t>
            </a:r>
            <a:endParaRPr lang="en-GB" sz="2000" kern="0" dirty="0"/>
          </a:p>
          <a:p>
            <a:pPr marL="57150" indent="0">
              <a:buNone/>
            </a:pPr>
            <a:endParaRPr lang="en-GB" sz="2000" dirty="0"/>
          </a:p>
          <a:p>
            <a:pPr>
              <a:buFont typeface="Wingdings" panose="05000000000000000000" pitchFamily="2" charset="2"/>
              <a:buChar char="q"/>
            </a:pPr>
            <a:endParaRPr lang="en-GB" sz="1800" kern="0" dirty="0" smtClean="0"/>
          </a:p>
        </p:txBody>
      </p:sp>
      <p:graphicFrame>
        <p:nvGraphicFramePr>
          <p:cNvPr id="2" name="Table 1"/>
          <p:cNvGraphicFramePr>
            <a:graphicFrameLocks noGrp="1"/>
          </p:cNvGraphicFramePr>
          <p:nvPr>
            <p:extLst>
              <p:ext uri="{D42A27DB-BD31-4B8C-83A1-F6EECF244321}">
                <p14:modId xmlns:p14="http://schemas.microsoft.com/office/powerpoint/2010/main" val="4287866136"/>
              </p:ext>
            </p:extLst>
          </p:nvPr>
        </p:nvGraphicFramePr>
        <p:xfrm>
          <a:off x="1224952" y="3785050"/>
          <a:ext cx="7392837" cy="2282829"/>
        </p:xfrm>
        <a:graphic>
          <a:graphicData uri="http://schemas.openxmlformats.org/drawingml/2006/table">
            <a:tbl>
              <a:tblPr firstRow="1" firstCol="1" bandRow="1">
                <a:tableStyleId>{93296810-A885-4BE3-A3E7-6D5BEEA58F35}</a:tableStyleId>
              </a:tblPr>
              <a:tblGrid>
                <a:gridCol w="2596766">
                  <a:extLst>
                    <a:ext uri="{9D8B030D-6E8A-4147-A177-3AD203B41FA5}">
                      <a16:colId xmlns:a16="http://schemas.microsoft.com/office/drawing/2014/main" val="3507210651"/>
                    </a:ext>
                  </a:extLst>
                </a:gridCol>
                <a:gridCol w="4796071">
                  <a:extLst>
                    <a:ext uri="{9D8B030D-6E8A-4147-A177-3AD203B41FA5}">
                      <a16:colId xmlns:a16="http://schemas.microsoft.com/office/drawing/2014/main" val="1654907850"/>
                    </a:ext>
                  </a:extLst>
                </a:gridCol>
              </a:tblGrid>
              <a:tr h="476546">
                <a:tc>
                  <a:txBody>
                    <a:bodyPr/>
                    <a:lstStyle/>
                    <a:p>
                      <a:pPr marL="0" algn="l" defTabSz="914400" rtl="0" eaLnBrk="1" latinLnBrk="0" hangingPunct="1">
                        <a:lnSpc>
                          <a:spcPct val="107000"/>
                        </a:lnSpc>
                        <a:spcAft>
                          <a:spcPts val="0"/>
                        </a:spcAft>
                      </a:pPr>
                      <a:r>
                        <a:rPr lang="en-GB" sz="1400" kern="1200" dirty="0">
                          <a:effectLst/>
                        </a:rPr>
                        <a:t>YEAR</a:t>
                      </a:r>
                      <a:endPar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n-GB" sz="1400" kern="1200" dirty="0">
                          <a:effectLst/>
                        </a:rPr>
                        <a:t>NUMBER OF </a:t>
                      </a:r>
                      <a:r>
                        <a:rPr lang="en-GB" sz="1400" kern="1200" dirty="0" smtClean="0">
                          <a:effectLst/>
                        </a:rPr>
                        <a:t>REFERRALS TO</a:t>
                      </a:r>
                      <a:r>
                        <a:rPr lang="en-GB" sz="1400" kern="1200" baseline="0" dirty="0" smtClean="0">
                          <a:effectLst/>
                        </a:rPr>
                        <a:t> ALDER HEY for PAEDIATRIC POST- MORTEM</a:t>
                      </a:r>
                    </a:p>
                    <a:p>
                      <a:pPr marL="0" algn="ctr" defTabSz="914400" rtl="0" eaLnBrk="1" latinLnBrk="0" hangingPunct="1">
                        <a:lnSpc>
                          <a:spcPct val="107000"/>
                        </a:lnSpc>
                        <a:spcAft>
                          <a:spcPts val="0"/>
                        </a:spcAft>
                      </a:pPr>
                      <a:endPar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7800719"/>
                  </a:ext>
                </a:extLst>
              </a:tr>
              <a:tr h="217109">
                <a:tc>
                  <a:txBody>
                    <a:bodyPr/>
                    <a:lstStyle/>
                    <a:p>
                      <a:pPr marL="0" algn="l" defTabSz="914400" rtl="0" eaLnBrk="1" latinLnBrk="0" hangingPunct="1">
                        <a:lnSpc>
                          <a:spcPct val="107000"/>
                        </a:lnSpc>
                        <a:spcAft>
                          <a:spcPts val="0"/>
                        </a:spcAft>
                      </a:pPr>
                      <a:r>
                        <a:rPr lang="en-GB" sz="14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GB"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n-GB" sz="14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188</a:t>
                      </a:r>
                      <a:endParaRPr lang="en-GB"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189672"/>
                  </a:ext>
                </a:extLst>
              </a:tr>
              <a:tr h="217109">
                <a:tc>
                  <a:txBody>
                    <a:bodyPr/>
                    <a:lstStyle/>
                    <a:p>
                      <a:pPr marL="0" algn="l" defTabSz="914400" rtl="0" eaLnBrk="1" latinLnBrk="0" hangingPunct="1">
                        <a:lnSpc>
                          <a:spcPct val="107000"/>
                        </a:lnSpc>
                        <a:spcAft>
                          <a:spcPts val="0"/>
                        </a:spcAft>
                      </a:pPr>
                      <a:r>
                        <a:rPr lang="en-GB" sz="1400" kern="1200" dirty="0">
                          <a:effectLst/>
                        </a:rPr>
                        <a:t>2019</a:t>
                      </a:r>
                      <a:endPar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n-GB" sz="1400" kern="1200" dirty="0">
                          <a:effectLst/>
                        </a:rPr>
                        <a:t>162</a:t>
                      </a:r>
                      <a:endPar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778401"/>
                  </a:ext>
                </a:extLst>
              </a:tr>
              <a:tr h="217109">
                <a:tc>
                  <a:txBody>
                    <a:bodyPr/>
                    <a:lstStyle/>
                    <a:p>
                      <a:pPr marL="0" algn="l" defTabSz="914400" rtl="0" eaLnBrk="1" latinLnBrk="0" hangingPunct="1">
                        <a:lnSpc>
                          <a:spcPct val="107000"/>
                        </a:lnSpc>
                        <a:spcAft>
                          <a:spcPts val="0"/>
                        </a:spcAft>
                      </a:pPr>
                      <a:r>
                        <a:rPr lang="en-GB" sz="1400" kern="1200">
                          <a:effectLst/>
                        </a:rPr>
                        <a:t>2020</a:t>
                      </a:r>
                      <a:endParaRPr lang="en-GB"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n-GB" sz="1400" kern="1200" dirty="0">
                          <a:effectLst/>
                        </a:rPr>
                        <a:t>151</a:t>
                      </a:r>
                      <a:endPar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363800"/>
                  </a:ext>
                </a:extLst>
              </a:tr>
              <a:tr h="217109">
                <a:tc>
                  <a:txBody>
                    <a:bodyPr/>
                    <a:lstStyle/>
                    <a:p>
                      <a:pPr marL="0" algn="l" defTabSz="914400" rtl="0" eaLnBrk="1" latinLnBrk="0" hangingPunct="1">
                        <a:lnSpc>
                          <a:spcPct val="107000"/>
                        </a:lnSpc>
                        <a:spcAft>
                          <a:spcPts val="0"/>
                        </a:spcAft>
                      </a:pPr>
                      <a:r>
                        <a:rPr lang="en-GB" sz="1400" kern="1200">
                          <a:effectLst/>
                        </a:rPr>
                        <a:t>2021</a:t>
                      </a:r>
                      <a:endParaRPr lang="en-GB"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n-GB" sz="1400" kern="1200" dirty="0">
                          <a:effectLst/>
                        </a:rPr>
                        <a:t>216</a:t>
                      </a:r>
                      <a:endPar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480979"/>
                  </a:ext>
                </a:extLst>
              </a:tr>
              <a:tr h="217109">
                <a:tc>
                  <a:txBody>
                    <a:bodyPr/>
                    <a:lstStyle/>
                    <a:p>
                      <a:pPr marL="0" algn="l" defTabSz="914400" rtl="0" eaLnBrk="1" latinLnBrk="0" hangingPunct="1">
                        <a:lnSpc>
                          <a:spcPct val="107000"/>
                        </a:lnSpc>
                        <a:spcAft>
                          <a:spcPts val="0"/>
                        </a:spcAft>
                      </a:pPr>
                      <a:r>
                        <a:rPr lang="en-GB" sz="1400" kern="1200">
                          <a:effectLst/>
                        </a:rPr>
                        <a:t>2022</a:t>
                      </a:r>
                      <a:endParaRPr lang="en-GB"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n-GB" sz="1400" kern="1200" dirty="0">
                          <a:effectLst/>
                        </a:rPr>
                        <a:t>197</a:t>
                      </a:r>
                      <a:endPar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3733022"/>
                  </a:ext>
                </a:extLst>
              </a:tr>
              <a:tr h="217109">
                <a:tc>
                  <a:txBody>
                    <a:bodyPr/>
                    <a:lstStyle/>
                    <a:p>
                      <a:pPr marL="0" algn="l" defTabSz="914400" rtl="0" eaLnBrk="1" latinLnBrk="0" hangingPunct="1">
                        <a:lnSpc>
                          <a:spcPct val="107000"/>
                        </a:lnSpc>
                        <a:spcAft>
                          <a:spcPts val="0"/>
                        </a:spcAft>
                      </a:pPr>
                      <a:r>
                        <a:rPr lang="en-GB" sz="1400" kern="1200">
                          <a:effectLst/>
                        </a:rPr>
                        <a:t>2023</a:t>
                      </a:r>
                      <a:endParaRPr lang="en-GB"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n-GB" sz="1400" kern="1200" dirty="0">
                          <a:effectLst/>
                        </a:rPr>
                        <a:t>198</a:t>
                      </a:r>
                      <a:endPar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1673724"/>
                  </a:ext>
                </a:extLst>
              </a:tr>
              <a:tr h="217109">
                <a:tc>
                  <a:txBody>
                    <a:bodyPr/>
                    <a:lstStyle/>
                    <a:p>
                      <a:pPr marL="0" algn="l" defTabSz="914400" rtl="0" eaLnBrk="1" latinLnBrk="0" hangingPunct="1">
                        <a:lnSpc>
                          <a:spcPct val="107000"/>
                        </a:lnSpc>
                        <a:spcAft>
                          <a:spcPts val="0"/>
                        </a:spcAft>
                      </a:pPr>
                      <a:r>
                        <a:rPr lang="en-GB" sz="1400" kern="1200">
                          <a:effectLst/>
                        </a:rPr>
                        <a:t>2024</a:t>
                      </a:r>
                      <a:endParaRPr lang="en-GB"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n-GB" sz="1400" kern="1200" dirty="0">
                          <a:effectLst/>
                        </a:rPr>
                        <a:t>181</a:t>
                      </a:r>
                      <a:endPar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2538520"/>
                  </a:ext>
                </a:extLst>
              </a:tr>
            </a:tbl>
          </a:graphicData>
        </a:graphic>
      </p:graphicFrame>
      <p:pic>
        <p:nvPicPr>
          <p:cNvPr id="3" name="Picture 2"/>
          <p:cNvPicPr>
            <a:picLocks noChangeAspect="1"/>
          </p:cNvPicPr>
          <p:nvPr/>
        </p:nvPicPr>
        <p:blipFill>
          <a:blip r:embed="rId2"/>
          <a:stretch>
            <a:fillRect/>
          </a:stretch>
        </p:blipFill>
        <p:spPr>
          <a:xfrm>
            <a:off x="9937630" y="4183810"/>
            <a:ext cx="1975450" cy="2503317"/>
          </a:xfrm>
          <a:prstGeom prst="rect">
            <a:avLst/>
          </a:prstGeom>
        </p:spPr>
      </p:pic>
    </p:spTree>
    <p:extLst>
      <p:ext uri="{BB962C8B-B14F-4D97-AF65-F5344CB8AC3E}">
        <p14:creationId xmlns:p14="http://schemas.microsoft.com/office/powerpoint/2010/main" val="27363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00518" y="120770"/>
            <a:ext cx="11945567" cy="6639954"/>
          </a:xfrm>
          <a:prstGeom prst="rect">
            <a:avLst/>
          </a:prstGeom>
          <a:solidFill>
            <a:schemeClr val="tx1"/>
          </a:solidFill>
          <a:ln w="9525">
            <a:solidFill>
              <a:schemeClr val="bg2"/>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800" b="1" kern="0" dirty="0" smtClean="0"/>
              <a:t>Introduction of </a:t>
            </a:r>
            <a:r>
              <a:rPr lang="en-GB" sz="2800" b="1" kern="0" dirty="0" err="1" smtClean="0"/>
              <a:t>OrderComms</a:t>
            </a:r>
            <a:r>
              <a:rPr lang="en-GB" sz="2800" b="1" kern="0" dirty="0" smtClean="0"/>
              <a:t> into Histopathology</a:t>
            </a:r>
            <a:r>
              <a:rPr lang="en-GB" sz="2800" kern="0" dirty="0" smtClean="0"/>
              <a:t> </a:t>
            </a:r>
            <a:endParaRPr lang="en-GB" sz="2800" b="1" kern="0" dirty="0" smtClean="0"/>
          </a:p>
          <a:p>
            <a:pPr marL="400050"/>
            <a:r>
              <a:rPr lang="en-GB" sz="2000" dirty="0" smtClean="0"/>
              <a:t>Enables team to book in cases on the bench at Specimen Reception for 85%+ of cases. </a:t>
            </a:r>
          </a:p>
          <a:p>
            <a:pPr marL="400050"/>
            <a:r>
              <a:rPr lang="en-GB" sz="2000" dirty="0" smtClean="0"/>
              <a:t>This has removed a significant admin bottleneck, and removing a number of check and re-check stages - this reduces the risk of mismatching samples as lab work can start immediately. </a:t>
            </a:r>
          </a:p>
          <a:p>
            <a:pPr marL="400050"/>
            <a:r>
              <a:rPr lang="en-GB" sz="2000" dirty="0" smtClean="0"/>
              <a:t>Encompass requests are showing 100% correct patient details and 95% of other key MAC details. </a:t>
            </a:r>
          </a:p>
          <a:p>
            <a:pPr marL="400050"/>
            <a:r>
              <a:rPr lang="en-GB" sz="2000" dirty="0" smtClean="0"/>
              <a:t>Dissection Team have recently introduced a 48-hour turnaround time system for all low complexity cases, accounting for 75%+ of workload – team are maintaining this rapid turnaround time, which has helped streamline processes, and the service will now start seeing improvements on the 10-day turnaround time figures. </a:t>
            </a:r>
          </a:p>
          <a:p>
            <a:pPr marL="57150" indent="0">
              <a:buNone/>
            </a:pPr>
            <a:endParaRPr lang="en-GB" sz="2000" dirty="0" smtClean="0"/>
          </a:p>
          <a:p>
            <a:pPr marL="57150" indent="0">
              <a:buNone/>
            </a:pPr>
            <a:endParaRPr lang="en-GB" sz="2000" dirty="0" smtClean="0"/>
          </a:p>
          <a:p>
            <a:pPr marL="400050"/>
            <a:endParaRPr lang="en-GB" sz="2000" dirty="0"/>
          </a:p>
          <a:p>
            <a:pPr>
              <a:buFont typeface="Wingdings" panose="05000000000000000000" pitchFamily="2" charset="2"/>
              <a:buChar char="q"/>
            </a:pPr>
            <a:endParaRPr lang="en-GB" sz="1800" kern="0" dirty="0" smtClean="0"/>
          </a:p>
        </p:txBody>
      </p:sp>
      <p:pic>
        <p:nvPicPr>
          <p:cNvPr id="1026" name="Picture 2"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941" y="3268493"/>
            <a:ext cx="6676719" cy="323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63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p:txBody>
          <a:bodyPr/>
          <a:lstStyle/>
          <a:p>
            <a:r>
              <a:rPr lang="en-GB" sz="5400" b="1" dirty="0" smtClean="0"/>
              <a:t>Service Developments 2023/2024</a:t>
            </a:r>
            <a:r>
              <a:rPr lang="en-GB" sz="5400" dirty="0" smtClean="0"/>
              <a:t> </a:t>
            </a:r>
            <a:endParaRPr lang="en-GB" sz="5400" b="1" dirty="0"/>
          </a:p>
        </p:txBody>
      </p:sp>
    </p:spTree>
    <p:extLst>
      <p:ext uri="{BB962C8B-B14F-4D97-AF65-F5344CB8AC3E}">
        <p14:creationId xmlns:p14="http://schemas.microsoft.com/office/powerpoint/2010/main" val="422916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4826"/>
            <a:ext cx="10363200" cy="645268"/>
          </a:xfrm>
        </p:spPr>
        <p:txBody>
          <a:bodyPr/>
          <a:lstStyle/>
          <a:p>
            <a:r>
              <a:rPr lang="en-GB" dirty="0" smtClean="0"/>
              <a:t>Service Developments </a:t>
            </a:r>
            <a:endParaRPr lang="en-GB" dirty="0"/>
          </a:p>
        </p:txBody>
      </p:sp>
      <p:sp>
        <p:nvSpPr>
          <p:cNvPr id="5" name="Content Placeholder 2"/>
          <p:cNvSpPr txBox="1">
            <a:spLocks/>
          </p:cNvSpPr>
          <p:nvPr/>
        </p:nvSpPr>
        <p:spPr bwMode="auto">
          <a:xfrm>
            <a:off x="97277" y="907916"/>
            <a:ext cx="12023387" cy="5726348"/>
          </a:xfrm>
          <a:prstGeom prst="rect">
            <a:avLst/>
          </a:prstGeom>
          <a:solidFill>
            <a:schemeClr val="tx1"/>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Font typeface="Wingdings" pitchFamily="2" charset="2"/>
              <a:buNone/>
            </a:pPr>
            <a:r>
              <a:rPr lang="en-GB" sz="2800" b="1" kern="0" dirty="0" smtClean="0"/>
              <a:t>Service Growth Pressures Funding </a:t>
            </a:r>
          </a:p>
          <a:p>
            <a:r>
              <a:rPr lang="en-GB" sz="2000" kern="0" dirty="0" smtClean="0"/>
              <a:t>The Laboratories Service received £900k recurrent funding from SPPG to support ongoing service growth pressures, and off-set recurrent and unavoidable pressures across a number of Disciplines. </a:t>
            </a:r>
          </a:p>
          <a:p>
            <a:r>
              <a:rPr lang="en-GB" sz="2000" kern="0" dirty="0" smtClean="0"/>
              <a:t>The funding is being utilised to support the below existing cost pressures: </a:t>
            </a:r>
          </a:p>
          <a:p>
            <a:pPr marL="0" indent="0">
              <a:buNone/>
            </a:pPr>
            <a:endParaRPr lang="en-GB" sz="2000" kern="0" dirty="0" smtClean="0"/>
          </a:p>
          <a:p>
            <a:endParaRPr lang="en-GB" sz="2000" kern="0" dirty="0"/>
          </a:p>
          <a:p>
            <a:endParaRPr lang="en-GB" sz="2000" kern="0" dirty="0" smtClean="0"/>
          </a:p>
          <a:p>
            <a:endParaRPr lang="en-GB" sz="2000" kern="0" dirty="0"/>
          </a:p>
          <a:p>
            <a:endParaRPr lang="en-GB" sz="2000" kern="0" dirty="0" smtClean="0"/>
          </a:p>
          <a:p>
            <a:endParaRPr lang="en-GB" sz="2000" kern="0" dirty="0"/>
          </a:p>
          <a:p>
            <a:r>
              <a:rPr lang="en-GB" sz="2000" kern="0" dirty="0" smtClean="0"/>
              <a:t>However, the Laboratories Service has an approximate total unavoidable cost pressure of £3m in non-pay spend, due to increase in testing activity, new and emerging pressures (i.e. EU CE-IVD Regulations), and Automated Laboratory Management System (ALMS) Contract Pressures. </a:t>
            </a:r>
          </a:p>
          <a:p>
            <a:r>
              <a:rPr lang="en-GB" sz="2000" kern="0" dirty="0" smtClean="0"/>
              <a:t>SPPG have requested the Division to submit a Business Case for the full £3m +/- cost pressures. </a:t>
            </a:r>
          </a:p>
          <a:p>
            <a:pPr marL="0" indent="0">
              <a:buNone/>
            </a:pPr>
            <a:endParaRPr lang="en-GB" sz="2000" kern="0" dirty="0" smtClean="0"/>
          </a:p>
          <a:p>
            <a:pPr marL="0" indent="0">
              <a:buNone/>
            </a:pPr>
            <a:endParaRPr lang="en-GB" sz="2000" kern="0" dirty="0" smtClean="0"/>
          </a:p>
          <a:p>
            <a:pPr marL="0" indent="0">
              <a:buNone/>
            </a:pPr>
            <a:endParaRPr lang="en-GB" sz="2000" kern="0" dirty="0" smtClean="0"/>
          </a:p>
        </p:txBody>
      </p:sp>
      <p:graphicFrame>
        <p:nvGraphicFramePr>
          <p:cNvPr id="8" name="Table 7"/>
          <p:cNvGraphicFramePr>
            <a:graphicFrameLocks noGrp="1"/>
          </p:cNvGraphicFramePr>
          <p:nvPr>
            <p:extLst>
              <p:ext uri="{D42A27DB-BD31-4B8C-83A1-F6EECF244321}">
                <p14:modId xmlns:p14="http://schemas.microsoft.com/office/powerpoint/2010/main" val="3385067178"/>
              </p:ext>
            </p:extLst>
          </p:nvPr>
        </p:nvGraphicFramePr>
        <p:xfrm>
          <a:off x="609600" y="2412462"/>
          <a:ext cx="10223770" cy="2189963"/>
        </p:xfrm>
        <a:graphic>
          <a:graphicData uri="http://schemas.openxmlformats.org/drawingml/2006/table">
            <a:tbl>
              <a:tblPr firstRow="1" firstCol="1" bandRow="1"/>
              <a:tblGrid>
                <a:gridCol w="1674583">
                  <a:extLst>
                    <a:ext uri="{9D8B030D-6E8A-4147-A177-3AD203B41FA5}">
                      <a16:colId xmlns:a16="http://schemas.microsoft.com/office/drawing/2014/main" val="3371732770"/>
                    </a:ext>
                  </a:extLst>
                </a:gridCol>
                <a:gridCol w="6937560">
                  <a:extLst>
                    <a:ext uri="{9D8B030D-6E8A-4147-A177-3AD203B41FA5}">
                      <a16:colId xmlns:a16="http://schemas.microsoft.com/office/drawing/2014/main" val="836140011"/>
                    </a:ext>
                  </a:extLst>
                </a:gridCol>
                <a:gridCol w="1611627">
                  <a:extLst>
                    <a:ext uri="{9D8B030D-6E8A-4147-A177-3AD203B41FA5}">
                      <a16:colId xmlns:a16="http://schemas.microsoft.com/office/drawing/2014/main" val="3108686613"/>
                    </a:ext>
                  </a:extLst>
                </a:gridCol>
              </a:tblGrid>
              <a:tr h="222740">
                <a:tc>
                  <a:txBody>
                    <a:bodyPr/>
                    <a:lstStyle/>
                    <a:p>
                      <a:pPr>
                        <a:lnSpc>
                          <a:spcPct val="107000"/>
                        </a:lnSpc>
                        <a:spcAft>
                          <a:spcPts val="0"/>
                        </a:spcAft>
                      </a:pPr>
                      <a:r>
                        <a:rPr lang="en-GB"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Service Area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en-GB"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Scheme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en-GB"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Cost Pressure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533405743"/>
                  </a:ext>
                </a:extLst>
              </a:tr>
              <a:tr h="319830">
                <a:tc>
                  <a:txBody>
                    <a:bodyPr/>
                    <a:lstStyle/>
                    <a:p>
                      <a:pPr>
                        <a:lnSpc>
                          <a:spcPct val="107000"/>
                        </a:lnSpc>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Virology / RVL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HIV - Increase in Viral Load Testing</a:t>
                      </a: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£204,413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681457"/>
                  </a:ext>
                </a:extLst>
              </a:tr>
              <a:tr h="234550">
                <a:tc>
                  <a:txBody>
                    <a:bodyPr/>
                    <a:lstStyle/>
                    <a:p>
                      <a:pPr>
                        <a:lnSpc>
                          <a:spcPct val="107000"/>
                        </a:lnSpc>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Virology / RVL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General Lab Surge Pressures</a:t>
                      </a: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(including Pertussis Outbreak, Mpox, Avian Flu)</a:t>
                      </a: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£200,000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268176"/>
                  </a:ext>
                </a:extLst>
              </a:tr>
              <a:tr h="234550">
                <a:tc>
                  <a:txBody>
                    <a:bodyPr/>
                    <a:lstStyle/>
                    <a:p>
                      <a:pPr>
                        <a:lnSpc>
                          <a:spcPct val="107000"/>
                        </a:lnSpc>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RMDS / Genetics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Trio Exome and other Genetic Testing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£338,000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744076"/>
                  </a:ext>
                </a:extLst>
              </a:tr>
              <a:tr h="234550">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Haematology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Increased CD34 Testing</a:t>
                      </a: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£40,000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251687"/>
                  </a:ext>
                </a:extLst>
              </a:tr>
              <a:tr h="234550">
                <a:tc>
                  <a:txBody>
                    <a:bodyPr/>
                    <a:lstStyle/>
                    <a:p>
                      <a:pPr>
                        <a:lnSpc>
                          <a:spcPct val="107000"/>
                        </a:lnSpc>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Cellular Pathology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Alder Hey Service Level Agreement (SLA)</a:t>
                      </a: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£46,000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788762"/>
                  </a:ext>
                </a:extLst>
              </a:tr>
              <a:tr h="234550">
                <a:tc>
                  <a:txBody>
                    <a:bodyPr/>
                    <a:lstStyle/>
                    <a:p>
                      <a:pPr>
                        <a:lnSpc>
                          <a:spcPct val="107000"/>
                        </a:lnSpc>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Cellular Pathology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Sendaway Tests - Lymphoma Translocations &amp; Fish Analysis</a:t>
                      </a: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£30,000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041973"/>
                  </a:ext>
                </a:extLst>
              </a:tr>
              <a:tr h="234550">
                <a:tc>
                  <a:txBody>
                    <a:bodyPr/>
                    <a:lstStyle/>
                    <a:p>
                      <a:pPr>
                        <a:lnSpc>
                          <a:spcPct val="107000"/>
                        </a:lnSpc>
                        <a:spcAft>
                          <a:spcPts val="0"/>
                        </a:spcAft>
                      </a:pP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Cellular Pathology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Sendaway Tests - Neuropathology Molecular Tests</a:t>
                      </a: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£40,000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322839"/>
                  </a:ext>
                </a:extLst>
              </a:tr>
              <a:tr h="234550">
                <a:tc gridSpan="2">
                  <a:txBody>
                    <a:bodyPr/>
                    <a:lstStyle/>
                    <a:p>
                      <a:pPr algn="r">
                        <a:lnSpc>
                          <a:spcPct val="107000"/>
                        </a:lnSpc>
                        <a:spcAft>
                          <a:spcPts val="0"/>
                        </a:spcAft>
                      </a:pPr>
                      <a:r>
                        <a:rPr lang="en-GB"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r>
                        <a:rPr lang="en-GB"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a:txBody>
                    <a:bodyPr/>
                    <a:lstStyle/>
                    <a:p>
                      <a:pPr>
                        <a:lnSpc>
                          <a:spcPct val="107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£898,413</a:t>
                      </a:r>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32527994"/>
                  </a:ext>
                </a:extLst>
              </a:tr>
            </a:tbl>
          </a:graphicData>
        </a:graphic>
      </p:graphicFrame>
    </p:spTree>
    <p:extLst>
      <p:ext uri="{BB962C8B-B14F-4D97-AF65-F5344CB8AC3E}">
        <p14:creationId xmlns:p14="http://schemas.microsoft.com/office/powerpoint/2010/main" val="158227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55640" y="155644"/>
            <a:ext cx="11945567" cy="6429982"/>
          </a:xfrm>
          <a:prstGeom prst="rect">
            <a:avLst/>
          </a:prstGeom>
          <a:solidFill>
            <a:schemeClr val="tx1"/>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Font typeface="Wingdings" pitchFamily="2" charset="2"/>
              <a:buNone/>
            </a:pPr>
            <a:r>
              <a:rPr lang="en-GB" sz="2800" b="1" kern="0" dirty="0" smtClean="0"/>
              <a:t>Cancer Strategy Action 27 </a:t>
            </a:r>
          </a:p>
          <a:p>
            <a:r>
              <a:rPr lang="en-GB" sz="2000" kern="0" dirty="0" smtClean="0"/>
              <a:t>Cancer Strategy Action 27 focuses on delivering genetic and genomic testing in cancer pathways, to transform lives by: </a:t>
            </a:r>
          </a:p>
          <a:p>
            <a:pPr lvl="2">
              <a:buFont typeface="Wingdings" panose="05000000000000000000" pitchFamily="2" charset="2"/>
              <a:buChar char="q"/>
            </a:pPr>
            <a:r>
              <a:rPr lang="en-GB" sz="2000" kern="0" dirty="0" smtClean="0"/>
              <a:t>Enabling quicker diagnosis for patients with rare disease </a:t>
            </a:r>
          </a:p>
          <a:p>
            <a:pPr lvl="2">
              <a:buFont typeface="Wingdings" panose="05000000000000000000" pitchFamily="2" charset="2"/>
              <a:buChar char="q"/>
            </a:pPr>
            <a:r>
              <a:rPr lang="en-GB" sz="2000" kern="0" dirty="0" smtClean="0"/>
              <a:t>Enabling targeted treatment and interventions, reducing likelihood of adverse drug reactions </a:t>
            </a:r>
          </a:p>
          <a:p>
            <a:pPr lvl="2">
              <a:buFont typeface="Wingdings" panose="05000000000000000000" pitchFamily="2" charset="2"/>
              <a:buChar char="q"/>
            </a:pPr>
            <a:r>
              <a:rPr lang="en-GB" sz="2000" kern="0" dirty="0" smtClean="0"/>
              <a:t>Increasing cancer survival rate each year, due to more accurate and timelier diagnosis, and more effective use of therapies </a:t>
            </a:r>
          </a:p>
          <a:p>
            <a:pPr marL="914400" lvl="2" indent="0">
              <a:buNone/>
            </a:pPr>
            <a:endParaRPr lang="en-GB" sz="2000" kern="0" dirty="0" smtClean="0"/>
          </a:p>
          <a:p>
            <a:r>
              <a:rPr lang="en-GB" sz="2000" kern="0" dirty="0" smtClean="0"/>
              <a:t>Following recurrent allocation of </a:t>
            </a:r>
            <a:r>
              <a:rPr lang="en-GB" sz="2000" b="1" kern="0" dirty="0" smtClean="0"/>
              <a:t>£1.4m, the Cancer Strategy Action 27 </a:t>
            </a:r>
            <a:r>
              <a:rPr lang="en-GB" sz="2000" kern="0" dirty="0" smtClean="0"/>
              <a:t>officially went live in October 2024. </a:t>
            </a:r>
            <a:br>
              <a:rPr lang="en-GB" sz="2000" kern="0" dirty="0" smtClean="0"/>
            </a:br>
            <a:endParaRPr lang="en-GB" sz="2000" kern="0" dirty="0" smtClean="0"/>
          </a:p>
          <a:p>
            <a:r>
              <a:rPr lang="en-GB" sz="2000" kern="0" dirty="0" smtClean="0"/>
              <a:t>To date, </a:t>
            </a:r>
            <a:r>
              <a:rPr lang="en-GB" sz="2000" b="1" kern="0" dirty="0" smtClean="0"/>
              <a:t>446 patients identified </a:t>
            </a:r>
            <a:r>
              <a:rPr lang="en-GB" sz="2000" kern="0" dirty="0" smtClean="0"/>
              <a:t>with a potential germline genetic variant have been discussed at the Molecular Tumour Boards, of which 207 have proceed to genetic variant confirmation testing to confirm if a genetic gene is present. </a:t>
            </a:r>
            <a:br>
              <a:rPr lang="en-GB" sz="2000" kern="0" dirty="0" smtClean="0"/>
            </a:br>
            <a:endParaRPr lang="en-GB" sz="2000" kern="0" dirty="0" smtClean="0"/>
          </a:p>
          <a:p>
            <a:r>
              <a:rPr lang="en-GB" sz="2000" kern="0" dirty="0" smtClean="0"/>
              <a:t>Over the next seven years, the service will take further steps to extend testing to more tumour types, to enable all advanced cancers are tested in line with this pathway; further discussions with DoH and SPPG will take place to secure any necessary investment to support. </a:t>
            </a:r>
          </a:p>
          <a:p>
            <a:pPr marL="0" indent="0">
              <a:buNone/>
            </a:pPr>
            <a:endParaRPr lang="en-GB" sz="2000" kern="0" dirty="0" smtClean="0"/>
          </a:p>
          <a:p>
            <a:pPr marL="0" indent="0">
              <a:buNone/>
            </a:pPr>
            <a:endParaRPr lang="en-GB" sz="2000" kern="0" dirty="0" smtClean="0"/>
          </a:p>
        </p:txBody>
      </p:sp>
    </p:spTree>
    <p:extLst>
      <p:ext uri="{BB962C8B-B14F-4D97-AF65-F5344CB8AC3E}">
        <p14:creationId xmlns:p14="http://schemas.microsoft.com/office/powerpoint/2010/main" val="2217719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39429" y="87552"/>
            <a:ext cx="11945567" cy="6663444"/>
          </a:xfrm>
          <a:prstGeom prst="rect">
            <a:avLst/>
          </a:prstGeom>
          <a:solidFill>
            <a:schemeClr val="tx1"/>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Font typeface="Wingdings" pitchFamily="2" charset="2"/>
              <a:buNone/>
            </a:pPr>
            <a:r>
              <a:rPr lang="en-GB" sz="2800" b="1" kern="0" dirty="0" smtClean="0"/>
              <a:t>Adult Inherited Metabolic Service (IMD) – PKU Sapropterin Funding</a:t>
            </a:r>
            <a:r>
              <a:rPr lang="en-GB" sz="2800" kern="0" dirty="0" smtClean="0"/>
              <a:t> </a:t>
            </a:r>
            <a:endParaRPr lang="en-GB" sz="2800" b="1" kern="0" dirty="0" smtClean="0"/>
          </a:p>
          <a:p>
            <a:r>
              <a:rPr lang="en-GB" sz="2000" kern="0" dirty="0" smtClean="0"/>
              <a:t>In line with DoH Directive and Strategic direction, the Adult IMD Service have been asked to deliver Sapropterin to all Adult patients with Phenylketonuria (PKU) – a rare inherited disorder that is usually identified at a young age, through new-born screening. </a:t>
            </a:r>
          </a:p>
          <a:p>
            <a:endParaRPr lang="en-GB" sz="2000" kern="0" dirty="0"/>
          </a:p>
          <a:p>
            <a:r>
              <a:rPr lang="en-GB" sz="2000" kern="0" dirty="0" smtClean="0"/>
              <a:t>In </a:t>
            </a:r>
            <a:r>
              <a:rPr lang="en-GB" sz="2000" kern="0" dirty="0"/>
              <a:t>January 2024, a letter from NI Department of Health (DoH) was issued to advise that ‘the Permanent Secretary has made a bespoke public interest decision under Executive Formation Act to approve a regional position for the commissioning of generic Sapropterin for patients of all ages.’ </a:t>
            </a:r>
            <a:endParaRPr lang="en-GB" sz="2000" kern="0" dirty="0" smtClean="0"/>
          </a:p>
          <a:p>
            <a:endParaRPr lang="en-GB" sz="2000" kern="0" dirty="0">
              <a:latin typeface="Arial "/>
            </a:endParaRPr>
          </a:p>
          <a:p>
            <a:r>
              <a:rPr lang="en-GB" sz="2000" kern="0" dirty="0" smtClean="0">
                <a:latin typeface="Arial "/>
              </a:rPr>
              <a:t>In </a:t>
            </a:r>
            <a:r>
              <a:rPr lang="en-GB" sz="2000" kern="0" dirty="0">
                <a:latin typeface="Arial "/>
              </a:rPr>
              <a:t>October 2024, the Strategic Planning &amp; Performance Group (SPPG) issued a letter to the Belfast Trust to advise of availability of recurrent funding to support additional staffing and other infrastructure requirements to support the roll-out of Sapropterin to all Adult PKU patients. The indicative allocation proposed is as </a:t>
            </a:r>
            <a:r>
              <a:rPr lang="en-GB" sz="2000" kern="0" dirty="0" smtClean="0">
                <a:latin typeface="Arial "/>
              </a:rPr>
              <a:t>follows: </a:t>
            </a:r>
            <a:endParaRPr lang="en-GB" sz="2000" kern="0" dirty="0">
              <a:latin typeface="Arial "/>
            </a:endParaRPr>
          </a:p>
          <a:p>
            <a:pPr marL="114300" indent="0">
              <a:buNone/>
            </a:pPr>
            <a:r>
              <a:rPr lang="en-GB" sz="2000" kern="0" dirty="0">
                <a:latin typeface="Arial "/>
              </a:rPr>
              <a:t>	CYE 2024/2025 – </a:t>
            </a:r>
            <a:r>
              <a:rPr lang="en-GB" sz="2000" kern="0" dirty="0" smtClean="0">
                <a:latin typeface="Arial "/>
              </a:rPr>
              <a:t>£33,333 </a:t>
            </a:r>
            <a:endParaRPr lang="en-GB" sz="2000" kern="0" dirty="0">
              <a:latin typeface="Arial "/>
            </a:endParaRPr>
          </a:p>
          <a:p>
            <a:pPr marL="114300" indent="0">
              <a:buNone/>
            </a:pPr>
            <a:r>
              <a:rPr lang="en-GB" sz="2000" kern="0" dirty="0">
                <a:latin typeface="Arial "/>
              </a:rPr>
              <a:t>	</a:t>
            </a:r>
            <a:r>
              <a:rPr lang="en-GB" sz="2000" b="1" kern="0" dirty="0">
                <a:latin typeface="Arial "/>
              </a:rPr>
              <a:t>FYE 2025/2026 - £119,067 </a:t>
            </a:r>
            <a:r>
              <a:rPr lang="en-GB" sz="2000" b="1" kern="0" dirty="0" smtClean="0">
                <a:latin typeface="Arial "/>
              </a:rPr>
              <a:t>(recurrent) </a:t>
            </a:r>
          </a:p>
          <a:p>
            <a:pPr marL="114300" indent="0">
              <a:buNone/>
            </a:pPr>
            <a:endParaRPr lang="en-GB" sz="2000" kern="0" dirty="0"/>
          </a:p>
          <a:p>
            <a:pPr marL="0" indent="0">
              <a:buNone/>
            </a:pPr>
            <a:endParaRPr lang="en-GB" sz="2000" kern="0" dirty="0" smtClean="0"/>
          </a:p>
        </p:txBody>
      </p:sp>
      <p:pic>
        <p:nvPicPr>
          <p:cNvPr id="2" name="Picture 1"/>
          <p:cNvPicPr>
            <a:picLocks noChangeAspect="1"/>
          </p:cNvPicPr>
          <p:nvPr/>
        </p:nvPicPr>
        <p:blipFill>
          <a:blip r:embed="rId3"/>
          <a:stretch>
            <a:fillRect/>
          </a:stretch>
        </p:blipFill>
        <p:spPr>
          <a:xfrm>
            <a:off x="8945592" y="4321803"/>
            <a:ext cx="3032868" cy="2429192"/>
          </a:xfrm>
          <a:prstGeom prst="rect">
            <a:avLst/>
          </a:prstGeom>
        </p:spPr>
      </p:pic>
    </p:spTree>
    <p:extLst>
      <p:ext uri="{BB962C8B-B14F-4D97-AF65-F5344CB8AC3E}">
        <p14:creationId xmlns:p14="http://schemas.microsoft.com/office/powerpoint/2010/main" val="95088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p:txBody>
          <a:bodyPr/>
          <a:lstStyle/>
          <a:p>
            <a:r>
              <a:rPr lang="en-GB" sz="5400" b="1" dirty="0" smtClean="0"/>
              <a:t>Challenges and Opportunities</a:t>
            </a:r>
            <a:r>
              <a:rPr lang="en-GB" sz="5400" dirty="0" smtClean="0"/>
              <a:t> </a:t>
            </a:r>
            <a:endParaRPr lang="en-GB" sz="5400" b="1" dirty="0"/>
          </a:p>
        </p:txBody>
      </p:sp>
    </p:spTree>
    <p:extLst>
      <p:ext uri="{BB962C8B-B14F-4D97-AF65-F5344CB8AC3E}">
        <p14:creationId xmlns:p14="http://schemas.microsoft.com/office/powerpoint/2010/main" val="362753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363200" cy="687185"/>
          </a:xfrm>
        </p:spPr>
        <p:txBody>
          <a:bodyPr/>
          <a:lstStyle/>
          <a:p>
            <a:r>
              <a:rPr lang="en-GB" dirty="0" smtClean="0"/>
              <a:t>Our Organisational Structure </a:t>
            </a:r>
            <a:endParaRPr lang="en-GB" dirty="0"/>
          </a:p>
        </p:txBody>
      </p:sp>
      <p:pic>
        <p:nvPicPr>
          <p:cNvPr id="6" name="Picture 5"/>
          <p:cNvPicPr>
            <a:picLocks noChangeAspect="1"/>
          </p:cNvPicPr>
          <p:nvPr/>
        </p:nvPicPr>
        <p:blipFill>
          <a:blip r:embed="rId2"/>
          <a:stretch>
            <a:fillRect/>
          </a:stretch>
        </p:blipFill>
        <p:spPr>
          <a:xfrm>
            <a:off x="609599" y="839585"/>
            <a:ext cx="11306783" cy="5862772"/>
          </a:xfrm>
          <a:prstGeom prst="rect">
            <a:avLst/>
          </a:prstGeom>
        </p:spPr>
      </p:pic>
    </p:spTree>
    <p:extLst>
      <p:ext uri="{BB962C8B-B14F-4D97-AF65-F5344CB8AC3E}">
        <p14:creationId xmlns:p14="http://schemas.microsoft.com/office/powerpoint/2010/main" val="373047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55276" y="84747"/>
            <a:ext cx="11945567" cy="3477962"/>
          </a:xfrm>
          <a:prstGeom prst="rect">
            <a:avLst/>
          </a:prstGeom>
          <a:solidFill>
            <a:schemeClr val="tx1"/>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Font typeface="Wingdings" pitchFamily="2" charset="2"/>
              <a:buNone/>
            </a:pPr>
            <a:r>
              <a:rPr lang="en-GB" sz="2800" b="1" kern="0" dirty="0" smtClean="0"/>
              <a:t>Recruitment and Retention and Use of Agency Staff</a:t>
            </a:r>
            <a:r>
              <a:rPr lang="en-GB" sz="2800" kern="0" dirty="0" smtClean="0"/>
              <a:t> </a:t>
            </a:r>
            <a:endParaRPr lang="en-GB" sz="2800" b="1" kern="0" dirty="0" smtClean="0"/>
          </a:p>
          <a:p>
            <a:r>
              <a:rPr lang="en-GB" sz="2000" kern="0" dirty="0" smtClean="0"/>
              <a:t>November 2024 Funded Staffing Level </a:t>
            </a:r>
            <a:r>
              <a:rPr lang="en-GB" sz="2000" b="1" kern="0" dirty="0" smtClean="0"/>
              <a:t>755 WTE </a:t>
            </a:r>
            <a:r>
              <a:rPr lang="en-GB" sz="2000" kern="0" dirty="0" smtClean="0"/>
              <a:t>and Staff In Post </a:t>
            </a:r>
            <a:r>
              <a:rPr lang="en-GB" sz="2000" b="1" kern="0" dirty="0" smtClean="0"/>
              <a:t>724.42 WTE</a:t>
            </a:r>
            <a:r>
              <a:rPr lang="en-GB" sz="2000" kern="0" dirty="0" smtClean="0"/>
              <a:t>. </a:t>
            </a:r>
            <a:endParaRPr lang="en-GB" sz="2000" b="1" kern="0" dirty="0" smtClean="0"/>
          </a:p>
          <a:p>
            <a:r>
              <a:rPr lang="en-GB" sz="2000" kern="0" dirty="0" smtClean="0"/>
              <a:t>Currently 11 staff absent &gt;12+ months, (0.02%) which is shared with managers and feedback requested on these absences. </a:t>
            </a:r>
          </a:p>
          <a:p>
            <a:r>
              <a:rPr lang="en-GB" sz="2000" kern="0" dirty="0" smtClean="0"/>
              <a:t>Ongoing recruitment challenges across a number of Disciplines – unable to recruit Biomedical Scientists, Medical Laboratory Assistants, and issues with skill mix of staff (too many trainees, and not enough experienced staff). </a:t>
            </a:r>
          </a:p>
          <a:p>
            <a:r>
              <a:rPr lang="en-GB" sz="2000" kern="0" dirty="0" smtClean="0"/>
              <a:t>Reliance on agency staff to manage vacancy and recruitment / retention issues – currently 69 agency staff in post (as at December 2024). </a:t>
            </a:r>
          </a:p>
          <a:p>
            <a:pPr marL="0" indent="0">
              <a:buNone/>
            </a:pPr>
            <a:endParaRPr lang="en-GB" sz="2000" kern="0" dirty="0" smtClean="0"/>
          </a:p>
          <a:p>
            <a:endParaRPr lang="en-GB" sz="2000" kern="0" dirty="0" smtClean="0"/>
          </a:p>
        </p:txBody>
      </p:sp>
      <p:graphicFrame>
        <p:nvGraphicFramePr>
          <p:cNvPr id="6" name="Chart 5"/>
          <p:cNvGraphicFramePr>
            <a:graphicFrameLocks/>
          </p:cNvGraphicFramePr>
          <p:nvPr>
            <p:extLst>
              <p:ext uri="{D42A27DB-BD31-4B8C-83A1-F6EECF244321}">
                <p14:modId xmlns:p14="http://schemas.microsoft.com/office/powerpoint/2010/main" val="2460862275"/>
              </p:ext>
            </p:extLst>
          </p:nvPr>
        </p:nvGraphicFramePr>
        <p:xfrm>
          <a:off x="0" y="6372225"/>
          <a:ext cx="7410450" cy="2790825"/>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a:stretch>
            <a:fillRect/>
          </a:stretch>
        </p:blipFill>
        <p:spPr>
          <a:xfrm>
            <a:off x="1589583" y="3648974"/>
            <a:ext cx="7425572" cy="2474637"/>
          </a:xfrm>
          <a:prstGeom prst="rect">
            <a:avLst/>
          </a:prstGeom>
        </p:spPr>
      </p:pic>
    </p:spTree>
    <p:extLst>
      <p:ext uri="{BB962C8B-B14F-4D97-AF65-F5344CB8AC3E}">
        <p14:creationId xmlns:p14="http://schemas.microsoft.com/office/powerpoint/2010/main" val="3899946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145" y="188067"/>
            <a:ext cx="10363200" cy="645268"/>
          </a:xfrm>
        </p:spPr>
        <p:txBody>
          <a:bodyPr/>
          <a:lstStyle/>
          <a:p>
            <a:r>
              <a:rPr lang="en-GB" dirty="0" smtClean="0"/>
              <a:t>Challenges </a:t>
            </a:r>
            <a:endParaRPr lang="en-GB" dirty="0"/>
          </a:p>
        </p:txBody>
      </p:sp>
      <p:sp>
        <p:nvSpPr>
          <p:cNvPr id="4" name="Content Placeholder 2"/>
          <p:cNvSpPr>
            <a:spLocks noGrp="1"/>
          </p:cNvSpPr>
          <p:nvPr>
            <p:ph idx="1"/>
          </p:nvPr>
        </p:nvSpPr>
        <p:spPr>
          <a:xfrm>
            <a:off x="136186" y="998707"/>
            <a:ext cx="11945567" cy="4195864"/>
          </a:xfrm>
          <a:solidFill>
            <a:schemeClr val="tx1"/>
          </a:solidFill>
          <a:ln>
            <a:solidFill>
              <a:schemeClr val="bg2"/>
            </a:solidFill>
          </a:ln>
        </p:spPr>
        <p:txBody>
          <a:bodyPr/>
          <a:lstStyle/>
          <a:p>
            <a:pPr marL="0" indent="0">
              <a:buNone/>
            </a:pPr>
            <a:r>
              <a:rPr lang="en-GB" sz="2800" b="1" dirty="0" smtClean="0"/>
              <a:t>New-Born Screening (NBS) Service (SSS/L/120)</a:t>
            </a:r>
            <a:r>
              <a:rPr lang="en-GB" sz="2800" dirty="0" smtClean="0"/>
              <a:t> </a:t>
            </a:r>
            <a:endParaRPr lang="en-GB" sz="2800" b="1" dirty="0" smtClean="0"/>
          </a:p>
          <a:p>
            <a:pPr marL="0" indent="0">
              <a:buNone/>
            </a:pPr>
            <a:r>
              <a:rPr lang="en-GB" sz="2000" i="1" dirty="0" smtClean="0"/>
              <a:t>Risk: </a:t>
            </a:r>
          </a:p>
          <a:p>
            <a:r>
              <a:rPr lang="en-GB" sz="2000" dirty="0" smtClean="0"/>
              <a:t>NBS is at risk due to key equipment failures and laboratory estates limitations. </a:t>
            </a:r>
          </a:p>
          <a:p>
            <a:r>
              <a:rPr lang="en-GB" sz="2000" dirty="0" smtClean="0"/>
              <a:t>Tests performed are time critical – significant negative impact on babies if a treatable disease is not detected in a timely manner; this includes risk of infant mortality or permanent, irreversible disability. </a:t>
            </a:r>
          </a:p>
          <a:p>
            <a:r>
              <a:rPr lang="en-GB" sz="2000" dirty="0" smtClean="0"/>
              <a:t>No alternative testing sites in the region, and sendaway to other UK Centres is not an option as this will cause unacceptable delays. </a:t>
            </a:r>
          </a:p>
          <a:p>
            <a:r>
              <a:rPr lang="en-GB" sz="2000" dirty="0" smtClean="0"/>
              <a:t>Business Continuity Plans are in place, but do not constitute a safe, long-term solution. </a:t>
            </a:r>
          </a:p>
          <a:p>
            <a:pPr marL="0" indent="0">
              <a:buNone/>
            </a:pPr>
            <a:endParaRPr lang="en-GB" sz="2000" dirty="0" smtClean="0"/>
          </a:p>
          <a:p>
            <a:pPr marL="0" indent="0">
              <a:buNone/>
            </a:pPr>
            <a:r>
              <a:rPr lang="en-GB" sz="2000" i="1" dirty="0" smtClean="0"/>
              <a:t>Need:</a:t>
            </a:r>
            <a:r>
              <a:rPr lang="en-GB" sz="2000" dirty="0" smtClean="0"/>
              <a:t> </a:t>
            </a:r>
          </a:p>
          <a:p>
            <a:r>
              <a:rPr lang="en-GB" sz="2000" dirty="0" smtClean="0"/>
              <a:t>Provision of adequate laboratory accommodation for required NBS equipment. </a:t>
            </a:r>
          </a:p>
        </p:txBody>
      </p:sp>
    </p:spTree>
    <p:extLst>
      <p:ext uri="{BB962C8B-B14F-4D97-AF65-F5344CB8AC3E}">
        <p14:creationId xmlns:p14="http://schemas.microsoft.com/office/powerpoint/2010/main" val="2027523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45914" y="77821"/>
            <a:ext cx="11945567" cy="2947481"/>
          </a:xfrm>
          <a:solidFill>
            <a:schemeClr val="tx1"/>
          </a:solidFill>
          <a:ln>
            <a:solidFill>
              <a:schemeClr val="bg2"/>
            </a:solidFill>
          </a:ln>
        </p:spPr>
        <p:txBody>
          <a:bodyPr/>
          <a:lstStyle/>
          <a:p>
            <a:pPr marL="0" indent="0">
              <a:buNone/>
            </a:pPr>
            <a:r>
              <a:rPr lang="en-GB" sz="2000" b="1" dirty="0" smtClean="0"/>
              <a:t>CE-IVD Regulations and Impact on RMDS (Regional Molecular Diagnostic Service)</a:t>
            </a:r>
            <a:r>
              <a:rPr lang="en-GB" sz="2000" dirty="0" smtClean="0"/>
              <a:t> </a:t>
            </a:r>
            <a:r>
              <a:rPr lang="en-GB" sz="2000" b="1" dirty="0" smtClean="0"/>
              <a:t>(SSS/L/138)</a:t>
            </a:r>
            <a:r>
              <a:rPr lang="en-GB" sz="2000" dirty="0" smtClean="0"/>
              <a:t> </a:t>
            </a:r>
            <a:endParaRPr lang="en-GB" sz="2000" b="1" dirty="0"/>
          </a:p>
          <a:p>
            <a:pPr marL="0" indent="0">
              <a:buNone/>
            </a:pPr>
            <a:r>
              <a:rPr lang="en-GB" sz="1400" i="1" dirty="0" smtClean="0"/>
              <a:t>Risk: </a:t>
            </a:r>
          </a:p>
          <a:p>
            <a:r>
              <a:rPr lang="en-GB" sz="1400" dirty="0"/>
              <a:t>Risk of non-compliance with EU MDR/IVDR legislation by using in-house assays or tendered assays which are based on in-house assay </a:t>
            </a:r>
            <a:r>
              <a:rPr lang="en-GB" sz="1400" dirty="0" smtClean="0"/>
              <a:t>design. </a:t>
            </a:r>
            <a:endParaRPr lang="en-GB" sz="1400" dirty="0"/>
          </a:p>
          <a:p>
            <a:r>
              <a:rPr lang="en-GB" sz="1400" dirty="0" smtClean="0"/>
              <a:t>To be compliant, RMDS need to move to fully CE-marked kits where available. This will have an impact on sendaway tests to NHS England, Scotland, and Wales, as they are not under these requirements. </a:t>
            </a:r>
          </a:p>
          <a:p>
            <a:r>
              <a:rPr lang="en-GB" sz="1400" dirty="0" smtClean="0"/>
              <a:t>The current situation presents significant risk to service delivery within RMDS and patients, as well as the existing SLA and hybrid-working arrangement currently in place with PMC / QUB, where the </a:t>
            </a:r>
            <a:r>
              <a:rPr lang="en-GB" sz="1400" b="1" dirty="0" smtClean="0"/>
              <a:t>Healthcare Institution Exemption (HIE) </a:t>
            </a:r>
            <a:r>
              <a:rPr lang="en-GB" sz="1400" dirty="0" smtClean="0"/>
              <a:t>cannot be applied. </a:t>
            </a:r>
          </a:p>
          <a:p>
            <a:pPr marL="0" indent="0">
              <a:buNone/>
            </a:pPr>
            <a:endParaRPr lang="en-GB" sz="800" i="1" dirty="0" smtClean="0"/>
          </a:p>
          <a:p>
            <a:pPr marL="0" indent="0">
              <a:buNone/>
            </a:pPr>
            <a:r>
              <a:rPr lang="en-GB" sz="1400" i="1" dirty="0" smtClean="0"/>
              <a:t>Need:</a:t>
            </a:r>
            <a:r>
              <a:rPr lang="en-GB" sz="1400" dirty="0" smtClean="0"/>
              <a:t> </a:t>
            </a:r>
            <a:endParaRPr lang="en-GB" sz="1400" i="1" dirty="0"/>
          </a:p>
          <a:p>
            <a:pPr marL="0" indent="0">
              <a:buNone/>
            </a:pPr>
            <a:r>
              <a:rPr lang="en-GB" sz="1400" dirty="0"/>
              <a:t>Scope IVDR-compliant manufacturer and deliver testing </a:t>
            </a:r>
            <a:r>
              <a:rPr lang="en-GB" sz="1400" dirty="0" smtClean="0"/>
              <a:t>in-house within RMDS – To be compliant</a:t>
            </a:r>
            <a:r>
              <a:rPr lang="en-GB" sz="1400" dirty="0"/>
              <a:t>, and to enable testing to be delivered in-house, locally, RMDS will need to move to fully CE-Marked kits and equipment, where </a:t>
            </a:r>
            <a:r>
              <a:rPr lang="en-GB" sz="1400" dirty="0" smtClean="0"/>
              <a:t>available, provided in an in-house facility. </a:t>
            </a:r>
          </a:p>
          <a:p>
            <a:pPr marL="0" indent="0">
              <a:buNone/>
            </a:pPr>
            <a:r>
              <a:rPr lang="en-GB" sz="1400" b="1" dirty="0" smtClean="0"/>
              <a:t>Need to move away from use of PMC in QUB.</a:t>
            </a:r>
            <a:r>
              <a:rPr lang="en-GB" sz="1400" dirty="0" smtClean="0"/>
              <a:t> </a:t>
            </a:r>
            <a:endParaRPr lang="en-GB" sz="1400" b="1" dirty="0" smtClean="0"/>
          </a:p>
        </p:txBody>
      </p:sp>
      <p:sp>
        <p:nvSpPr>
          <p:cNvPr id="5" name="Content Placeholder 2"/>
          <p:cNvSpPr txBox="1">
            <a:spLocks/>
          </p:cNvSpPr>
          <p:nvPr/>
        </p:nvSpPr>
        <p:spPr bwMode="auto">
          <a:xfrm>
            <a:off x="145914" y="3103122"/>
            <a:ext cx="11945567" cy="3667329"/>
          </a:xfrm>
          <a:prstGeom prst="rect">
            <a:avLst/>
          </a:prstGeom>
          <a:solidFill>
            <a:schemeClr val="tx1"/>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Font typeface="Wingdings" pitchFamily="2" charset="2"/>
              <a:buNone/>
            </a:pPr>
            <a:r>
              <a:rPr lang="en-GB" sz="2000" b="1" kern="0" dirty="0" smtClean="0"/>
              <a:t>CL3 Facility</a:t>
            </a:r>
            <a:r>
              <a:rPr lang="en-GB" sz="2000" kern="0" dirty="0" smtClean="0"/>
              <a:t> </a:t>
            </a:r>
            <a:r>
              <a:rPr lang="en-GB" sz="2000" b="1" kern="0" dirty="0" smtClean="0"/>
              <a:t>(SSS/L/060)</a:t>
            </a:r>
            <a:r>
              <a:rPr lang="en-GB" sz="2000" kern="0" dirty="0" smtClean="0"/>
              <a:t> </a:t>
            </a:r>
            <a:endParaRPr lang="en-GB" sz="2000" b="1" kern="0" dirty="0" smtClean="0"/>
          </a:p>
          <a:p>
            <a:pPr marL="0" indent="0">
              <a:buFont typeface="Wingdings" pitchFamily="2" charset="2"/>
              <a:buNone/>
            </a:pPr>
            <a:r>
              <a:rPr lang="en-GB" sz="1400" i="1" kern="0" dirty="0" smtClean="0"/>
              <a:t>Risk: </a:t>
            </a:r>
          </a:p>
          <a:p>
            <a:r>
              <a:rPr lang="en-GB" sz="1400" dirty="0"/>
              <a:t>CL3 was originally designed and installed in 2003 in Kelvin Laboratory, RVH, with the purpose of being used as an Emergency Laboratory for handling potential Viral Haemorrhagic Fever samples (VHF) and other dangerous pathogens. It was therefore designed to be used infrequently. The CL3 Facility at Belfast Trust is currently the only location in Northern Ireland to accommodate returning travellers with these high consequence infectious diseases (HCID). </a:t>
            </a:r>
          </a:p>
          <a:p>
            <a:r>
              <a:rPr lang="en-GB" sz="1400" dirty="0"/>
              <a:t>Current CL3 room usage – 100% TB workload (and has reached capacity) – HCID use as and when required, but risks associated as these two services cannot mix, so downtime of services required to support the other as and when demand arises. However, there have been two key factors identified that deem the current CL3 facility as not fit for purpose – 1) Design of the Current Facility; 2) Increasing Workload. </a:t>
            </a:r>
            <a:endParaRPr lang="en-GB" sz="1400" kern="0" dirty="0"/>
          </a:p>
          <a:p>
            <a:r>
              <a:rPr lang="en-GB" sz="1400" kern="0" dirty="0" smtClean="0"/>
              <a:t>SAI </a:t>
            </a:r>
            <a:r>
              <a:rPr lang="en-GB" sz="1400" kern="0" dirty="0"/>
              <a:t>(23/080) and the unsustainability to meet the growing demand demonstrates that the current facility is not fit for purpose, and puts service delivery and the safe delivery of service at </a:t>
            </a:r>
            <a:r>
              <a:rPr lang="en-GB" sz="1400" kern="0" dirty="0" smtClean="0"/>
              <a:t>risk. </a:t>
            </a:r>
            <a:endParaRPr lang="en-GB" sz="1400" kern="0" dirty="0"/>
          </a:p>
          <a:p>
            <a:pPr marL="0" indent="0">
              <a:buFont typeface="Wingdings" pitchFamily="2" charset="2"/>
              <a:buNone/>
            </a:pPr>
            <a:endParaRPr lang="en-GB" sz="700" kern="0" dirty="0" smtClean="0"/>
          </a:p>
          <a:p>
            <a:pPr marL="0" indent="0">
              <a:buFont typeface="Wingdings" pitchFamily="2" charset="2"/>
              <a:buNone/>
            </a:pPr>
            <a:r>
              <a:rPr lang="en-GB" sz="1400" i="1" kern="0" dirty="0" smtClean="0"/>
              <a:t>Need:</a:t>
            </a:r>
            <a:r>
              <a:rPr lang="en-GB" sz="1400" kern="0" dirty="0" smtClean="0"/>
              <a:t> </a:t>
            </a:r>
          </a:p>
          <a:p>
            <a:pPr marL="0" indent="0">
              <a:buNone/>
            </a:pPr>
            <a:r>
              <a:rPr lang="en-GB" sz="1400" kern="0" dirty="0"/>
              <a:t>A </a:t>
            </a:r>
            <a:r>
              <a:rPr lang="en-GB" sz="1400" kern="0" dirty="0" smtClean="0"/>
              <a:t>new build. </a:t>
            </a:r>
          </a:p>
          <a:p>
            <a:pPr marL="0" indent="0">
              <a:buNone/>
            </a:pPr>
            <a:endParaRPr lang="en-GB" sz="1400" kern="0" dirty="0" smtClean="0"/>
          </a:p>
        </p:txBody>
      </p:sp>
    </p:spTree>
    <p:extLst>
      <p:ext uri="{BB962C8B-B14F-4D97-AF65-F5344CB8AC3E}">
        <p14:creationId xmlns:p14="http://schemas.microsoft.com/office/powerpoint/2010/main" val="3321493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5642" y="398833"/>
            <a:ext cx="11945567" cy="5622405"/>
          </a:xfrm>
          <a:solidFill>
            <a:schemeClr val="tx1"/>
          </a:solidFill>
          <a:ln>
            <a:solidFill>
              <a:schemeClr val="bg2"/>
            </a:solidFill>
          </a:ln>
        </p:spPr>
        <p:txBody>
          <a:bodyPr/>
          <a:lstStyle/>
          <a:p>
            <a:pPr marL="0" indent="0">
              <a:buNone/>
            </a:pPr>
            <a:r>
              <a:rPr lang="en-GB" sz="2800" b="1" dirty="0" smtClean="0"/>
              <a:t>Regional Virology Laboratory Extended Working Day (SSS/L/033)</a:t>
            </a:r>
            <a:r>
              <a:rPr lang="en-GB" sz="2800" dirty="0" smtClean="0"/>
              <a:t> </a:t>
            </a:r>
            <a:endParaRPr lang="en-GB" sz="2800" b="1" dirty="0" smtClean="0"/>
          </a:p>
          <a:p>
            <a:pPr marL="0" indent="0">
              <a:buNone/>
            </a:pPr>
            <a:r>
              <a:rPr lang="en-GB" sz="2000" i="1" dirty="0" smtClean="0"/>
              <a:t>Risk:</a:t>
            </a:r>
            <a:r>
              <a:rPr lang="en-GB" sz="2000" dirty="0" smtClean="0"/>
              <a:t> </a:t>
            </a:r>
            <a:endParaRPr lang="en-GB" sz="2000" i="1" dirty="0" smtClean="0"/>
          </a:p>
          <a:p>
            <a:r>
              <a:rPr lang="en-GB" sz="2000" dirty="0" smtClean="0"/>
              <a:t>Receiving non-recurrent funding since February 2018 for staff and goods and services, due to inescapable cost pressures, but it has never been made recurrent. </a:t>
            </a:r>
          </a:p>
          <a:p>
            <a:r>
              <a:rPr lang="en-GB" sz="2000" dirty="0"/>
              <a:t>Due to increasing demands on the service </a:t>
            </a:r>
            <a:r>
              <a:rPr lang="en-GB" sz="2000" dirty="0" smtClean="0"/>
              <a:t>(emerging </a:t>
            </a:r>
            <a:r>
              <a:rPr lang="en-GB" sz="2000" dirty="0"/>
              <a:t>viral </a:t>
            </a:r>
            <a:r>
              <a:rPr lang="en-GB" sz="2000" dirty="0" smtClean="0"/>
              <a:t>infections, and the Pandemic), </a:t>
            </a:r>
            <a:r>
              <a:rPr lang="en-GB" sz="2000" dirty="0"/>
              <a:t>this </a:t>
            </a:r>
            <a:r>
              <a:rPr lang="en-GB" sz="2000" b="1" dirty="0"/>
              <a:t>Business Case has been submitted a further 13 times, </a:t>
            </a:r>
            <a:r>
              <a:rPr lang="en-GB" sz="2000" dirty="0"/>
              <a:t>with emphasis being made on the need for recurrent </a:t>
            </a:r>
            <a:r>
              <a:rPr lang="en-GB" sz="2000" dirty="0" smtClean="0"/>
              <a:t>funding. </a:t>
            </a:r>
          </a:p>
          <a:p>
            <a:r>
              <a:rPr lang="en-GB" sz="2000" dirty="0" smtClean="0"/>
              <a:t>As at January 2025, SPPG Finance have advised they are only in a position to approve non-recurrent funding. </a:t>
            </a:r>
          </a:p>
          <a:p>
            <a:pPr marL="0" indent="0">
              <a:buNone/>
            </a:pPr>
            <a:endParaRPr lang="en-GB" sz="2000" i="1" dirty="0"/>
          </a:p>
          <a:p>
            <a:pPr marL="0" indent="0">
              <a:buNone/>
            </a:pPr>
            <a:r>
              <a:rPr lang="en-GB" sz="2000" i="1" dirty="0" smtClean="0"/>
              <a:t>Need:</a:t>
            </a:r>
            <a:r>
              <a:rPr lang="en-GB" sz="2000" dirty="0" smtClean="0"/>
              <a:t> </a:t>
            </a:r>
          </a:p>
          <a:p>
            <a:r>
              <a:rPr lang="en-GB" sz="2000" dirty="0"/>
              <a:t>Recurrent funding is essential to appropriately staff and resource the service on a permanent </a:t>
            </a:r>
            <a:r>
              <a:rPr lang="en-GB" sz="2000" dirty="0" smtClean="0"/>
              <a:t>basis. </a:t>
            </a:r>
          </a:p>
          <a:p>
            <a:r>
              <a:rPr lang="en-GB" sz="2000" dirty="0" smtClean="0"/>
              <a:t>Recurrent funding is in the public interest and is required to provide essential testing to support projected demand and need. </a:t>
            </a:r>
          </a:p>
          <a:p>
            <a:r>
              <a:rPr lang="en-GB" sz="2000" dirty="0"/>
              <a:t>In order to continue to meet the annual testing strategies and increasing demand, recurrent funding is essential to provide a sustainable </a:t>
            </a:r>
            <a:r>
              <a:rPr lang="en-GB" sz="2000" dirty="0" smtClean="0"/>
              <a:t>service. </a:t>
            </a:r>
          </a:p>
          <a:p>
            <a:endParaRPr lang="en-GB" sz="2000" dirty="0" smtClean="0"/>
          </a:p>
          <a:p>
            <a:pPr marL="0" indent="0">
              <a:buNone/>
            </a:pPr>
            <a:endParaRPr lang="en-GB" sz="2000" dirty="0" smtClean="0"/>
          </a:p>
        </p:txBody>
      </p:sp>
    </p:spTree>
    <p:extLst>
      <p:ext uri="{BB962C8B-B14F-4D97-AF65-F5344CB8AC3E}">
        <p14:creationId xmlns:p14="http://schemas.microsoft.com/office/powerpoint/2010/main" val="2147700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7278" y="38911"/>
            <a:ext cx="12023386" cy="6789906"/>
          </a:xfrm>
          <a:prstGeom prst="rect">
            <a:avLst/>
          </a:prstGeom>
          <a:solidFill>
            <a:schemeClr val="tx1"/>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Font typeface="Wingdings" pitchFamily="2" charset="2"/>
              <a:buNone/>
            </a:pPr>
            <a:r>
              <a:rPr lang="en-GB" sz="2800" b="1" kern="0" dirty="0" smtClean="0"/>
              <a:t>Labs Estates </a:t>
            </a:r>
          </a:p>
          <a:p>
            <a:pPr marL="0" indent="0">
              <a:buNone/>
            </a:pPr>
            <a:r>
              <a:rPr lang="en-GB" sz="1800" i="1" kern="0" dirty="0" smtClean="0"/>
              <a:t>Risk:</a:t>
            </a:r>
            <a:r>
              <a:rPr lang="en-GB" sz="1800" kern="0" dirty="0" smtClean="0"/>
              <a:t> </a:t>
            </a:r>
            <a:endParaRPr lang="en-GB" sz="1800" i="1" kern="0" dirty="0" smtClean="0"/>
          </a:p>
          <a:p>
            <a:r>
              <a:rPr lang="en-GB" sz="1800" kern="0" dirty="0" smtClean="0"/>
              <a:t>Laboratory Estates are at capacity and/or close to capacity in many areas in relation to available floor space, structural loading capacity, electrical infrastructure, ventilation plant, and heat control. </a:t>
            </a:r>
          </a:p>
          <a:p>
            <a:r>
              <a:rPr lang="en-GB" sz="1800" kern="0" dirty="0" smtClean="0"/>
              <a:t>As advised by Estates Services, the Laboratory Estates is close to reaching the point when it will not be up to task to continuously add-on to existing infrastructure, which will acutely affect ongoing laboratory services across the Trust and represents a clinical risk. </a:t>
            </a:r>
          </a:p>
          <a:p>
            <a:r>
              <a:rPr lang="en-GB" sz="1800" kern="0" dirty="0" smtClean="0"/>
              <a:t>In relation to the </a:t>
            </a:r>
            <a:r>
              <a:rPr lang="en-GB" sz="1800" b="1" kern="0" dirty="0" smtClean="0"/>
              <a:t>Kelvin Laboratory</a:t>
            </a:r>
            <a:r>
              <a:rPr lang="en-GB" sz="1800" kern="0" dirty="0" smtClean="0"/>
              <a:t>, in the </a:t>
            </a:r>
            <a:r>
              <a:rPr lang="en-GB" sz="1800" b="1" kern="0" dirty="0" smtClean="0"/>
              <a:t>last four years</a:t>
            </a:r>
            <a:r>
              <a:rPr lang="en-GB" sz="1800" kern="0" dirty="0" smtClean="0"/>
              <a:t>, Estates Projects have completed </a:t>
            </a:r>
            <a:r>
              <a:rPr lang="en-GB" sz="1800" b="1" kern="0" dirty="0" smtClean="0"/>
              <a:t>10 projects</a:t>
            </a:r>
            <a:r>
              <a:rPr lang="en-GB" sz="1800" kern="0" dirty="0" smtClean="0"/>
              <a:t>, costing a total of </a:t>
            </a:r>
            <a:r>
              <a:rPr lang="en-GB" sz="1800" b="1" kern="0" dirty="0" smtClean="0"/>
              <a:t>£956,000</a:t>
            </a:r>
            <a:r>
              <a:rPr lang="en-GB" sz="1800" kern="0" dirty="0" smtClean="0"/>
              <a:t>; and following a survey of the building carried out in 2021, the total cost to carry out essential remedial works to ensure building remains fit for purpose was costed at </a:t>
            </a:r>
            <a:r>
              <a:rPr lang="en-GB" sz="1800" b="1" kern="0" dirty="0" smtClean="0"/>
              <a:t>£3,037,259</a:t>
            </a:r>
            <a:r>
              <a:rPr lang="en-GB" sz="1800" kern="0" dirty="0" smtClean="0"/>
              <a:t>. </a:t>
            </a:r>
          </a:p>
          <a:p>
            <a:pPr marL="0" indent="0">
              <a:buNone/>
            </a:pPr>
            <a:endParaRPr lang="en-GB" sz="400" kern="0" dirty="0"/>
          </a:p>
          <a:p>
            <a:pPr marL="0" indent="0">
              <a:buNone/>
            </a:pPr>
            <a:r>
              <a:rPr lang="en-GB" sz="1800" i="1" kern="0" dirty="0" smtClean="0"/>
              <a:t>Need:</a:t>
            </a:r>
            <a:r>
              <a:rPr lang="en-GB" sz="1800" kern="0" dirty="0" smtClean="0"/>
              <a:t> </a:t>
            </a:r>
          </a:p>
          <a:p>
            <a:r>
              <a:rPr lang="en-GB" sz="1800" kern="0" dirty="0"/>
              <a:t>The strategic goals of the Lab Service are also in line with the BHSCT Corporate Plan Objectives 2024, which states: </a:t>
            </a:r>
            <a:r>
              <a:rPr lang="en-GB" sz="1800" i="1" kern="0" dirty="0"/>
              <a:t>‘Delivering value and sustainability across our resources &amp; environment.’ </a:t>
            </a:r>
            <a:endParaRPr lang="en-GB" sz="1800" i="1" kern="0" dirty="0" smtClean="0"/>
          </a:p>
          <a:p>
            <a:r>
              <a:rPr lang="en-GB" sz="1800" dirty="0" smtClean="0"/>
              <a:t>The Labs Services </a:t>
            </a:r>
            <a:r>
              <a:rPr lang="en-GB" sz="1800" dirty="0"/>
              <a:t>have reviewed their current Estates, and are exploring ways to expand to enable the services to remain robust, resilient, and </a:t>
            </a:r>
            <a:r>
              <a:rPr lang="en-GB" sz="1800" dirty="0" smtClean="0"/>
              <a:t>sustainable. </a:t>
            </a:r>
          </a:p>
          <a:p>
            <a:r>
              <a:rPr lang="en-GB" sz="1800" dirty="0" smtClean="0"/>
              <a:t>Need and potential solution – utilise and refurbish the currently </a:t>
            </a:r>
            <a:r>
              <a:rPr lang="en-GB" sz="1800" b="1" dirty="0" smtClean="0"/>
              <a:t>unoccupied Medical Microbiology Building </a:t>
            </a:r>
            <a:r>
              <a:rPr lang="en-GB" sz="1800" dirty="0" smtClean="0"/>
              <a:t>on </a:t>
            </a:r>
            <a:r>
              <a:rPr lang="en-GB" sz="1800" b="1" dirty="0" smtClean="0"/>
              <a:t>the RVH site</a:t>
            </a:r>
            <a:r>
              <a:rPr lang="en-GB" sz="1800" dirty="0" smtClean="0"/>
              <a:t>, and to future-proof the service, consideration to be given to a newly-built, dedicated Laboratory that can house all Disciplines, and will ensure safety of staff, regional work can continue, and tenders implemented in a timely manner without the need to downturn services. </a:t>
            </a:r>
          </a:p>
          <a:p>
            <a:pPr marL="0" indent="0">
              <a:buNone/>
            </a:pPr>
            <a:endParaRPr lang="en-GB" sz="1800" dirty="0"/>
          </a:p>
          <a:p>
            <a:pPr marL="0" indent="0">
              <a:buNone/>
            </a:pPr>
            <a:endParaRPr lang="en-GB" sz="1800" i="1" kern="0" dirty="0" smtClean="0"/>
          </a:p>
        </p:txBody>
      </p:sp>
    </p:spTree>
    <p:extLst>
      <p:ext uri="{BB962C8B-B14F-4D97-AF65-F5344CB8AC3E}">
        <p14:creationId xmlns:p14="http://schemas.microsoft.com/office/powerpoint/2010/main" val="3855733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p:txBody>
          <a:bodyPr/>
          <a:lstStyle/>
          <a:p>
            <a:r>
              <a:rPr lang="en-GB" sz="5400" b="1" dirty="0" smtClean="0"/>
              <a:t>The Future…</a:t>
            </a:r>
            <a:r>
              <a:rPr lang="en-GB" sz="5400" dirty="0" smtClean="0"/>
              <a:t> </a:t>
            </a:r>
            <a:endParaRPr lang="en-GB" sz="5400" b="1" dirty="0"/>
          </a:p>
        </p:txBody>
      </p:sp>
    </p:spTree>
    <p:extLst>
      <p:ext uri="{BB962C8B-B14F-4D97-AF65-F5344CB8AC3E}">
        <p14:creationId xmlns:p14="http://schemas.microsoft.com/office/powerpoint/2010/main" val="879427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7823" y="214009"/>
            <a:ext cx="12023386" cy="6566170"/>
          </a:xfrm>
          <a:prstGeom prst="rect">
            <a:avLst/>
          </a:prstGeom>
          <a:solidFill>
            <a:schemeClr val="tx1"/>
          </a:solidFill>
          <a:ln>
            <a:solidFill>
              <a:schemeClr val="bg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800" b="1" kern="0" dirty="0" smtClean="0"/>
              <a:t>Pathology Network Agency – Blueprint Programme</a:t>
            </a:r>
            <a:r>
              <a:rPr lang="en-GB" sz="2800" kern="0" dirty="0" smtClean="0"/>
              <a:t> </a:t>
            </a:r>
          </a:p>
          <a:p>
            <a:pPr marL="0" indent="0">
              <a:buNone/>
            </a:pPr>
            <a:endParaRPr lang="en-GB" sz="400" kern="0" dirty="0" smtClean="0"/>
          </a:p>
          <a:p>
            <a:pPr marL="0" indent="0">
              <a:buNone/>
            </a:pPr>
            <a:r>
              <a:rPr lang="en-GB" sz="2000" kern="0" dirty="0" smtClean="0"/>
              <a:t>The Pathology Blueprint Programme is exploring options for moving the management of laboratory services from each Trust into a single, regional pathology management structure, along with the entirety of the Northern Ireland Blood Transfusion Service (NIBTS), and the functions of the NI Pathology Network. Outlined below is the proposed timeline: </a:t>
            </a:r>
          </a:p>
          <a:p>
            <a:pPr marL="0" indent="0">
              <a:buNone/>
            </a:pPr>
            <a:endParaRPr lang="en-GB" sz="2000" kern="0" dirty="0"/>
          </a:p>
          <a:p>
            <a:pPr marL="0" indent="0">
              <a:buNone/>
            </a:pPr>
            <a:endParaRPr lang="en-GB" sz="2000" kern="0" dirty="0" smtClean="0"/>
          </a:p>
          <a:p>
            <a:pPr marL="0" indent="0">
              <a:buNone/>
            </a:pPr>
            <a:endParaRPr lang="en-GB" sz="2000" kern="0" dirty="0"/>
          </a:p>
          <a:p>
            <a:pPr marL="0" indent="0">
              <a:buNone/>
            </a:pPr>
            <a:endParaRPr lang="en-GB" sz="2000" kern="0" dirty="0" smtClean="0"/>
          </a:p>
          <a:p>
            <a:pPr marL="0" indent="0">
              <a:buNone/>
            </a:pPr>
            <a:endParaRPr lang="en-GB" sz="2000" kern="0" dirty="0"/>
          </a:p>
          <a:p>
            <a:pPr marL="0" indent="0">
              <a:buNone/>
            </a:pPr>
            <a:endParaRPr lang="en-GB" sz="2000" kern="0" dirty="0" smtClean="0"/>
          </a:p>
          <a:p>
            <a:pPr marL="0" indent="0">
              <a:buNone/>
            </a:pPr>
            <a:endParaRPr lang="en-GB" sz="2000" kern="0" dirty="0"/>
          </a:p>
          <a:p>
            <a:pPr marL="0" indent="0">
              <a:buNone/>
            </a:pPr>
            <a:endParaRPr lang="en-GB" sz="2000" kern="0" dirty="0" smtClean="0"/>
          </a:p>
          <a:p>
            <a:pPr marL="0" indent="0">
              <a:buNone/>
            </a:pPr>
            <a:endParaRPr lang="en-GB" sz="2000" kern="0" dirty="0"/>
          </a:p>
          <a:p>
            <a:r>
              <a:rPr lang="en-GB" sz="2000" kern="0" dirty="0" smtClean="0"/>
              <a:t>In October 2024, the Business Case for a single Pathology Agency was submitted to DoH. </a:t>
            </a:r>
          </a:p>
          <a:p>
            <a:r>
              <a:rPr lang="en-GB" sz="2000" kern="0" dirty="0" smtClean="0"/>
              <a:t>However, the ambiguity around the proposal is having an impact on staff morale, and concerns have also been raised with regards to the uncertainty of the leadership structure in the event the proposal is agreed. </a:t>
            </a:r>
          </a:p>
          <a:p>
            <a:pPr marL="0" indent="0">
              <a:buNone/>
            </a:pPr>
            <a:endParaRPr lang="en-GB" sz="1800" dirty="0"/>
          </a:p>
        </p:txBody>
      </p:sp>
      <p:pic>
        <p:nvPicPr>
          <p:cNvPr id="5" name="Picture 4"/>
          <p:cNvPicPr>
            <a:picLocks noChangeAspect="1"/>
          </p:cNvPicPr>
          <p:nvPr/>
        </p:nvPicPr>
        <p:blipFill>
          <a:blip r:embed="rId2"/>
          <a:stretch>
            <a:fillRect/>
          </a:stretch>
        </p:blipFill>
        <p:spPr>
          <a:xfrm>
            <a:off x="2081720" y="2210610"/>
            <a:ext cx="8015591" cy="2925593"/>
          </a:xfrm>
          <a:prstGeom prst="rect">
            <a:avLst/>
          </a:prstGeom>
        </p:spPr>
      </p:pic>
    </p:spTree>
    <p:extLst>
      <p:ext uri="{BB962C8B-B14F-4D97-AF65-F5344CB8AC3E}">
        <p14:creationId xmlns:p14="http://schemas.microsoft.com/office/powerpoint/2010/main" val="1346926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4287" y="327805"/>
            <a:ext cx="11764513" cy="5703344"/>
          </a:xfrm>
          <a:prstGeom prst="rect">
            <a:avLst/>
          </a:prstGeom>
          <a:noFill/>
          <a:ln>
            <a:noFill/>
          </a:ln>
        </p:spPr>
      </p:pic>
    </p:spTree>
    <p:extLst>
      <p:ext uri="{BB962C8B-B14F-4D97-AF65-F5344CB8AC3E}">
        <p14:creationId xmlns:p14="http://schemas.microsoft.com/office/powerpoint/2010/main" val="709114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p:txBody>
          <a:bodyPr/>
          <a:lstStyle/>
          <a:p>
            <a:r>
              <a:rPr lang="en-GB" sz="5400" b="1" dirty="0" smtClean="0"/>
              <a:t>Any Questions?</a:t>
            </a:r>
            <a:r>
              <a:rPr lang="en-GB" sz="5400" dirty="0" smtClean="0"/>
              <a:t> </a:t>
            </a:r>
            <a:endParaRPr lang="en-GB" sz="5400" b="1" dirty="0"/>
          </a:p>
        </p:txBody>
      </p:sp>
    </p:spTree>
    <p:extLst>
      <p:ext uri="{BB962C8B-B14F-4D97-AF65-F5344CB8AC3E}">
        <p14:creationId xmlns:p14="http://schemas.microsoft.com/office/powerpoint/2010/main" val="121038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379200" cy="693906"/>
          </a:xfrm>
        </p:spPr>
        <p:txBody>
          <a:bodyPr/>
          <a:lstStyle/>
          <a:p>
            <a:r>
              <a:rPr lang="en-GB" dirty="0" smtClean="0"/>
              <a:t>What We Do</a:t>
            </a:r>
            <a:r>
              <a:rPr lang="en-GB" b="0" dirty="0" smtClean="0"/>
              <a:t> </a:t>
            </a:r>
            <a:endParaRPr lang="en-GB" dirty="0"/>
          </a:p>
        </p:txBody>
      </p:sp>
      <p:sp>
        <p:nvSpPr>
          <p:cNvPr id="3" name="Content Placeholder 2"/>
          <p:cNvSpPr>
            <a:spLocks noGrp="1"/>
          </p:cNvSpPr>
          <p:nvPr>
            <p:ph idx="1"/>
          </p:nvPr>
        </p:nvSpPr>
        <p:spPr>
          <a:xfrm>
            <a:off x="155276" y="957532"/>
            <a:ext cx="7668884" cy="4956886"/>
          </a:xfrm>
        </p:spPr>
        <p:txBody>
          <a:bodyPr/>
          <a:lstStyle/>
          <a:p>
            <a:r>
              <a:rPr lang="en-GB" sz="1800" dirty="0" smtClean="0"/>
              <a:t>Belfast Trust Laboratory provides United Kingdom Accreditation Service (UKAS) </a:t>
            </a:r>
            <a:r>
              <a:rPr lang="en-GB" sz="1800" dirty="0"/>
              <a:t>accredited </a:t>
            </a:r>
            <a:r>
              <a:rPr lang="en-GB" sz="1800" dirty="0" smtClean="0"/>
              <a:t>laboratory services </a:t>
            </a:r>
            <a:r>
              <a:rPr lang="en-GB" sz="1800" dirty="0"/>
              <a:t>for primary, secondary, </a:t>
            </a:r>
            <a:r>
              <a:rPr lang="en-GB" sz="1800" dirty="0" smtClean="0"/>
              <a:t>tertiary and Independent Sector healthcare </a:t>
            </a:r>
            <a:r>
              <a:rPr lang="en-GB" sz="1800" dirty="0"/>
              <a:t>providers </a:t>
            </a:r>
            <a:r>
              <a:rPr lang="en-GB" sz="1800" dirty="0" smtClean="0"/>
              <a:t>both in </a:t>
            </a:r>
            <a:r>
              <a:rPr lang="en-GB" sz="1800" dirty="0"/>
              <a:t>Belfast Trust and for the wider </a:t>
            </a:r>
            <a:r>
              <a:rPr lang="en-GB" sz="1800" dirty="0" smtClean="0"/>
              <a:t>region; </a:t>
            </a:r>
            <a:br>
              <a:rPr lang="en-GB" sz="1800" dirty="0" smtClean="0"/>
            </a:br>
            <a:endParaRPr lang="en-GB" sz="1800" dirty="0" smtClean="0"/>
          </a:p>
          <a:p>
            <a:r>
              <a:rPr lang="en-GB" sz="1800" dirty="0" smtClean="0"/>
              <a:t>Routine and </a:t>
            </a:r>
            <a:r>
              <a:rPr lang="en-GB" sz="1800" dirty="0"/>
              <a:t>specialist testing, and high-quality, timely diagnostic </a:t>
            </a:r>
            <a:r>
              <a:rPr lang="en-GB" sz="1800" dirty="0" smtClean="0"/>
              <a:t>testing, with the key aim to enhance patient care, treatment, and experience; </a:t>
            </a:r>
            <a:br>
              <a:rPr lang="en-GB" sz="1800" dirty="0" smtClean="0"/>
            </a:br>
            <a:endParaRPr lang="en-GB" sz="1800" dirty="0" smtClean="0"/>
          </a:p>
          <a:p>
            <a:r>
              <a:rPr lang="en-GB" sz="1800" dirty="0" smtClean="0"/>
              <a:t>Laboratory services are based in multiple locations on three hospital sites – Royal Victoria Hospital, Belfast City Hospital, and Mater Hospital: </a:t>
            </a:r>
          </a:p>
          <a:p>
            <a:pPr lvl="1">
              <a:buClr>
                <a:schemeClr val="accent2"/>
              </a:buClr>
              <a:buFont typeface="Wingdings" panose="05000000000000000000" pitchFamily="2" charset="2"/>
              <a:buChar char="Ø"/>
            </a:pPr>
            <a:r>
              <a:rPr lang="en-GB" sz="1800" dirty="0" smtClean="0">
                <a:solidFill>
                  <a:schemeClr val="bg1">
                    <a:lumMod val="60000"/>
                    <a:lumOff val="40000"/>
                  </a:schemeClr>
                </a:solidFill>
              </a:rPr>
              <a:t>A Floor, C Floor, NIBTS </a:t>
            </a:r>
            <a:r>
              <a:rPr lang="en-GB" sz="1800" dirty="0">
                <a:solidFill>
                  <a:schemeClr val="bg1">
                    <a:lumMod val="60000"/>
                    <a:lumOff val="40000"/>
                  </a:schemeClr>
                </a:solidFill>
              </a:rPr>
              <a:t>Building, Precision Medicine Centre </a:t>
            </a:r>
            <a:r>
              <a:rPr lang="en-GB" sz="1800" dirty="0" smtClean="0">
                <a:solidFill>
                  <a:schemeClr val="bg1">
                    <a:lumMod val="60000"/>
                    <a:lumOff val="40000"/>
                  </a:schemeClr>
                </a:solidFill>
              </a:rPr>
              <a:t>(QUB-owned) at BCH; </a:t>
            </a:r>
          </a:p>
          <a:p>
            <a:pPr lvl="1">
              <a:buClr>
                <a:schemeClr val="accent2"/>
              </a:buClr>
              <a:buFont typeface="Wingdings" panose="05000000000000000000" pitchFamily="2" charset="2"/>
              <a:buChar char="Ø"/>
            </a:pPr>
            <a:r>
              <a:rPr lang="en-GB" sz="1800" dirty="0" smtClean="0">
                <a:solidFill>
                  <a:schemeClr val="bg1">
                    <a:lumMod val="60000"/>
                    <a:lumOff val="40000"/>
                  </a:schemeClr>
                </a:solidFill>
              </a:rPr>
              <a:t>Kelvin, RBHSC, Institute of Pathology (QUB-owned), Mortuary at RVH; </a:t>
            </a:r>
          </a:p>
          <a:p>
            <a:pPr lvl="1">
              <a:buClr>
                <a:schemeClr val="accent2"/>
              </a:buClr>
              <a:buFont typeface="Wingdings" panose="05000000000000000000" pitchFamily="2" charset="2"/>
              <a:buChar char="Ø"/>
            </a:pPr>
            <a:r>
              <a:rPr lang="en-GB" sz="1800" dirty="0" smtClean="0">
                <a:solidFill>
                  <a:schemeClr val="bg1">
                    <a:lumMod val="60000"/>
                    <a:lumOff val="40000"/>
                  </a:schemeClr>
                </a:solidFill>
              </a:rPr>
              <a:t>Laboratory Building at MIH. </a:t>
            </a:r>
          </a:p>
          <a:p>
            <a:pPr marL="0" indent="0">
              <a:buNone/>
            </a:pPr>
            <a:endParaRPr lang="en-GB" sz="1400" dirty="0" smtClean="0">
              <a:solidFill>
                <a:schemeClr val="bg1">
                  <a:lumMod val="60000"/>
                  <a:lumOff val="40000"/>
                </a:schemeClr>
              </a:solidFill>
            </a:endParaRPr>
          </a:p>
        </p:txBody>
      </p:sp>
      <p:pic>
        <p:nvPicPr>
          <p:cNvPr id="6" name="Picture 5"/>
          <p:cNvPicPr>
            <a:picLocks noChangeAspect="1"/>
          </p:cNvPicPr>
          <p:nvPr/>
        </p:nvPicPr>
        <p:blipFill>
          <a:blip r:embed="rId3"/>
          <a:stretch>
            <a:fillRect/>
          </a:stretch>
        </p:blipFill>
        <p:spPr>
          <a:xfrm>
            <a:off x="7824159" y="3659261"/>
            <a:ext cx="4089180" cy="2255157"/>
          </a:xfrm>
          <a:prstGeom prst="rect">
            <a:avLst/>
          </a:prstGeom>
        </p:spPr>
      </p:pic>
      <p:pic>
        <p:nvPicPr>
          <p:cNvPr id="7" name="Picture 6"/>
          <p:cNvPicPr>
            <a:picLocks noChangeAspect="1"/>
          </p:cNvPicPr>
          <p:nvPr/>
        </p:nvPicPr>
        <p:blipFill>
          <a:blip r:embed="rId4"/>
          <a:stretch>
            <a:fillRect/>
          </a:stretch>
        </p:blipFill>
        <p:spPr>
          <a:xfrm>
            <a:off x="7824159" y="1155561"/>
            <a:ext cx="2418422" cy="25037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10242581" y="1155561"/>
            <a:ext cx="1602663" cy="25037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0397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4031" y="846306"/>
            <a:ext cx="11997447" cy="54542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r>
              <a:rPr lang="en-GB" sz="2400" kern="0" dirty="0" smtClean="0"/>
              <a:t>November </a:t>
            </a:r>
            <a:r>
              <a:rPr lang="en-GB" sz="2400" kern="0" dirty="0"/>
              <a:t>2024 Funded Staffing Level </a:t>
            </a:r>
            <a:r>
              <a:rPr lang="en-GB" sz="2400" b="1" kern="0" dirty="0"/>
              <a:t>755 WTE </a:t>
            </a:r>
            <a:r>
              <a:rPr lang="en-GB" sz="2400" kern="0" dirty="0"/>
              <a:t>and Staff In Post </a:t>
            </a:r>
            <a:r>
              <a:rPr lang="en-GB" sz="2400" b="1" kern="0" dirty="0" smtClean="0"/>
              <a:t>724.42 WTE</a:t>
            </a:r>
            <a:r>
              <a:rPr lang="en-GB" sz="2400" kern="0" dirty="0" smtClean="0"/>
              <a:t>. </a:t>
            </a:r>
            <a:endParaRPr lang="en-GB" sz="2400" b="1" kern="0" dirty="0"/>
          </a:p>
          <a:p>
            <a:r>
              <a:rPr lang="en-GB" sz="2400" dirty="0" smtClean="0"/>
              <a:t>On </a:t>
            </a:r>
            <a:r>
              <a:rPr lang="en-GB" sz="2400" dirty="0"/>
              <a:t>Monday 30 September 2024, our </a:t>
            </a:r>
            <a:r>
              <a:rPr lang="en-GB" sz="2400" dirty="0" smtClean="0"/>
              <a:t>first Laboratories </a:t>
            </a:r>
            <a:r>
              <a:rPr lang="en-GB" sz="2400" b="1" dirty="0"/>
              <a:t>Staff Recognition Celebration Event</a:t>
            </a:r>
            <a:r>
              <a:rPr lang="en-GB" sz="2400" dirty="0"/>
              <a:t> took place, with a great amount of staff being able to attend to receive their </a:t>
            </a:r>
            <a:r>
              <a:rPr lang="en-GB" sz="2400" dirty="0" smtClean="0"/>
              <a:t>certificates. </a:t>
            </a:r>
          </a:p>
          <a:p>
            <a:r>
              <a:rPr lang="en-GB" sz="2400" dirty="0" smtClean="0"/>
              <a:t>A </a:t>
            </a:r>
            <a:r>
              <a:rPr lang="en-GB" sz="2400" dirty="0"/>
              <a:t>total of </a:t>
            </a:r>
            <a:r>
              <a:rPr lang="en-GB" sz="2400" b="1" dirty="0"/>
              <a:t>71 staff </a:t>
            </a:r>
            <a:r>
              <a:rPr lang="en-GB" sz="2400" dirty="0"/>
              <a:t>were nominated this </a:t>
            </a:r>
            <a:r>
              <a:rPr lang="en-GB" sz="2400" dirty="0" smtClean="0"/>
              <a:t>year, which </a:t>
            </a:r>
            <a:r>
              <a:rPr lang="en-GB" sz="2400" dirty="0"/>
              <a:t>is a wonderful achievement </a:t>
            </a:r>
            <a:r>
              <a:rPr lang="en-GB" sz="2400" dirty="0" smtClean="0"/>
              <a:t>and acknowledgement </a:t>
            </a:r>
            <a:r>
              <a:rPr lang="en-GB" sz="2400" dirty="0"/>
              <a:t>of the continued high level of work across Belfast </a:t>
            </a:r>
            <a:r>
              <a:rPr lang="en-GB" sz="2400" dirty="0" smtClean="0"/>
              <a:t>Trust. Laboratories. </a:t>
            </a:r>
            <a:endParaRPr lang="en-GB" sz="2400" dirty="0"/>
          </a:p>
          <a:p>
            <a:pPr marL="0" indent="0">
              <a:buNone/>
            </a:pPr>
            <a:endParaRPr lang="en-GB" sz="1600" kern="0" dirty="0" smtClean="0"/>
          </a:p>
        </p:txBody>
      </p:sp>
      <p:pic>
        <p:nvPicPr>
          <p:cNvPr id="5" name="Picture 4"/>
          <p:cNvPicPr>
            <a:picLocks noChangeAspect="1"/>
          </p:cNvPicPr>
          <p:nvPr/>
        </p:nvPicPr>
        <p:blipFill>
          <a:blip r:embed="rId2"/>
          <a:stretch>
            <a:fillRect/>
          </a:stretch>
        </p:blipFill>
        <p:spPr>
          <a:xfrm>
            <a:off x="228812" y="3209026"/>
            <a:ext cx="11727887" cy="2820838"/>
          </a:xfrm>
          <a:prstGeom prst="rect">
            <a:avLst/>
          </a:prstGeom>
        </p:spPr>
      </p:pic>
      <p:sp>
        <p:nvSpPr>
          <p:cNvPr id="6" name="Title 1"/>
          <p:cNvSpPr>
            <a:spLocks noGrp="1"/>
          </p:cNvSpPr>
          <p:nvPr>
            <p:ph type="title"/>
          </p:nvPr>
        </p:nvSpPr>
        <p:spPr>
          <a:xfrm>
            <a:off x="609600" y="152400"/>
            <a:ext cx="11379200" cy="693906"/>
          </a:xfrm>
        </p:spPr>
        <p:txBody>
          <a:bodyPr/>
          <a:lstStyle/>
          <a:p>
            <a:r>
              <a:rPr lang="en-GB" dirty="0" smtClean="0"/>
              <a:t>Our Staff</a:t>
            </a:r>
            <a:r>
              <a:rPr lang="en-GB" b="0" dirty="0" smtClean="0"/>
              <a:t> </a:t>
            </a:r>
            <a:endParaRPr lang="en-GB" dirty="0"/>
          </a:p>
        </p:txBody>
      </p:sp>
    </p:spTree>
    <p:extLst>
      <p:ext uri="{BB962C8B-B14F-4D97-AF65-F5344CB8AC3E}">
        <p14:creationId xmlns:p14="http://schemas.microsoft.com/office/powerpoint/2010/main" val="279699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p:txBody>
          <a:bodyPr/>
          <a:lstStyle/>
          <a:p>
            <a:r>
              <a:rPr lang="en-GB" sz="5400" b="1" dirty="0" smtClean="0"/>
              <a:t>Key Achievements and Good News</a:t>
            </a:r>
            <a:r>
              <a:rPr lang="en-GB" sz="5400" dirty="0" smtClean="0"/>
              <a:t> </a:t>
            </a:r>
            <a:endParaRPr lang="en-GB" sz="5400" b="1" dirty="0"/>
          </a:p>
        </p:txBody>
      </p:sp>
    </p:spTree>
    <p:extLst>
      <p:ext uri="{BB962C8B-B14F-4D97-AF65-F5344CB8AC3E}">
        <p14:creationId xmlns:p14="http://schemas.microsoft.com/office/powerpoint/2010/main" val="357897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32" y="82686"/>
            <a:ext cx="10363200" cy="703634"/>
          </a:xfrm>
        </p:spPr>
        <p:txBody>
          <a:bodyPr/>
          <a:lstStyle/>
          <a:p>
            <a:r>
              <a:rPr lang="en-GB" dirty="0" smtClean="0"/>
              <a:t>Key Achievements and Good News </a:t>
            </a:r>
            <a:endParaRPr lang="en-GB" dirty="0"/>
          </a:p>
        </p:txBody>
      </p:sp>
      <p:sp>
        <p:nvSpPr>
          <p:cNvPr id="6" name="Content Placeholder 2"/>
          <p:cNvSpPr txBox="1">
            <a:spLocks/>
          </p:cNvSpPr>
          <p:nvPr/>
        </p:nvSpPr>
        <p:spPr bwMode="auto">
          <a:xfrm>
            <a:off x="97275" y="757137"/>
            <a:ext cx="12003934" cy="554477"/>
          </a:xfrm>
          <a:prstGeom prst="rect">
            <a:avLst/>
          </a:prstGeom>
          <a:solidFill>
            <a:schemeClr val="tx1"/>
          </a:solidFill>
          <a:ln w="9525">
            <a:solidFill>
              <a:schemeClr val="bg2"/>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800" b="1" kern="0" dirty="0" smtClean="0"/>
              <a:t>UKAS Assessment ISO Standard 15189 Accreditation </a:t>
            </a:r>
            <a:br>
              <a:rPr lang="en-GB" sz="2800" b="1" kern="0" dirty="0" smtClean="0"/>
            </a:br>
            <a:endParaRPr lang="en-GB" sz="2800" b="1" kern="0" dirty="0" smtClean="0"/>
          </a:p>
        </p:txBody>
      </p:sp>
      <p:graphicFrame>
        <p:nvGraphicFramePr>
          <p:cNvPr id="7" name="Table 6"/>
          <p:cNvGraphicFramePr>
            <a:graphicFrameLocks noGrp="1"/>
          </p:cNvGraphicFramePr>
          <p:nvPr>
            <p:extLst>
              <p:ext uri="{D42A27DB-BD31-4B8C-83A1-F6EECF244321}">
                <p14:modId xmlns:p14="http://schemas.microsoft.com/office/powerpoint/2010/main" val="493334570"/>
              </p:ext>
            </p:extLst>
          </p:nvPr>
        </p:nvGraphicFramePr>
        <p:xfrm>
          <a:off x="97275" y="1311614"/>
          <a:ext cx="12003933" cy="5300170"/>
        </p:xfrm>
        <a:graphic>
          <a:graphicData uri="http://schemas.openxmlformats.org/drawingml/2006/table">
            <a:tbl>
              <a:tblPr firstRow="1" firstCol="1" bandRow="1"/>
              <a:tblGrid>
                <a:gridCol w="840474">
                  <a:extLst>
                    <a:ext uri="{9D8B030D-6E8A-4147-A177-3AD203B41FA5}">
                      <a16:colId xmlns:a16="http://schemas.microsoft.com/office/drawing/2014/main" val="682066539"/>
                    </a:ext>
                  </a:extLst>
                </a:gridCol>
                <a:gridCol w="1265653">
                  <a:extLst>
                    <a:ext uri="{9D8B030D-6E8A-4147-A177-3AD203B41FA5}">
                      <a16:colId xmlns:a16="http://schemas.microsoft.com/office/drawing/2014/main" val="2584209265"/>
                    </a:ext>
                  </a:extLst>
                </a:gridCol>
                <a:gridCol w="1216214">
                  <a:extLst>
                    <a:ext uri="{9D8B030D-6E8A-4147-A177-3AD203B41FA5}">
                      <a16:colId xmlns:a16="http://schemas.microsoft.com/office/drawing/2014/main" val="3214178738"/>
                    </a:ext>
                  </a:extLst>
                </a:gridCol>
                <a:gridCol w="2036911">
                  <a:extLst>
                    <a:ext uri="{9D8B030D-6E8A-4147-A177-3AD203B41FA5}">
                      <a16:colId xmlns:a16="http://schemas.microsoft.com/office/drawing/2014/main" val="1530094026"/>
                    </a:ext>
                  </a:extLst>
                </a:gridCol>
                <a:gridCol w="1809489">
                  <a:extLst>
                    <a:ext uri="{9D8B030D-6E8A-4147-A177-3AD203B41FA5}">
                      <a16:colId xmlns:a16="http://schemas.microsoft.com/office/drawing/2014/main" val="1241734635"/>
                    </a:ext>
                  </a:extLst>
                </a:gridCol>
                <a:gridCol w="1849040">
                  <a:extLst>
                    <a:ext uri="{9D8B030D-6E8A-4147-A177-3AD203B41FA5}">
                      <a16:colId xmlns:a16="http://schemas.microsoft.com/office/drawing/2014/main" val="1670135709"/>
                    </a:ext>
                  </a:extLst>
                </a:gridCol>
                <a:gridCol w="2986152">
                  <a:extLst>
                    <a:ext uri="{9D8B030D-6E8A-4147-A177-3AD203B41FA5}">
                      <a16:colId xmlns:a16="http://schemas.microsoft.com/office/drawing/2014/main" val="3059842324"/>
                    </a:ext>
                  </a:extLst>
                </a:gridCol>
              </a:tblGrid>
              <a:tr h="0">
                <a:tc>
                  <a:txBody>
                    <a:bodyPr/>
                    <a:lstStyle/>
                    <a:p>
                      <a:pPr algn="ctr">
                        <a:spcAft>
                          <a:spcPts val="0"/>
                        </a:spcAft>
                      </a:pPr>
                      <a:r>
                        <a:rPr lang="en-GB" sz="1100" b="1" dirty="0">
                          <a:solidFill>
                            <a:schemeClr val="bg2"/>
                          </a:solidFill>
                          <a:effectLst/>
                          <a:latin typeface="Arial "/>
                          <a:ea typeface="Calibri" panose="020F0502020204030204" pitchFamily="34" charset="0"/>
                        </a:rPr>
                        <a:t>UKAS No</a:t>
                      </a:r>
                      <a:endParaRPr lang="en-GB" sz="1100" dirty="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spcAft>
                          <a:spcPts val="0"/>
                        </a:spcAft>
                      </a:pPr>
                      <a:r>
                        <a:rPr lang="en-GB" sz="1100" b="1">
                          <a:solidFill>
                            <a:schemeClr val="bg2"/>
                          </a:solidFill>
                          <a:effectLst/>
                          <a:latin typeface="Arial "/>
                          <a:ea typeface="Calibri" panose="020F0502020204030204" pitchFamily="34" charset="0"/>
                        </a:rPr>
                        <a:t>Status</a:t>
                      </a:r>
                      <a:endParaRPr lang="en-GB" sz="1100">
                        <a:solidFill>
                          <a:schemeClr val="bg2"/>
                        </a:solidFill>
                        <a:effectLst/>
                        <a:latin typeface="Arial "/>
                        <a:ea typeface="Calibri" panose="020F0502020204030204" pitchFamily="34" charset="0"/>
                      </a:endParaRPr>
                    </a:p>
                  </a:txBody>
                  <a:tcPr marL="52411" marR="52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spcAft>
                          <a:spcPts val="0"/>
                        </a:spcAft>
                      </a:pPr>
                      <a:r>
                        <a:rPr lang="en-GB" sz="1100" b="1">
                          <a:solidFill>
                            <a:schemeClr val="bg2"/>
                          </a:solidFill>
                          <a:effectLst/>
                          <a:latin typeface="Arial "/>
                          <a:ea typeface="Calibri" panose="020F0502020204030204" pitchFamily="34" charset="0"/>
                        </a:rPr>
                        <a:t>Location</a:t>
                      </a:r>
                      <a:endParaRPr lang="en-GB" sz="110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spcAft>
                          <a:spcPts val="0"/>
                        </a:spcAft>
                      </a:pPr>
                      <a:r>
                        <a:rPr lang="en-GB" sz="1100" b="1">
                          <a:solidFill>
                            <a:schemeClr val="bg2"/>
                          </a:solidFill>
                          <a:effectLst/>
                          <a:latin typeface="Arial "/>
                          <a:ea typeface="Calibri" panose="020F0502020204030204" pitchFamily="34" charset="0"/>
                        </a:rPr>
                        <a:t>Department</a:t>
                      </a:r>
                      <a:endParaRPr lang="en-GB" sz="110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spcAft>
                          <a:spcPts val="0"/>
                        </a:spcAft>
                      </a:pPr>
                      <a:r>
                        <a:rPr lang="en-GB" sz="1100" b="1">
                          <a:solidFill>
                            <a:schemeClr val="bg2"/>
                          </a:solidFill>
                          <a:effectLst/>
                          <a:latin typeface="Arial "/>
                          <a:ea typeface="Calibri" panose="020F0502020204030204" pitchFamily="34" charset="0"/>
                        </a:rPr>
                        <a:t>New Profile month</a:t>
                      </a:r>
                      <a:endParaRPr lang="en-GB" sz="110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109220" algn="ctr">
                        <a:spcAft>
                          <a:spcPts val="0"/>
                        </a:spcAft>
                      </a:pPr>
                      <a:r>
                        <a:rPr lang="en-GB" sz="1100" b="1" dirty="0">
                          <a:solidFill>
                            <a:schemeClr val="bg2"/>
                          </a:solidFill>
                          <a:effectLst/>
                          <a:latin typeface="Arial "/>
                          <a:ea typeface="Calibri" panose="020F0502020204030204" pitchFamily="34" charset="0"/>
                        </a:rPr>
                        <a:t>Last visit date</a:t>
                      </a:r>
                      <a:endParaRPr lang="en-GB" sz="1100" dirty="0">
                        <a:solidFill>
                          <a:schemeClr val="bg2"/>
                        </a:solidFill>
                        <a:effectLst/>
                        <a:latin typeface="Arial "/>
                        <a:ea typeface="Calibri" panose="020F0502020204030204" pitchFamily="34" charset="0"/>
                      </a:endParaRPr>
                    </a:p>
                  </a:txBody>
                  <a:tcPr marL="52411" marR="52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spcAft>
                          <a:spcPts val="0"/>
                        </a:spcAft>
                      </a:pPr>
                      <a:r>
                        <a:rPr lang="en-GB" sz="1100" b="1" dirty="0">
                          <a:solidFill>
                            <a:schemeClr val="bg2"/>
                          </a:solidFill>
                          <a:effectLst/>
                          <a:latin typeface="Arial "/>
                          <a:ea typeface="Calibri" panose="020F0502020204030204" pitchFamily="34" charset="0"/>
                        </a:rPr>
                        <a:t>Comment</a:t>
                      </a:r>
                      <a:endParaRPr lang="en-GB" sz="1100" dirty="0">
                        <a:solidFill>
                          <a:schemeClr val="bg2"/>
                        </a:solidFill>
                        <a:effectLst/>
                        <a:latin typeface="Arial "/>
                        <a:ea typeface="Calibri" panose="020F0502020204030204" pitchFamily="34" charset="0"/>
                      </a:endParaRPr>
                    </a:p>
                  </a:txBody>
                  <a:tcPr marL="52411" marR="52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021695182"/>
                  </a:ext>
                </a:extLst>
              </a:tr>
              <a:tr h="660831">
                <a:tc>
                  <a:txBody>
                    <a:bodyPr/>
                    <a:lstStyle/>
                    <a:p>
                      <a:pPr algn="ctr">
                        <a:spcAft>
                          <a:spcPts val="0"/>
                        </a:spcAft>
                      </a:pPr>
                      <a:r>
                        <a:rPr lang="en-GB" sz="1100" dirty="0">
                          <a:solidFill>
                            <a:schemeClr val="bg2"/>
                          </a:solidFill>
                          <a:effectLst/>
                          <a:latin typeface="Arial "/>
                          <a:ea typeface="Calibri" panose="020F0502020204030204" pitchFamily="34" charset="0"/>
                        </a:rPr>
                        <a:t>8704</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solidFill>
                            <a:schemeClr val="bg2"/>
                          </a:solidFill>
                          <a:effectLst/>
                          <a:latin typeface="Arial "/>
                          <a:ea typeface="Calibri" panose="020F0502020204030204" pitchFamily="34" charset="0"/>
                        </a:rPr>
                        <a:t>Accredited</a:t>
                      </a:r>
                    </a:p>
                  </a:txBody>
                  <a:tcPr marL="52411" marR="52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100" dirty="0">
                          <a:solidFill>
                            <a:schemeClr val="bg2"/>
                          </a:solidFill>
                          <a:effectLst/>
                          <a:latin typeface="Arial "/>
                          <a:ea typeface="Calibri" panose="020F0502020204030204" pitchFamily="34" charset="0"/>
                        </a:rPr>
                        <a:t>RVH</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a:solidFill>
                            <a:schemeClr val="bg2"/>
                          </a:solidFill>
                          <a:effectLst/>
                          <a:latin typeface="Arial "/>
                          <a:ea typeface="Calibri" panose="020F0502020204030204" pitchFamily="34" charset="0"/>
                        </a:rPr>
                        <a:t>Microbiology</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a:solidFill>
                            <a:schemeClr val="bg2"/>
                          </a:solidFill>
                          <a:effectLst/>
                          <a:latin typeface="Arial "/>
                          <a:ea typeface="Calibri" panose="020F0502020204030204" pitchFamily="34" charset="0"/>
                        </a:rPr>
                        <a:t>November</a:t>
                      </a:r>
                      <a:endParaRPr lang="en-GB" sz="110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109220" algn="ctr">
                        <a:spcAft>
                          <a:spcPts val="0"/>
                        </a:spcAft>
                      </a:pPr>
                      <a:r>
                        <a:rPr lang="en-GB" sz="1100">
                          <a:solidFill>
                            <a:srgbClr val="000000"/>
                          </a:solidFill>
                          <a:effectLst/>
                          <a:latin typeface="Arial "/>
                          <a:ea typeface="Calibri" panose="020F0502020204030204" pitchFamily="34" charset="0"/>
                          <a:cs typeface="Times New Roman" panose="02020603050405020304" pitchFamily="18" charset="0"/>
                        </a:rPr>
                        <a:t>December 2024</a:t>
                      </a: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dirty="0">
                          <a:solidFill>
                            <a:srgbClr val="000000"/>
                          </a:solidFill>
                          <a:effectLst/>
                          <a:latin typeface="Arial "/>
                          <a:ea typeface="Calibri" panose="020F0502020204030204" pitchFamily="34" charset="0"/>
                          <a:cs typeface="Times New Roman" panose="02020603050405020304" pitchFamily="18" charset="0"/>
                        </a:rPr>
                        <a:t>Accreditation maintained; awaiting final decision on </a:t>
                      </a:r>
                      <a:r>
                        <a:rPr lang="en-GB" sz="1100" b="1" dirty="0" smtClean="0">
                          <a:solidFill>
                            <a:srgbClr val="000000"/>
                          </a:solidFill>
                          <a:effectLst/>
                          <a:latin typeface="Arial "/>
                          <a:ea typeface="Calibri" panose="020F0502020204030204" pitchFamily="34" charset="0"/>
                          <a:cs typeface="Times New Roman" panose="02020603050405020304" pitchFamily="18" charset="0"/>
                        </a:rPr>
                        <a:t>Extension to Scope (ETS);</a:t>
                      </a:r>
                      <a:r>
                        <a:rPr lang="en-GB" sz="1100" b="1" baseline="0" dirty="0" smtClean="0">
                          <a:solidFill>
                            <a:srgbClr val="000000"/>
                          </a:solidFill>
                          <a:effectLst/>
                          <a:latin typeface="Arial "/>
                          <a:ea typeface="Calibri" panose="020F0502020204030204" pitchFamily="34" charset="0"/>
                          <a:cs typeface="Times New Roman" panose="02020603050405020304" pitchFamily="18" charset="0"/>
                        </a:rPr>
                        <a:t> recommend transition to 2022. </a:t>
                      </a:r>
                      <a:endParaRPr lang="en-GB" sz="1100" dirty="0">
                        <a:solidFill>
                          <a:srgbClr val="000000"/>
                        </a:solidFill>
                        <a:effectLst/>
                        <a:latin typeface="Arial "/>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355905128"/>
                  </a:ext>
                </a:extLst>
              </a:tr>
              <a:tr h="654022">
                <a:tc>
                  <a:txBody>
                    <a:bodyPr/>
                    <a:lstStyle/>
                    <a:p>
                      <a:pPr algn="ctr">
                        <a:spcAft>
                          <a:spcPts val="0"/>
                        </a:spcAft>
                      </a:pPr>
                      <a:r>
                        <a:rPr lang="en-GB" sz="1100" dirty="0">
                          <a:solidFill>
                            <a:schemeClr val="bg2"/>
                          </a:solidFill>
                          <a:effectLst/>
                          <a:latin typeface="Arial "/>
                          <a:ea typeface="Calibri" panose="020F0502020204030204" pitchFamily="34" charset="0"/>
                        </a:rPr>
                        <a:t>8952</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solidFill>
                            <a:schemeClr val="bg2"/>
                          </a:solidFill>
                          <a:effectLst/>
                          <a:latin typeface="Arial "/>
                          <a:ea typeface="Calibri" panose="020F0502020204030204" pitchFamily="34" charset="0"/>
                        </a:rPr>
                        <a:t>Accredited</a:t>
                      </a:r>
                    </a:p>
                  </a:txBody>
                  <a:tcPr marL="52411" marR="52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100" dirty="0">
                          <a:solidFill>
                            <a:schemeClr val="bg2"/>
                          </a:solidFill>
                          <a:effectLst/>
                          <a:latin typeface="Arial "/>
                          <a:ea typeface="Calibri" panose="020F0502020204030204" pitchFamily="34" charset="0"/>
                        </a:rPr>
                        <a:t>BCH</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dirty="0">
                          <a:solidFill>
                            <a:schemeClr val="bg2"/>
                          </a:solidFill>
                          <a:effectLst/>
                          <a:latin typeface="Arial "/>
                          <a:ea typeface="Calibri" panose="020F0502020204030204" pitchFamily="34" charset="0"/>
                        </a:rPr>
                        <a:t>Regional Molecular</a:t>
                      </a:r>
                    </a:p>
                    <a:p>
                      <a:pPr algn="ctr">
                        <a:spcAft>
                          <a:spcPts val="0"/>
                        </a:spcAft>
                      </a:pPr>
                      <a:r>
                        <a:rPr lang="en-GB" sz="1100" dirty="0">
                          <a:solidFill>
                            <a:schemeClr val="bg2"/>
                          </a:solidFill>
                          <a:effectLst/>
                          <a:latin typeface="Arial "/>
                          <a:ea typeface="Calibri" panose="020F0502020204030204" pitchFamily="34" charset="0"/>
                        </a:rPr>
                        <a:t>Diagnostics </a:t>
                      </a:r>
                      <a:r>
                        <a:rPr lang="en-GB" sz="1100" dirty="0" smtClean="0">
                          <a:solidFill>
                            <a:schemeClr val="bg2"/>
                          </a:solidFill>
                          <a:effectLst/>
                          <a:latin typeface="Arial "/>
                          <a:ea typeface="Calibri" panose="020F0502020204030204" pitchFamily="34" charset="0"/>
                        </a:rPr>
                        <a:t>Service</a:t>
                      </a:r>
                      <a:r>
                        <a:rPr lang="en-GB" sz="1100" baseline="0" dirty="0" smtClean="0">
                          <a:solidFill>
                            <a:schemeClr val="bg2"/>
                          </a:solidFill>
                          <a:effectLst/>
                          <a:latin typeface="Arial "/>
                          <a:ea typeface="Calibri" panose="020F0502020204030204" pitchFamily="34" charset="0"/>
                        </a:rPr>
                        <a:t> (RMDS) </a:t>
                      </a:r>
                      <a:endParaRPr lang="en-GB" sz="1100" dirty="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dirty="0">
                          <a:solidFill>
                            <a:schemeClr val="bg2"/>
                          </a:solidFill>
                          <a:effectLst/>
                          <a:latin typeface="Arial "/>
                          <a:ea typeface="Calibri" panose="020F0502020204030204" pitchFamily="34" charset="0"/>
                        </a:rPr>
                        <a:t>June</a:t>
                      </a:r>
                      <a:endParaRPr lang="en-GB" sz="1100" dirty="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109220" algn="ctr">
                        <a:spcAft>
                          <a:spcPts val="0"/>
                        </a:spcAft>
                      </a:pPr>
                      <a:r>
                        <a:rPr lang="en-GB" sz="1100">
                          <a:solidFill>
                            <a:srgbClr val="000000"/>
                          </a:solidFill>
                          <a:effectLst/>
                          <a:latin typeface="Arial "/>
                          <a:ea typeface="Calibri" panose="020F0502020204030204" pitchFamily="34" charset="0"/>
                          <a:cs typeface="Times New Roman" panose="02020603050405020304" pitchFamily="18" charset="0"/>
                        </a:rPr>
                        <a:t>July/Aug 2024</a:t>
                      </a: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dirty="0">
                          <a:solidFill>
                            <a:srgbClr val="000000"/>
                          </a:solidFill>
                          <a:effectLst/>
                          <a:latin typeface="Arial "/>
                          <a:ea typeface="Calibri" panose="020F0502020204030204" pitchFamily="34" charset="0"/>
                          <a:cs typeface="Times New Roman" panose="02020603050405020304" pitchFamily="18" charset="0"/>
                        </a:rPr>
                        <a:t>Accreditation </a:t>
                      </a:r>
                      <a:r>
                        <a:rPr lang="en-GB" sz="1100" b="1" dirty="0" smtClean="0">
                          <a:solidFill>
                            <a:srgbClr val="000000"/>
                          </a:solidFill>
                          <a:effectLst/>
                          <a:latin typeface="Arial "/>
                          <a:ea typeface="Calibri" panose="020F0502020204030204" pitchFamily="34" charset="0"/>
                          <a:cs typeface="Times New Roman" panose="02020603050405020304" pitchFamily="18" charset="0"/>
                        </a:rPr>
                        <a:t>maintained;</a:t>
                      </a:r>
                      <a:r>
                        <a:rPr lang="en-GB" sz="1100" b="1" baseline="0" dirty="0" smtClean="0">
                          <a:solidFill>
                            <a:srgbClr val="000000"/>
                          </a:solidFill>
                          <a:effectLst/>
                          <a:latin typeface="Arial "/>
                          <a:ea typeface="Calibri" panose="020F0502020204030204" pitchFamily="34" charset="0"/>
                          <a:cs typeface="Times New Roman" panose="02020603050405020304" pitchFamily="18" charset="0"/>
                        </a:rPr>
                        <a:t> recommend transition to 2022. </a:t>
                      </a:r>
                      <a:endParaRPr lang="en-GB" sz="1100" dirty="0">
                        <a:solidFill>
                          <a:srgbClr val="000000"/>
                        </a:solidFill>
                        <a:effectLst/>
                        <a:latin typeface="Arial "/>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110137894"/>
                  </a:ext>
                </a:extLst>
              </a:tr>
              <a:tr h="561260">
                <a:tc>
                  <a:txBody>
                    <a:bodyPr/>
                    <a:lstStyle/>
                    <a:p>
                      <a:pPr algn="ctr">
                        <a:spcAft>
                          <a:spcPts val="0"/>
                        </a:spcAft>
                      </a:pPr>
                      <a:r>
                        <a:rPr lang="en-GB" sz="1100" dirty="0">
                          <a:solidFill>
                            <a:schemeClr val="bg2"/>
                          </a:solidFill>
                          <a:effectLst/>
                          <a:latin typeface="Arial "/>
                          <a:ea typeface="Calibri" panose="020F0502020204030204" pitchFamily="34" charset="0"/>
                        </a:rPr>
                        <a:t>8757</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chemeClr val="bg2"/>
                          </a:solidFill>
                          <a:effectLst/>
                          <a:latin typeface="Arial "/>
                          <a:ea typeface="Calibri" panose="020F0502020204030204" pitchFamily="34" charset="0"/>
                        </a:rPr>
                        <a:t>Accredited</a:t>
                      </a:r>
                    </a:p>
                  </a:txBody>
                  <a:tcPr marL="52411" marR="52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100" dirty="0">
                          <a:solidFill>
                            <a:schemeClr val="bg2"/>
                          </a:solidFill>
                          <a:effectLst/>
                          <a:latin typeface="Arial "/>
                          <a:ea typeface="Calibri" panose="020F0502020204030204" pitchFamily="34" charset="0"/>
                        </a:rPr>
                        <a:t>All sites</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dirty="0">
                          <a:solidFill>
                            <a:schemeClr val="bg2"/>
                          </a:solidFill>
                          <a:effectLst/>
                          <a:latin typeface="Arial "/>
                          <a:ea typeface="Calibri" panose="020F0502020204030204" pitchFamily="34" charset="0"/>
                        </a:rPr>
                        <a:t>Biochemistry</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dirty="0">
                          <a:solidFill>
                            <a:schemeClr val="bg2"/>
                          </a:solidFill>
                          <a:effectLst/>
                          <a:latin typeface="Arial "/>
                          <a:ea typeface="Calibri" panose="020F0502020204030204" pitchFamily="34" charset="0"/>
                        </a:rPr>
                        <a:t>June</a:t>
                      </a:r>
                      <a:endParaRPr lang="en-GB" sz="1100" dirty="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109220" algn="ctr">
                        <a:spcAft>
                          <a:spcPts val="0"/>
                        </a:spcAft>
                      </a:pPr>
                      <a:r>
                        <a:rPr lang="en-GB" sz="1100" dirty="0">
                          <a:solidFill>
                            <a:srgbClr val="000000"/>
                          </a:solidFill>
                          <a:effectLst/>
                          <a:latin typeface="Arial "/>
                          <a:ea typeface="Calibri" panose="020F0502020204030204" pitchFamily="34" charset="0"/>
                          <a:cs typeface="Times New Roman" panose="02020603050405020304" pitchFamily="18" charset="0"/>
                        </a:rPr>
                        <a:t>November 2024</a:t>
                      </a: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dirty="0">
                          <a:solidFill>
                            <a:srgbClr val="000000"/>
                          </a:solidFill>
                          <a:effectLst/>
                          <a:latin typeface="Arial "/>
                          <a:ea typeface="Calibri" panose="020F0502020204030204" pitchFamily="34" charset="0"/>
                          <a:cs typeface="Times New Roman" panose="02020603050405020304" pitchFamily="18" charset="0"/>
                        </a:rPr>
                        <a:t>Accreditation maintained; further ETS to be </a:t>
                      </a:r>
                      <a:r>
                        <a:rPr lang="en-GB" sz="1100" b="1" dirty="0" smtClean="0">
                          <a:solidFill>
                            <a:srgbClr val="000000"/>
                          </a:solidFill>
                          <a:effectLst/>
                          <a:latin typeface="Arial "/>
                          <a:ea typeface="Calibri" panose="020F0502020204030204" pitchFamily="34" charset="0"/>
                          <a:cs typeface="Times New Roman" panose="02020603050405020304" pitchFamily="18" charset="0"/>
                        </a:rPr>
                        <a:t>submitted;</a:t>
                      </a:r>
                      <a:r>
                        <a:rPr lang="en-GB" sz="1100" b="1" baseline="0" dirty="0" smtClean="0">
                          <a:solidFill>
                            <a:srgbClr val="000000"/>
                          </a:solidFill>
                          <a:effectLst/>
                          <a:latin typeface="Arial "/>
                          <a:ea typeface="Calibri" panose="020F0502020204030204" pitchFamily="34" charset="0"/>
                          <a:cs typeface="Times New Roman" panose="02020603050405020304" pitchFamily="18" charset="0"/>
                        </a:rPr>
                        <a:t> recommend transition to 2022. </a:t>
                      </a:r>
                      <a:endParaRPr lang="en-GB" sz="1100" dirty="0">
                        <a:solidFill>
                          <a:srgbClr val="000000"/>
                        </a:solidFill>
                        <a:effectLst/>
                        <a:latin typeface="Arial "/>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678489270"/>
                  </a:ext>
                </a:extLst>
              </a:tr>
              <a:tr h="673452">
                <a:tc>
                  <a:txBody>
                    <a:bodyPr/>
                    <a:lstStyle/>
                    <a:p>
                      <a:pPr algn="ctr">
                        <a:spcAft>
                          <a:spcPts val="0"/>
                        </a:spcAft>
                      </a:pPr>
                      <a:r>
                        <a:rPr lang="en-GB" sz="1100" dirty="0">
                          <a:solidFill>
                            <a:schemeClr val="bg2"/>
                          </a:solidFill>
                          <a:effectLst/>
                          <a:latin typeface="Arial "/>
                          <a:ea typeface="Calibri" panose="020F0502020204030204" pitchFamily="34" charset="0"/>
                        </a:rPr>
                        <a:t>8703</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a:solidFill>
                            <a:schemeClr val="bg2"/>
                          </a:solidFill>
                          <a:effectLst/>
                          <a:latin typeface="Arial "/>
                          <a:ea typeface="Calibri" panose="020F0502020204030204" pitchFamily="34" charset="0"/>
                        </a:rPr>
                        <a:t>Accredited</a:t>
                      </a:r>
                    </a:p>
                  </a:txBody>
                  <a:tcPr marL="52411" marR="52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100" dirty="0">
                          <a:solidFill>
                            <a:schemeClr val="bg2"/>
                          </a:solidFill>
                          <a:effectLst/>
                          <a:latin typeface="Arial "/>
                          <a:ea typeface="Calibri" panose="020F0502020204030204" pitchFamily="34" charset="0"/>
                        </a:rPr>
                        <a:t>All sites</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dirty="0" smtClean="0">
                          <a:solidFill>
                            <a:schemeClr val="bg2"/>
                          </a:solidFill>
                          <a:effectLst/>
                          <a:latin typeface="Arial "/>
                          <a:ea typeface="Calibri" panose="020F0502020204030204" pitchFamily="34" charset="0"/>
                        </a:rPr>
                        <a:t>Haematology </a:t>
                      </a:r>
                      <a:r>
                        <a:rPr lang="en-GB" sz="1100" dirty="0">
                          <a:solidFill>
                            <a:schemeClr val="bg2"/>
                          </a:solidFill>
                          <a:effectLst/>
                          <a:latin typeface="Arial "/>
                          <a:ea typeface="Calibri" panose="020F0502020204030204" pitchFamily="34" charset="0"/>
                        </a:rPr>
                        <a:t>and </a:t>
                      </a:r>
                      <a:r>
                        <a:rPr lang="en-GB" sz="1100" dirty="0" smtClean="0">
                          <a:solidFill>
                            <a:schemeClr val="bg2"/>
                          </a:solidFill>
                          <a:effectLst/>
                          <a:latin typeface="Arial "/>
                          <a:ea typeface="Calibri" panose="020F0502020204030204" pitchFamily="34" charset="0"/>
                        </a:rPr>
                        <a:t>Blood Transfusion</a:t>
                      </a:r>
                      <a:r>
                        <a:rPr lang="en-GB" sz="1100" baseline="0" dirty="0" smtClean="0">
                          <a:solidFill>
                            <a:schemeClr val="bg2"/>
                          </a:solidFill>
                          <a:effectLst/>
                          <a:latin typeface="Arial "/>
                          <a:ea typeface="Calibri" panose="020F0502020204030204" pitchFamily="34" charset="0"/>
                        </a:rPr>
                        <a:t> </a:t>
                      </a:r>
                      <a:endParaRPr lang="en-GB" sz="1100" dirty="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a:solidFill>
                            <a:schemeClr val="bg2"/>
                          </a:solidFill>
                          <a:effectLst/>
                          <a:latin typeface="Arial "/>
                          <a:ea typeface="Calibri" panose="020F0502020204030204" pitchFamily="34" charset="0"/>
                        </a:rPr>
                        <a:t>June</a:t>
                      </a:r>
                      <a:endParaRPr lang="en-GB" sz="110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109220" algn="ctr">
                        <a:spcAft>
                          <a:spcPts val="0"/>
                        </a:spcAft>
                      </a:pPr>
                      <a:r>
                        <a:rPr lang="en-GB" sz="1100">
                          <a:solidFill>
                            <a:srgbClr val="000000"/>
                          </a:solidFill>
                          <a:effectLst/>
                          <a:latin typeface="Arial "/>
                          <a:ea typeface="Calibri" panose="020F0502020204030204" pitchFamily="34" charset="0"/>
                          <a:cs typeface="Times New Roman" panose="02020603050405020304" pitchFamily="18" charset="0"/>
                        </a:rPr>
                        <a:t>July/Aug 2024</a:t>
                      </a: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dirty="0">
                          <a:solidFill>
                            <a:srgbClr val="000000"/>
                          </a:solidFill>
                          <a:effectLst/>
                          <a:latin typeface="Arial "/>
                          <a:ea typeface="Calibri" panose="020F0502020204030204" pitchFamily="34" charset="0"/>
                          <a:cs typeface="Times New Roman" panose="02020603050405020304" pitchFamily="18" charset="0"/>
                        </a:rPr>
                        <a:t>Accreditation 2012 maintained; recommend transition to 2022 on submission of evidence to close </a:t>
                      </a:r>
                      <a:r>
                        <a:rPr lang="en-GB" sz="1100" b="1" dirty="0" smtClean="0">
                          <a:solidFill>
                            <a:srgbClr val="000000"/>
                          </a:solidFill>
                          <a:effectLst/>
                          <a:latin typeface="Arial "/>
                          <a:ea typeface="Calibri" panose="020F0502020204030204" pitchFamily="34" charset="0"/>
                          <a:cs typeface="Times New Roman" panose="02020603050405020304" pitchFamily="18" charset="0"/>
                        </a:rPr>
                        <a:t>findings.</a:t>
                      </a:r>
                      <a:r>
                        <a:rPr lang="en-GB" sz="1100" b="1" baseline="0" dirty="0" smtClean="0">
                          <a:solidFill>
                            <a:srgbClr val="000000"/>
                          </a:solidFill>
                          <a:effectLst/>
                          <a:latin typeface="Arial "/>
                          <a:ea typeface="Calibri" panose="020F0502020204030204" pitchFamily="34" charset="0"/>
                          <a:cs typeface="Times New Roman" panose="02020603050405020304" pitchFamily="18" charset="0"/>
                        </a:rPr>
                        <a:t> </a:t>
                      </a:r>
                      <a:endParaRPr lang="en-GB" sz="1100" dirty="0">
                        <a:solidFill>
                          <a:srgbClr val="000000"/>
                        </a:solidFill>
                        <a:effectLst/>
                        <a:latin typeface="Arial "/>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881309742"/>
                  </a:ext>
                </a:extLst>
              </a:tr>
              <a:tr h="676370">
                <a:tc>
                  <a:txBody>
                    <a:bodyPr/>
                    <a:lstStyle/>
                    <a:p>
                      <a:pPr algn="ctr">
                        <a:spcAft>
                          <a:spcPts val="0"/>
                        </a:spcAft>
                      </a:pPr>
                      <a:r>
                        <a:rPr lang="en-GB" sz="1100" dirty="0">
                          <a:solidFill>
                            <a:schemeClr val="bg2"/>
                          </a:solidFill>
                          <a:effectLst/>
                          <a:latin typeface="Arial "/>
                          <a:ea typeface="Calibri" panose="020F0502020204030204" pitchFamily="34" charset="0"/>
                        </a:rPr>
                        <a:t>9811</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solidFill>
                            <a:schemeClr val="bg2"/>
                          </a:solidFill>
                          <a:effectLst/>
                          <a:latin typeface="Arial "/>
                          <a:ea typeface="Calibri" panose="020F0502020204030204" pitchFamily="34" charset="0"/>
                        </a:rPr>
                        <a:t>Accredited</a:t>
                      </a:r>
                    </a:p>
                  </a:txBody>
                  <a:tcPr marL="52411" marR="52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100">
                          <a:solidFill>
                            <a:schemeClr val="bg2"/>
                          </a:solidFill>
                          <a:effectLst/>
                          <a:latin typeface="Arial "/>
                          <a:ea typeface="Calibri" panose="020F0502020204030204" pitchFamily="34" charset="0"/>
                        </a:rPr>
                        <a:t>BCH</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dirty="0" smtClean="0">
                          <a:solidFill>
                            <a:schemeClr val="bg2"/>
                          </a:solidFill>
                          <a:effectLst/>
                          <a:latin typeface="Arial "/>
                          <a:ea typeface="Calibri" panose="020F0502020204030204" pitchFamily="34" charset="0"/>
                        </a:rPr>
                        <a:t>Histocompatibility &amp;</a:t>
                      </a:r>
                      <a:r>
                        <a:rPr lang="en-GB" sz="1100" baseline="0" dirty="0" smtClean="0">
                          <a:solidFill>
                            <a:schemeClr val="bg2"/>
                          </a:solidFill>
                          <a:effectLst/>
                          <a:latin typeface="Arial "/>
                          <a:ea typeface="Calibri" panose="020F0502020204030204" pitchFamily="34" charset="0"/>
                        </a:rPr>
                        <a:t> Immunogenetics (H&amp;I) </a:t>
                      </a:r>
                      <a:endParaRPr lang="en-GB" sz="1100" dirty="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dirty="0">
                          <a:solidFill>
                            <a:schemeClr val="bg2"/>
                          </a:solidFill>
                          <a:effectLst/>
                          <a:latin typeface="Arial "/>
                          <a:ea typeface="Calibri" panose="020F0502020204030204" pitchFamily="34" charset="0"/>
                        </a:rPr>
                        <a:t>July</a:t>
                      </a:r>
                      <a:endParaRPr lang="en-GB" sz="1100" dirty="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109220" algn="ctr">
                        <a:spcAft>
                          <a:spcPts val="0"/>
                        </a:spcAft>
                      </a:pPr>
                      <a:r>
                        <a:rPr lang="en-GB" sz="1100">
                          <a:solidFill>
                            <a:srgbClr val="000000"/>
                          </a:solidFill>
                          <a:effectLst/>
                          <a:latin typeface="Arial "/>
                          <a:ea typeface="Calibri" panose="020F0502020204030204" pitchFamily="34" charset="0"/>
                          <a:cs typeface="Times New Roman" panose="02020603050405020304" pitchFamily="18" charset="0"/>
                        </a:rPr>
                        <a:t>November 2024</a:t>
                      </a: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dirty="0">
                          <a:solidFill>
                            <a:srgbClr val="000000"/>
                          </a:solidFill>
                          <a:effectLst/>
                          <a:latin typeface="Arial "/>
                          <a:ea typeface="Calibri" panose="020F0502020204030204" pitchFamily="34" charset="0"/>
                          <a:cs typeface="Times New Roman" panose="02020603050405020304" pitchFamily="18" charset="0"/>
                        </a:rPr>
                        <a:t>Accreditation maintained; recommend transition to 2022 accreditation (awaiting final </a:t>
                      </a:r>
                      <a:r>
                        <a:rPr lang="en-GB" sz="1100" b="1" dirty="0" smtClean="0">
                          <a:solidFill>
                            <a:srgbClr val="000000"/>
                          </a:solidFill>
                          <a:effectLst/>
                          <a:latin typeface="Arial "/>
                          <a:ea typeface="Calibri" panose="020F0502020204030204" pitchFamily="34" charset="0"/>
                          <a:cs typeface="Times New Roman" panose="02020603050405020304" pitchFamily="18" charset="0"/>
                        </a:rPr>
                        <a:t>decision-maker).</a:t>
                      </a:r>
                      <a:r>
                        <a:rPr lang="en-GB" sz="1100" b="1" baseline="0" dirty="0" smtClean="0">
                          <a:solidFill>
                            <a:srgbClr val="000000"/>
                          </a:solidFill>
                          <a:effectLst/>
                          <a:latin typeface="Arial "/>
                          <a:ea typeface="Calibri" panose="020F0502020204030204" pitchFamily="34" charset="0"/>
                          <a:cs typeface="Times New Roman" panose="02020603050405020304" pitchFamily="18" charset="0"/>
                        </a:rPr>
                        <a:t> </a:t>
                      </a:r>
                      <a:endParaRPr lang="en-GB" sz="1100" dirty="0">
                        <a:solidFill>
                          <a:srgbClr val="000000"/>
                        </a:solidFill>
                        <a:effectLst/>
                        <a:latin typeface="Arial "/>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113909527"/>
                  </a:ext>
                </a:extLst>
              </a:tr>
              <a:tr h="956309">
                <a:tc>
                  <a:txBody>
                    <a:bodyPr/>
                    <a:lstStyle/>
                    <a:p>
                      <a:pPr algn="ctr">
                        <a:spcAft>
                          <a:spcPts val="0"/>
                        </a:spcAft>
                      </a:pPr>
                      <a:r>
                        <a:rPr lang="en-GB" sz="1100" dirty="0">
                          <a:solidFill>
                            <a:schemeClr val="bg2"/>
                          </a:solidFill>
                          <a:effectLst/>
                          <a:latin typeface="Arial "/>
                          <a:ea typeface="Calibri" panose="020F0502020204030204" pitchFamily="34" charset="0"/>
                        </a:rPr>
                        <a:t>8638</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a:solidFill>
                            <a:schemeClr val="bg2"/>
                          </a:solidFill>
                          <a:effectLst/>
                          <a:latin typeface="Arial "/>
                          <a:ea typeface="Calibri" panose="020F0502020204030204" pitchFamily="34" charset="0"/>
                        </a:rPr>
                        <a:t>Accredited</a:t>
                      </a:r>
                    </a:p>
                  </a:txBody>
                  <a:tcPr marL="52411" marR="52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100">
                          <a:solidFill>
                            <a:schemeClr val="bg2"/>
                          </a:solidFill>
                          <a:effectLst/>
                          <a:latin typeface="Arial "/>
                          <a:ea typeface="Calibri" panose="020F0502020204030204" pitchFamily="34" charset="0"/>
                        </a:rPr>
                        <a:t>RVH</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a:solidFill>
                            <a:schemeClr val="bg2"/>
                          </a:solidFill>
                          <a:effectLst/>
                          <a:latin typeface="Arial "/>
                          <a:ea typeface="Calibri" panose="020F0502020204030204" pitchFamily="34" charset="0"/>
                        </a:rPr>
                        <a:t>Cellular Pathology</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dirty="0">
                          <a:solidFill>
                            <a:schemeClr val="bg2"/>
                          </a:solidFill>
                          <a:effectLst/>
                          <a:latin typeface="Arial "/>
                          <a:ea typeface="Calibri" panose="020F0502020204030204" pitchFamily="34" charset="0"/>
                        </a:rPr>
                        <a:t>October</a:t>
                      </a:r>
                      <a:endParaRPr lang="en-GB" sz="1100" dirty="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109220" algn="ctr">
                        <a:spcAft>
                          <a:spcPts val="0"/>
                        </a:spcAft>
                      </a:pPr>
                      <a:r>
                        <a:rPr lang="en-GB" sz="1100" dirty="0">
                          <a:solidFill>
                            <a:srgbClr val="000000"/>
                          </a:solidFill>
                          <a:effectLst/>
                          <a:latin typeface="Arial "/>
                          <a:ea typeface="Calibri" panose="020F0502020204030204" pitchFamily="34" charset="0"/>
                          <a:cs typeface="Times New Roman" panose="02020603050405020304" pitchFamily="18" charset="0"/>
                        </a:rPr>
                        <a:t>October 2024</a:t>
                      </a: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dirty="0">
                          <a:solidFill>
                            <a:srgbClr val="000000"/>
                          </a:solidFill>
                          <a:effectLst/>
                          <a:latin typeface="Arial "/>
                          <a:ea typeface="Calibri" panose="020F0502020204030204" pitchFamily="34" charset="0"/>
                          <a:cs typeface="Times New Roman" panose="02020603050405020304" pitchFamily="18" charset="0"/>
                        </a:rPr>
                        <a:t>Accreditation 2012 maintained; recommend transition to 2022 on submission of evidence to close </a:t>
                      </a:r>
                      <a:r>
                        <a:rPr lang="en-GB" sz="1100" b="1" dirty="0" smtClean="0">
                          <a:solidFill>
                            <a:srgbClr val="000000"/>
                          </a:solidFill>
                          <a:effectLst/>
                          <a:latin typeface="Arial "/>
                          <a:ea typeface="Calibri" panose="020F0502020204030204" pitchFamily="34" charset="0"/>
                          <a:cs typeface="Times New Roman" panose="02020603050405020304" pitchFamily="18" charset="0"/>
                        </a:rPr>
                        <a:t>findings.</a:t>
                      </a:r>
                    </a:p>
                    <a:p>
                      <a:pPr algn="ctr">
                        <a:spcAft>
                          <a:spcPts val="0"/>
                        </a:spcAft>
                      </a:pPr>
                      <a:r>
                        <a:rPr lang="en-GB" sz="1100" b="1" baseline="0" dirty="0" smtClean="0">
                          <a:solidFill>
                            <a:srgbClr val="000000"/>
                          </a:solidFill>
                          <a:effectLst/>
                          <a:latin typeface="Arial "/>
                          <a:ea typeface="Calibri" panose="020F0502020204030204" pitchFamily="34" charset="0"/>
                          <a:cs typeface="Times New Roman" panose="02020603050405020304" pitchFamily="18" charset="0"/>
                        </a:rPr>
                        <a:t>ETS for primary HPV testing in cervical cytology – visit took place on 28 January 2025, with recommendation for accreditation to be extended to pHPV. </a:t>
                      </a:r>
                    </a:p>
                    <a:p>
                      <a:pPr algn="ctr">
                        <a:spcAft>
                          <a:spcPts val="0"/>
                        </a:spcAft>
                      </a:pPr>
                      <a:endParaRPr lang="en-GB" sz="1100" b="1" baseline="0" dirty="0" smtClean="0">
                        <a:solidFill>
                          <a:srgbClr val="000000"/>
                        </a:solidFill>
                        <a:effectLst/>
                        <a:latin typeface="Arial "/>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61469026"/>
                  </a:ext>
                </a:extLst>
              </a:tr>
              <a:tr h="565475">
                <a:tc>
                  <a:txBody>
                    <a:bodyPr/>
                    <a:lstStyle/>
                    <a:p>
                      <a:pPr algn="ctr">
                        <a:spcAft>
                          <a:spcPts val="0"/>
                        </a:spcAft>
                      </a:pPr>
                      <a:r>
                        <a:rPr lang="en-GB" sz="1100" dirty="0">
                          <a:solidFill>
                            <a:schemeClr val="bg2"/>
                          </a:solidFill>
                          <a:effectLst/>
                          <a:latin typeface="Arial "/>
                          <a:ea typeface="Calibri" panose="020F0502020204030204" pitchFamily="34" charset="0"/>
                        </a:rPr>
                        <a:t>8612</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100">
                          <a:solidFill>
                            <a:schemeClr val="bg2"/>
                          </a:solidFill>
                          <a:effectLst/>
                          <a:latin typeface="Arial "/>
                          <a:ea typeface="Calibri" panose="020F0502020204030204" pitchFamily="34" charset="0"/>
                        </a:rPr>
                        <a:t>Accredited</a:t>
                      </a:r>
                    </a:p>
                  </a:txBody>
                  <a:tcPr marL="52411" marR="52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100">
                          <a:solidFill>
                            <a:schemeClr val="bg2"/>
                          </a:solidFill>
                          <a:effectLst/>
                          <a:latin typeface="Arial "/>
                          <a:ea typeface="Calibri" panose="020F0502020204030204" pitchFamily="34" charset="0"/>
                        </a:rPr>
                        <a:t>RVH</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a:solidFill>
                            <a:schemeClr val="bg2"/>
                          </a:solidFill>
                          <a:effectLst/>
                          <a:latin typeface="Arial "/>
                          <a:ea typeface="Calibri" panose="020F0502020204030204" pitchFamily="34" charset="0"/>
                        </a:rPr>
                        <a:t>Immunology</a:t>
                      </a: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dirty="0" smtClean="0">
                          <a:solidFill>
                            <a:schemeClr val="bg2"/>
                          </a:solidFill>
                          <a:effectLst/>
                          <a:latin typeface="Arial "/>
                          <a:ea typeface="Calibri" panose="020F0502020204030204" pitchFamily="34" charset="0"/>
                        </a:rPr>
                        <a:t>March</a:t>
                      </a:r>
                      <a:r>
                        <a:rPr lang="en-GB" sz="1100" b="1" baseline="0" dirty="0" smtClean="0">
                          <a:solidFill>
                            <a:schemeClr val="bg2"/>
                          </a:solidFill>
                          <a:effectLst/>
                          <a:latin typeface="Arial "/>
                          <a:ea typeface="Calibri" panose="020F0502020204030204" pitchFamily="34" charset="0"/>
                        </a:rPr>
                        <a:t> </a:t>
                      </a:r>
                      <a:endParaRPr lang="en-GB" sz="1100" dirty="0">
                        <a:solidFill>
                          <a:schemeClr val="bg2"/>
                        </a:solidFill>
                        <a:effectLst/>
                        <a:latin typeface="Arial "/>
                        <a:ea typeface="Calibri" panose="020F0502020204030204" pitchFamily="34" charset="0"/>
                      </a:endParaRPr>
                    </a:p>
                  </a:txBody>
                  <a:tcPr marL="50092" marR="50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109220" algn="ctr">
                        <a:spcAft>
                          <a:spcPts val="0"/>
                        </a:spcAft>
                      </a:pPr>
                      <a:r>
                        <a:rPr lang="en-GB" sz="1100" dirty="0">
                          <a:solidFill>
                            <a:srgbClr val="000000"/>
                          </a:solidFill>
                          <a:effectLst/>
                          <a:latin typeface="Arial "/>
                          <a:ea typeface="Calibri" panose="020F0502020204030204" pitchFamily="34" charset="0"/>
                          <a:cs typeface="Times New Roman" panose="02020603050405020304" pitchFamily="18" charset="0"/>
                        </a:rPr>
                        <a:t>July 2024</a:t>
                      </a: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100" b="1" dirty="0">
                          <a:solidFill>
                            <a:srgbClr val="000000"/>
                          </a:solidFill>
                          <a:effectLst/>
                          <a:latin typeface="Arial "/>
                          <a:ea typeface="Calibri" panose="020F0502020204030204" pitchFamily="34" charset="0"/>
                          <a:cs typeface="Times New Roman" panose="02020603050405020304" pitchFamily="18" charset="0"/>
                        </a:rPr>
                        <a:t>Successful transition to 2022 </a:t>
                      </a:r>
                      <a:r>
                        <a:rPr lang="en-GB" sz="1100" b="1" dirty="0" smtClean="0">
                          <a:solidFill>
                            <a:srgbClr val="000000"/>
                          </a:solidFill>
                          <a:effectLst/>
                          <a:latin typeface="Arial "/>
                          <a:ea typeface="Calibri" panose="020F0502020204030204" pitchFamily="34" charset="0"/>
                          <a:cs typeface="Times New Roman" panose="02020603050405020304" pitchFamily="18" charset="0"/>
                        </a:rPr>
                        <a:t>standards.</a:t>
                      </a:r>
                      <a:r>
                        <a:rPr lang="en-GB" sz="1100" b="1" baseline="0" dirty="0" smtClean="0">
                          <a:solidFill>
                            <a:srgbClr val="000000"/>
                          </a:solidFill>
                          <a:effectLst/>
                          <a:latin typeface="Arial "/>
                          <a:ea typeface="Calibri" panose="020F0502020204030204" pitchFamily="34" charset="0"/>
                          <a:cs typeface="Times New Roman" panose="02020603050405020304" pitchFamily="18" charset="0"/>
                        </a:rPr>
                        <a:t> </a:t>
                      </a:r>
                      <a:endParaRPr lang="en-GB" sz="1100" dirty="0">
                        <a:solidFill>
                          <a:srgbClr val="000000"/>
                        </a:solidFill>
                        <a:effectLst/>
                        <a:latin typeface="Arial "/>
                        <a:ea typeface="Calibri" panose="020F0502020204030204" pitchFamily="34" charset="0"/>
                        <a:cs typeface="Times New Roman" panose="02020603050405020304" pitchFamily="18" charset="0"/>
                      </a:endParaRPr>
                    </a:p>
                  </a:txBody>
                  <a:tcPr marL="71755" marR="717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868090057"/>
                  </a:ext>
                </a:extLst>
              </a:tr>
            </a:tbl>
          </a:graphicData>
        </a:graphic>
      </p:graphicFrame>
    </p:spTree>
    <p:extLst>
      <p:ext uri="{BB962C8B-B14F-4D97-AF65-F5344CB8AC3E}">
        <p14:creationId xmlns:p14="http://schemas.microsoft.com/office/powerpoint/2010/main" val="319305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7275" y="436124"/>
            <a:ext cx="11527278" cy="554477"/>
          </a:xfrm>
          <a:prstGeom prst="rect">
            <a:avLst/>
          </a:prstGeom>
          <a:solidFill>
            <a:schemeClr val="tx1"/>
          </a:solidFill>
          <a:ln w="9525">
            <a:solidFill>
              <a:schemeClr val="bg2"/>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800" b="1" kern="0" dirty="0" smtClean="0"/>
              <a:t>Human Tissue Authority (HTA) Accreditation </a:t>
            </a:r>
          </a:p>
        </p:txBody>
      </p:sp>
      <p:sp>
        <p:nvSpPr>
          <p:cNvPr id="6" name="Content Placeholder 2"/>
          <p:cNvSpPr txBox="1">
            <a:spLocks/>
          </p:cNvSpPr>
          <p:nvPr/>
        </p:nvSpPr>
        <p:spPr bwMode="auto">
          <a:xfrm>
            <a:off x="97275" y="2684834"/>
            <a:ext cx="11527278" cy="3297676"/>
          </a:xfrm>
          <a:prstGeom prst="rect">
            <a:avLst/>
          </a:prstGeom>
          <a:solidFill>
            <a:schemeClr val="tx1"/>
          </a:solidFill>
          <a:ln w="9525">
            <a:solidFill>
              <a:schemeClr val="bg2"/>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800" b="1" kern="0" dirty="0" smtClean="0"/>
              <a:t>Medicines Healthcare Regulatory Agency (MHRA) – Unannounced Blood Bank Inspection </a:t>
            </a:r>
          </a:p>
          <a:p>
            <a:r>
              <a:rPr lang="en-GB" sz="2000" kern="0" dirty="0" smtClean="0"/>
              <a:t>The MHRA attended BHSCT Blood Bank on 17 February 2024, and this was the first official on-site inspection in over 10 years. The service were given seven days’ notice to prepare. </a:t>
            </a:r>
          </a:p>
          <a:p>
            <a:pPr marL="0" indent="0">
              <a:buNone/>
            </a:pPr>
            <a:endParaRPr lang="en-GB" sz="2000" kern="0" dirty="0" smtClean="0"/>
          </a:p>
          <a:p>
            <a:r>
              <a:rPr lang="en-GB" sz="2000" kern="0" dirty="0" smtClean="0"/>
              <a:t>The outcome was a success – the Inspector commented on professionalism of the team, with no critical non-conformances being reported. </a:t>
            </a:r>
          </a:p>
        </p:txBody>
      </p:sp>
      <p:graphicFrame>
        <p:nvGraphicFramePr>
          <p:cNvPr id="7" name="Table 6"/>
          <p:cNvGraphicFramePr>
            <a:graphicFrameLocks noGrp="1"/>
          </p:cNvGraphicFramePr>
          <p:nvPr>
            <p:extLst>
              <p:ext uri="{D42A27DB-BD31-4B8C-83A1-F6EECF244321}">
                <p14:modId xmlns:p14="http://schemas.microsoft.com/office/powerpoint/2010/main" val="3647139416"/>
              </p:ext>
            </p:extLst>
          </p:nvPr>
        </p:nvGraphicFramePr>
        <p:xfrm>
          <a:off x="97275" y="990601"/>
          <a:ext cx="11527278" cy="1499680"/>
        </p:xfrm>
        <a:graphic>
          <a:graphicData uri="http://schemas.openxmlformats.org/drawingml/2006/table">
            <a:tbl>
              <a:tblPr firstRow="1" firstCol="1" bandRow="1"/>
              <a:tblGrid>
                <a:gridCol w="2349949">
                  <a:extLst>
                    <a:ext uri="{9D8B030D-6E8A-4147-A177-3AD203B41FA5}">
                      <a16:colId xmlns:a16="http://schemas.microsoft.com/office/drawing/2014/main" val="3718023953"/>
                    </a:ext>
                  </a:extLst>
                </a:gridCol>
                <a:gridCol w="4168027">
                  <a:extLst>
                    <a:ext uri="{9D8B030D-6E8A-4147-A177-3AD203B41FA5}">
                      <a16:colId xmlns:a16="http://schemas.microsoft.com/office/drawing/2014/main" val="3831417983"/>
                    </a:ext>
                  </a:extLst>
                </a:gridCol>
                <a:gridCol w="5009302">
                  <a:extLst>
                    <a:ext uri="{9D8B030D-6E8A-4147-A177-3AD203B41FA5}">
                      <a16:colId xmlns:a16="http://schemas.microsoft.com/office/drawing/2014/main" val="1173227738"/>
                    </a:ext>
                  </a:extLst>
                </a:gridCol>
              </a:tblGrid>
              <a:tr h="359457">
                <a:tc>
                  <a:txBody>
                    <a:bodyPr/>
                    <a:lstStyle/>
                    <a:p>
                      <a:pPr>
                        <a:spcAft>
                          <a:spcPts val="0"/>
                        </a:spcAft>
                      </a:pPr>
                      <a:r>
                        <a:rPr lang="en-US" sz="1100" b="1">
                          <a:solidFill>
                            <a:srgbClr val="000000"/>
                          </a:solidFill>
                          <a:effectLst/>
                          <a:latin typeface="Arial" panose="020B0604020202020204" pitchFamily="34" charset="0"/>
                          <a:ea typeface="Calibri" panose="020F0502020204030204" pitchFamily="34" charset="0"/>
                        </a:rPr>
                        <a:t>Discipline</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S" sz="1100" b="1">
                          <a:solidFill>
                            <a:srgbClr val="000000"/>
                          </a:solidFill>
                          <a:effectLst/>
                          <a:latin typeface="Arial" panose="020B0604020202020204" pitchFamily="34" charset="0"/>
                          <a:ea typeface="Calibri" panose="020F0502020204030204" pitchFamily="34" charset="0"/>
                        </a:rPr>
                        <a:t>HTA status</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S" sz="1100" b="1">
                          <a:solidFill>
                            <a:srgbClr val="000000"/>
                          </a:solidFill>
                          <a:effectLst/>
                          <a:latin typeface="Arial" panose="020B0604020202020204" pitchFamily="34" charset="0"/>
                          <a:ea typeface="Calibri" panose="020F0502020204030204" pitchFamily="34" charset="0"/>
                        </a:rPr>
                        <a:t>Status</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38886636"/>
                  </a:ext>
                </a:extLst>
              </a:tr>
              <a:tr h="473300">
                <a:tc>
                  <a:txBody>
                    <a:bodyPr/>
                    <a:lstStyle/>
                    <a:p>
                      <a:pPr>
                        <a:spcAft>
                          <a:spcPts val="0"/>
                        </a:spcAft>
                      </a:pPr>
                      <a:r>
                        <a:rPr lang="en-US" sz="1100" b="1">
                          <a:solidFill>
                            <a:srgbClr val="000000"/>
                          </a:solidFill>
                          <a:effectLst/>
                          <a:latin typeface="Arial" panose="020B0604020202020204" pitchFamily="34" charset="0"/>
                          <a:ea typeface="Calibri" panose="020F0502020204030204" pitchFamily="34" charset="0"/>
                        </a:rPr>
                        <a:t>Stem Cell Bank</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S" sz="1100">
                          <a:solidFill>
                            <a:srgbClr val="000000"/>
                          </a:solidFill>
                          <a:effectLst/>
                          <a:latin typeface="Arial" panose="020B0604020202020204" pitchFamily="34" charset="0"/>
                          <a:ea typeface="Calibri" panose="020F0502020204030204" pitchFamily="34" charset="0"/>
                        </a:rPr>
                        <a:t>Assessed 19.03.24 </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100" dirty="0">
                          <a:solidFill>
                            <a:srgbClr val="000000"/>
                          </a:solidFill>
                          <a:effectLst/>
                          <a:latin typeface="Arial" panose="020B0604020202020204" pitchFamily="34" charset="0"/>
                          <a:ea typeface="Calibri" panose="020F0502020204030204" pitchFamily="34" charset="0"/>
                        </a:rPr>
                        <a:t>4 minor shortfalls, CAPA returned to HTA in </a:t>
                      </a:r>
                      <a:r>
                        <a:rPr lang="en-US" sz="1100" dirty="0" smtClean="0">
                          <a:solidFill>
                            <a:srgbClr val="000000"/>
                          </a:solidFill>
                          <a:effectLst/>
                          <a:latin typeface="Arial" panose="020B0604020202020204" pitchFamily="34" charset="0"/>
                          <a:ea typeface="Calibri" panose="020F0502020204030204" pitchFamily="34" charset="0"/>
                        </a:rPr>
                        <a:t>May 2024.</a:t>
                      </a:r>
                      <a:r>
                        <a:rPr lang="en-US" sz="1100" dirty="0" smtClean="0">
                          <a:effectLst/>
                          <a:latin typeface="Arial" panose="020B0604020202020204" pitchFamily="34" charset="0"/>
                          <a:ea typeface="Calibri" panose="020F0502020204030204" pitchFamily="34" charset="0"/>
                        </a:rPr>
                        <a:t>. </a:t>
                      </a:r>
                      <a:r>
                        <a:rPr lang="en-US" sz="1100" dirty="0">
                          <a:effectLst/>
                          <a:latin typeface="Arial" panose="020B0604020202020204" pitchFamily="34" charset="0"/>
                          <a:ea typeface="Calibri" panose="020F0502020204030204" pitchFamily="34" charset="0"/>
                        </a:rPr>
                        <a:t>with evidence to be submitted by end of Sept. 2024. </a:t>
                      </a:r>
                      <a:endParaRPr lang="en-GB"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112533"/>
                  </a:ext>
                </a:extLst>
              </a:tr>
              <a:tr h="368421">
                <a:tc>
                  <a:txBody>
                    <a:bodyPr/>
                    <a:lstStyle/>
                    <a:p>
                      <a:pPr>
                        <a:spcAft>
                          <a:spcPts val="0"/>
                        </a:spcAft>
                      </a:pPr>
                      <a:r>
                        <a:rPr lang="en-US" sz="1100" b="1">
                          <a:solidFill>
                            <a:srgbClr val="000000"/>
                          </a:solidFill>
                          <a:effectLst/>
                          <a:latin typeface="Arial" panose="020B0604020202020204" pitchFamily="34" charset="0"/>
                          <a:ea typeface="Calibri" panose="020F0502020204030204" pitchFamily="34" charset="0"/>
                        </a:rPr>
                        <a:t>Post Mortem*</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S" sz="1100">
                          <a:solidFill>
                            <a:srgbClr val="000000"/>
                          </a:solidFill>
                          <a:effectLst/>
                          <a:latin typeface="Arial" panose="020B0604020202020204" pitchFamily="34" charset="0"/>
                          <a:ea typeface="Calibri" panose="020F0502020204030204" pitchFamily="34" charset="0"/>
                        </a:rPr>
                        <a:t>Assessed 08.09.22</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100">
                          <a:solidFill>
                            <a:srgbClr val="000000"/>
                          </a:solidFill>
                          <a:effectLst/>
                          <a:latin typeface="Arial" panose="020B0604020202020204" pitchFamily="34" charset="0"/>
                          <a:ea typeface="Calibri" panose="020F0502020204030204" pitchFamily="34" charset="0"/>
                        </a:rPr>
                        <a:t>No pending actions for Labs.</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915276"/>
                  </a:ext>
                </a:extLst>
              </a:tr>
              <a:tr h="298502">
                <a:tc>
                  <a:txBody>
                    <a:bodyPr/>
                    <a:lstStyle/>
                    <a:p>
                      <a:pPr>
                        <a:spcAft>
                          <a:spcPts val="0"/>
                        </a:spcAft>
                      </a:pPr>
                      <a:r>
                        <a:rPr lang="en-US" sz="1100" b="1">
                          <a:solidFill>
                            <a:srgbClr val="000000"/>
                          </a:solidFill>
                          <a:effectLst/>
                          <a:latin typeface="Arial" panose="020B0604020202020204" pitchFamily="34" charset="0"/>
                          <a:ea typeface="Calibri" panose="020F0502020204030204" pitchFamily="34" charset="0"/>
                        </a:rPr>
                        <a:t>H&amp;I</a:t>
                      </a:r>
                      <a:endParaRPr lang="en-GB"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en-US" sz="1100" dirty="0">
                          <a:solidFill>
                            <a:srgbClr val="000000"/>
                          </a:solidFill>
                          <a:effectLst/>
                          <a:latin typeface="Arial" panose="020B0604020202020204" pitchFamily="34" charset="0"/>
                          <a:ea typeface="Calibri" panose="020F0502020204030204" pitchFamily="34" charset="0"/>
                        </a:rPr>
                        <a:t>Assessed 03.03.22</a:t>
                      </a:r>
                      <a:endParaRPr lang="en-GB"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100" dirty="0">
                          <a:solidFill>
                            <a:srgbClr val="000000"/>
                          </a:solidFill>
                          <a:effectLst/>
                          <a:latin typeface="Arial" panose="020B0604020202020204" pitchFamily="34" charset="0"/>
                          <a:ea typeface="Calibri" panose="020F0502020204030204" pitchFamily="34" charset="0"/>
                        </a:rPr>
                        <a:t>No pending actions for Labs.</a:t>
                      </a:r>
                      <a:endParaRPr lang="en-GB"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976052"/>
                  </a:ext>
                </a:extLst>
              </a:tr>
            </a:tbl>
          </a:graphicData>
        </a:graphic>
      </p:graphicFrame>
    </p:spTree>
    <p:extLst>
      <p:ext uri="{BB962C8B-B14F-4D97-AF65-F5344CB8AC3E}">
        <p14:creationId xmlns:p14="http://schemas.microsoft.com/office/powerpoint/2010/main" val="129577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4033" y="77821"/>
            <a:ext cx="11997447" cy="288142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800" b="1" kern="0" dirty="0" smtClean="0"/>
              <a:t>Immunology – IQAS Accreditation and Outpatient Improvements </a:t>
            </a:r>
          </a:p>
          <a:p>
            <a:r>
              <a:rPr lang="en-GB" sz="1800" kern="0" dirty="0" smtClean="0"/>
              <a:t>In September 2024, the Regional Immunology Service achieved Improving </a:t>
            </a:r>
            <a:r>
              <a:rPr lang="en-GB" sz="1800" b="1" kern="0" dirty="0" smtClean="0"/>
              <a:t>Quality in Allergy </a:t>
            </a:r>
            <a:r>
              <a:rPr lang="en-GB" sz="1800" b="1" kern="0" dirty="0"/>
              <a:t>Services (</a:t>
            </a:r>
            <a:r>
              <a:rPr lang="en-GB" sz="1800" b="1" kern="0" dirty="0" smtClean="0"/>
              <a:t>IQAS) </a:t>
            </a:r>
            <a:r>
              <a:rPr lang="en-GB" sz="1800" kern="0" dirty="0" smtClean="0"/>
              <a:t>Accreditation for the Allergy Service. </a:t>
            </a:r>
          </a:p>
          <a:p>
            <a:r>
              <a:rPr lang="en-GB" sz="1800" kern="0" dirty="0" smtClean="0"/>
              <a:t>Improvements to the service include implementing strategies, such as Enhanced Triage, Enhanced Validation, Elective Care Reform Initiative (ECRI) Clinics, and Patient-Initiated Follow-Up (PIFU), to reduce the Allergy Waiting List from </a:t>
            </a:r>
            <a:r>
              <a:rPr lang="en-GB" sz="1800" b="1" kern="0" dirty="0" smtClean="0"/>
              <a:t>2,349 patients </a:t>
            </a:r>
            <a:r>
              <a:rPr lang="en-GB" sz="1800" kern="0" dirty="0" smtClean="0"/>
              <a:t>(as at October 2023) to </a:t>
            </a:r>
            <a:r>
              <a:rPr lang="en-GB" sz="1800" b="1" kern="0" dirty="0" smtClean="0"/>
              <a:t>1,154 patients</a:t>
            </a:r>
            <a:r>
              <a:rPr lang="en-GB" sz="1800" kern="0" dirty="0" smtClean="0"/>
              <a:t> (as at October 2024). </a:t>
            </a:r>
          </a:p>
          <a:p>
            <a:r>
              <a:rPr lang="en-GB" sz="1800" kern="0" dirty="0" smtClean="0"/>
              <a:t>Other improvements achieved include clearance of the typing backlog, improving the signage, and improving communication with patients. </a:t>
            </a:r>
          </a:p>
          <a:p>
            <a:pPr marL="0" indent="0">
              <a:buNone/>
            </a:pPr>
            <a:endParaRPr lang="en-GB" sz="2000" kern="0" dirty="0" smtClean="0"/>
          </a:p>
        </p:txBody>
      </p:sp>
      <p:sp>
        <p:nvSpPr>
          <p:cNvPr id="5" name="Content Placeholder 2"/>
          <p:cNvSpPr txBox="1">
            <a:spLocks/>
          </p:cNvSpPr>
          <p:nvPr/>
        </p:nvSpPr>
        <p:spPr bwMode="auto">
          <a:xfrm>
            <a:off x="94032" y="2959250"/>
            <a:ext cx="11997447" cy="3772291"/>
          </a:xfrm>
          <a:prstGeom prst="rect">
            <a:avLst/>
          </a:prstGeom>
          <a:solidFill>
            <a:schemeClr val="tx1"/>
          </a:solidFill>
          <a:ln w="9525">
            <a:solidFill>
              <a:schemeClr val="bg2"/>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800" b="1" kern="0" dirty="0" smtClean="0"/>
              <a:t>NI Transfusion Conference</a:t>
            </a:r>
            <a:r>
              <a:rPr lang="en-GB" sz="2800" kern="0" dirty="0" smtClean="0"/>
              <a:t> </a:t>
            </a:r>
            <a:endParaRPr lang="en-GB" sz="2000" kern="0" dirty="0" smtClean="0"/>
          </a:p>
        </p:txBody>
      </p:sp>
      <p:sp>
        <p:nvSpPr>
          <p:cNvPr id="2" name="TextBox 1"/>
          <p:cNvSpPr txBox="1"/>
          <p:nvPr/>
        </p:nvSpPr>
        <p:spPr>
          <a:xfrm>
            <a:off x="94031" y="3447373"/>
            <a:ext cx="7474087" cy="3250121"/>
          </a:xfrm>
          <a:prstGeom prst="rect">
            <a:avLst/>
          </a:prstGeom>
          <a:noFill/>
        </p:spPr>
        <p:txBody>
          <a:bodyPr wrap="square" rtlCol="0">
            <a:spAutoFit/>
          </a:bodyPr>
          <a:lstStyle/>
          <a:p>
            <a:pPr marL="342900" indent="-342900" fontAlgn="base">
              <a:spcBef>
                <a:spcPct val="20000"/>
              </a:spcBef>
              <a:spcAft>
                <a:spcPct val="0"/>
              </a:spcAft>
              <a:buClr>
                <a:srgbClr val="00A8CA"/>
              </a:buClr>
              <a:buSzPct val="65000"/>
              <a:buFont typeface="Wingdings" pitchFamily="2" charset="2"/>
              <a:buChar char="l"/>
            </a:pPr>
            <a:r>
              <a:rPr lang="en-GB" kern="0" dirty="0" smtClean="0">
                <a:solidFill>
                  <a:schemeClr val="bg2"/>
                </a:solidFill>
              </a:rPr>
              <a:t>The Northern Ireland Transfusion Conference took place in November 2024, bringing together expert speakers from across the region, England and Oman for an engaging day of knowledge-based sharing. </a:t>
            </a:r>
          </a:p>
          <a:p>
            <a:pPr marL="342900" indent="-342900" fontAlgn="base">
              <a:spcBef>
                <a:spcPct val="20000"/>
              </a:spcBef>
              <a:spcAft>
                <a:spcPct val="0"/>
              </a:spcAft>
              <a:buClr>
                <a:srgbClr val="00A8CA"/>
              </a:buClr>
              <a:buSzPct val="65000"/>
              <a:buFont typeface="Wingdings" pitchFamily="2" charset="2"/>
              <a:buChar char="l"/>
            </a:pPr>
            <a:endParaRPr lang="en-GB" kern="0" dirty="0" smtClean="0">
              <a:solidFill>
                <a:schemeClr val="bg2"/>
              </a:solidFill>
            </a:endParaRPr>
          </a:p>
          <a:p>
            <a:pPr marL="342900" indent="-342900" fontAlgn="base">
              <a:spcBef>
                <a:spcPct val="20000"/>
              </a:spcBef>
              <a:spcAft>
                <a:spcPct val="0"/>
              </a:spcAft>
              <a:buClr>
                <a:srgbClr val="00A8CA"/>
              </a:buClr>
              <a:buSzPct val="65000"/>
              <a:buFont typeface="Wingdings" pitchFamily="2" charset="2"/>
              <a:buChar char="l"/>
            </a:pPr>
            <a:r>
              <a:rPr lang="en-GB" kern="0" dirty="0" smtClean="0">
                <a:solidFill>
                  <a:schemeClr val="bg2"/>
                </a:solidFill>
              </a:rPr>
              <a:t>The conference sessions tackled pressing topics such as the Infected Blood Inquiry (IBI) Report, digital systems, smarter component use, and caring for the tiniest patients. Big ideas, lively discussions, and top-notch collaboration – transfusion practice at its best! </a:t>
            </a:r>
          </a:p>
          <a:p>
            <a:endParaRPr lang="en-GB" kern="0" dirty="0">
              <a:solidFill>
                <a:schemeClr val="bg2"/>
              </a:solidFill>
            </a:endParaRPr>
          </a:p>
        </p:txBody>
      </p:sp>
      <p:pic>
        <p:nvPicPr>
          <p:cNvPr id="3" name="Picture 2"/>
          <p:cNvPicPr>
            <a:picLocks noChangeAspect="1"/>
          </p:cNvPicPr>
          <p:nvPr/>
        </p:nvPicPr>
        <p:blipFill>
          <a:blip r:embed="rId3"/>
          <a:stretch>
            <a:fillRect/>
          </a:stretch>
        </p:blipFill>
        <p:spPr>
          <a:xfrm>
            <a:off x="7568118" y="3079630"/>
            <a:ext cx="4523361" cy="3583817"/>
          </a:xfrm>
          <a:prstGeom prst="rect">
            <a:avLst/>
          </a:prstGeom>
        </p:spPr>
      </p:pic>
    </p:spTree>
    <p:extLst>
      <p:ext uri="{BB962C8B-B14F-4D97-AF65-F5344CB8AC3E}">
        <p14:creationId xmlns:p14="http://schemas.microsoft.com/office/powerpoint/2010/main" val="409799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13489" y="97277"/>
            <a:ext cx="11997447" cy="6643991"/>
          </a:xfrm>
          <a:prstGeom prst="rect">
            <a:avLst/>
          </a:prstGeom>
          <a:solidFill>
            <a:schemeClr val="tx1"/>
          </a:solidFill>
          <a:ln w="9525">
            <a:solidFill>
              <a:schemeClr val="bg2"/>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A8CA"/>
              </a:buClr>
              <a:buSzPct val="65000"/>
              <a:buFont typeface="Wingdings" pitchFamily="2" charset="2"/>
              <a:buChar char="l"/>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8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2" charset="2"/>
              <a:buChar char="l"/>
              <a:defRPr sz="2400">
                <a:solidFill>
                  <a:schemeClr val="bg2"/>
                </a:solidFill>
                <a:latin typeface="+mn-lt"/>
              </a:defRPr>
            </a:lvl3pPr>
            <a:lvl4pPr marL="1600200" indent="-228600" algn="l" rtl="0" eaLnBrk="1" fontAlgn="base" hangingPunct="1">
              <a:spcBef>
                <a:spcPct val="20000"/>
              </a:spcBef>
              <a:spcAft>
                <a:spcPct val="0"/>
              </a:spcAft>
              <a:buClr>
                <a:schemeClr val="tx1"/>
              </a:buClr>
              <a:buChar char="–"/>
              <a:defRPr sz="2000">
                <a:solidFill>
                  <a:schemeClr val="bg2"/>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bg2"/>
                </a:solidFill>
                <a:latin typeface="+mn-lt"/>
              </a:defRPr>
            </a:lvl9pPr>
          </a:lstStyle>
          <a:p>
            <a:pPr marL="0" indent="0">
              <a:buNone/>
            </a:pPr>
            <a:r>
              <a:rPr lang="en-GB" sz="2800" b="1" kern="0" dirty="0" smtClean="0"/>
              <a:t>Maintaining Haemovigilance with EPIC Implementation </a:t>
            </a:r>
            <a:endParaRPr lang="en-GB" sz="2800" kern="0" dirty="0" smtClean="0"/>
          </a:p>
          <a:p>
            <a:r>
              <a:rPr lang="en-GB" sz="2000" kern="0" dirty="0" smtClean="0"/>
              <a:t>The Haemovigilance Team have been an incredible source of support for staff throughout the EPIC implementation</a:t>
            </a:r>
            <a:r>
              <a:rPr lang="en-GB" sz="2000" kern="0" dirty="0"/>
              <a:t>, providing at-elbow support, stepping in as the go-to experts, and addressing critical challenges such as missing patient demographics on QR codes, unscheduled name changes, workflow issues, and incomplete transfusion </a:t>
            </a:r>
            <a:r>
              <a:rPr lang="en-GB" sz="2000" kern="0" dirty="0" smtClean="0"/>
              <a:t>documentation. </a:t>
            </a:r>
            <a:br>
              <a:rPr lang="en-GB" sz="2000" kern="0" dirty="0" smtClean="0"/>
            </a:br>
            <a:endParaRPr lang="en-GB" sz="2000" kern="0" dirty="0" smtClean="0"/>
          </a:p>
          <a:p>
            <a:r>
              <a:rPr lang="en-GB" sz="2000" kern="0" dirty="0"/>
              <a:t>The team collaborated with stakeholders to agree a safer, streamlined process for managing neonatal name changes, reducing the risk of </a:t>
            </a:r>
            <a:r>
              <a:rPr lang="en-GB" sz="2000" kern="0" dirty="0" smtClean="0"/>
              <a:t>errors; and </a:t>
            </a:r>
            <a:r>
              <a:rPr lang="en-GB" sz="2000" kern="0" dirty="0"/>
              <a:t>worked closely with clinical teams, including theatres, to refine workflows and implement improvements that put patient safety at the </a:t>
            </a:r>
            <a:r>
              <a:rPr lang="en-GB" sz="2000" kern="0" dirty="0" smtClean="0"/>
              <a:t>forefront. </a:t>
            </a:r>
            <a:br>
              <a:rPr lang="en-GB" sz="2000" kern="0" dirty="0" smtClean="0"/>
            </a:br>
            <a:endParaRPr lang="en-GB" sz="2000" kern="0" dirty="0" smtClean="0"/>
          </a:p>
          <a:p>
            <a:r>
              <a:rPr lang="en-GB" sz="2000" kern="0" dirty="0" smtClean="0"/>
              <a:t>The team recognised potential risks of incomplete transfusion documentation, and mitigated these risks by introducing daily transfusion reports, allowing them to follow-up directly with staff, provide targeted training, and improve compliance rates. </a:t>
            </a:r>
            <a:br>
              <a:rPr lang="en-GB" sz="2000" kern="0" dirty="0" smtClean="0"/>
            </a:br>
            <a:endParaRPr lang="en-GB" sz="2000" kern="0" dirty="0" smtClean="0"/>
          </a:p>
          <a:p>
            <a:r>
              <a:rPr lang="en-GB" sz="2000" kern="0" dirty="0" smtClean="0"/>
              <a:t>The team also created interactive tools, developed tailored resources, and delivered training sessions designed to build confidence and equip staff for success in the new system. </a:t>
            </a:r>
            <a:br>
              <a:rPr lang="en-GB" sz="2000" kern="0" dirty="0" smtClean="0"/>
            </a:br>
            <a:endParaRPr lang="en-GB" sz="2000" kern="0" dirty="0" smtClean="0"/>
          </a:p>
          <a:p>
            <a:r>
              <a:rPr lang="en-GB" sz="2000" kern="0" dirty="0" smtClean="0"/>
              <a:t>Through it all, the Haemovigilance team has gone above and beyond, providing unwavering support and demonstrating their dedication to keeping patient safety as the highest priority. </a:t>
            </a:r>
          </a:p>
          <a:p>
            <a:pPr marL="0" indent="0">
              <a:buNone/>
            </a:pPr>
            <a:r>
              <a:rPr lang="en-GB" sz="2800" b="1" kern="0" dirty="0" smtClean="0"/>
              <a:t/>
            </a:r>
            <a:br>
              <a:rPr lang="en-GB" sz="2800" b="1" kern="0" dirty="0" smtClean="0"/>
            </a:br>
            <a:endParaRPr lang="en-GB" sz="2800" b="1" kern="0" dirty="0" smtClean="0"/>
          </a:p>
        </p:txBody>
      </p:sp>
    </p:spTree>
    <p:extLst>
      <p:ext uri="{BB962C8B-B14F-4D97-AF65-F5344CB8AC3E}">
        <p14:creationId xmlns:p14="http://schemas.microsoft.com/office/powerpoint/2010/main" val="958244818"/>
      </p:ext>
    </p:extLst>
  </p:cSld>
  <p:clrMapOvr>
    <a:masterClrMapping/>
  </p:clrMapOvr>
</p:sld>
</file>

<file path=ppt/theme/theme1.xml><?xml version="1.0" encoding="utf-8"?>
<a:theme xmlns:a="http://schemas.openxmlformats.org/drawingml/2006/main" name="NHSCT_white">
  <a:themeElements>
    <a:clrScheme name="N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N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N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N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N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8" id="{FF251942-9E2A-482F-8854-06AFB0C2C7F2}" vid="{3CEE3143-9CEB-4759-8B19-28CCB9B2AB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3701</Words>
  <Application>Microsoft Office PowerPoint</Application>
  <PresentationFormat>Widescreen</PresentationFormat>
  <Paragraphs>346</Paragraphs>
  <Slides>28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vt:lpstr>
      <vt:lpstr>Calibri</vt:lpstr>
      <vt:lpstr>Times New Roman</vt:lpstr>
      <vt:lpstr>Wingdings</vt:lpstr>
      <vt:lpstr>NHSCT_white</vt:lpstr>
      <vt:lpstr>Belfast Trust Laboratories (BTL) </vt:lpstr>
      <vt:lpstr>Our Organisational Structure </vt:lpstr>
      <vt:lpstr>What We Do </vt:lpstr>
      <vt:lpstr>Our Staff </vt:lpstr>
      <vt:lpstr>PowerPoint Presentation</vt:lpstr>
      <vt:lpstr>Key Achievements and Good News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Service Developments </vt:lpstr>
      <vt:lpstr>PowerPoint Presentation</vt:lpstr>
      <vt:lpstr>PowerPoint Presentation</vt:lpstr>
      <vt:lpstr>PowerPoint Presentation</vt:lpstr>
      <vt:lpstr>PowerPoint Presentation</vt:lpstr>
      <vt:lpstr>Challenges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Laboratories ‘Being Belfast’ Presentation</dc:title>
  <dc:creator>Tracey, Emma</dc:creator>
  <cp:lastModifiedBy>Morrow, Caroline</cp:lastModifiedBy>
  <cp:revision>79</cp:revision>
  <cp:lastPrinted>2025-01-10T09:29:46Z</cp:lastPrinted>
  <dcterms:created xsi:type="dcterms:W3CDTF">2025-01-06T16:22:16Z</dcterms:created>
  <dcterms:modified xsi:type="dcterms:W3CDTF">2025-02-19T08:28:24Z</dcterms:modified>
</cp:coreProperties>
</file>