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59" r:id="rId6"/>
    <p:sldId id="260" r:id="rId7"/>
    <p:sldId id="274" r:id="rId8"/>
    <p:sldId id="280" r:id="rId9"/>
    <p:sldId id="281" r:id="rId10"/>
    <p:sldId id="282" r:id="rId11"/>
    <p:sldId id="298" r:id="rId12"/>
    <p:sldId id="297" r:id="rId13"/>
    <p:sldId id="293" r:id="rId14"/>
    <p:sldId id="291" r:id="rId15"/>
    <p:sldId id="284" r:id="rId16"/>
    <p:sldId id="283" r:id="rId17"/>
    <p:sldId id="288" r:id="rId18"/>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A4C86"/>
    <a:srgbClr val="0B86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83953" autoAdjust="0"/>
  </p:normalViewPr>
  <p:slideViewPr>
    <p:cSldViewPr snapToGrid="0">
      <p:cViewPr varScale="1">
        <p:scale>
          <a:sx n="94" d="100"/>
          <a:sy n="94" d="100"/>
        </p:scale>
        <p:origin x="39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5348"/>
          </a:xfrm>
          <a:prstGeom prst="rect">
            <a:avLst/>
          </a:prstGeom>
        </p:spPr>
        <p:txBody>
          <a:bodyPr vert="horz" lIns="91440" tIns="45720" rIns="91440" bIns="45720" rtlCol="0"/>
          <a:lstStyle>
            <a:lvl1pPr algn="r">
              <a:defRPr sz="1200"/>
            </a:lvl1pPr>
          </a:lstStyle>
          <a:p>
            <a:fld id="{D582BD30-ED23-44BD-9D31-10971463D4FF}" type="datetimeFigureOut">
              <a:rPr lang="en-GB" smtClean="0"/>
              <a:t>30/10/2025</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377318"/>
            <a:ext cx="2945659" cy="495347"/>
          </a:xfrm>
          <a:prstGeom prst="rect">
            <a:avLst/>
          </a:prstGeom>
        </p:spPr>
        <p:txBody>
          <a:bodyPr vert="horz" lIns="91440" tIns="45720" rIns="91440" bIns="45720" rtlCol="0" anchor="b"/>
          <a:lstStyle>
            <a:lvl1pPr algn="r">
              <a:defRPr sz="1200"/>
            </a:lvl1pPr>
          </a:lstStyle>
          <a:p>
            <a:fld id="{67E451BD-6F45-45BF-956A-C3F4AA9AE543}" type="slidenum">
              <a:rPr lang="en-GB" smtClean="0"/>
              <a:t>‹#›</a:t>
            </a:fld>
            <a:endParaRPr lang="en-GB"/>
          </a:p>
        </p:txBody>
      </p:sp>
    </p:spTree>
    <p:extLst>
      <p:ext uri="{BB962C8B-B14F-4D97-AF65-F5344CB8AC3E}">
        <p14:creationId xmlns:p14="http://schemas.microsoft.com/office/powerpoint/2010/main" val="1649062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3</a:t>
            </a:fld>
            <a:endParaRPr lang="en-GB"/>
          </a:p>
        </p:txBody>
      </p:sp>
    </p:spTree>
    <p:extLst>
      <p:ext uri="{BB962C8B-B14F-4D97-AF65-F5344CB8AC3E}">
        <p14:creationId xmlns:p14="http://schemas.microsoft.com/office/powerpoint/2010/main" val="2151550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4</a:t>
            </a:fld>
            <a:endParaRPr lang="en-GB"/>
          </a:p>
        </p:txBody>
      </p:sp>
    </p:spTree>
    <p:extLst>
      <p:ext uri="{BB962C8B-B14F-4D97-AF65-F5344CB8AC3E}">
        <p14:creationId xmlns:p14="http://schemas.microsoft.com/office/powerpoint/2010/main" val="150330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5</a:t>
            </a:fld>
            <a:endParaRPr lang="en-GB"/>
          </a:p>
        </p:txBody>
      </p:sp>
    </p:spTree>
    <p:extLst>
      <p:ext uri="{BB962C8B-B14F-4D97-AF65-F5344CB8AC3E}">
        <p14:creationId xmlns:p14="http://schemas.microsoft.com/office/powerpoint/2010/main" val="565129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6</a:t>
            </a:fld>
            <a:endParaRPr lang="en-GB"/>
          </a:p>
        </p:txBody>
      </p:sp>
    </p:spTree>
    <p:extLst>
      <p:ext uri="{BB962C8B-B14F-4D97-AF65-F5344CB8AC3E}">
        <p14:creationId xmlns:p14="http://schemas.microsoft.com/office/powerpoint/2010/main" val="428957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1B88BB-B187-44E9-B2E9-20930D74E160}" type="slidenum">
              <a:rPr lang="en-GB" smtClean="0"/>
              <a:t>9</a:t>
            </a:fld>
            <a:endParaRPr lang="en-GB"/>
          </a:p>
        </p:txBody>
      </p:sp>
    </p:spTree>
    <p:extLst>
      <p:ext uri="{BB962C8B-B14F-4D97-AF65-F5344CB8AC3E}">
        <p14:creationId xmlns:p14="http://schemas.microsoft.com/office/powerpoint/2010/main" val="412063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4277801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46087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70436E-AAE7-4303-9A59-467E1717E565}"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76480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70436E-AAE7-4303-9A59-467E1717E565}" type="datetimeFigureOut">
              <a:rPr lang="en-GB" smtClean="0"/>
              <a:t>30/10/2025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84744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70436E-AAE7-4303-9A59-467E1717E565}" type="datetimeFigureOut">
              <a:rPr lang="en-GB" smtClean="0"/>
              <a:t>30/10/2025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851557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70436E-AAE7-4303-9A59-467E1717E565}" type="datetimeFigureOut">
              <a:rPr lang="en-GB" smtClean="0"/>
              <a:t>30/10/2025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4297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70436E-AAE7-4303-9A59-467E1717E565}" type="datetimeFigureOut">
              <a:rPr lang="en-GB" smtClean="0"/>
              <a:t>30/10/2025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766514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30/10/2025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44143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30/10/2025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8364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64737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099653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70436E-AAE7-4303-9A59-467E1717E565}" type="datetimeFigureOut">
              <a:rPr lang="en-GB" smtClean="0"/>
              <a:t>30/10/2025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ADFB7-5489-4323-9805-198DAC1D1CBD}" type="slidenum">
              <a:rPr lang="en-GB" smtClean="0"/>
              <a:t>‹#›</a:t>
            </a:fld>
            <a:endParaRPr lang="en-GB"/>
          </a:p>
        </p:txBody>
      </p:sp>
    </p:spTree>
    <p:extLst>
      <p:ext uri="{BB962C8B-B14F-4D97-AF65-F5344CB8AC3E}">
        <p14:creationId xmlns:p14="http://schemas.microsoft.com/office/powerpoint/2010/main" val="2965799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image" Target="../media/image32.emf"/></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a:p>
        </p:txBody>
      </p:sp>
      <p:pic>
        <p:nvPicPr>
          <p:cNvPr id="4" name="Picture 3" descr="A purple and white background with a blue lin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89403" y="2103663"/>
            <a:ext cx="8382000" cy="2369880"/>
          </a:xfrm>
          <a:prstGeom prst="rect">
            <a:avLst/>
          </a:prstGeom>
          <a:noFill/>
        </p:spPr>
        <p:txBody>
          <a:bodyPr wrap="square" rtlCol="0">
            <a:spAutoFit/>
          </a:bodyPr>
          <a:lstStyle/>
          <a:p>
            <a:r>
              <a:rPr lang="en-GB" sz="3200" b="1" dirty="0">
                <a:solidFill>
                  <a:srgbClr val="7030A0"/>
                </a:solidFill>
                <a:latin typeface="Arial" panose="020B0604020202020204" pitchFamily="34" charset="0"/>
                <a:cs typeface="Arial" panose="020B0604020202020204" pitchFamily="34" charset="0"/>
              </a:rPr>
              <a:t>Trust Board Report</a:t>
            </a:r>
          </a:p>
          <a:p>
            <a:r>
              <a:rPr lang="en-GB" sz="3200" b="1" dirty="0">
                <a:solidFill>
                  <a:srgbClr val="7030A0"/>
                </a:solidFill>
                <a:latin typeface="Segoe UI Semibold" panose="020B0702040204020203" pitchFamily="34" charset="0"/>
                <a:cs typeface="Segoe UI Semibold" panose="020B0702040204020203" pitchFamily="34" charset="0"/>
              </a:rPr>
              <a:t>Service Delivery Plan Report </a:t>
            </a:r>
          </a:p>
          <a:p>
            <a:r>
              <a:rPr lang="en-GB" sz="2400" b="1" dirty="0">
                <a:solidFill>
                  <a:srgbClr val="7030A0"/>
                </a:solidFill>
                <a:latin typeface="Arial" panose="020B0604020202020204" pitchFamily="34" charset="0"/>
                <a:cs typeface="Arial" panose="020B0604020202020204" pitchFamily="34" charset="0"/>
              </a:rPr>
              <a:t>(end March 2025) </a:t>
            </a:r>
          </a:p>
          <a:p>
            <a:endParaRPr lang="en-GB" sz="6000" b="1" dirty="0">
              <a:solidFill>
                <a:srgbClr val="0A4C86"/>
              </a:solidFill>
              <a:latin typeface="Arial" panose="020B0604020202020204" pitchFamily="34" charset="0"/>
              <a:cs typeface="Arial" panose="020B0604020202020204" pitchFamily="34" charset="0"/>
            </a:endParaRPr>
          </a:p>
        </p:txBody>
      </p:sp>
      <p:sp>
        <p:nvSpPr>
          <p:cNvPr id="6" name="TextBox 5"/>
          <p:cNvSpPr txBox="1"/>
          <p:nvPr/>
        </p:nvSpPr>
        <p:spPr>
          <a:xfrm>
            <a:off x="489403" y="3602038"/>
            <a:ext cx="8382000" cy="1569660"/>
          </a:xfrm>
          <a:prstGeom prst="rect">
            <a:avLst/>
          </a:prstGeom>
          <a:noFill/>
        </p:spPr>
        <p:txBody>
          <a:bodyPr wrap="square" rtlCol="0">
            <a:spAutoFit/>
          </a:bodyPr>
          <a:lstStyle/>
          <a:p>
            <a:r>
              <a:rPr lang="en-GB" sz="2400" b="1" dirty="0">
                <a:solidFill>
                  <a:srgbClr val="7030A0"/>
                </a:solidFill>
                <a:latin typeface="Arial" panose="020B0604020202020204" pitchFamily="34" charset="0"/>
                <a:cs typeface="Arial" panose="020B0604020202020204" pitchFamily="34" charset="0"/>
              </a:rPr>
              <a:t>Trust Board - Wednesday 30</a:t>
            </a:r>
            <a:r>
              <a:rPr lang="en-GB" sz="2400" b="1" baseline="30000" dirty="0">
                <a:solidFill>
                  <a:srgbClr val="7030A0"/>
                </a:solidFill>
                <a:latin typeface="Arial" panose="020B0604020202020204" pitchFamily="34" charset="0"/>
                <a:cs typeface="Arial" panose="020B0604020202020204" pitchFamily="34" charset="0"/>
              </a:rPr>
              <a:t>th</a:t>
            </a:r>
            <a:r>
              <a:rPr lang="en-GB" sz="2400" b="1" dirty="0">
                <a:solidFill>
                  <a:srgbClr val="7030A0"/>
                </a:solidFill>
                <a:latin typeface="Arial" panose="020B0604020202020204" pitchFamily="34" charset="0"/>
                <a:cs typeface="Arial" panose="020B0604020202020204" pitchFamily="34" charset="0"/>
              </a:rPr>
              <a:t> April 2025</a:t>
            </a:r>
          </a:p>
          <a:p>
            <a:endParaRPr lang="en-GB" sz="2400" b="1" dirty="0">
              <a:solidFill>
                <a:srgbClr val="7030A0"/>
              </a:solidFill>
              <a:latin typeface="Arial" panose="020B0604020202020204" pitchFamily="34" charset="0"/>
              <a:cs typeface="Arial" panose="020B0604020202020204" pitchFamily="34" charset="0"/>
            </a:endParaRPr>
          </a:p>
          <a:p>
            <a:pPr defTabSz="385753">
              <a:defRPr/>
            </a:pPr>
            <a:r>
              <a:rPr lang="en-GB" sz="2400" b="1" dirty="0">
                <a:solidFill>
                  <a:srgbClr val="7030A0"/>
                </a:solidFill>
                <a:latin typeface="Segoe UI Semibold" panose="020B0702040204020203" pitchFamily="34" charset="0"/>
                <a:cs typeface="Segoe UI Semibold" panose="020B0702040204020203" pitchFamily="34" charset="0"/>
              </a:rPr>
              <a:t>Alastair Campbell</a:t>
            </a:r>
          </a:p>
          <a:p>
            <a:pPr defTabSz="385753">
              <a:defRPr/>
            </a:pPr>
            <a:r>
              <a:rPr lang="en-GB" sz="2400" b="1" dirty="0">
                <a:solidFill>
                  <a:srgbClr val="7030A0"/>
                </a:solidFill>
                <a:latin typeface="Segoe UI Semibold" panose="020B0702040204020203" pitchFamily="34" charset="0"/>
                <a:cs typeface="Segoe UI Semibold" panose="020B0702040204020203" pitchFamily="34" charset="0"/>
              </a:rPr>
              <a:t>Director of Performance, Planning &amp; Informatics</a:t>
            </a:r>
            <a:endParaRPr lang="en-GB" sz="2400"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394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ackground with purple and pink balloon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1 – Headlines</a:t>
            </a:r>
          </a:p>
        </p:txBody>
      </p:sp>
      <p:sp>
        <p:nvSpPr>
          <p:cNvPr id="3" name="Rectangle 2"/>
          <p:cNvSpPr/>
          <p:nvPr/>
        </p:nvSpPr>
        <p:spPr>
          <a:xfrm>
            <a:off x="254655" y="699368"/>
            <a:ext cx="8869680" cy="5262979"/>
          </a:xfrm>
          <a:prstGeom prst="rect">
            <a:avLst/>
          </a:prstGeom>
        </p:spPr>
        <p:txBody>
          <a:bodyPr wrap="square">
            <a:spAutoFit/>
          </a:bodyPr>
          <a:lstStyle/>
          <a:p>
            <a:pPr marL="285750" indent="-285750">
              <a:buFont typeface="Arial" panose="020B0604020202020204" pitchFamily="34" charset="0"/>
              <a:buChar char="•"/>
            </a:pPr>
            <a:r>
              <a:rPr lang="en-GB" sz="2400" dirty="0"/>
              <a:t>Validation remains ongoing to ensure all relevant data is captured within reports.</a:t>
            </a:r>
          </a:p>
          <a:p>
            <a:pPr marL="342900" indent="-342900">
              <a:buFont typeface="Arial" panose="020B0604020202020204" pitchFamily="34" charset="0"/>
              <a:buChar char="•"/>
            </a:pPr>
            <a:r>
              <a:rPr lang="en-GB" sz="2400" dirty="0"/>
              <a:t>OP and IPDC activity in March exceeded expected SDP target volumes. CT and  Non Obstetric Ultrasound delivered above expected activity levels.</a:t>
            </a:r>
          </a:p>
          <a:p>
            <a:pPr marL="342900" indent="-342900">
              <a:buFont typeface="Arial" panose="020B0604020202020204" pitchFamily="34" charset="0"/>
              <a:buChar char="•"/>
            </a:pPr>
            <a:r>
              <a:rPr lang="en-GB" sz="2400" dirty="0"/>
              <a:t>IPDC waiting lists are  generally stable. OP waiting lists showing an increase. Waiting lists are subject to ongoing validation.</a:t>
            </a:r>
          </a:p>
          <a:p>
            <a:pPr marL="342900" indent="-342900">
              <a:buFont typeface="Arial" panose="020B0604020202020204" pitchFamily="34" charset="0"/>
              <a:buChar char="•"/>
            </a:pPr>
            <a:r>
              <a:rPr lang="en-GB" sz="2400" dirty="0"/>
              <a:t>This is the final SDP report. From 01 April, the SDP will be replaced by SOF/SOM. </a:t>
            </a:r>
          </a:p>
          <a:p>
            <a:pPr marL="342900" indent="-342900">
              <a:buFont typeface="Arial" panose="020B0604020202020204" pitchFamily="34" charset="0"/>
              <a:buChar char="•"/>
            </a:pPr>
            <a:r>
              <a:rPr lang="en-GB" sz="2400" dirty="0"/>
              <a:t>While the format of the new report is not yet clear, it is expected that SPPG will continue to monitor activity performance to ensure funded capacity is fully maximised. </a:t>
            </a:r>
          </a:p>
          <a:p>
            <a:pPr marL="342900" indent="-342900">
              <a:buFont typeface="Arial" panose="020B0604020202020204" pitchFamily="34" charset="0"/>
              <a:buChar char="•"/>
            </a:pPr>
            <a:r>
              <a:rPr lang="en-GB" sz="2400" dirty="0"/>
              <a:t>It is recognised that, in many areas, it is no longer meaningful to compare activity levels against a 2019/20 baseline.</a:t>
            </a:r>
          </a:p>
        </p:txBody>
      </p:sp>
    </p:spTree>
    <p:extLst>
      <p:ext uri="{BB962C8B-B14F-4D97-AF65-F5344CB8AC3E}">
        <p14:creationId xmlns:p14="http://schemas.microsoft.com/office/powerpoint/2010/main" val="3008455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ackground with purple and pink ballo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SDP Indicators</a:t>
            </a:r>
          </a:p>
        </p:txBody>
      </p:sp>
      <p:graphicFrame>
        <p:nvGraphicFramePr>
          <p:cNvPr id="2" name="Table 1"/>
          <p:cNvGraphicFramePr>
            <a:graphicFrameLocks noGrp="1"/>
          </p:cNvGraphicFramePr>
          <p:nvPr>
            <p:extLst>
              <p:ext uri="{D42A27DB-BD31-4B8C-83A1-F6EECF244321}">
                <p14:modId xmlns:p14="http://schemas.microsoft.com/office/powerpoint/2010/main" val="2123243185"/>
              </p:ext>
            </p:extLst>
          </p:nvPr>
        </p:nvGraphicFramePr>
        <p:xfrm>
          <a:off x="56616" y="511640"/>
          <a:ext cx="12078768" cy="6292254"/>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43049">
                  <a:extLst>
                    <a:ext uri="{9D8B030D-6E8A-4147-A177-3AD203B41FA5}">
                      <a16:colId xmlns:a16="http://schemas.microsoft.com/office/drawing/2014/main" val="1187641680"/>
                    </a:ext>
                  </a:extLst>
                </a:gridCol>
                <a:gridCol w="1915444">
                  <a:extLst>
                    <a:ext uri="{9D8B030D-6E8A-4147-A177-3AD203B41FA5}">
                      <a16:colId xmlns:a16="http://schemas.microsoft.com/office/drawing/2014/main" val="3247098725"/>
                    </a:ext>
                  </a:extLst>
                </a:gridCol>
                <a:gridCol w="1564298">
                  <a:extLst>
                    <a:ext uri="{9D8B030D-6E8A-4147-A177-3AD203B41FA5}">
                      <a16:colId xmlns:a16="http://schemas.microsoft.com/office/drawing/2014/main" val="3934673934"/>
                    </a:ext>
                  </a:extLst>
                </a:gridCol>
                <a:gridCol w="546577">
                  <a:extLst>
                    <a:ext uri="{9D8B030D-6E8A-4147-A177-3AD203B41FA5}">
                      <a16:colId xmlns:a16="http://schemas.microsoft.com/office/drawing/2014/main" val="340205772"/>
                    </a:ext>
                  </a:extLst>
                </a:gridCol>
                <a:gridCol w="495300">
                  <a:extLst>
                    <a:ext uri="{9D8B030D-6E8A-4147-A177-3AD203B41FA5}">
                      <a16:colId xmlns:a16="http://schemas.microsoft.com/office/drawing/2014/main" val="4025385004"/>
                    </a:ext>
                  </a:extLst>
                </a:gridCol>
                <a:gridCol w="3715284">
                  <a:extLst>
                    <a:ext uri="{9D8B030D-6E8A-4147-A177-3AD203B41FA5}">
                      <a16:colId xmlns:a16="http://schemas.microsoft.com/office/drawing/2014/main" val="1075718584"/>
                    </a:ext>
                  </a:extLst>
                </a:gridCol>
              </a:tblGrid>
              <a:tr h="326013">
                <a:tc rowSpan="2">
                  <a:txBody>
                    <a:bodyPr/>
                    <a:lstStyle/>
                    <a:p>
                      <a:r>
                        <a:rPr lang="en-GB" sz="1200" dirty="0">
                          <a:solidFill>
                            <a:srgbClr val="000000"/>
                          </a:solidFill>
                        </a:rPr>
                        <a:t>Service Area</a:t>
                      </a:r>
                    </a:p>
                  </a:txBody>
                  <a:tcPr/>
                </a:tc>
                <a:tc rowSpan="2">
                  <a:txBody>
                    <a:bodyPr/>
                    <a:lstStyle/>
                    <a:p>
                      <a:r>
                        <a:rPr lang="en-GB" sz="1200" dirty="0">
                          <a:solidFill>
                            <a:srgbClr val="000000"/>
                          </a:solidFill>
                        </a:rPr>
                        <a:t>Metric</a:t>
                      </a:r>
                    </a:p>
                  </a:txBody>
                  <a:tcPr/>
                </a:tc>
                <a:tc rowSpan="2">
                  <a:txBody>
                    <a:bodyPr/>
                    <a:lstStyle/>
                    <a:p>
                      <a:r>
                        <a:rPr lang="en-GB" sz="1200" dirty="0">
                          <a:solidFill>
                            <a:srgbClr val="000000"/>
                          </a:solidFill>
                        </a:rPr>
                        <a:t>Mar 25 Expected</a:t>
                      </a:r>
                      <a:r>
                        <a:rPr lang="en-GB" sz="1200" baseline="0" dirty="0">
                          <a:solidFill>
                            <a:srgbClr val="000000"/>
                          </a:solidFill>
                        </a:rPr>
                        <a:t> Activity</a:t>
                      </a:r>
                      <a:endParaRPr lang="en-GB" sz="1200" dirty="0">
                        <a:solidFill>
                          <a:srgbClr val="000000"/>
                        </a:solidFill>
                      </a:endParaRPr>
                    </a:p>
                  </a:txBody>
                  <a:tcPr/>
                </a:tc>
                <a:tc rowSpan="2">
                  <a:txBody>
                    <a:bodyPr/>
                    <a:lstStyle/>
                    <a:p>
                      <a:r>
                        <a:rPr lang="en-GB" sz="1200" dirty="0">
                          <a:solidFill>
                            <a:srgbClr val="000000"/>
                          </a:solidFill>
                        </a:rPr>
                        <a:t>Mar 25 In-month Performance</a:t>
                      </a:r>
                    </a:p>
                  </a:txBody>
                  <a:tcPr/>
                </a:tc>
                <a:tc rowSpan="2">
                  <a:txBody>
                    <a:bodyPr/>
                    <a:lstStyle/>
                    <a:p>
                      <a:r>
                        <a:rPr lang="en-GB" sz="1200" dirty="0">
                          <a:solidFill>
                            <a:srgbClr val="000000"/>
                          </a:solidFill>
                        </a:rPr>
                        <a:t>Cumulative Activity YTD</a:t>
                      </a:r>
                    </a:p>
                  </a:txBody>
                  <a:tcPr/>
                </a:tc>
                <a:tc gridSpan="2">
                  <a:txBody>
                    <a:bodyPr/>
                    <a:lstStyle/>
                    <a:p>
                      <a:pPr algn="ctr"/>
                      <a:r>
                        <a:rPr lang="en-GB" sz="1200" dirty="0">
                          <a:solidFill>
                            <a:srgbClr val="000000"/>
                          </a:solidFill>
                        </a:rPr>
                        <a:t>Rag Status</a:t>
                      </a:r>
                    </a:p>
                  </a:txBody>
                  <a:tcPr/>
                </a:tc>
                <a:tc hMerge="1">
                  <a:txBody>
                    <a:bodyPr/>
                    <a:lstStyle/>
                    <a:p>
                      <a:endParaRPr lang="en-GB"/>
                    </a:p>
                  </a:txBody>
                  <a:tcPr/>
                </a:tc>
                <a:tc rowSpan="2">
                  <a:txBody>
                    <a:bodyPr/>
                    <a:lstStyle/>
                    <a:p>
                      <a:r>
                        <a:rPr lang="en-GB" sz="1200" dirty="0">
                          <a:solidFill>
                            <a:srgbClr val="000000"/>
                          </a:solidFill>
                        </a:rPr>
                        <a:t>Chart</a:t>
                      </a:r>
                    </a:p>
                  </a:txBody>
                  <a:tcPr/>
                </a:tc>
                <a:extLst>
                  <a:ext uri="{0D108BD9-81ED-4DB2-BD59-A6C34878D82A}">
                    <a16:rowId xmlns:a16="http://schemas.microsoft.com/office/drawing/2014/main" val="258680681"/>
                  </a:ext>
                </a:extLst>
              </a:tr>
              <a:tr h="326013">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r>
                        <a:rPr lang="en-GB" sz="1000" dirty="0">
                          <a:solidFill>
                            <a:schemeClr val="tx2">
                              <a:lumMod val="50000"/>
                            </a:schemeClr>
                          </a:solidFill>
                        </a:rPr>
                        <a:t>Mar 25</a:t>
                      </a:r>
                    </a:p>
                  </a:txBody>
                  <a:tcPr>
                    <a:solidFill>
                      <a:schemeClr val="accent1"/>
                    </a:solidFill>
                  </a:tcPr>
                </a:tc>
                <a:tc>
                  <a:txBody>
                    <a:bodyPr/>
                    <a:lstStyle/>
                    <a:p>
                      <a:pPr algn="ctr"/>
                      <a:r>
                        <a:rPr lang="en-GB" sz="1000" dirty="0">
                          <a:solidFill>
                            <a:schemeClr val="tx2">
                              <a:lumMod val="50000"/>
                            </a:schemeClr>
                          </a:solidFill>
                        </a:rPr>
                        <a:t>Full Year</a:t>
                      </a:r>
                    </a:p>
                  </a:txBody>
                  <a:tcPr>
                    <a:solidFill>
                      <a:schemeClr val="accent1"/>
                    </a:solidFill>
                  </a:tcPr>
                </a:tc>
                <a:tc vMerge="1">
                  <a:txBody>
                    <a:bodyPr/>
                    <a:lstStyle/>
                    <a:p>
                      <a:endParaRPr lang="en-GB"/>
                    </a:p>
                  </a:txBody>
                  <a:tcPr/>
                </a:tc>
                <a:extLst>
                  <a:ext uri="{0D108BD9-81ED-4DB2-BD59-A6C34878D82A}">
                    <a16:rowId xmlns:a16="http://schemas.microsoft.com/office/drawing/2014/main" val="2972708202"/>
                  </a:ext>
                </a:extLst>
              </a:tr>
              <a:tr h="14756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Unscheduled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dirty="0"/>
                        <a:t>* Targets</a:t>
                      </a:r>
                      <a:r>
                        <a:rPr lang="en-GB" sz="900" b="0" i="1" baseline="0" dirty="0"/>
                        <a:t> included in SDP Summary Table</a:t>
                      </a:r>
                      <a:endParaRPr lang="en-GB" sz="900" b="0" i="1" dirty="0"/>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ED – 4 Hour Target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r>
                        <a:rPr lang="en-GB" sz="1100" dirty="0"/>
                        <a:t> % of patients</a:t>
                      </a:r>
                      <a:r>
                        <a:rPr lang="en-GB" sz="1100" baseline="0" dirty="0"/>
                        <a:t> waiting &lt; 4 hours</a:t>
                      </a:r>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95% &lt; 4 hrs</a:t>
                      </a:r>
                    </a:p>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5,828</a:t>
                      </a:r>
                      <a:r>
                        <a:rPr lang="en-GB" sz="1100" baseline="0" dirty="0"/>
                        <a:t> out of 16,204 patients attending were seen &lt; 4 hours (36%) during March 2025.</a:t>
                      </a:r>
                      <a:endParaRPr lang="en-GB" sz="1100" dirty="0"/>
                    </a:p>
                    <a:p>
                      <a:endParaRPr lang="en-GB" sz="1100" dirty="0"/>
                    </a:p>
                  </a:txBody>
                  <a:tcPr/>
                </a:tc>
                <a:tc>
                  <a:txBody>
                    <a:bodyPr/>
                    <a:lstStyle/>
                    <a:p>
                      <a:r>
                        <a:rPr lang="en-GB" sz="800" b="1" dirty="0"/>
                        <a:t>Qtr 1    </a:t>
                      </a:r>
                      <a:r>
                        <a:rPr lang="en-GB" sz="800" dirty="0"/>
                        <a:t>38% - 17,831 &lt;4</a:t>
                      </a:r>
                      <a:r>
                        <a:rPr lang="en-GB" sz="800" baseline="0" dirty="0"/>
                        <a:t> hrs out of 46,617</a:t>
                      </a:r>
                      <a:endParaRPr lang="en-GB" sz="800" dirty="0"/>
                    </a:p>
                    <a:p>
                      <a:r>
                        <a:rPr lang="en-GB" sz="800" b="1" dirty="0"/>
                        <a:t>Qtr 2    </a:t>
                      </a:r>
                      <a:r>
                        <a:rPr lang="en-GB" sz="800" dirty="0"/>
                        <a:t>38% -</a:t>
                      </a:r>
                      <a:r>
                        <a:rPr lang="en-GB" sz="800" baseline="0" dirty="0"/>
                        <a:t> </a:t>
                      </a:r>
                      <a:r>
                        <a:rPr lang="en-GB" sz="800" dirty="0"/>
                        <a:t>16,339 &lt; 4 hrs out of 43,382</a:t>
                      </a:r>
                      <a:endParaRPr lang="en-GB" sz="1100" dirty="0"/>
                    </a:p>
                    <a:p>
                      <a:r>
                        <a:rPr lang="en-GB" sz="800" b="1" dirty="0" err="1"/>
                        <a:t>Qtr</a:t>
                      </a:r>
                      <a:r>
                        <a:rPr lang="en-GB" sz="800" b="1" baseline="0" dirty="0"/>
                        <a:t> </a:t>
                      </a:r>
                      <a:r>
                        <a:rPr lang="en-GB" sz="800" b="1" dirty="0"/>
                        <a:t>3</a:t>
                      </a:r>
                      <a:r>
                        <a:rPr lang="en-GB" sz="800" b="1" baseline="0" dirty="0"/>
                        <a:t>  </a:t>
                      </a:r>
                      <a:r>
                        <a:rPr lang="en-GB" sz="800" baseline="0" dirty="0"/>
                        <a:t>35% -  16,568 &lt; 4 hrs out of 47,143</a:t>
                      </a:r>
                    </a:p>
                    <a:p>
                      <a:r>
                        <a:rPr lang="en-GB" sz="800" b="1" baseline="0" dirty="0" err="1"/>
                        <a:t>Qtr</a:t>
                      </a:r>
                      <a:r>
                        <a:rPr lang="en-GB" sz="800" b="1" baseline="0" dirty="0"/>
                        <a:t> 4   </a:t>
                      </a:r>
                      <a:r>
                        <a:rPr lang="en-GB" sz="800" baseline="0" dirty="0"/>
                        <a:t>36% - 16,140 &lt; 4 hrs out of 44,534</a:t>
                      </a:r>
                    </a:p>
                    <a:p>
                      <a:endParaRPr lang="en-GB" sz="8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t>Total Apr 24– Mar</a:t>
                      </a:r>
                      <a:r>
                        <a:rPr lang="en-GB" sz="800" b="1" baseline="0" dirty="0"/>
                        <a:t> 25  </a:t>
                      </a:r>
                      <a:r>
                        <a:rPr lang="en-GB" sz="800" dirty="0"/>
                        <a:t>% - 67,006 out of 181,413</a:t>
                      </a:r>
                    </a:p>
                  </a:txBody>
                  <a:tcPr/>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369898">
                <a:tc>
                  <a:txBody>
                    <a:bodyPr/>
                    <a:lstStyle/>
                    <a:p>
                      <a:endParaRPr lang="en-GB" sz="1200" dirty="0"/>
                    </a:p>
                  </a:txBody>
                  <a:tcPr/>
                </a:tc>
                <a:tc>
                  <a:txBody>
                    <a:bodyPr/>
                    <a:lstStyle/>
                    <a:p>
                      <a:r>
                        <a:rPr lang="en-GB" sz="1100" dirty="0"/>
                        <a:t>ED – 12 Hour Target *</a:t>
                      </a:r>
                    </a:p>
                    <a:p>
                      <a:endParaRPr lang="en-GB" sz="1100" dirty="0"/>
                    </a:p>
                    <a:p>
                      <a:r>
                        <a:rPr lang="en-GB" sz="1100" dirty="0"/>
                        <a:t>Reduce</a:t>
                      </a:r>
                      <a:r>
                        <a:rPr lang="en-GB" sz="1100" baseline="0" dirty="0"/>
                        <a:t> the n</a:t>
                      </a:r>
                      <a:r>
                        <a:rPr lang="en-GB" sz="1100" dirty="0"/>
                        <a:t>umber of patients waiting &gt; 12 hours in </a:t>
                      </a:r>
                      <a:r>
                        <a:rPr lang="en-GB" sz="1100" dirty="0">
                          <a:solidFill>
                            <a:schemeClr val="tx1"/>
                          </a:solidFill>
                        </a:rPr>
                        <a:t>ED in 22/23 </a:t>
                      </a:r>
                      <a:r>
                        <a:rPr lang="en-GB" sz="1100" dirty="0"/>
                        <a:t>by 10%</a:t>
                      </a:r>
                    </a:p>
                  </a:txBody>
                  <a:tcPr marL="60960" marR="60960" marT="30480" marB="30480"/>
                </a:tc>
                <a:tc>
                  <a:txBody>
                    <a:bodyPr/>
                    <a:lstStyle/>
                    <a:p>
                      <a:r>
                        <a:rPr lang="en-GB" sz="1100" dirty="0"/>
                        <a:t>2,309</a:t>
                      </a:r>
                    </a:p>
                  </a:txBody>
                  <a:tcPr marL="60960" marR="60960" marT="30480" marB="30480"/>
                </a:tc>
                <a:tc>
                  <a:txBody>
                    <a:bodyPr/>
                    <a:lstStyle/>
                    <a:p>
                      <a:r>
                        <a:rPr lang="en-GB" sz="1100" dirty="0"/>
                        <a:t>2,431 patients waited &gt;</a:t>
                      </a:r>
                      <a:r>
                        <a:rPr lang="en-GB" sz="1100" baseline="0" dirty="0"/>
                        <a:t> 12 hours during March 2025.</a:t>
                      </a:r>
                      <a:endParaRPr lang="en-GB" sz="1100" dirty="0"/>
                    </a:p>
                    <a:p>
                      <a:endParaRPr lang="en-GB" sz="1100" dirty="0"/>
                    </a:p>
                    <a:p>
                      <a:r>
                        <a:rPr lang="en-GB" sz="1100" dirty="0"/>
                        <a:t>+122 patients /+5% over expected target</a:t>
                      </a:r>
                    </a:p>
                  </a:txBody>
                  <a:tcPr marL="60960" marR="60960" marT="30480" marB="30480"/>
                </a:tc>
                <a:tc>
                  <a:txBody>
                    <a:bodyPr/>
                    <a:lstStyle/>
                    <a:p>
                      <a:r>
                        <a:rPr lang="en-GB" sz="800" b="1" dirty="0"/>
                        <a:t>Qtr 1    </a:t>
                      </a:r>
                      <a:r>
                        <a:rPr lang="en-GB" sz="800" dirty="0"/>
                        <a:t>8,175 &gt;12hrs.</a:t>
                      </a:r>
                      <a:r>
                        <a:rPr lang="en-GB" sz="800" baseline="0" dirty="0"/>
                        <a:t>  T</a:t>
                      </a:r>
                      <a:r>
                        <a:rPr lang="en-GB" sz="800" dirty="0"/>
                        <a:t>arget was 5531</a:t>
                      </a:r>
                      <a:r>
                        <a:rPr lang="en-GB" sz="800" baseline="0" dirty="0"/>
                        <a:t> – 2,644 over target/+</a:t>
                      </a:r>
                      <a:r>
                        <a:rPr lang="en-GB" sz="800" dirty="0"/>
                        <a:t>33%</a:t>
                      </a:r>
                    </a:p>
                    <a:p>
                      <a:r>
                        <a:rPr lang="en-GB" sz="800" b="1" dirty="0"/>
                        <a:t>Qtr</a:t>
                      </a:r>
                      <a:r>
                        <a:rPr lang="en-GB" sz="800" b="1" baseline="0" dirty="0"/>
                        <a:t> 2    </a:t>
                      </a:r>
                      <a:r>
                        <a:rPr lang="en-GB" sz="800" baseline="0" dirty="0"/>
                        <a:t>8,861 &gt;12 hrs.  Target was 6,469 – 2,392 over target/+23%</a:t>
                      </a:r>
                    </a:p>
                    <a:p>
                      <a:r>
                        <a:rPr lang="en-GB" sz="800" b="1" baseline="0" dirty="0" err="1"/>
                        <a:t>Qtr</a:t>
                      </a:r>
                      <a:r>
                        <a:rPr lang="en-GB" sz="800" b="1" baseline="0" dirty="0"/>
                        <a:t> 3   </a:t>
                      </a:r>
                      <a:r>
                        <a:rPr lang="en-GB" sz="800" baseline="0" dirty="0"/>
                        <a:t>8,878 &gt;12 hrs.   Target was 6,610 – 2,268 over target/+34%</a:t>
                      </a:r>
                    </a:p>
                    <a:p>
                      <a:r>
                        <a:rPr lang="en-GB" sz="800" b="1" baseline="0" dirty="0" err="1"/>
                        <a:t>Qtr</a:t>
                      </a:r>
                      <a:r>
                        <a:rPr lang="en-GB" sz="800" b="1" baseline="0" dirty="0"/>
                        <a:t> 4    </a:t>
                      </a:r>
                      <a:r>
                        <a:rPr lang="en-GB" sz="800" baseline="0" dirty="0"/>
                        <a:t>7,513 &gt;12 hrs.  Target was</a:t>
                      </a:r>
                    </a:p>
                    <a:p>
                      <a:r>
                        <a:rPr lang="en-GB" sz="800" baseline="0" dirty="0"/>
                        <a:t>6,129 – 1,384 over target/+23% </a:t>
                      </a:r>
                    </a:p>
                    <a:p>
                      <a:endParaRPr lang="en-GB" sz="8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t>Total Apr 24– Mar</a:t>
                      </a:r>
                      <a:r>
                        <a:rPr lang="en-GB" sz="800" b="1" baseline="0" dirty="0"/>
                        <a:t> 25  </a:t>
                      </a:r>
                      <a:r>
                        <a:rPr lang="en-GB" sz="800" dirty="0"/>
                        <a:t>% - 33,775out of 181,413</a:t>
                      </a:r>
                    </a:p>
                  </a:txBody>
                  <a:tcPr/>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267649">
                <a:tc>
                  <a:txBody>
                    <a:bodyPr/>
                    <a:lstStyle/>
                    <a:p>
                      <a:endParaRPr lang="en-GB" sz="1200" dirty="0"/>
                    </a:p>
                  </a:txBody>
                  <a:tcPr/>
                </a:tc>
                <a:tc>
                  <a:txBody>
                    <a:bodyPr/>
                    <a:lstStyle/>
                    <a:p>
                      <a:r>
                        <a:rPr lang="en-GB" sz="1100" dirty="0"/>
                        <a:t>NIAS </a:t>
                      </a:r>
                    </a:p>
                    <a:p>
                      <a:r>
                        <a:rPr lang="en-GB" sz="1100" dirty="0"/>
                        <a:t>% of Ambulance</a:t>
                      </a:r>
                      <a:r>
                        <a:rPr lang="en-GB" sz="1100" baseline="0" dirty="0"/>
                        <a:t> </a:t>
                      </a:r>
                      <a:r>
                        <a:rPr lang="en-GB" sz="1100" dirty="0"/>
                        <a:t>Handover</a:t>
                      </a:r>
                      <a:r>
                        <a:rPr lang="en-GB" sz="1100" baseline="0" dirty="0"/>
                        <a:t> Delay &lt; 30 minutes</a:t>
                      </a:r>
                      <a:endParaRPr lang="en-GB" sz="1100" dirty="0"/>
                    </a:p>
                  </a:txBody>
                  <a:tcPr marL="60960" marR="60960" marT="30480" marB="30480"/>
                </a:tc>
                <a:tc>
                  <a:txBody>
                    <a:bodyPr/>
                    <a:lstStyle/>
                    <a:p>
                      <a:r>
                        <a:rPr lang="en-GB" sz="1100" dirty="0"/>
                        <a:t>40%</a:t>
                      </a:r>
                    </a:p>
                    <a:p>
                      <a:endParaRPr lang="en-GB" sz="1100" dirty="0"/>
                    </a:p>
                    <a:p>
                      <a:r>
                        <a:rPr lang="en-GB" sz="1100" dirty="0"/>
                        <a:t> </a:t>
                      </a:r>
                      <a:r>
                        <a:rPr lang="en-GB" sz="900" dirty="0"/>
                        <a:t>(Jan 25 </a:t>
                      </a:r>
                      <a:r>
                        <a:rPr lang="en-GB" sz="900" baseline="0" dirty="0"/>
                        <a:t>data – Feb/Mar not available)</a:t>
                      </a:r>
                      <a:endParaRPr lang="en-GB" sz="9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23.7% - January 25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16.3% below </a:t>
                      </a:r>
                      <a:r>
                        <a:rPr lang="en-GB" sz="1100" baseline="0" dirty="0"/>
                        <a:t>expected target</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(only %’s reported by SPPG )</a:t>
                      </a:r>
                    </a:p>
                  </a:txBody>
                  <a:tcPr marL="60960" marR="60960" marT="30480" marB="30480"/>
                </a:tc>
                <a:tc>
                  <a:txBody>
                    <a:bodyPr/>
                    <a:lstStyle/>
                    <a:p>
                      <a:r>
                        <a:rPr lang="en-GB" sz="1100" dirty="0"/>
                        <a:t>Qtr 1    29.1%</a:t>
                      </a:r>
                    </a:p>
                    <a:p>
                      <a:endParaRPr lang="en-GB" sz="1100" dirty="0"/>
                    </a:p>
                    <a:p>
                      <a:r>
                        <a:rPr lang="en-GB" sz="1100" dirty="0"/>
                        <a:t>Qtr 2    29.6%</a:t>
                      </a:r>
                    </a:p>
                    <a:p>
                      <a:endParaRPr lang="en-GB" sz="1100" dirty="0"/>
                    </a:p>
                    <a:p>
                      <a:r>
                        <a:rPr lang="en-GB" sz="1100" dirty="0" err="1"/>
                        <a:t>Qtr</a:t>
                      </a:r>
                      <a:r>
                        <a:rPr lang="en-GB" sz="1100" dirty="0"/>
                        <a:t> 3    26.5%</a:t>
                      </a:r>
                    </a:p>
                    <a:p>
                      <a:endParaRPr lang="en-GB" sz="1100" dirty="0"/>
                    </a:p>
                    <a:p>
                      <a:r>
                        <a:rPr lang="en-GB" sz="1100" dirty="0" err="1"/>
                        <a:t>Qtr</a:t>
                      </a:r>
                      <a:r>
                        <a:rPr lang="en-GB" sz="1100" dirty="0"/>
                        <a:t> 4    </a:t>
                      </a:r>
                      <a:r>
                        <a:rPr lang="en-GB" sz="1100" baseline="0" dirty="0"/>
                        <a:t> </a:t>
                      </a:r>
                      <a:r>
                        <a:rPr lang="en-GB" sz="1100" dirty="0"/>
                        <a:t>Not</a:t>
                      </a:r>
                      <a:r>
                        <a:rPr lang="en-GB" sz="1100" baseline="0" dirty="0"/>
                        <a:t> available</a:t>
                      </a:r>
                      <a:endParaRPr lang="en-GB" sz="1100" dirty="0"/>
                    </a:p>
                  </a:txBody>
                  <a:tcPr marL="60960" marR="60960" marT="30480" marB="30480"/>
                </a:tc>
                <a:tc>
                  <a:txBody>
                    <a:bodyPr/>
                    <a:lstStyle/>
                    <a:p>
                      <a:endParaRPr lang="en-GB" sz="1100" dirty="0"/>
                    </a:p>
                  </a:txBody>
                  <a:tcPr/>
                </a:tc>
                <a:tc>
                  <a:txBody>
                    <a:bodyPr/>
                    <a:lstStyle/>
                    <a:p>
                      <a:endParaRPr lang="en-GB" sz="1100" dirty="0"/>
                    </a:p>
                    <a:p>
                      <a:endParaRPr lang="en-GB" sz="1100" dirty="0"/>
                    </a:p>
                    <a:p>
                      <a:endParaRPr lang="en-GB" sz="1100" dirty="0"/>
                    </a:p>
                    <a:p>
                      <a:r>
                        <a:rPr lang="en-GB" sz="1100" dirty="0"/>
                        <a:t>N/A</a:t>
                      </a:r>
                    </a:p>
                  </a:txBody>
                  <a:tcPr/>
                </a:tc>
                <a:tc>
                  <a:txBody>
                    <a:bodyPr/>
                    <a:lstStyle/>
                    <a:p>
                      <a:endParaRPr lang="en-GB" sz="1200" dirty="0"/>
                    </a:p>
                  </a:txBody>
                  <a:tcPr/>
                </a:tc>
                <a:extLst>
                  <a:ext uri="{0D108BD9-81ED-4DB2-BD59-A6C34878D82A}">
                    <a16:rowId xmlns:a16="http://schemas.microsoft.com/office/drawing/2014/main" val="1326959614"/>
                  </a:ext>
                </a:extLst>
              </a:tr>
              <a:tr h="1394158">
                <a:tc>
                  <a:txBody>
                    <a:bodyPr/>
                    <a:lstStyle/>
                    <a:p>
                      <a:endParaRPr lang="en-GB" sz="1200"/>
                    </a:p>
                  </a:txBody>
                  <a:tcPr/>
                </a:tc>
                <a:tc>
                  <a:txBody>
                    <a:bodyPr/>
                    <a:lstStyle/>
                    <a:p>
                      <a:r>
                        <a:rPr lang="en-GB" sz="1100" dirty="0"/>
                        <a:t>NIAS </a:t>
                      </a:r>
                    </a:p>
                    <a:p>
                      <a:r>
                        <a:rPr lang="en-GB" sz="1100" dirty="0"/>
                        <a:t>% of Ambulance Handover Delay &lt; 2 hours</a:t>
                      </a:r>
                    </a:p>
                  </a:txBody>
                  <a:tcPr marL="60960" marR="60960" marT="30480" marB="30480"/>
                </a:tc>
                <a:tc>
                  <a:txBody>
                    <a:bodyPr/>
                    <a:lstStyle/>
                    <a:p>
                      <a:r>
                        <a:rPr lang="en-GB" sz="1100" dirty="0"/>
                        <a:t>0%</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t>(Jan 25 </a:t>
                      </a:r>
                      <a:r>
                        <a:rPr lang="en-GB" sz="900" baseline="0" dirty="0"/>
                        <a:t>data – Feb/Mar not available)</a:t>
                      </a:r>
                      <a:endParaRPr lang="en-GB" sz="900" dirty="0"/>
                    </a:p>
                    <a:p>
                      <a:endParaRPr lang="en-GB" sz="1100" dirty="0"/>
                    </a:p>
                  </a:txBody>
                  <a:tcPr marL="60960" marR="60960" marT="30480" marB="30480"/>
                </a:tc>
                <a:tc>
                  <a:txBody>
                    <a:bodyPr/>
                    <a:lstStyle/>
                    <a:p>
                      <a:r>
                        <a:rPr lang="en-GB" sz="1100" dirty="0"/>
                        <a:t>26.6% - January 25 data</a:t>
                      </a:r>
                    </a:p>
                    <a:p>
                      <a:endParaRPr lang="en-GB" sz="1100" dirty="0"/>
                    </a:p>
                    <a:p>
                      <a:r>
                        <a:rPr lang="en-GB" sz="1100" dirty="0"/>
                        <a:t>26.6% over expected target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(only %’s reported by SPPG )</a:t>
                      </a:r>
                    </a:p>
                    <a:p>
                      <a:endParaRPr lang="en-GB" sz="1100" dirty="0"/>
                    </a:p>
                    <a:p>
                      <a:endParaRPr lang="en-GB" sz="1100" dirty="0"/>
                    </a:p>
                  </a:txBody>
                  <a:tcPr marL="60960" marR="60960" marT="30480" marB="30480"/>
                </a:tc>
                <a:tc>
                  <a:txBody>
                    <a:bodyPr/>
                    <a:lstStyle/>
                    <a:p>
                      <a:r>
                        <a:rPr lang="en-GB" sz="1100" dirty="0"/>
                        <a:t>Qtr</a:t>
                      </a:r>
                      <a:r>
                        <a:rPr lang="en-GB" sz="1100" baseline="0" dirty="0"/>
                        <a:t> 1    14.6%</a:t>
                      </a:r>
                    </a:p>
                    <a:p>
                      <a:endParaRPr lang="en-GB" sz="1100" baseline="0" dirty="0"/>
                    </a:p>
                    <a:p>
                      <a:r>
                        <a:rPr lang="en-GB" sz="1100" baseline="0" dirty="0"/>
                        <a:t>Qtr 2    14.0%</a:t>
                      </a:r>
                    </a:p>
                    <a:p>
                      <a:endParaRPr lang="en-GB" sz="1100" dirty="0"/>
                    </a:p>
                    <a:p>
                      <a:r>
                        <a:rPr lang="en-GB" sz="1100" dirty="0" err="1"/>
                        <a:t>Qtr</a:t>
                      </a:r>
                      <a:r>
                        <a:rPr lang="en-GB" sz="1100" dirty="0"/>
                        <a:t> 3     20.7%</a:t>
                      </a:r>
                    </a:p>
                    <a:p>
                      <a:endParaRPr lang="en-GB" sz="1100" dirty="0"/>
                    </a:p>
                    <a:p>
                      <a:r>
                        <a:rPr lang="en-GB" sz="1100" dirty="0" err="1"/>
                        <a:t>Qtr</a:t>
                      </a:r>
                      <a:r>
                        <a:rPr lang="en-GB" sz="1100" dirty="0"/>
                        <a:t> 4     Not available</a:t>
                      </a:r>
                    </a:p>
                  </a:txBody>
                  <a:tcPr marL="60960" marR="60960" marT="30480" marB="30480"/>
                </a:tc>
                <a:tc>
                  <a:txBody>
                    <a:bodyPr/>
                    <a:lstStyle/>
                    <a:p>
                      <a:endParaRPr lang="en-GB" sz="1100" dirty="0"/>
                    </a:p>
                  </a:txBody>
                  <a:tcPr/>
                </a:tc>
                <a:tc>
                  <a:txBody>
                    <a:bodyPr/>
                    <a:lstStyle/>
                    <a:p>
                      <a:endParaRPr lang="en-GB" sz="1100" dirty="0"/>
                    </a:p>
                    <a:p>
                      <a:endParaRPr lang="en-GB" sz="1100" dirty="0"/>
                    </a:p>
                    <a:p>
                      <a:endParaRPr lang="en-GB" sz="1100" dirty="0"/>
                    </a:p>
                    <a:p>
                      <a:r>
                        <a:rPr lang="en-GB" sz="1100" dirty="0"/>
                        <a:t>N/A</a:t>
                      </a:r>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6" name="Picture 5" descr="A red triangle with blue border"/>
          <p:cNvPicPr>
            <a:picLocks noChangeAspect="1"/>
          </p:cNvPicPr>
          <p:nvPr/>
        </p:nvPicPr>
        <p:blipFill>
          <a:blip r:embed="rId4"/>
          <a:stretch>
            <a:fillRect/>
          </a:stretch>
        </p:blipFill>
        <p:spPr>
          <a:xfrm>
            <a:off x="7482584" y="1758141"/>
            <a:ext cx="354425" cy="346884"/>
          </a:xfrm>
          <a:prstGeom prst="rect">
            <a:avLst/>
          </a:prstGeom>
        </p:spPr>
      </p:pic>
      <p:pic>
        <p:nvPicPr>
          <p:cNvPr id="5" name="Picture 4" descr="A graph on NIAS Handover &lt;30 mins with blue and orange lines. 2024/25 target and 2024/25 outturn.&#10;"/>
          <p:cNvPicPr>
            <a:picLocks noChangeAspect="1"/>
          </p:cNvPicPr>
          <p:nvPr/>
        </p:nvPicPr>
        <p:blipFill>
          <a:blip r:embed="rId5"/>
          <a:stretch>
            <a:fillRect/>
          </a:stretch>
        </p:blipFill>
        <p:spPr>
          <a:xfrm>
            <a:off x="8497860" y="4157954"/>
            <a:ext cx="3595771" cy="1178463"/>
          </a:xfrm>
          <a:prstGeom prst="rect">
            <a:avLst/>
          </a:prstGeom>
        </p:spPr>
      </p:pic>
      <p:pic>
        <p:nvPicPr>
          <p:cNvPr id="8" name="Picture 7" descr="A graph on NIAS Handover &lt;2hrs with 2024/25 target and 2024/25 outturn&#10;"/>
          <p:cNvPicPr>
            <a:picLocks noChangeAspect="1"/>
          </p:cNvPicPr>
          <p:nvPr/>
        </p:nvPicPr>
        <p:blipFill>
          <a:blip r:embed="rId6"/>
          <a:stretch>
            <a:fillRect/>
          </a:stretch>
        </p:blipFill>
        <p:spPr>
          <a:xfrm>
            <a:off x="8497859" y="5454277"/>
            <a:ext cx="3595771" cy="1257366"/>
          </a:xfrm>
          <a:prstGeom prst="rect">
            <a:avLst/>
          </a:prstGeom>
        </p:spPr>
      </p:pic>
      <p:pic>
        <p:nvPicPr>
          <p:cNvPr id="11" name="Picture 10" descr="A graph showing the ED 4-hour Performance - Apr 19 to Mar 25. "/>
          <p:cNvPicPr>
            <a:picLocks noChangeAspect="1"/>
          </p:cNvPicPr>
          <p:nvPr/>
        </p:nvPicPr>
        <p:blipFill>
          <a:blip r:embed="rId7"/>
          <a:stretch>
            <a:fillRect/>
          </a:stretch>
        </p:blipFill>
        <p:spPr>
          <a:xfrm>
            <a:off x="8497859" y="1296064"/>
            <a:ext cx="3595771" cy="1364700"/>
          </a:xfrm>
          <a:prstGeom prst="rect">
            <a:avLst/>
          </a:prstGeom>
        </p:spPr>
      </p:pic>
      <p:pic>
        <p:nvPicPr>
          <p:cNvPr id="15" name="Picture 14" descr="A graph showing the ED 12 hours outturn - Apr 19 to Mar 25.&#10;"/>
          <p:cNvPicPr>
            <a:picLocks noChangeAspect="1"/>
          </p:cNvPicPr>
          <p:nvPr/>
        </p:nvPicPr>
        <p:blipFill>
          <a:blip r:embed="rId8"/>
          <a:stretch>
            <a:fillRect/>
          </a:stretch>
        </p:blipFill>
        <p:spPr>
          <a:xfrm>
            <a:off x="8497861" y="2729609"/>
            <a:ext cx="3595771" cy="1359500"/>
          </a:xfrm>
          <a:prstGeom prst="rect">
            <a:avLst/>
          </a:prstGeom>
        </p:spPr>
      </p:pic>
      <p:pic>
        <p:nvPicPr>
          <p:cNvPr id="13" name="Picture 12" descr="A red triangle with blue border"/>
          <p:cNvPicPr>
            <a:picLocks noChangeAspect="1"/>
          </p:cNvPicPr>
          <p:nvPr/>
        </p:nvPicPr>
        <p:blipFill>
          <a:blip r:embed="rId4"/>
          <a:stretch>
            <a:fillRect/>
          </a:stretch>
        </p:blipFill>
        <p:spPr>
          <a:xfrm>
            <a:off x="8002526" y="1759476"/>
            <a:ext cx="354425" cy="346884"/>
          </a:xfrm>
          <a:prstGeom prst="rect">
            <a:avLst/>
          </a:prstGeom>
        </p:spPr>
      </p:pic>
      <p:pic>
        <p:nvPicPr>
          <p:cNvPr id="14" name="Picture 13" descr="A red triangle with blue border"/>
          <p:cNvPicPr>
            <a:picLocks noChangeAspect="1"/>
          </p:cNvPicPr>
          <p:nvPr/>
        </p:nvPicPr>
        <p:blipFill>
          <a:blip r:embed="rId4"/>
          <a:stretch>
            <a:fillRect/>
          </a:stretch>
        </p:blipFill>
        <p:spPr>
          <a:xfrm>
            <a:off x="7482583" y="3235917"/>
            <a:ext cx="354425" cy="346884"/>
          </a:xfrm>
          <a:prstGeom prst="rect">
            <a:avLst/>
          </a:prstGeom>
        </p:spPr>
      </p:pic>
      <p:pic>
        <p:nvPicPr>
          <p:cNvPr id="16" name="Picture 15" descr="A red triangle with blue border&#10;"/>
          <p:cNvPicPr>
            <a:picLocks noChangeAspect="1"/>
          </p:cNvPicPr>
          <p:nvPr/>
        </p:nvPicPr>
        <p:blipFill>
          <a:blip r:embed="rId4"/>
          <a:stretch>
            <a:fillRect/>
          </a:stretch>
        </p:blipFill>
        <p:spPr>
          <a:xfrm>
            <a:off x="7478614" y="4573743"/>
            <a:ext cx="354425" cy="346884"/>
          </a:xfrm>
          <a:prstGeom prst="rect">
            <a:avLst/>
          </a:prstGeom>
        </p:spPr>
      </p:pic>
      <p:pic>
        <p:nvPicPr>
          <p:cNvPr id="17" name="Picture 16" descr="A red triangle with blue border"/>
          <p:cNvPicPr>
            <a:picLocks noChangeAspect="1"/>
          </p:cNvPicPr>
          <p:nvPr/>
        </p:nvPicPr>
        <p:blipFill>
          <a:blip r:embed="rId4"/>
          <a:stretch>
            <a:fillRect/>
          </a:stretch>
        </p:blipFill>
        <p:spPr>
          <a:xfrm>
            <a:off x="7478614" y="5908772"/>
            <a:ext cx="354425" cy="346884"/>
          </a:xfrm>
          <a:prstGeom prst="rect">
            <a:avLst/>
          </a:prstGeom>
        </p:spPr>
      </p:pic>
      <p:pic>
        <p:nvPicPr>
          <p:cNvPr id="18" name="Picture 17" descr="A red triangle with blue border&#10;"/>
          <p:cNvPicPr>
            <a:picLocks noChangeAspect="1"/>
          </p:cNvPicPr>
          <p:nvPr/>
        </p:nvPicPr>
        <p:blipFill>
          <a:blip r:embed="rId4"/>
          <a:stretch>
            <a:fillRect/>
          </a:stretch>
        </p:blipFill>
        <p:spPr>
          <a:xfrm>
            <a:off x="8002526" y="3235917"/>
            <a:ext cx="354425" cy="346884"/>
          </a:xfrm>
          <a:prstGeom prst="rect">
            <a:avLst/>
          </a:prstGeom>
        </p:spPr>
      </p:pic>
    </p:spTree>
    <p:extLst>
      <p:ext uri="{BB962C8B-B14F-4D97-AF65-F5344CB8AC3E}">
        <p14:creationId xmlns:p14="http://schemas.microsoft.com/office/powerpoint/2010/main" val="3080009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ackground with purple and pink ballo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SDP Indicators</a:t>
            </a:r>
          </a:p>
        </p:txBody>
      </p:sp>
      <p:graphicFrame>
        <p:nvGraphicFramePr>
          <p:cNvPr id="2" name="Table 1"/>
          <p:cNvGraphicFramePr>
            <a:graphicFrameLocks noGrp="1"/>
          </p:cNvGraphicFramePr>
          <p:nvPr>
            <p:extLst>
              <p:ext uri="{D42A27DB-BD31-4B8C-83A1-F6EECF244321}">
                <p14:modId xmlns:p14="http://schemas.microsoft.com/office/powerpoint/2010/main" val="2418420211"/>
              </p:ext>
            </p:extLst>
          </p:nvPr>
        </p:nvGraphicFramePr>
        <p:xfrm>
          <a:off x="98368" y="549741"/>
          <a:ext cx="11995264" cy="6255711"/>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37113">
                  <a:extLst>
                    <a:ext uri="{9D8B030D-6E8A-4147-A177-3AD203B41FA5}">
                      <a16:colId xmlns:a16="http://schemas.microsoft.com/office/drawing/2014/main" val="3247098725"/>
                    </a:ext>
                  </a:extLst>
                </a:gridCol>
                <a:gridCol w="1567642">
                  <a:extLst>
                    <a:ext uri="{9D8B030D-6E8A-4147-A177-3AD203B41FA5}">
                      <a16:colId xmlns:a16="http://schemas.microsoft.com/office/drawing/2014/main" val="3934673934"/>
                    </a:ext>
                  </a:extLst>
                </a:gridCol>
                <a:gridCol w="485775">
                  <a:extLst>
                    <a:ext uri="{9D8B030D-6E8A-4147-A177-3AD203B41FA5}">
                      <a16:colId xmlns:a16="http://schemas.microsoft.com/office/drawing/2014/main" val="340205772"/>
                    </a:ext>
                  </a:extLst>
                </a:gridCol>
                <a:gridCol w="514350">
                  <a:extLst>
                    <a:ext uri="{9D8B030D-6E8A-4147-A177-3AD203B41FA5}">
                      <a16:colId xmlns:a16="http://schemas.microsoft.com/office/drawing/2014/main" val="1015987713"/>
                    </a:ext>
                  </a:extLst>
                </a:gridCol>
                <a:gridCol w="3740207">
                  <a:extLst>
                    <a:ext uri="{9D8B030D-6E8A-4147-A177-3AD203B41FA5}">
                      <a16:colId xmlns:a16="http://schemas.microsoft.com/office/drawing/2014/main" val="1075718584"/>
                    </a:ext>
                  </a:extLst>
                </a:gridCol>
              </a:tblGrid>
              <a:tr h="346716">
                <a:tc rowSpan="2">
                  <a:txBody>
                    <a:bodyPr/>
                    <a:lstStyle/>
                    <a:p>
                      <a:r>
                        <a:rPr lang="en-GB" sz="1200" dirty="0">
                          <a:solidFill>
                            <a:srgbClr val="000000"/>
                          </a:solidFill>
                        </a:rPr>
                        <a:t>Service Area</a:t>
                      </a:r>
                    </a:p>
                  </a:txBody>
                  <a:tcPr/>
                </a:tc>
                <a:tc rowSpan="2">
                  <a:txBody>
                    <a:bodyPr/>
                    <a:lstStyle/>
                    <a:p>
                      <a:r>
                        <a:rPr lang="en-GB" sz="1200" dirty="0">
                          <a:solidFill>
                            <a:srgbClr val="000000"/>
                          </a:solidFill>
                        </a:rPr>
                        <a:t>Metric</a:t>
                      </a:r>
                    </a:p>
                  </a:txBody>
                  <a:tcPr/>
                </a:tc>
                <a:tc rowSpan="2">
                  <a:txBody>
                    <a:bodyPr/>
                    <a:lstStyle/>
                    <a:p>
                      <a:r>
                        <a:rPr lang="en-GB" sz="1200" baseline="0" dirty="0">
                          <a:solidFill>
                            <a:srgbClr val="000000"/>
                          </a:solidFill>
                        </a:rPr>
                        <a:t>Mar </a:t>
                      </a:r>
                      <a:r>
                        <a:rPr lang="en-GB" sz="1200" dirty="0">
                          <a:solidFill>
                            <a:srgbClr val="000000"/>
                          </a:solidFill>
                        </a:rPr>
                        <a:t>25 Expected</a:t>
                      </a:r>
                      <a:r>
                        <a:rPr lang="en-GB" sz="1200" baseline="0" dirty="0">
                          <a:solidFill>
                            <a:srgbClr val="000000"/>
                          </a:solidFill>
                        </a:rPr>
                        <a:t> Activity</a:t>
                      </a:r>
                      <a:endParaRPr lang="en-GB" sz="1200" dirty="0">
                        <a:solidFill>
                          <a:srgbClr val="000000"/>
                        </a:solidFill>
                      </a:endParaRPr>
                    </a:p>
                  </a:txBody>
                  <a:tcPr/>
                </a:tc>
                <a:tc rowSpan="2">
                  <a:txBody>
                    <a:bodyPr/>
                    <a:lstStyle/>
                    <a:p>
                      <a:r>
                        <a:rPr lang="en-GB" sz="1200" dirty="0">
                          <a:solidFill>
                            <a:srgbClr val="000000"/>
                          </a:solidFill>
                        </a:rPr>
                        <a:t>Mar 25 In-month Performance</a:t>
                      </a:r>
                    </a:p>
                  </a:txBody>
                  <a:tcPr/>
                </a:tc>
                <a:tc rowSpan="2">
                  <a:txBody>
                    <a:bodyPr/>
                    <a:lstStyle/>
                    <a:p>
                      <a:r>
                        <a:rPr lang="en-GB" sz="1200" dirty="0">
                          <a:solidFill>
                            <a:srgbClr val="000000"/>
                          </a:solidFill>
                        </a:rPr>
                        <a:t>Cumulative Activity YTD</a:t>
                      </a:r>
                    </a:p>
                  </a:txBody>
                  <a:tcPr/>
                </a:tc>
                <a:tc gridSpan="2">
                  <a:txBody>
                    <a:bodyPr/>
                    <a:lstStyle/>
                    <a:p>
                      <a:r>
                        <a:rPr lang="en-GB" sz="1200" dirty="0">
                          <a:solidFill>
                            <a:srgbClr val="000000"/>
                          </a:solidFill>
                        </a:rPr>
                        <a:t>Rag Status</a:t>
                      </a:r>
                    </a:p>
                  </a:txBody>
                  <a:tcPr/>
                </a:tc>
                <a:tc hMerge="1">
                  <a:txBody>
                    <a:bodyPr/>
                    <a:lstStyle/>
                    <a:p>
                      <a:endParaRPr lang="en-GB"/>
                    </a:p>
                  </a:txBody>
                  <a:tcPr/>
                </a:tc>
                <a:tc rowSpan="2">
                  <a:txBody>
                    <a:bodyPr/>
                    <a:lstStyle/>
                    <a:p>
                      <a:r>
                        <a:rPr lang="en-GB" sz="1200" dirty="0">
                          <a:solidFill>
                            <a:srgbClr val="000000"/>
                          </a:solidFill>
                        </a:rPr>
                        <a:t>Chart</a:t>
                      </a:r>
                    </a:p>
                  </a:txBody>
                  <a:tcPr/>
                </a:tc>
                <a:extLst>
                  <a:ext uri="{0D108BD9-81ED-4DB2-BD59-A6C34878D82A}">
                    <a16:rowId xmlns:a16="http://schemas.microsoft.com/office/drawing/2014/main" val="258680681"/>
                  </a:ext>
                </a:extLst>
              </a:tr>
              <a:tr h="34671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r>
                        <a:rPr lang="en-GB" sz="1000" dirty="0">
                          <a:solidFill>
                            <a:srgbClr val="000000"/>
                          </a:solidFill>
                        </a:rPr>
                        <a:t>Mar 25</a:t>
                      </a:r>
                    </a:p>
                  </a:txBody>
                  <a:tcPr>
                    <a:solidFill>
                      <a:schemeClr val="accent1"/>
                    </a:solidFill>
                  </a:tcPr>
                </a:tc>
                <a:tc>
                  <a:txBody>
                    <a:bodyPr/>
                    <a:lstStyle/>
                    <a:p>
                      <a:pPr algn="ctr"/>
                      <a:r>
                        <a:rPr lang="en-GB" sz="1000" dirty="0">
                          <a:solidFill>
                            <a:srgbClr val="000000"/>
                          </a:solidFill>
                        </a:rPr>
                        <a:t>Full Year</a:t>
                      </a:r>
                    </a:p>
                  </a:txBody>
                  <a:tcPr>
                    <a:solidFill>
                      <a:schemeClr val="accent1"/>
                    </a:solidFill>
                  </a:tcPr>
                </a:tc>
                <a:tc vMerge="1">
                  <a:txBody>
                    <a:bodyPr/>
                    <a:lstStyle/>
                    <a:p>
                      <a:endParaRPr lang="en-GB"/>
                    </a:p>
                  </a:txBody>
                  <a:tcPr/>
                </a:tc>
                <a:extLst>
                  <a:ext uri="{0D108BD9-81ED-4DB2-BD59-A6C34878D82A}">
                    <a16:rowId xmlns:a16="http://schemas.microsoft.com/office/drawing/2014/main" val="2015874392"/>
                  </a:ext>
                </a:extLst>
              </a:tr>
              <a:tr h="1360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Unscheduled Care</a:t>
                      </a: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dirty="0"/>
                        <a:t>* Targets</a:t>
                      </a:r>
                      <a:r>
                        <a:rPr lang="en-GB" sz="900" b="0" i="1" baseline="0" dirty="0"/>
                        <a:t> included in SDP Summary Table</a:t>
                      </a:r>
                      <a:endParaRPr lang="en-GB" sz="900" b="0" i="1" dirty="0"/>
                    </a:p>
                    <a:p>
                      <a:endParaRPr lang="en-GB" sz="1200" dirty="0"/>
                    </a:p>
                  </a:txBody>
                  <a:tcPr/>
                </a:tc>
                <a:tc>
                  <a:txBody>
                    <a:bodyPr/>
                    <a:lstStyle/>
                    <a:p>
                      <a:r>
                        <a:rPr lang="en-GB" sz="1100" dirty="0"/>
                        <a:t>Complex Delayed Discharges – Mater *</a:t>
                      </a:r>
                    </a:p>
                    <a:p>
                      <a:r>
                        <a:rPr lang="en-GB" sz="900" dirty="0"/>
                        <a:t>The number</a:t>
                      </a:r>
                      <a:r>
                        <a:rPr lang="en-GB" sz="900" baseline="0" dirty="0"/>
                        <a:t> of complex discharges on any Saturday and Sunday should be at least 60% of the average daily number of complex discharges from Mon-Fri in that week.</a:t>
                      </a:r>
                      <a:endParaRPr lang="en-GB" sz="900" dirty="0"/>
                    </a:p>
                  </a:txBody>
                  <a:tcPr marL="60960" marR="60960" marT="30480" marB="30480"/>
                </a:tc>
                <a:tc>
                  <a:txBody>
                    <a:bodyPr/>
                    <a:lstStyle/>
                    <a:p>
                      <a:r>
                        <a:rPr lang="en-GB" sz="1100" dirty="0"/>
                        <a:t>60%</a:t>
                      </a:r>
                    </a:p>
                  </a:txBody>
                  <a:tcPr marL="60960" marR="60960" marT="30480" marB="30480"/>
                </a:tc>
                <a:tc>
                  <a:txBody>
                    <a:bodyPr/>
                    <a:lstStyle/>
                    <a:p>
                      <a:r>
                        <a:rPr lang="en-GB" sz="1100" dirty="0"/>
                        <a:t>9.6%</a:t>
                      </a:r>
                    </a:p>
                    <a:p>
                      <a:endParaRPr lang="en-GB" sz="1100" dirty="0"/>
                    </a:p>
                  </a:txBody>
                  <a:tcPr marL="60960" marR="60960" marT="30480" marB="30480"/>
                </a:tc>
                <a:tc>
                  <a:txBody>
                    <a:bodyPr/>
                    <a:lstStyle/>
                    <a:p>
                      <a:r>
                        <a:rPr lang="en-GB" sz="1100" dirty="0"/>
                        <a:t>Qtr 1    32.3%</a:t>
                      </a:r>
                    </a:p>
                    <a:p>
                      <a:r>
                        <a:rPr lang="en-GB" sz="1100" dirty="0"/>
                        <a:t>Qtr 2    15.9%</a:t>
                      </a:r>
                    </a:p>
                    <a:p>
                      <a:r>
                        <a:rPr lang="en-GB" sz="1100" dirty="0" err="1"/>
                        <a:t>Qtr</a:t>
                      </a:r>
                      <a:r>
                        <a:rPr lang="en-GB" sz="1100" dirty="0"/>
                        <a:t> 3    35.5%</a:t>
                      </a:r>
                    </a:p>
                    <a:p>
                      <a:r>
                        <a:rPr lang="en-GB" sz="1100" dirty="0" err="1"/>
                        <a:t>Qtr</a:t>
                      </a:r>
                      <a:r>
                        <a:rPr lang="en-GB" sz="1100" dirty="0"/>
                        <a:t> 4    </a:t>
                      </a:r>
                      <a:r>
                        <a:rPr lang="en-GB" sz="1100" baseline="0" dirty="0"/>
                        <a:t> </a:t>
                      </a:r>
                      <a:r>
                        <a:rPr lang="en-GB" sz="1100" dirty="0"/>
                        <a:t>16.2%</a:t>
                      </a:r>
                    </a:p>
                    <a:p>
                      <a:endParaRPr lang="en-GB" sz="1100" dirty="0"/>
                    </a:p>
                    <a:p>
                      <a:r>
                        <a:rPr lang="en-GB" sz="1100" b="1" dirty="0"/>
                        <a:t>Total</a:t>
                      </a:r>
                      <a:r>
                        <a:rPr lang="en-GB" sz="1100" b="1" baseline="0" dirty="0"/>
                        <a:t> Apr 24 – Mar 25  </a:t>
                      </a:r>
                    </a:p>
                    <a:p>
                      <a:r>
                        <a:rPr lang="en-GB" sz="1100" b="1" baseline="0" dirty="0"/>
                        <a:t>24.6%        </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360065">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Complex Delayed Discharges – RVH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t>The number</a:t>
                      </a:r>
                      <a:r>
                        <a:rPr lang="en-GB" sz="900" baseline="0" dirty="0"/>
                        <a:t> of complex discharges on any Saturday and Sunday should be at least 60% of the average daily number of complex discharges from Mon-Fri in that week.</a:t>
                      </a:r>
                      <a:endParaRPr lang="en-GB" sz="900" dirty="0"/>
                    </a:p>
                  </a:txBody>
                  <a:tcPr marL="60960" marR="60960" marT="30480" marB="30480"/>
                </a:tc>
                <a:tc>
                  <a:txBody>
                    <a:bodyPr/>
                    <a:lstStyle/>
                    <a:p>
                      <a:r>
                        <a:rPr lang="en-GB" sz="1100" dirty="0"/>
                        <a:t>60%</a:t>
                      </a:r>
                    </a:p>
                  </a:txBody>
                  <a:tcPr marL="60960" marR="60960" marT="30480" marB="30480"/>
                </a:tc>
                <a:tc>
                  <a:txBody>
                    <a:bodyPr/>
                    <a:lstStyle/>
                    <a:p>
                      <a:r>
                        <a:rPr lang="en-GB" sz="1100" dirty="0"/>
                        <a:t>21.6%</a:t>
                      </a:r>
                    </a:p>
                    <a:p>
                      <a:endParaRPr lang="en-GB" sz="1100" dirty="0"/>
                    </a:p>
                  </a:txBody>
                  <a:tcPr marL="60960" marR="60960" marT="30480" marB="30480"/>
                </a:tc>
                <a:tc>
                  <a:txBody>
                    <a:bodyPr/>
                    <a:lstStyle/>
                    <a:p>
                      <a:r>
                        <a:rPr lang="en-GB" sz="1100" dirty="0"/>
                        <a:t>Qtr 1    36.7%</a:t>
                      </a:r>
                    </a:p>
                    <a:p>
                      <a:r>
                        <a:rPr lang="en-GB" sz="1100" dirty="0"/>
                        <a:t>Qtr 2    22.9%</a:t>
                      </a:r>
                    </a:p>
                    <a:p>
                      <a:r>
                        <a:rPr lang="en-GB" sz="1100" dirty="0" err="1"/>
                        <a:t>Qtr</a:t>
                      </a:r>
                      <a:r>
                        <a:rPr lang="en-GB" sz="1100" baseline="0" dirty="0"/>
                        <a:t> 3    32.3%</a:t>
                      </a:r>
                    </a:p>
                    <a:p>
                      <a:r>
                        <a:rPr lang="en-GB" sz="1100" baseline="0" dirty="0" err="1"/>
                        <a:t>Qtr</a:t>
                      </a:r>
                      <a:r>
                        <a:rPr lang="en-GB" sz="1100" baseline="0" dirty="0"/>
                        <a:t> 4    33.2%</a:t>
                      </a:r>
                    </a:p>
                    <a:p>
                      <a:endParaRPr lang="en-GB" sz="1100" baseline="0" dirty="0"/>
                    </a:p>
                    <a:p>
                      <a:r>
                        <a:rPr lang="en-GB" sz="1100" b="1" dirty="0"/>
                        <a:t>Total</a:t>
                      </a:r>
                      <a:r>
                        <a:rPr lang="en-GB" sz="1100" b="1" baseline="0" dirty="0"/>
                        <a:t> Apr 24 – Mar 25  </a:t>
                      </a:r>
                    </a:p>
                    <a:p>
                      <a:r>
                        <a:rPr lang="en-GB" sz="1100" b="1" baseline="0" dirty="0"/>
                        <a:t>36.0%        </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360065">
                <a:tc>
                  <a:txBody>
                    <a:bodyPr/>
                    <a:lstStyle/>
                    <a:p>
                      <a:endParaRPr lang="en-GB" sz="1200" dirty="0"/>
                    </a:p>
                  </a:txBody>
                  <a:tcPr/>
                </a:tc>
                <a:tc>
                  <a:txBody>
                    <a:bodyPr/>
                    <a:lstStyle/>
                    <a:p>
                      <a:r>
                        <a:rPr lang="en-GB" sz="1100" dirty="0"/>
                        <a:t>Hip Fractures – Number</a:t>
                      </a:r>
                      <a:r>
                        <a:rPr lang="en-GB" sz="1100" baseline="0" dirty="0"/>
                        <a:t> </a:t>
                      </a:r>
                      <a:r>
                        <a:rPr lang="en-GB" sz="1100" dirty="0"/>
                        <a:t>of Neck Of</a:t>
                      </a:r>
                      <a:r>
                        <a:rPr lang="en-GB" sz="1100" baseline="0" dirty="0"/>
                        <a:t> Femur</a:t>
                      </a:r>
                      <a:r>
                        <a:rPr lang="en-GB" sz="1100" dirty="0"/>
                        <a:t> (NOF) patients operated</a:t>
                      </a:r>
                      <a:r>
                        <a:rPr lang="en-GB" sz="1100" baseline="0" dirty="0"/>
                        <a:t> </a:t>
                      </a:r>
                      <a:r>
                        <a:rPr lang="en-GB" sz="1100" dirty="0"/>
                        <a:t>within 48 hrs</a:t>
                      </a:r>
                    </a:p>
                  </a:txBody>
                  <a:tcPr marL="60960" marR="60960" marT="30480" marB="30480"/>
                </a:tc>
                <a:tc>
                  <a:txBody>
                    <a:bodyPr/>
                    <a:lstStyle/>
                    <a:p>
                      <a:r>
                        <a:rPr lang="en-GB" sz="1100" dirty="0"/>
                        <a:t>95%</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60%</a:t>
                      </a:r>
                      <a:r>
                        <a:rPr lang="en-GB" sz="110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r>
                        <a:rPr lang="en-GB" sz="1100" dirty="0"/>
                        <a:t>58 out of 96 seen &lt;48hrs </a:t>
                      </a:r>
                    </a:p>
                  </a:txBody>
                  <a:tcPr marL="60960" marR="60960" marT="30480" marB="30480"/>
                </a:tc>
                <a:tc>
                  <a:txBody>
                    <a:bodyPr/>
                    <a:lstStyle/>
                    <a:p>
                      <a:r>
                        <a:rPr lang="en-GB" sz="1100" dirty="0"/>
                        <a:t>Qtr 1       69%</a:t>
                      </a:r>
                    </a:p>
                    <a:p>
                      <a:r>
                        <a:rPr lang="en-GB" sz="1100" dirty="0"/>
                        <a:t>Qtr 2       43%</a:t>
                      </a:r>
                    </a:p>
                    <a:p>
                      <a:r>
                        <a:rPr lang="en-GB" sz="1100" dirty="0" err="1"/>
                        <a:t>Qtr</a:t>
                      </a:r>
                      <a:r>
                        <a:rPr lang="en-GB" sz="1100" dirty="0"/>
                        <a:t> 3       54%</a:t>
                      </a:r>
                    </a:p>
                    <a:p>
                      <a:r>
                        <a:rPr lang="en-GB" sz="1100" dirty="0" err="1"/>
                        <a:t>Qtr</a:t>
                      </a:r>
                      <a:r>
                        <a:rPr lang="en-GB" sz="1100" dirty="0"/>
                        <a:t> 4       45%</a:t>
                      </a:r>
                    </a:p>
                    <a:p>
                      <a:endParaRPr lang="en-GB" sz="1100" dirty="0"/>
                    </a:p>
                    <a:p>
                      <a:r>
                        <a:rPr lang="en-GB" sz="1100" b="1" dirty="0"/>
                        <a:t>Total Apr 24– Mar</a:t>
                      </a:r>
                      <a:r>
                        <a:rPr lang="en-GB" sz="1100" b="1" baseline="0" dirty="0"/>
                        <a:t> 25  53</a:t>
                      </a:r>
                      <a:r>
                        <a:rPr lang="en-GB" sz="1100" b="1" dirty="0"/>
                        <a:t>% - 433 out of 823</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420332">
                <a:tc>
                  <a:txBody>
                    <a:bodyPr/>
                    <a:lstStyle/>
                    <a:p>
                      <a:r>
                        <a:rPr lang="en-GB" sz="1200" b="1" dirty="0"/>
                        <a:t>Cancer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14 day Performance</a:t>
                      </a:r>
                      <a:r>
                        <a:rPr lang="en-GB" sz="110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Core only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100% of patients to be seen &lt;14 days</a:t>
                      </a:r>
                    </a:p>
                  </a:txBody>
                  <a:tcPr marL="60960" marR="60960" marT="30480" marB="30480"/>
                </a:tc>
                <a:tc>
                  <a:txBody>
                    <a:bodyPr/>
                    <a:lstStyle/>
                    <a:p>
                      <a:r>
                        <a:rPr lang="en-GB" sz="1100" dirty="0"/>
                        <a:t>100%</a:t>
                      </a:r>
                    </a:p>
                  </a:txBody>
                  <a:tcPr marL="60960" marR="60960" marT="30480" marB="30480"/>
                </a:tc>
                <a:tc>
                  <a:txBody>
                    <a:bodyPr/>
                    <a:lstStyle/>
                    <a:p>
                      <a:r>
                        <a:rPr lang="en-GB" sz="1100" dirty="0"/>
                        <a:t>11%</a:t>
                      </a:r>
                    </a:p>
                    <a:p>
                      <a:r>
                        <a:rPr lang="en-GB" sz="1100" dirty="0"/>
                        <a:t>29 seen &lt; 14 days out of total 241</a:t>
                      </a:r>
                    </a:p>
                    <a:p>
                      <a:endParaRPr lang="en-GB" sz="1100" dirty="0"/>
                    </a:p>
                  </a:txBody>
                  <a:tcPr marL="60960" marR="60960" marT="30480" marB="30480"/>
                </a:tc>
                <a:tc>
                  <a:txBody>
                    <a:bodyPr/>
                    <a:lstStyle/>
                    <a:p>
                      <a:r>
                        <a:rPr lang="en-GB" sz="1100" dirty="0"/>
                        <a:t>Qtr 1       28%</a:t>
                      </a:r>
                    </a:p>
                    <a:p>
                      <a:r>
                        <a:rPr lang="en-GB" sz="1100" dirty="0"/>
                        <a:t>Qtr 2       16%</a:t>
                      </a:r>
                    </a:p>
                    <a:p>
                      <a:r>
                        <a:rPr lang="en-GB" sz="1100" dirty="0" err="1"/>
                        <a:t>Qtr</a:t>
                      </a:r>
                      <a:r>
                        <a:rPr lang="en-GB" sz="1100" dirty="0"/>
                        <a:t> 3       14%</a:t>
                      </a:r>
                    </a:p>
                    <a:p>
                      <a:r>
                        <a:rPr lang="en-GB" sz="1100" dirty="0" err="1"/>
                        <a:t>Qtr</a:t>
                      </a:r>
                      <a:r>
                        <a:rPr lang="en-GB" sz="1100" dirty="0"/>
                        <a:t> 4       14% (91 of 665)</a:t>
                      </a:r>
                    </a:p>
                    <a:p>
                      <a:endParaRPr lang="en-GB" sz="1100" dirty="0"/>
                    </a:p>
                    <a:p>
                      <a:r>
                        <a:rPr lang="en-GB" sz="1100" b="1" dirty="0"/>
                        <a:t>Total</a:t>
                      </a:r>
                      <a:r>
                        <a:rPr lang="en-GB" sz="1100" b="1" baseline="0" dirty="0"/>
                        <a:t> Apr 24 </a:t>
                      </a:r>
                      <a:r>
                        <a:rPr lang="en-GB" sz="1100" b="1" dirty="0"/>
                        <a:t>–</a:t>
                      </a:r>
                      <a:r>
                        <a:rPr lang="en-GB" sz="1100" b="1" baseline="0" dirty="0"/>
                        <a:t> Mar 25 - 520</a:t>
                      </a:r>
                      <a:r>
                        <a:rPr lang="en-GB" sz="1100" b="1" dirty="0"/>
                        <a:t> out of</a:t>
                      </a:r>
                      <a:r>
                        <a:rPr lang="en-GB" sz="1100" b="1" baseline="0" dirty="0"/>
                        <a:t> 2,402 (22%)</a:t>
                      </a:r>
                      <a:endParaRPr lang="en-GB" sz="1100" b="1" dirty="0"/>
                    </a:p>
                  </a:txBody>
                  <a:tcPr/>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9" name="Picture 8" descr="A graph showing Mater Weekend Discharges - Complex with the 2024/25 target and 2025 outturn.&#10;"/>
          <p:cNvPicPr>
            <a:picLocks noChangeAspect="1"/>
          </p:cNvPicPr>
          <p:nvPr/>
        </p:nvPicPr>
        <p:blipFill>
          <a:blip r:embed="rId4"/>
          <a:stretch>
            <a:fillRect/>
          </a:stretch>
        </p:blipFill>
        <p:spPr>
          <a:xfrm>
            <a:off x="8411092" y="1324415"/>
            <a:ext cx="3682539" cy="1277233"/>
          </a:xfrm>
          <a:prstGeom prst="rect">
            <a:avLst/>
          </a:prstGeom>
        </p:spPr>
      </p:pic>
      <p:pic>
        <p:nvPicPr>
          <p:cNvPr id="11" name="Picture 10" descr="A graph showing Royal Weekend Discharges - Complex with 2024/25 target and 2024/25 outturn"/>
          <p:cNvPicPr>
            <a:picLocks noChangeAspect="1"/>
          </p:cNvPicPr>
          <p:nvPr/>
        </p:nvPicPr>
        <p:blipFill>
          <a:blip r:embed="rId5"/>
          <a:stretch>
            <a:fillRect/>
          </a:stretch>
        </p:blipFill>
        <p:spPr>
          <a:xfrm>
            <a:off x="8411093" y="2654395"/>
            <a:ext cx="3682539" cy="1337471"/>
          </a:xfrm>
          <a:prstGeom prst="rect">
            <a:avLst/>
          </a:prstGeom>
        </p:spPr>
      </p:pic>
      <p:pic>
        <p:nvPicPr>
          <p:cNvPr id="15" name="Picture 14" descr="A graph showing % Fracture patients for Neck of Femur &lt; 48 hours with the 2024/25 target and the 2024/25 outturn&#10;"/>
          <p:cNvPicPr>
            <a:picLocks noChangeAspect="1"/>
          </p:cNvPicPr>
          <p:nvPr/>
        </p:nvPicPr>
        <p:blipFill>
          <a:blip r:embed="rId6"/>
          <a:stretch>
            <a:fillRect/>
          </a:stretch>
        </p:blipFill>
        <p:spPr>
          <a:xfrm>
            <a:off x="8411093" y="4019582"/>
            <a:ext cx="3682539" cy="1310278"/>
          </a:xfrm>
          <a:prstGeom prst="rect">
            <a:avLst/>
          </a:prstGeom>
        </p:spPr>
      </p:pic>
      <p:pic>
        <p:nvPicPr>
          <p:cNvPr id="16" name="Picture 15" descr="A graph showing Cancer Services - 14 Day Pathway - Breast Surgery Red Flag Referrals with 2024/25 Outturn and 2024/25 Target&#10;"/>
          <p:cNvPicPr>
            <a:picLocks noChangeAspect="1"/>
          </p:cNvPicPr>
          <p:nvPr/>
        </p:nvPicPr>
        <p:blipFill>
          <a:blip r:embed="rId7"/>
          <a:stretch>
            <a:fillRect/>
          </a:stretch>
        </p:blipFill>
        <p:spPr>
          <a:xfrm>
            <a:off x="8411092" y="5374594"/>
            <a:ext cx="3682539" cy="1386124"/>
          </a:xfrm>
          <a:prstGeom prst="rect">
            <a:avLst/>
          </a:prstGeom>
        </p:spPr>
      </p:pic>
      <p:pic>
        <p:nvPicPr>
          <p:cNvPr id="13" name="Picture 12" descr="A red triangle with blue border&#10;"/>
          <p:cNvPicPr>
            <a:picLocks noChangeAspect="1"/>
          </p:cNvPicPr>
          <p:nvPr/>
        </p:nvPicPr>
        <p:blipFill>
          <a:blip r:embed="rId8"/>
          <a:stretch>
            <a:fillRect/>
          </a:stretch>
        </p:blipFill>
        <p:spPr>
          <a:xfrm>
            <a:off x="7388280" y="1754042"/>
            <a:ext cx="354425" cy="346884"/>
          </a:xfrm>
          <a:prstGeom prst="rect">
            <a:avLst/>
          </a:prstGeom>
        </p:spPr>
      </p:pic>
      <p:pic>
        <p:nvPicPr>
          <p:cNvPr id="14" name="Picture 13" descr="A red triangle with blue border"/>
          <p:cNvPicPr>
            <a:picLocks noChangeAspect="1"/>
          </p:cNvPicPr>
          <p:nvPr/>
        </p:nvPicPr>
        <p:blipFill>
          <a:blip r:embed="rId8"/>
          <a:stretch>
            <a:fillRect/>
          </a:stretch>
        </p:blipFill>
        <p:spPr>
          <a:xfrm>
            <a:off x="7415735" y="3149688"/>
            <a:ext cx="354425" cy="346884"/>
          </a:xfrm>
          <a:prstGeom prst="rect">
            <a:avLst/>
          </a:prstGeom>
        </p:spPr>
      </p:pic>
      <p:pic>
        <p:nvPicPr>
          <p:cNvPr id="17" name="Picture 16" descr="A red triangle with blue border&#10;"/>
          <p:cNvPicPr>
            <a:picLocks noChangeAspect="1"/>
          </p:cNvPicPr>
          <p:nvPr/>
        </p:nvPicPr>
        <p:blipFill>
          <a:blip r:embed="rId8"/>
          <a:stretch>
            <a:fillRect/>
          </a:stretch>
        </p:blipFill>
        <p:spPr>
          <a:xfrm>
            <a:off x="7400447" y="4501279"/>
            <a:ext cx="354425" cy="346884"/>
          </a:xfrm>
          <a:prstGeom prst="rect">
            <a:avLst/>
          </a:prstGeom>
        </p:spPr>
      </p:pic>
      <p:pic>
        <p:nvPicPr>
          <p:cNvPr id="18" name="Picture 17" descr="A red triangle with blue border&#10;"/>
          <p:cNvPicPr>
            <a:picLocks noChangeAspect="1"/>
          </p:cNvPicPr>
          <p:nvPr/>
        </p:nvPicPr>
        <p:blipFill>
          <a:blip r:embed="rId8"/>
          <a:stretch>
            <a:fillRect/>
          </a:stretch>
        </p:blipFill>
        <p:spPr>
          <a:xfrm>
            <a:off x="7425260" y="5877196"/>
            <a:ext cx="354425" cy="346884"/>
          </a:xfrm>
          <a:prstGeom prst="rect">
            <a:avLst/>
          </a:prstGeom>
        </p:spPr>
      </p:pic>
      <p:pic>
        <p:nvPicPr>
          <p:cNvPr id="19" name="Picture 18" descr="A red triangle with blue border&#10;"/>
          <p:cNvPicPr>
            <a:picLocks noChangeAspect="1"/>
          </p:cNvPicPr>
          <p:nvPr/>
        </p:nvPicPr>
        <p:blipFill>
          <a:blip r:embed="rId8"/>
          <a:stretch>
            <a:fillRect/>
          </a:stretch>
        </p:blipFill>
        <p:spPr>
          <a:xfrm>
            <a:off x="7899686" y="1754042"/>
            <a:ext cx="354425" cy="346884"/>
          </a:xfrm>
          <a:prstGeom prst="rect">
            <a:avLst/>
          </a:prstGeom>
        </p:spPr>
      </p:pic>
      <p:pic>
        <p:nvPicPr>
          <p:cNvPr id="20" name="Picture 19" descr="A red triangle with blue border&#10;"/>
          <p:cNvPicPr>
            <a:picLocks noChangeAspect="1"/>
          </p:cNvPicPr>
          <p:nvPr/>
        </p:nvPicPr>
        <p:blipFill>
          <a:blip r:embed="rId8"/>
          <a:stretch>
            <a:fillRect/>
          </a:stretch>
        </p:blipFill>
        <p:spPr>
          <a:xfrm>
            <a:off x="7902769" y="3149688"/>
            <a:ext cx="354425" cy="346884"/>
          </a:xfrm>
          <a:prstGeom prst="rect">
            <a:avLst/>
          </a:prstGeom>
        </p:spPr>
      </p:pic>
      <p:pic>
        <p:nvPicPr>
          <p:cNvPr id="21" name="Picture 20" descr="A red triangle with blue border"/>
          <p:cNvPicPr>
            <a:picLocks noChangeAspect="1"/>
          </p:cNvPicPr>
          <p:nvPr/>
        </p:nvPicPr>
        <p:blipFill>
          <a:blip r:embed="rId8"/>
          <a:stretch>
            <a:fillRect/>
          </a:stretch>
        </p:blipFill>
        <p:spPr>
          <a:xfrm>
            <a:off x="7906910" y="4501279"/>
            <a:ext cx="354425" cy="346884"/>
          </a:xfrm>
          <a:prstGeom prst="rect">
            <a:avLst/>
          </a:prstGeom>
        </p:spPr>
      </p:pic>
      <p:pic>
        <p:nvPicPr>
          <p:cNvPr id="22" name="Picture 21" descr="A red triangle with blue border&#10;"/>
          <p:cNvPicPr>
            <a:picLocks noChangeAspect="1"/>
          </p:cNvPicPr>
          <p:nvPr/>
        </p:nvPicPr>
        <p:blipFill>
          <a:blip r:embed="rId8"/>
          <a:stretch>
            <a:fillRect/>
          </a:stretch>
        </p:blipFill>
        <p:spPr>
          <a:xfrm>
            <a:off x="7918176" y="5872605"/>
            <a:ext cx="354425" cy="346884"/>
          </a:xfrm>
          <a:prstGeom prst="rect">
            <a:avLst/>
          </a:prstGeom>
        </p:spPr>
      </p:pic>
    </p:spTree>
    <p:extLst>
      <p:ext uri="{BB962C8B-B14F-4D97-AF65-F5344CB8AC3E}">
        <p14:creationId xmlns:p14="http://schemas.microsoft.com/office/powerpoint/2010/main" val="56301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ackground with purple and pink balloons&#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SDP Indicators</a:t>
            </a:r>
          </a:p>
        </p:txBody>
      </p:sp>
      <p:graphicFrame>
        <p:nvGraphicFramePr>
          <p:cNvPr id="2" name="Table 1"/>
          <p:cNvGraphicFramePr>
            <a:graphicFrameLocks noGrp="1"/>
          </p:cNvGraphicFramePr>
          <p:nvPr>
            <p:extLst>
              <p:ext uri="{D42A27DB-BD31-4B8C-83A1-F6EECF244321}">
                <p14:modId xmlns:p14="http://schemas.microsoft.com/office/powerpoint/2010/main" val="429661112"/>
              </p:ext>
            </p:extLst>
          </p:nvPr>
        </p:nvGraphicFramePr>
        <p:xfrm>
          <a:off x="98368" y="549741"/>
          <a:ext cx="11995265" cy="6267228"/>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98340">
                  <a:extLst>
                    <a:ext uri="{9D8B030D-6E8A-4147-A177-3AD203B41FA5}">
                      <a16:colId xmlns:a16="http://schemas.microsoft.com/office/drawing/2014/main" val="3247098725"/>
                    </a:ext>
                  </a:extLst>
                </a:gridCol>
                <a:gridCol w="1563565">
                  <a:extLst>
                    <a:ext uri="{9D8B030D-6E8A-4147-A177-3AD203B41FA5}">
                      <a16:colId xmlns:a16="http://schemas.microsoft.com/office/drawing/2014/main" val="3934673934"/>
                    </a:ext>
                  </a:extLst>
                </a:gridCol>
                <a:gridCol w="471488">
                  <a:extLst>
                    <a:ext uri="{9D8B030D-6E8A-4147-A177-3AD203B41FA5}">
                      <a16:colId xmlns:a16="http://schemas.microsoft.com/office/drawing/2014/main" val="340205772"/>
                    </a:ext>
                  </a:extLst>
                </a:gridCol>
                <a:gridCol w="471488">
                  <a:extLst>
                    <a:ext uri="{9D8B030D-6E8A-4147-A177-3AD203B41FA5}">
                      <a16:colId xmlns:a16="http://schemas.microsoft.com/office/drawing/2014/main" val="4003187429"/>
                    </a:ext>
                  </a:extLst>
                </a:gridCol>
                <a:gridCol w="3740207">
                  <a:extLst>
                    <a:ext uri="{9D8B030D-6E8A-4147-A177-3AD203B41FA5}">
                      <a16:colId xmlns:a16="http://schemas.microsoft.com/office/drawing/2014/main" val="1075718584"/>
                    </a:ext>
                  </a:extLst>
                </a:gridCol>
              </a:tblGrid>
              <a:tr h="346714">
                <a:tc rowSpan="2">
                  <a:txBody>
                    <a:bodyPr/>
                    <a:lstStyle/>
                    <a:p>
                      <a:r>
                        <a:rPr lang="en-GB" sz="1200" dirty="0">
                          <a:solidFill>
                            <a:srgbClr val="000000"/>
                          </a:solidFill>
                        </a:rPr>
                        <a:t>Service Area</a:t>
                      </a:r>
                    </a:p>
                  </a:txBody>
                  <a:tcPr/>
                </a:tc>
                <a:tc rowSpan="2">
                  <a:txBody>
                    <a:bodyPr/>
                    <a:lstStyle/>
                    <a:p>
                      <a:r>
                        <a:rPr lang="en-GB" sz="1200" dirty="0">
                          <a:solidFill>
                            <a:srgbClr val="000000"/>
                          </a:solidFill>
                        </a:rPr>
                        <a:t>Metric</a:t>
                      </a:r>
                    </a:p>
                  </a:txBody>
                  <a:tcPr/>
                </a:tc>
                <a:tc rowSpan="2">
                  <a:txBody>
                    <a:bodyPr/>
                    <a:lstStyle/>
                    <a:p>
                      <a:r>
                        <a:rPr lang="en-GB" sz="1200" dirty="0">
                          <a:solidFill>
                            <a:srgbClr val="000000"/>
                          </a:solidFill>
                        </a:rPr>
                        <a:t>Mar 25 Expected</a:t>
                      </a:r>
                      <a:r>
                        <a:rPr lang="en-GB" sz="1200" baseline="0" dirty="0">
                          <a:solidFill>
                            <a:srgbClr val="000000"/>
                          </a:solidFill>
                        </a:rPr>
                        <a:t> Activity</a:t>
                      </a:r>
                      <a:endParaRPr lang="en-GB" sz="1200" dirty="0">
                        <a:solidFill>
                          <a:srgbClr val="000000"/>
                        </a:solidFill>
                      </a:endParaRPr>
                    </a:p>
                  </a:txBody>
                  <a:tcPr/>
                </a:tc>
                <a:tc rowSpan="2">
                  <a:txBody>
                    <a:bodyPr/>
                    <a:lstStyle/>
                    <a:p>
                      <a:r>
                        <a:rPr lang="en-GB" sz="1200" dirty="0">
                          <a:solidFill>
                            <a:srgbClr val="000000"/>
                          </a:solidFill>
                        </a:rPr>
                        <a:t>Mar 25</a:t>
                      </a:r>
                      <a:r>
                        <a:rPr lang="en-GB" sz="1200" baseline="0" dirty="0">
                          <a:solidFill>
                            <a:srgbClr val="000000"/>
                          </a:solidFill>
                        </a:rPr>
                        <a:t> </a:t>
                      </a:r>
                      <a:r>
                        <a:rPr lang="en-GB" sz="1200" dirty="0">
                          <a:solidFill>
                            <a:srgbClr val="000000"/>
                          </a:solidFill>
                        </a:rPr>
                        <a:t>In-month Performance</a:t>
                      </a:r>
                    </a:p>
                  </a:txBody>
                  <a:tcPr/>
                </a:tc>
                <a:tc rowSpan="2">
                  <a:txBody>
                    <a:bodyPr/>
                    <a:lstStyle/>
                    <a:p>
                      <a:r>
                        <a:rPr lang="en-GB" sz="1200" dirty="0">
                          <a:solidFill>
                            <a:srgbClr val="000000"/>
                          </a:solidFill>
                        </a:rPr>
                        <a:t>Cumulative Activity YTD</a:t>
                      </a:r>
                    </a:p>
                  </a:txBody>
                  <a:tcPr/>
                </a:tc>
                <a:tc gridSpan="2">
                  <a:txBody>
                    <a:bodyPr/>
                    <a:lstStyle/>
                    <a:p>
                      <a:r>
                        <a:rPr lang="en-GB" sz="1200" dirty="0">
                          <a:solidFill>
                            <a:srgbClr val="000000"/>
                          </a:solidFill>
                        </a:rPr>
                        <a:t>Rag Status</a:t>
                      </a:r>
                    </a:p>
                  </a:txBody>
                  <a:tcPr/>
                </a:tc>
                <a:tc hMerge="1">
                  <a:txBody>
                    <a:bodyPr/>
                    <a:lstStyle/>
                    <a:p>
                      <a:endParaRPr lang="en-GB"/>
                    </a:p>
                  </a:txBody>
                  <a:tcPr/>
                </a:tc>
                <a:tc rowSpan="2">
                  <a:txBody>
                    <a:bodyPr/>
                    <a:lstStyle/>
                    <a:p>
                      <a:r>
                        <a:rPr lang="en-GB" sz="1200" dirty="0">
                          <a:solidFill>
                            <a:srgbClr val="000000"/>
                          </a:solidFill>
                        </a:rPr>
                        <a:t>Chart</a:t>
                      </a:r>
                    </a:p>
                  </a:txBody>
                  <a:tcPr/>
                </a:tc>
                <a:extLst>
                  <a:ext uri="{0D108BD9-81ED-4DB2-BD59-A6C34878D82A}">
                    <a16:rowId xmlns:a16="http://schemas.microsoft.com/office/drawing/2014/main" val="258680681"/>
                  </a:ext>
                </a:extLst>
              </a:tr>
              <a:tr h="346714">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r>
                        <a:rPr lang="en-GB" sz="1000" dirty="0">
                          <a:solidFill>
                            <a:srgbClr val="000000"/>
                          </a:solidFill>
                        </a:rPr>
                        <a:t>Mar 25</a:t>
                      </a:r>
                    </a:p>
                  </a:txBody>
                  <a:tcPr>
                    <a:solidFill>
                      <a:schemeClr val="accent1"/>
                    </a:solidFill>
                  </a:tcPr>
                </a:tc>
                <a:tc>
                  <a:txBody>
                    <a:bodyPr/>
                    <a:lstStyle/>
                    <a:p>
                      <a:pPr algn="ctr"/>
                      <a:r>
                        <a:rPr lang="en-GB" sz="1000" dirty="0">
                          <a:solidFill>
                            <a:srgbClr val="000000"/>
                          </a:solidFill>
                        </a:rPr>
                        <a:t>Full Year</a:t>
                      </a:r>
                    </a:p>
                  </a:txBody>
                  <a:tcPr>
                    <a:solidFill>
                      <a:schemeClr val="accent1"/>
                    </a:solidFill>
                  </a:tcPr>
                </a:tc>
                <a:tc vMerge="1">
                  <a:txBody>
                    <a:bodyPr/>
                    <a:lstStyle/>
                    <a:p>
                      <a:endParaRPr lang="en-GB"/>
                    </a:p>
                  </a:txBody>
                  <a:tcPr/>
                </a:tc>
                <a:extLst>
                  <a:ext uri="{0D108BD9-81ED-4DB2-BD59-A6C34878D82A}">
                    <a16:rowId xmlns:a16="http://schemas.microsoft.com/office/drawing/2014/main" val="2077385648"/>
                  </a:ext>
                </a:extLst>
              </a:tr>
              <a:tr h="14104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Cancer</a:t>
                      </a:r>
                    </a:p>
                    <a:p>
                      <a:endParaRPr lang="en-GB" sz="1200" dirty="0"/>
                    </a:p>
                    <a:p>
                      <a:r>
                        <a:rPr lang="en-GB" sz="900" i="1" dirty="0"/>
                        <a:t>* Targets included in SDP Summary Table</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31 day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98% of patients</a:t>
                      </a:r>
                      <a:r>
                        <a:rPr lang="en-GB" sz="1100" baseline="0" dirty="0"/>
                        <a:t> to be seen</a:t>
                      </a:r>
                      <a:r>
                        <a:rPr lang="en-GB" sz="1100" dirty="0"/>
                        <a:t> &lt;31 days</a:t>
                      </a:r>
                    </a:p>
                  </a:txBody>
                  <a:tcPr marL="60960" marR="60960" marT="30480" marB="30480"/>
                </a:tc>
                <a:tc>
                  <a:txBody>
                    <a:bodyPr/>
                    <a:lstStyle/>
                    <a:p>
                      <a:r>
                        <a:rPr lang="en-GB" sz="1100" dirty="0"/>
                        <a:t>98%</a:t>
                      </a:r>
                    </a:p>
                  </a:txBody>
                  <a:tcPr marL="60960" marR="60960" marT="30480" marB="30480"/>
                </a:tc>
                <a:tc>
                  <a:txBody>
                    <a:bodyPr/>
                    <a:lstStyle/>
                    <a:p>
                      <a:r>
                        <a:rPr lang="en-GB" sz="1100" dirty="0"/>
                        <a:t>89%</a:t>
                      </a:r>
                    </a:p>
                    <a:p>
                      <a:endParaRPr lang="en-GB" sz="1100" dirty="0"/>
                    </a:p>
                    <a:p>
                      <a:r>
                        <a:rPr lang="en-GB" sz="1100" dirty="0"/>
                        <a:t>174 out of 196</a:t>
                      </a:r>
                      <a:r>
                        <a:rPr lang="en-GB" sz="1100" baseline="0" dirty="0"/>
                        <a:t> </a:t>
                      </a:r>
                      <a:r>
                        <a:rPr lang="en-GB" sz="1100" dirty="0"/>
                        <a:t>patients were seen &lt;31</a:t>
                      </a:r>
                      <a:r>
                        <a:rPr lang="en-GB" sz="1100" baseline="0" dirty="0"/>
                        <a:t> days</a:t>
                      </a:r>
                    </a:p>
                    <a:p>
                      <a:endParaRPr lang="en-GB" sz="1100" baseline="0" dirty="0"/>
                    </a:p>
                    <a:p>
                      <a:r>
                        <a:rPr lang="en-GB" sz="900" i="1" dirty="0"/>
                        <a:t>Figures are provisional as pathways are still being closed down and validation ongoing. </a:t>
                      </a:r>
                    </a:p>
                  </a:txBody>
                  <a:tcPr marL="60960" marR="60960" marT="30480" marB="30480"/>
                </a:tc>
                <a:tc>
                  <a:txBody>
                    <a:bodyPr/>
                    <a:lstStyle/>
                    <a:p>
                      <a:r>
                        <a:rPr lang="en-GB" sz="1100" dirty="0" err="1"/>
                        <a:t>Qtr</a:t>
                      </a:r>
                      <a:r>
                        <a:rPr lang="en-GB" sz="1100" dirty="0"/>
                        <a:t> 1    82%</a:t>
                      </a:r>
                    </a:p>
                    <a:p>
                      <a:r>
                        <a:rPr lang="en-GB" sz="1100" dirty="0" err="1"/>
                        <a:t>Qtr</a:t>
                      </a:r>
                      <a:r>
                        <a:rPr lang="en-GB" sz="1100" dirty="0"/>
                        <a:t> 2    83%</a:t>
                      </a:r>
                    </a:p>
                    <a:p>
                      <a:r>
                        <a:rPr lang="en-GB" sz="1100" dirty="0" err="1"/>
                        <a:t>Qtr</a:t>
                      </a:r>
                      <a:r>
                        <a:rPr lang="en-GB" sz="1100" dirty="0"/>
                        <a:t> 3    81%</a:t>
                      </a:r>
                    </a:p>
                    <a:p>
                      <a:r>
                        <a:rPr lang="en-GB" sz="1100" dirty="0" err="1"/>
                        <a:t>Qtr</a:t>
                      </a:r>
                      <a:r>
                        <a:rPr lang="en-GB" sz="1100" dirty="0"/>
                        <a:t> 4    83%</a:t>
                      </a:r>
                    </a:p>
                    <a:p>
                      <a:endParaRPr lang="en-GB" sz="1100" dirty="0"/>
                    </a:p>
                    <a:p>
                      <a:endParaRPr lang="en-GB" sz="1100" dirty="0"/>
                    </a:p>
                    <a:p>
                      <a:r>
                        <a:rPr lang="en-GB" sz="1100" b="1" dirty="0"/>
                        <a:t>Apr 24– Mar</a:t>
                      </a:r>
                      <a:r>
                        <a:rPr lang="en-GB" sz="1100" b="1" baseline="0" dirty="0"/>
                        <a:t> 25</a:t>
                      </a:r>
                      <a:r>
                        <a:rPr lang="en-GB" sz="1100" b="1" dirty="0"/>
                        <a:t> 82% - 3,192</a:t>
                      </a:r>
                      <a:r>
                        <a:rPr lang="en-GB" sz="1100" b="1" baseline="0" dirty="0"/>
                        <a:t> out of 3,890</a:t>
                      </a:r>
                      <a:endParaRPr lang="en-GB" sz="1100" b="1" dirty="0"/>
                    </a:p>
                  </a:txBody>
                  <a:tcPr/>
                </a:tc>
                <a:tc>
                  <a:txBody>
                    <a:bodyPr/>
                    <a:lstStyle/>
                    <a:p>
                      <a:endParaRPr lang="en-GB" sz="1100" dirty="0"/>
                    </a:p>
                  </a:txBody>
                  <a:tcPr/>
                </a:tc>
                <a:tc>
                  <a:txBody>
                    <a:bodyPr/>
                    <a:lstStyle/>
                    <a:p>
                      <a:endParaRPr lang="en-GB" sz="1100" dirty="0"/>
                    </a:p>
                  </a:txBody>
                  <a:tcPr/>
                </a:tc>
                <a:tc>
                  <a:txBody>
                    <a:bodyPr/>
                    <a:lstStyle/>
                    <a:p>
                      <a:endParaRPr lang="en-GB" sz="1000" dirty="0"/>
                    </a:p>
                  </a:txBody>
                  <a:tcPr marL="60960" marR="60960" marT="30480" marB="30480"/>
                </a:tc>
                <a:extLst>
                  <a:ext uri="{0D108BD9-81ED-4DB2-BD59-A6C34878D82A}">
                    <a16:rowId xmlns:a16="http://schemas.microsoft.com/office/drawing/2014/main" val="923528376"/>
                  </a:ext>
                </a:extLst>
              </a:tr>
              <a:tr h="1360057">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62 day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95% of patients to be seen &lt;62 days</a:t>
                      </a:r>
                    </a:p>
                  </a:txBody>
                  <a:tcPr marL="60960" marR="60960" marT="30480" marB="30480"/>
                </a:tc>
                <a:tc>
                  <a:txBody>
                    <a:bodyPr/>
                    <a:lstStyle/>
                    <a:p>
                      <a:r>
                        <a:rPr lang="en-GB" sz="1100" dirty="0"/>
                        <a:t>95%</a:t>
                      </a:r>
                    </a:p>
                  </a:txBody>
                  <a:tcPr marL="60960" marR="60960" marT="30480" marB="30480"/>
                </a:tc>
                <a:tc>
                  <a:txBody>
                    <a:bodyPr/>
                    <a:lstStyle/>
                    <a:p>
                      <a:r>
                        <a:rPr lang="en-GB" sz="1100" dirty="0"/>
                        <a:t>31%</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20.5 </a:t>
                      </a:r>
                      <a:r>
                        <a:rPr lang="en-GB" sz="1100" baseline="0" dirty="0"/>
                        <a:t>out of 67 </a:t>
                      </a:r>
                      <a:r>
                        <a:rPr lang="en-GB" sz="1100" dirty="0"/>
                        <a:t>patients were seen &lt;62</a:t>
                      </a:r>
                      <a:r>
                        <a:rPr lang="en-GB" sz="1100" baseline="0" dirty="0"/>
                        <a:t> days</a:t>
                      </a:r>
                    </a:p>
                    <a:p>
                      <a:endParaRPr lang="en-GB" sz="1100" baseline="0" dirty="0"/>
                    </a:p>
                    <a:p>
                      <a:r>
                        <a:rPr lang="en-GB" sz="900" i="1" dirty="0"/>
                        <a:t>Figures are provisional as pathways are still being closed down and validation ongoing. </a:t>
                      </a:r>
                    </a:p>
                  </a:txBody>
                  <a:tcPr marL="60960" marR="60960" marT="30480" marB="30480"/>
                </a:tc>
                <a:tc>
                  <a:txBody>
                    <a:bodyPr/>
                    <a:lstStyle/>
                    <a:p>
                      <a:r>
                        <a:rPr lang="en-GB" sz="1100" dirty="0" err="1"/>
                        <a:t>Qtr</a:t>
                      </a:r>
                      <a:r>
                        <a:rPr lang="en-GB" sz="1100" dirty="0"/>
                        <a:t> 1    24%</a:t>
                      </a:r>
                    </a:p>
                    <a:p>
                      <a:r>
                        <a:rPr lang="en-GB" sz="1100" dirty="0" err="1"/>
                        <a:t>Qtr</a:t>
                      </a:r>
                      <a:r>
                        <a:rPr lang="en-GB" sz="1100" dirty="0"/>
                        <a:t> 2    27%</a:t>
                      </a:r>
                    </a:p>
                    <a:p>
                      <a:r>
                        <a:rPr lang="en-GB" sz="1100" dirty="0" err="1"/>
                        <a:t>Qtr</a:t>
                      </a:r>
                      <a:r>
                        <a:rPr lang="en-GB" sz="1100" dirty="0"/>
                        <a:t> 3    26%</a:t>
                      </a:r>
                    </a:p>
                    <a:p>
                      <a:r>
                        <a:rPr lang="en-GB" sz="1100" dirty="0" err="1"/>
                        <a:t>Qtr</a:t>
                      </a:r>
                      <a:r>
                        <a:rPr lang="en-GB" sz="1100" dirty="0"/>
                        <a:t> 4    28%</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Apr 24 – Mar 25   27% - 372.5 </a:t>
                      </a:r>
                      <a:r>
                        <a:rPr lang="en-GB" sz="1100" b="1" baseline="0" dirty="0"/>
                        <a:t>out of 1404.5</a:t>
                      </a:r>
                      <a:endParaRPr lang="en-GB" sz="1100" b="1" dirty="0"/>
                    </a:p>
                  </a:txBody>
                  <a:tcPr/>
                </a:tc>
                <a:tc>
                  <a:txBody>
                    <a:bodyPr/>
                    <a:lstStyle/>
                    <a:p>
                      <a:endParaRPr lang="en-GB" sz="1100" dirty="0"/>
                    </a:p>
                  </a:txBody>
                  <a:tcPr/>
                </a:tc>
                <a:tc>
                  <a:txBody>
                    <a:bodyPr/>
                    <a:lstStyle/>
                    <a:p>
                      <a:endParaRPr lang="en-GB"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txBody>
                  <a:tcPr marL="60960" marR="60960" marT="30480" marB="30480"/>
                </a:tc>
                <a:extLst>
                  <a:ext uri="{0D108BD9-81ED-4DB2-BD59-A6C34878D82A}">
                    <a16:rowId xmlns:a16="http://schemas.microsoft.com/office/drawing/2014/main" val="3741225911"/>
                  </a:ext>
                </a:extLst>
              </a:tr>
              <a:tr h="1371592">
                <a:tc>
                  <a:txBody>
                    <a:bodyPr/>
                    <a:lstStyle/>
                    <a:p>
                      <a:r>
                        <a:rPr lang="en-GB" sz="1100" b="1" dirty="0"/>
                        <a:t>Elective Care</a:t>
                      </a:r>
                    </a:p>
                  </a:txBody>
                  <a:tcPr marL="60960" marR="60960" marT="30480" marB="30480"/>
                </a:tc>
                <a:tc>
                  <a:txBody>
                    <a:bodyPr/>
                    <a:lstStyle/>
                    <a:p>
                      <a:r>
                        <a:rPr lang="en-GB" sz="1100" dirty="0"/>
                        <a:t>Total New Outpatient Attendances * (Consultant &amp; Nurse led)</a:t>
                      </a:r>
                    </a:p>
                    <a:p>
                      <a:endParaRPr lang="en-GB" sz="1100" dirty="0"/>
                    </a:p>
                    <a:p>
                      <a:r>
                        <a:rPr lang="en-GB" sz="1100" dirty="0"/>
                        <a:t>105% of 2019/20 outturn</a:t>
                      </a:r>
                    </a:p>
                  </a:txBody>
                  <a:tcPr marL="60960" marR="60960" marT="30480" marB="30480"/>
                </a:tc>
                <a:tc>
                  <a:txBody>
                    <a:bodyPr/>
                    <a:lstStyle/>
                    <a:p>
                      <a:r>
                        <a:rPr lang="en-GB" sz="1100" dirty="0"/>
                        <a:t>11,410</a:t>
                      </a:r>
                    </a:p>
                  </a:txBody>
                  <a:tcPr marL="60960" marR="60960" marT="30480" marB="30480"/>
                </a:tc>
                <a:tc>
                  <a:txBody>
                    <a:bodyPr/>
                    <a:lstStyle/>
                    <a:p>
                      <a:r>
                        <a:rPr lang="en-GB" sz="1100" dirty="0"/>
                        <a:t>14,557 New </a:t>
                      </a:r>
                      <a:r>
                        <a:rPr lang="en-GB" sz="1100" baseline="0" dirty="0"/>
                        <a:t>Outpatient attendances in March, </a:t>
                      </a:r>
                    </a:p>
                    <a:p>
                      <a:r>
                        <a:rPr lang="en-GB" sz="1100" dirty="0">
                          <a:solidFill>
                            <a:schemeClr val="tx1"/>
                          </a:solidFill>
                        </a:rPr>
                        <a:t>3,147 above</a:t>
                      </a:r>
                      <a:r>
                        <a:rPr lang="en-GB" sz="1100" baseline="0" dirty="0">
                          <a:solidFill>
                            <a:schemeClr val="tx1"/>
                          </a:solidFill>
                        </a:rPr>
                        <a:t> </a:t>
                      </a:r>
                      <a:r>
                        <a:rPr lang="en-GB" sz="1100" baseline="0" dirty="0"/>
                        <a:t>expected activity (134</a:t>
                      </a:r>
                      <a:r>
                        <a:rPr lang="en-GB" sz="1100" dirty="0"/>
                        <a:t>% of expected)</a:t>
                      </a:r>
                    </a:p>
                    <a:p>
                      <a:endParaRPr lang="en-GB" sz="1100" dirty="0"/>
                    </a:p>
                    <a:p>
                      <a:endParaRPr lang="en-GB" sz="1100" dirty="0"/>
                    </a:p>
                    <a:p>
                      <a:r>
                        <a:rPr lang="en-GB" sz="1000" i="1" dirty="0"/>
                        <a:t>Encompass Data is subject</a:t>
                      </a:r>
                      <a:r>
                        <a:rPr lang="en-GB" sz="1000" i="1" baseline="0" dirty="0"/>
                        <a:t> to on-going validation</a:t>
                      </a:r>
                      <a:endParaRPr lang="en-GB" sz="1000" i="1" dirty="0"/>
                    </a:p>
                  </a:txBody>
                  <a:tcPr marL="60960" marR="60960" marT="30480" marB="30480"/>
                </a:tc>
                <a:tc>
                  <a:txBody>
                    <a:bodyPr/>
                    <a:lstStyle/>
                    <a:p>
                      <a:r>
                        <a:rPr lang="en-GB" sz="1100" dirty="0"/>
                        <a:t>Qtr 1   34,078</a:t>
                      </a:r>
                    </a:p>
                    <a:p>
                      <a:r>
                        <a:rPr lang="en-GB" sz="1100" dirty="0"/>
                        <a:t>Qtr 2   35,509</a:t>
                      </a:r>
                    </a:p>
                    <a:p>
                      <a:r>
                        <a:rPr lang="en-GB" sz="1100" dirty="0" err="1"/>
                        <a:t>Qtr</a:t>
                      </a:r>
                      <a:r>
                        <a:rPr lang="en-GB" sz="1100" dirty="0"/>
                        <a:t> 3   44,267</a:t>
                      </a:r>
                    </a:p>
                    <a:p>
                      <a:r>
                        <a:rPr lang="en-GB" sz="1100" dirty="0" err="1"/>
                        <a:t>Qtr</a:t>
                      </a:r>
                      <a:r>
                        <a:rPr lang="en-GB" sz="1100" dirty="0"/>
                        <a:t> 4   44,254</a:t>
                      </a:r>
                    </a:p>
                    <a:p>
                      <a:endParaRPr lang="en-GB" sz="1100" dirty="0"/>
                    </a:p>
                    <a:p>
                      <a:r>
                        <a:rPr lang="en-GB" sz="1100" b="1" baseline="0" dirty="0"/>
                        <a:t>Apr 24 – Mar 25    90.1%  158,283</a:t>
                      </a:r>
                      <a:endParaRPr lang="en-GB" sz="1100" b="1" dirty="0"/>
                    </a:p>
                  </a:txBody>
                  <a:tcPr marL="60960" marR="60960" marT="30480" marB="30480"/>
                </a:tc>
                <a:tc>
                  <a:txBody>
                    <a:bodyPr/>
                    <a:lstStyle/>
                    <a:p>
                      <a:endParaRPr lang="en-GB" sz="1000" dirty="0"/>
                    </a:p>
                  </a:txBody>
                  <a:tcPr marL="60960" marR="60960" marT="30480" marB="30480"/>
                </a:tc>
                <a:tc>
                  <a:txBody>
                    <a:bodyPr/>
                    <a:lstStyle/>
                    <a:p>
                      <a:endParaRPr lang="en-GB" sz="1000" dirty="0"/>
                    </a:p>
                  </a:txBody>
                  <a:tcPr marL="60960" marR="60960" marT="30480" marB="30480"/>
                </a:tc>
                <a:tc>
                  <a:txBody>
                    <a:bodyPr/>
                    <a:lstStyle/>
                    <a:p>
                      <a:endParaRPr lang="en-GB" sz="1100" dirty="0"/>
                    </a:p>
                  </a:txBody>
                  <a:tcPr/>
                </a:tc>
                <a:extLst>
                  <a:ext uri="{0D108BD9-81ED-4DB2-BD59-A6C34878D82A}">
                    <a16:rowId xmlns:a16="http://schemas.microsoft.com/office/drawing/2014/main" val="1326959614"/>
                  </a:ext>
                </a:extLst>
              </a:tr>
              <a:tr h="1360057">
                <a:tc>
                  <a:txBody>
                    <a:bodyPr/>
                    <a:lstStyle/>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Total Review Outpatient Attendances * - Nurse &amp; Consultant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100% of 2019/20 outturn</a:t>
                      </a:r>
                    </a:p>
                  </a:txBody>
                  <a:tcPr marL="60960" marR="60960" marT="30480" marB="30480"/>
                </a:tc>
                <a:tc>
                  <a:txBody>
                    <a:bodyPr/>
                    <a:lstStyle/>
                    <a:p>
                      <a:r>
                        <a:rPr lang="en-GB" sz="1100" dirty="0"/>
                        <a:t>33,363</a:t>
                      </a:r>
                    </a:p>
                  </a:txBody>
                  <a:tcPr marL="60960" marR="60960" marT="30480" marB="30480"/>
                </a:tc>
                <a:tc>
                  <a:txBody>
                    <a:bodyPr/>
                    <a:lstStyle/>
                    <a:p>
                      <a:r>
                        <a:rPr lang="en-GB" sz="1100" dirty="0"/>
                        <a:t>39,151 Review Outpatient attendances</a:t>
                      </a:r>
                      <a:r>
                        <a:rPr lang="en-GB" sz="1100" baseline="0" dirty="0"/>
                        <a:t> in January,</a:t>
                      </a:r>
                      <a:endParaRPr lang="en-GB" sz="1100" dirty="0"/>
                    </a:p>
                    <a:p>
                      <a:r>
                        <a:rPr lang="en-GB" sz="1100" dirty="0">
                          <a:solidFill>
                            <a:schemeClr val="tx1"/>
                          </a:solidFill>
                        </a:rPr>
                        <a:t>5,788 above </a:t>
                      </a:r>
                      <a:r>
                        <a:rPr lang="en-GB" sz="1100" dirty="0"/>
                        <a:t>expected activity</a:t>
                      </a:r>
                    </a:p>
                    <a:p>
                      <a:r>
                        <a:rPr lang="en-GB" sz="1100" dirty="0"/>
                        <a:t>(117%)</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kern="1200" dirty="0">
                          <a:solidFill>
                            <a:schemeClr val="dk1"/>
                          </a:solidFill>
                          <a:latin typeface="+mn-lt"/>
                          <a:ea typeface="+mn-ea"/>
                          <a:cs typeface="+mn-cs"/>
                        </a:rPr>
                        <a:t>Encompass Data is subject to on-going validation – figures for Jun – Oct have been amended</a:t>
                      </a:r>
                    </a:p>
                  </a:txBody>
                  <a:tcPr marL="60960" marR="60960" marT="30480" marB="30480"/>
                </a:tc>
                <a:tc>
                  <a:txBody>
                    <a:bodyPr/>
                    <a:lstStyle/>
                    <a:p>
                      <a:r>
                        <a:rPr lang="en-GB" sz="1100" dirty="0"/>
                        <a:t>Qtr 1   100,614</a:t>
                      </a:r>
                    </a:p>
                    <a:p>
                      <a:r>
                        <a:rPr lang="en-GB" sz="1100" dirty="0"/>
                        <a:t>Qtr 2   98,234</a:t>
                      </a:r>
                    </a:p>
                    <a:p>
                      <a:r>
                        <a:rPr lang="en-GB" sz="1100" dirty="0" err="1"/>
                        <a:t>Qtr</a:t>
                      </a:r>
                      <a:r>
                        <a:rPr lang="en-GB" sz="1100" dirty="0"/>
                        <a:t> 3   118,416</a:t>
                      </a:r>
                    </a:p>
                    <a:p>
                      <a:r>
                        <a:rPr lang="en-GB" sz="1100" dirty="0" err="1"/>
                        <a:t>Qtr</a:t>
                      </a:r>
                      <a:r>
                        <a:rPr lang="en-GB" sz="1100" dirty="0"/>
                        <a:t> 4   118,670</a:t>
                      </a:r>
                    </a:p>
                    <a:p>
                      <a:endParaRPr lang="en-GB" sz="1100" dirty="0"/>
                    </a:p>
                    <a:p>
                      <a:r>
                        <a:rPr lang="en-GB" sz="1100" b="1" baseline="0" dirty="0"/>
                        <a:t>Apr 24 - Mar 25     91.4%</a:t>
                      </a:r>
                    </a:p>
                    <a:p>
                      <a:r>
                        <a:rPr lang="en-GB" sz="1100" b="1" baseline="0" dirty="0"/>
                        <a:t>437</a:t>
                      </a:r>
                      <a:r>
                        <a:rPr lang="en-GB" sz="1100" b="1" dirty="0"/>
                        <a:t>,036</a:t>
                      </a:r>
                    </a:p>
                  </a:txBody>
                  <a:tcPr marL="60960" marR="60960" marT="30480" marB="30480"/>
                </a:tc>
                <a:tc>
                  <a:txBody>
                    <a:bodyPr/>
                    <a:lstStyle/>
                    <a:p>
                      <a:endParaRPr lang="en-GB" sz="1000" dirty="0"/>
                    </a:p>
                  </a:txBody>
                  <a:tcPr marL="60960" marR="60960" marT="30480" marB="30480"/>
                </a:tc>
                <a:tc>
                  <a:txBody>
                    <a:bodyPr/>
                    <a:lstStyle/>
                    <a:p>
                      <a:endParaRPr lang="en-GB" sz="1000" dirty="0"/>
                    </a:p>
                  </a:txBody>
                  <a:tcPr marL="60960" marR="60960" marT="30480" marB="30480"/>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5" name="Picture 4" descr="A graph showing Cancer Services - 31 Day Pathway"/>
          <p:cNvPicPr>
            <a:picLocks noChangeAspect="1"/>
          </p:cNvPicPr>
          <p:nvPr/>
        </p:nvPicPr>
        <p:blipFill>
          <a:blip r:embed="rId4"/>
          <a:stretch>
            <a:fillRect/>
          </a:stretch>
        </p:blipFill>
        <p:spPr>
          <a:xfrm>
            <a:off x="8409553" y="1268982"/>
            <a:ext cx="3684079" cy="1338039"/>
          </a:xfrm>
          <a:prstGeom prst="rect">
            <a:avLst/>
          </a:prstGeom>
        </p:spPr>
      </p:pic>
      <p:pic>
        <p:nvPicPr>
          <p:cNvPr id="6" name="Picture 5" descr="A graph of cancer services - 62 day pathway with 2024/25 target and 2024/25 outturn"/>
          <p:cNvPicPr>
            <a:picLocks noChangeAspect="1"/>
          </p:cNvPicPr>
          <p:nvPr/>
        </p:nvPicPr>
        <p:blipFill>
          <a:blip r:embed="rId5"/>
          <a:stretch>
            <a:fillRect/>
          </a:stretch>
        </p:blipFill>
        <p:spPr>
          <a:xfrm>
            <a:off x="8420727" y="2700856"/>
            <a:ext cx="3672905" cy="1362569"/>
          </a:xfrm>
          <a:prstGeom prst="rect">
            <a:avLst/>
          </a:prstGeom>
        </p:spPr>
      </p:pic>
      <p:pic>
        <p:nvPicPr>
          <p:cNvPr id="8" name="Picture 7" descr="A graph showing consultant and nurse - total new outpatient attendances with the 2024/25 target and 2024/25 outturn"/>
          <p:cNvPicPr>
            <a:picLocks noChangeAspect="1"/>
          </p:cNvPicPr>
          <p:nvPr/>
        </p:nvPicPr>
        <p:blipFill>
          <a:blip r:embed="rId6"/>
          <a:stretch>
            <a:fillRect/>
          </a:stretch>
        </p:blipFill>
        <p:spPr>
          <a:xfrm>
            <a:off x="8445318" y="4103150"/>
            <a:ext cx="3672905" cy="1287824"/>
          </a:xfrm>
          <a:prstGeom prst="rect">
            <a:avLst/>
          </a:prstGeom>
        </p:spPr>
      </p:pic>
      <p:pic>
        <p:nvPicPr>
          <p:cNvPr id="15" name="Picture 14" descr="A green circle with blue border&#10;&#10;"/>
          <p:cNvPicPr>
            <a:picLocks noChangeAspect="1"/>
          </p:cNvPicPr>
          <p:nvPr/>
        </p:nvPicPr>
        <p:blipFill>
          <a:blip r:embed="rId7"/>
          <a:stretch>
            <a:fillRect/>
          </a:stretch>
        </p:blipFill>
        <p:spPr>
          <a:xfrm>
            <a:off x="7484095" y="4577879"/>
            <a:ext cx="337356" cy="337356"/>
          </a:xfrm>
          <a:prstGeom prst="rect">
            <a:avLst/>
          </a:prstGeom>
        </p:spPr>
      </p:pic>
      <p:pic>
        <p:nvPicPr>
          <p:cNvPr id="9" name="Picture 8" descr="A graph showing consultant and nurse - total review outpatient attendances with 2024/25 target and 2024/25 outturn"/>
          <p:cNvPicPr>
            <a:picLocks noChangeAspect="1"/>
          </p:cNvPicPr>
          <p:nvPr/>
        </p:nvPicPr>
        <p:blipFill>
          <a:blip r:embed="rId8"/>
          <a:stretch>
            <a:fillRect/>
          </a:stretch>
        </p:blipFill>
        <p:spPr>
          <a:xfrm>
            <a:off x="8445319" y="5430699"/>
            <a:ext cx="3672905" cy="1303976"/>
          </a:xfrm>
          <a:prstGeom prst="rect">
            <a:avLst/>
          </a:prstGeom>
        </p:spPr>
      </p:pic>
      <p:pic>
        <p:nvPicPr>
          <p:cNvPr id="13" name="Picture 12" descr="A red triangle with blue border"/>
          <p:cNvPicPr>
            <a:picLocks noChangeAspect="1"/>
          </p:cNvPicPr>
          <p:nvPr/>
        </p:nvPicPr>
        <p:blipFill>
          <a:blip r:embed="rId9"/>
          <a:stretch>
            <a:fillRect/>
          </a:stretch>
        </p:blipFill>
        <p:spPr>
          <a:xfrm>
            <a:off x="7467026" y="1764559"/>
            <a:ext cx="354425" cy="346884"/>
          </a:xfrm>
          <a:prstGeom prst="rect">
            <a:avLst/>
          </a:prstGeom>
        </p:spPr>
      </p:pic>
      <p:pic>
        <p:nvPicPr>
          <p:cNvPr id="14" name="Picture 13" descr="A red triangle with blue border"/>
          <p:cNvPicPr>
            <a:picLocks noChangeAspect="1"/>
          </p:cNvPicPr>
          <p:nvPr/>
        </p:nvPicPr>
        <p:blipFill>
          <a:blip r:embed="rId9"/>
          <a:stretch>
            <a:fillRect/>
          </a:stretch>
        </p:blipFill>
        <p:spPr>
          <a:xfrm>
            <a:off x="7477977" y="3255558"/>
            <a:ext cx="354425" cy="346884"/>
          </a:xfrm>
          <a:prstGeom prst="rect">
            <a:avLst/>
          </a:prstGeom>
        </p:spPr>
      </p:pic>
      <p:pic>
        <p:nvPicPr>
          <p:cNvPr id="17" name="Picture 16" descr="A green circle with blue border&#10;"/>
          <p:cNvPicPr>
            <a:picLocks noChangeAspect="1"/>
          </p:cNvPicPr>
          <p:nvPr/>
        </p:nvPicPr>
        <p:blipFill>
          <a:blip r:embed="rId7"/>
          <a:stretch>
            <a:fillRect/>
          </a:stretch>
        </p:blipFill>
        <p:spPr>
          <a:xfrm>
            <a:off x="7484095" y="5914009"/>
            <a:ext cx="337356" cy="337356"/>
          </a:xfrm>
          <a:prstGeom prst="rect">
            <a:avLst/>
          </a:prstGeom>
        </p:spPr>
      </p:pic>
      <p:pic>
        <p:nvPicPr>
          <p:cNvPr id="18" name="Picture 17" descr="A red triangle with blue border"/>
          <p:cNvPicPr>
            <a:picLocks noChangeAspect="1"/>
          </p:cNvPicPr>
          <p:nvPr/>
        </p:nvPicPr>
        <p:blipFill>
          <a:blip r:embed="rId9"/>
          <a:stretch>
            <a:fillRect/>
          </a:stretch>
        </p:blipFill>
        <p:spPr>
          <a:xfrm>
            <a:off x="7938289" y="1764559"/>
            <a:ext cx="354425" cy="346884"/>
          </a:xfrm>
          <a:prstGeom prst="rect">
            <a:avLst/>
          </a:prstGeom>
        </p:spPr>
      </p:pic>
      <p:pic>
        <p:nvPicPr>
          <p:cNvPr id="19" name="Picture 18" descr="A red triangle with blue border"/>
          <p:cNvPicPr>
            <a:picLocks noChangeAspect="1"/>
          </p:cNvPicPr>
          <p:nvPr/>
        </p:nvPicPr>
        <p:blipFill>
          <a:blip r:embed="rId9"/>
          <a:stretch>
            <a:fillRect/>
          </a:stretch>
        </p:blipFill>
        <p:spPr>
          <a:xfrm>
            <a:off x="7949352" y="3255558"/>
            <a:ext cx="354425" cy="346884"/>
          </a:xfrm>
          <a:prstGeom prst="rect">
            <a:avLst/>
          </a:prstGeom>
        </p:spPr>
      </p:pic>
      <p:pic>
        <p:nvPicPr>
          <p:cNvPr id="20" name="Picture 19" descr="A red triangle with blue border&#10;"/>
          <p:cNvPicPr>
            <a:picLocks noChangeAspect="1"/>
          </p:cNvPicPr>
          <p:nvPr/>
        </p:nvPicPr>
        <p:blipFill>
          <a:blip r:embed="rId9"/>
          <a:stretch>
            <a:fillRect/>
          </a:stretch>
        </p:blipFill>
        <p:spPr>
          <a:xfrm>
            <a:off x="7956172" y="4577879"/>
            <a:ext cx="354425" cy="346884"/>
          </a:xfrm>
          <a:prstGeom prst="rect">
            <a:avLst/>
          </a:prstGeom>
        </p:spPr>
      </p:pic>
      <p:pic>
        <p:nvPicPr>
          <p:cNvPr id="21" name="Picture 20" descr="A red triangle with blue border&#10;"/>
          <p:cNvPicPr>
            <a:picLocks noChangeAspect="1"/>
          </p:cNvPicPr>
          <p:nvPr/>
        </p:nvPicPr>
        <p:blipFill>
          <a:blip r:embed="rId9"/>
          <a:stretch>
            <a:fillRect/>
          </a:stretch>
        </p:blipFill>
        <p:spPr>
          <a:xfrm>
            <a:off x="7962136" y="5914009"/>
            <a:ext cx="354425" cy="346884"/>
          </a:xfrm>
          <a:prstGeom prst="rect">
            <a:avLst/>
          </a:prstGeom>
        </p:spPr>
      </p:pic>
    </p:spTree>
    <p:extLst>
      <p:ext uri="{BB962C8B-B14F-4D97-AF65-F5344CB8AC3E}">
        <p14:creationId xmlns:p14="http://schemas.microsoft.com/office/powerpoint/2010/main" val="701636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2046008" cy="400110"/>
          </a:xfrm>
          <a:prstGeom prst="rect">
            <a:avLst/>
          </a:prstGeom>
          <a:solidFill>
            <a:srgbClr val="0A4C86"/>
          </a:solidFill>
        </p:spPr>
        <p:txBody>
          <a:bodyPr wrap="square" rtlCol="0">
            <a:spAutoFit/>
          </a:bodyPr>
          <a:lstStyle/>
          <a:p>
            <a:r>
              <a:rPr lang="en-GB" sz="2000" b="1" dirty="0">
                <a:solidFill>
                  <a:schemeClr val="bg1"/>
                </a:solidFill>
              </a:rPr>
              <a:t>Section 2 – Key SDP Indicators</a:t>
            </a:r>
          </a:p>
        </p:txBody>
      </p:sp>
      <p:graphicFrame>
        <p:nvGraphicFramePr>
          <p:cNvPr id="2" name="Table 1"/>
          <p:cNvGraphicFramePr>
            <a:graphicFrameLocks noGrp="1"/>
          </p:cNvGraphicFramePr>
          <p:nvPr>
            <p:extLst>
              <p:ext uri="{D42A27DB-BD31-4B8C-83A1-F6EECF244321}">
                <p14:modId xmlns:p14="http://schemas.microsoft.com/office/powerpoint/2010/main" val="1017040912"/>
              </p:ext>
            </p:extLst>
          </p:nvPr>
        </p:nvGraphicFramePr>
        <p:xfrm>
          <a:off x="98368" y="549741"/>
          <a:ext cx="12046008" cy="6235191"/>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80755">
                  <a:extLst>
                    <a:ext uri="{9D8B030D-6E8A-4147-A177-3AD203B41FA5}">
                      <a16:colId xmlns:a16="http://schemas.microsoft.com/office/drawing/2014/main" val="3247098725"/>
                    </a:ext>
                  </a:extLst>
                </a:gridCol>
                <a:gridCol w="1466850">
                  <a:extLst>
                    <a:ext uri="{9D8B030D-6E8A-4147-A177-3AD203B41FA5}">
                      <a16:colId xmlns:a16="http://schemas.microsoft.com/office/drawing/2014/main" val="3934673934"/>
                    </a:ext>
                  </a:extLst>
                </a:gridCol>
                <a:gridCol w="471488">
                  <a:extLst>
                    <a:ext uri="{9D8B030D-6E8A-4147-A177-3AD203B41FA5}">
                      <a16:colId xmlns:a16="http://schemas.microsoft.com/office/drawing/2014/main" val="340205772"/>
                    </a:ext>
                  </a:extLst>
                </a:gridCol>
                <a:gridCol w="471488">
                  <a:extLst>
                    <a:ext uri="{9D8B030D-6E8A-4147-A177-3AD203B41FA5}">
                      <a16:colId xmlns:a16="http://schemas.microsoft.com/office/drawing/2014/main" val="1246494381"/>
                    </a:ext>
                  </a:extLst>
                </a:gridCol>
                <a:gridCol w="3905250">
                  <a:extLst>
                    <a:ext uri="{9D8B030D-6E8A-4147-A177-3AD203B41FA5}">
                      <a16:colId xmlns:a16="http://schemas.microsoft.com/office/drawing/2014/main" val="1075718584"/>
                    </a:ext>
                  </a:extLst>
                </a:gridCol>
              </a:tblGrid>
              <a:tr h="347496">
                <a:tc rowSpan="2">
                  <a:txBody>
                    <a:bodyPr/>
                    <a:lstStyle/>
                    <a:p>
                      <a:r>
                        <a:rPr lang="en-GB" sz="1200" dirty="0">
                          <a:solidFill>
                            <a:srgbClr val="000000"/>
                          </a:solidFill>
                        </a:rPr>
                        <a:t>Service Area</a:t>
                      </a:r>
                    </a:p>
                  </a:txBody>
                  <a:tcPr/>
                </a:tc>
                <a:tc rowSpan="2">
                  <a:txBody>
                    <a:bodyPr/>
                    <a:lstStyle/>
                    <a:p>
                      <a:r>
                        <a:rPr lang="en-GB" sz="1200" dirty="0">
                          <a:solidFill>
                            <a:srgbClr val="000000"/>
                          </a:solidFill>
                        </a:rPr>
                        <a:t>Metric</a:t>
                      </a:r>
                    </a:p>
                  </a:txBody>
                  <a:tcPr/>
                </a:tc>
                <a:tc rowSpan="2">
                  <a:txBody>
                    <a:bodyPr/>
                    <a:lstStyle/>
                    <a:p>
                      <a:r>
                        <a:rPr lang="en-GB" sz="1200" dirty="0">
                          <a:solidFill>
                            <a:srgbClr val="000000"/>
                          </a:solidFill>
                        </a:rPr>
                        <a:t>Mar</a:t>
                      </a:r>
                      <a:r>
                        <a:rPr lang="en-GB" sz="1200" baseline="0" dirty="0">
                          <a:solidFill>
                            <a:srgbClr val="000000"/>
                          </a:solidFill>
                        </a:rPr>
                        <a:t> </a:t>
                      </a:r>
                      <a:r>
                        <a:rPr lang="en-GB" sz="1200" dirty="0">
                          <a:solidFill>
                            <a:srgbClr val="000000"/>
                          </a:solidFill>
                        </a:rPr>
                        <a:t>25 Expected</a:t>
                      </a:r>
                      <a:r>
                        <a:rPr lang="en-GB" sz="1200" baseline="0" dirty="0">
                          <a:solidFill>
                            <a:srgbClr val="000000"/>
                          </a:solidFill>
                        </a:rPr>
                        <a:t> Activity</a:t>
                      </a:r>
                      <a:endParaRPr lang="en-GB" sz="1200" dirty="0">
                        <a:solidFill>
                          <a:srgbClr val="000000"/>
                        </a:solidFill>
                      </a:endParaRPr>
                    </a:p>
                  </a:txBody>
                  <a:tcPr/>
                </a:tc>
                <a:tc rowSpan="2">
                  <a:txBody>
                    <a:bodyPr/>
                    <a:lstStyle/>
                    <a:p>
                      <a:r>
                        <a:rPr lang="en-GB" sz="1200" dirty="0">
                          <a:solidFill>
                            <a:srgbClr val="000000"/>
                          </a:solidFill>
                        </a:rPr>
                        <a:t>Mar 25</a:t>
                      </a:r>
                      <a:r>
                        <a:rPr lang="en-GB" sz="1200" baseline="0" dirty="0">
                          <a:solidFill>
                            <a:srgbClr val="000000"/>
                          </a:solidFill>
                        </a:rPr>
                        <a:t> </a:t>
                      </a:r>
                      <a:r>
                        <a:rPr lang="en-GB" sz="1200" dirty="0">
                          <a:solidFill>
                            <a:srgbClr val="000000"/>
                          </a:solidFill>
                        </a:rPr>
                        <a:t>In-month Performance</a:t>
                      </a:r>
                    </a:p>
                  </a:txBody>
                  <a:tcPr/>
                </a:tc>
                <a:tc rowSpan="2">
                  <a:txBody>
                    <a:bodyPr/>
                    <a:lstStyle/>
                    <a:p>
                      <a:r>
                        <a:rPr lang="en-GB" sz="1200" dirty="0">
                          <a:solidFill>
                            <a:srgbClr val="000000"/>
                          </a:solidFill>
                        </a:rPr>
                        <a:t>Cumulative Activity YTD</a:t>
                      </a:r>
                    </a:p>
                  </a:txBody>
                  <a:tcPr/>
                </a:tc>
                <a:tc gridSpan="2">
                  <a:txBody>
                    <a:bodyPr/>
                    <a:lstStyle/>
                    <a:p>
                      <a:r>
                        <a:rPr lang="en-GB" sz="1200" dirty="0">
                          <a:solidFill>
                            <a:srgbClr val="000000"/>
                          </a:solidFill>
                        </a:rPr>
                        <a:t>Rag Status</a:t>
                      </a:r>
                    </a:p>
                  </a:txBody>
                  <a:tcPr/>
                </a:tc>
                <a:tc hMerge="1">
                  <a:txBody>
                    <a:bodyPr/>
                    <a:lstStyle/>
                    <a:p>
                      <a:endParaRPr lang="en-GB"/>
                    </a:p>
                  </a:txBody>
                  <a:tcPr/>
                </a:tc>
                <a:tc rowSpan="2">
                  <a:txBody>
                    <a:bodyPr/>
                    <a:lstStyle/>
                    <a:p>
                      <a:r>
                        <a:rPr lang="en-GB" sz="1200" dirty="0">
                          <a:solidFill>
                            <a:srgbClr val="000000"/>
                          </a:solidFill>
                        </a:rPr>
                        <a:t>Chart</a:t>
                      </a:r>
                    </a:p>
                  </a:txBody>
                  <a:tcPr/>
                </a:tc>
                <a:extLst>
                  <a:ext uri="{0D108BD9-81ED-4DB2-BD59-A6C34878D82A}">
                    <a16:rowId xmlns:a16="http://schemas.microsoft.com/office/drawing/2014/main" val="258680681"/>
                  </a:ext>
                </a:extLst>
              </a:tr>
              <a:tr h="391461">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r>
                        <a:rPr lang="en-GB" sz="1000" dirty="0">
                          <a:solidFill>
                            <a:srgbClr val="000000"/>
                          </a:solidFill>
                        </a:rPr>
                        <a:t>Mar 25</a:t>
                      </a:r>
                    </a:p>
                  </a:txBody>
                  <a:tcPr>
                    <a:solidFill>
                      <a:schemeClr val="accent1"/>
                    </a:solidFill>
                  </a:tcPr>
                </a:tc>
                <a:tc>
                  <a:txBody>
                    <a:bodyPr/>
                    <a:lstStyle/>
                    <a:p>
                      <a:pPr algn="ctr"/>
                      <a:r>
                        <a:rPr lang="en-GB" sz="1000" dirty="0">
                          <a:solidFill>
                            <a:srgbClr val="000000"/>
                          </a:solidFill>
                        </a:rPr>
                        <a:t>Full Year</a:t>
                      </a:r>
                    </a:p>
                  </a:txBody>
                  <a:tcPr>
                    <a:solidFill>
                      <a:schemeClr val="accent1"/>
                    </a:solidFill>
                  </a:tcPr>
                </a:tc>
                <a:tc vMerge="1">
                  <a:txBody>
                    <a:bodyPr/>
                    <a:lstStyle/>
                    <a:p>
                      <a:endParaRPr lang="en-GB"/>
                    </a:p>
                  </a:txBody>
                  <a:tcPr/>
                </a:tc>
                <a:extLst>
                  <a:ext uri="{0D108BD9-81ED-4DB2-BD59-A6C34878D82A}">
                    <a16:rowId xmlns:a16="http://schemas.microsoft.com/office/drawing/2014/main" val="26780008"/>
                  </a:ext>
                </a:extLst>
              </a:tr>
              <a:tr h="13631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Elective Care</a:t>
                      </a:r>
                    </a:p>
                    <a:p>
                      <a:endParaRPr lang="en-GB" sz="1200" dirty="0"/>
                    </a:p>
                    <a:p>
                      <a:r>
                        <a:rPr lang="en-GB" sz="900" i="1" dirty="0"/>
                        <a:t>* Targets included in SDP Summary Table</a:t>
                      </a:r>
                    </a:p>
                    <a:p>
                      <a:endParaRPr lang="en-GB" sz="1200" dirty="0"/>
                    </a:p>
                  </a:txBody>
                  <a:tcPr/>
                </a:tc>
                <a:tc>
                  <a:txBody>
                    <a:bodyPr/>
                    <a:lstStyle/>
                    <a:p>
                      <a:r>
                        <a:rPr lang="en-GB" sz="1100" dirty="0"/>
                        <a:t>Inpatient</a:t>
                      </a:r>
                      <a:r>
                        <a:rPr lang="en-GB" sz="1100" baseline="0" dirty="0"/>
                        <a:t> Admissions * </a:t>
                      </a:r>
                      <a:r>
                        <a:rPr lang="en-GB" sz="1100" dirty="0"/>
                        <a:t> 100% of 2019/20 outturn</a:t>
                      </a:r>
                    </a:p>
                  </a:txBody>
                  <a:tcPr marL="60960" marR="60960" marT="30480" marB="30480"/>
                </a:tc>
                <a:tc>
                  <a:txBody>
                    <a:bodyPr/>
                    <a:lstStyle/>
                    <a:p>
                      <a:r>
                        <a:rPr lang="en-GB" sz="1100" dirty="0"/>
                        <a:t>1,234</a:t>
                      </a:r>
                    </a:p>
                  </a:txBody>
                  <a:tcPr marL="60960" marR="60960" marT="30480" marB="30480"/>
                </a:tc>
                <a:tc>
                  <a:txBody>
                    <a:bodyPr/>
                    <a:lstStyle/>
                    <a:p>
                      <a:r>
                        <a:rPr lang="en-GB" sz="1100" dirty="0"/>
                        <a:t>1,663 admissions</a:t>
                      </a:r>
                    </a:p>
                    <a:p>
                      <a:r>
                        <a:rPr lang="en-GB" sz="1100" dirty="0">
                          <a:solidFill>
                            <a:schemeClr val="tx1"/>
                          </a:solidFill>
                        </a:rPr>
                        <a:t>429 above</a:t>
                      </a:r>
                      <a:r>
                        <a:rPr lang="en-GB" sz="1100" baseline="0" dirty="0">
                          <a:solidFill>
                            <a:schemeClr val="tx1"/>
                          </a:solidFill>
                        </a:rPr>
                        <a:t> </a:t>
                      </a:r>
                      <a:r>
                        <a:rPr lang="en-GB" sz="1100" baseline="0" dirty="0"/>
                        <a:t>expected activity (134.8%)</a:t>
                      </a:r>
                      <a:endParaRPr lang="en-GB" sz="1100" dirty="0"/>
                    </a:p>
                  </a:txBody>
                  <a:tcPr marL="60960" marR="60960" marT="30480" marB="30480"/>
                </a:tc>
                <a:tc>
                  <a:txBody>
                    <a:bodyPr/>
                    <a:lstStyle/>
                    <a:p>
                      <a:r>
                        <a:rPr lang="en-GB" sz="1100" dirty="0"/>
                        <a:t>Qtr 1   3,961</a:t>
                      </a:r>
                    </a:p>
                    <a:p>
                      <a:r>
                        <a:rPr lang="en-GB" sz="1100" dirty="0"/>
                        <a:t>Qtr 2   4,441</a:t>
                      </a:r>
                    </a:p>
                    <a:p>
                      <a:r>
                        <a:rPr lang="en-GB" sz="1100" dirty="0" err="1"/>
                        <a:t>Qtr</a:t>
                      </a:r>
                      <a:r>
                        <a:rPr lang="en-GB" sz="1100" baseline="0" dirty="0"/>
                        <a:t> 3   4,999</a:t>
                      </a:r>
                    </a:p>
                    <a:p>
                      <a:r>
                        <a:rPr lang="en-GB" sz="1100" baseline="0" dirty="0" err="1"/>
                        <a:t>Qtr</a:t>
                      </a:r>
                      <a:r>
                        <a:rPr lang="en-GB" sz="1100" baseline="0" dirty="0"/>
                        <a:t> 4   4,928</a:t>
                      </a:r>
                      <a:endParaRPr lang="en-GB" sz="1100" dirty="0"/>
                    </a:p>
                    <a:p>
                      <a:endParaRPr lang="en-GB" sz="1100" dirty="0"/>
                    </a:p>
                    <a:p>
                      <a:r>
                        <a:rPr lang="en-GB" sz="1100" b="1" dirty="0"/>
                        <a:t>Total</a:t>
                      </a:r>
                      <a:r>
                        <a:rPr lang="en-GB" sz="1100" b="1" baseline="0" dirty="0"/>
                        <a:t> Apr 24 - Mar 25 - 18</a:t>
                      </a:r>
                      <a:r>
                        <a:rPr lang="en-GB" sz="1100" b="1" dirty="0"/>
                        <a:t>,314 (90.3%)</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363125">
                <a:tc>
                  <a:txBody>
                    <a:bodyPr/>
                    <a:lstStyle/>
                    <a:p>
                      <a:endParaRPr lang="en-GB" sz="1200" dirty="0"/>
                    </a:p>
                  </a:txBody>
                  <a:tcPr/>
                </a:tc>
                <a:tc>
                  <a:txBody>
                    <a:bodyPr/>
                    <a:lstStyle/>
                    <a:p>
                      <a:r>
                        <a:rPr lang="en-GB" sz="1100" dirty="0"/>
                        <a:t>Day</a:t>
                      </a:r>
                      <a:r>
                        <a:rPr lang="en-GB" sz="1100" baseline="0" dirty="0"/>
                        <a:t> Case Procedures * </a:t>
                      </a:r>
                      <a:r>
                        <a:rPr lang="en-GB" sz="1100" dirty="0"/>
                        <a:t> </a:t>
                      </a:r>
                      <a:r>
                        <a:rPr lang="en-GB" sz="1100" baseline="0" dirty="0"/>
                        <a:t>100% of 2019/20 outturn</a:t>
                      </a:r>
                      <a:endParaRPr lang="en-GB" sz="1100" dirty="0"/>
                    </a:p>
                  </a:txBody>
                  <a:tcPr marL="60960" marR="60960" marT="30480" marB="30480"/>
                </a:tc>
                <a:tc>
                  <a:txBody>
                    <a:bodyPr/>
                    <a:lstStyle/>
                    <a:p>
                      <a:r>
                        <a:rPr lang="en-GB" sz="1100" dirty="0"/>
                        <a:t>3,940</a:t>
                      </a:r>
                    </a:p>
                  </a:txBody>
                  <a:tcPr marL="60960" marR="60960" marT="30480" marB="30480"/>
                </a:tc>
                <a:tc>
                  <a:txBody>
                    <a:bodyPr/>
                    <a:lstStyle/>
                    <a:p>
                      <a:r>
                        <a:rPr lang="en-GB" sz="1100" dirty="0"/>
                        <a:t>5,863 procedures</a:t>
                      </a:r>
                    </a:p>
                    <a:p>
                      <a:r>
                        <a:rPr lang="en-GB" sz="1100" baseline="0" dirty="0">
                          <a:solidFill>
                            <a:schemeClr val="tx1"/>
                          </a:solidFill>
                        </a:rPr>
                        <a:t>1,923 above</a:t>
                      </a:r>
                      <a:r>
                        <a:rPr lang="en-GB" sz="1100" dirty="0">
                          <a:solidFill>
                            <a:schemeClr val="tx1"/>
                          </a:solidFill>
                        </a:rPr>
                        <a:t> </a:t>
                      </a:r>
                      <a:r>
                        <a:rPr lang="en-GB" sz="1100" dirty="0"/>
                        <a:t>expected activity (148.8%)</a:t>
                      </a:r>
                    </a:p>
                  </a:txBody>
                  <a:tcPr marL="60960" marR="60960" marT="30480" marB="30480"/>
                </a:tc>
                <a:tc>
                  <a:txBody>
                    <a:bodyPr/>
                    <a:lstStyle/>
                    <a:p>
                      <a:r>
                        <a:rPr lang="en-GB" sz="1100" dirty="0"/>
                        <a:t>Qtr</a:t>
                      </a:r>
                      <a:r>
                        <a:rPr lang="en-GB" sz="1100" baseline="0" dirty="0"/>
                        <a:t> 1   13,229</a:t>
                      </a:r>
                    </a:p>
                    <a:p>
                      <a:r>
                        <a:rPr lang="en-GB" sz="1100" baseline="0" dirty="0"/>
                        <a:t>Qtr 2   14,825</a:t>
                      </a:r>
                    </a:p>
                    <a:p>
                      <a:r>
                        <a:rPr lang="en-GB" sz="1100" baseline="0" dirty="0" err="1"/>
                        <a:t>Qtr</a:t>
                      </a:r>
                      <a:r>
                        <a:rPr lang="en-GB" sz="1100" baseline="0" dirty="0"/>
                        <a:t> 3   17,065</a:t>
                      </a:r>
                    </a:p>
                    <a:p>
                      <a:r>
                        <a:rPr lang="en-GB" sz="1100" baseline="0" dirty="0" err="1"/>
                        <a:t>Qtr</a:t>
                      </a:r>
                      <a:r>
                        <a:rPr lang="en-GB" sz="1100" baseline="0" dirty="0"/>
                        <a:t> 4   17,406</a:t>
                      </a:r>
                      <a:endParaRPr lang="en-GB" sz="1100" dirty="0"/>
                    </a:p>
                    <a:p>
                      <a:endParaRPr lang="en-GB" sz="1100" dirty="0"/>
                    </a:p>
                    <a:p>
                      <a:r>
                        <a:rPr lang="en-GB" sz="1100" b="1" dirty="0"/>
                        <a:t>Total</a:t>
                      </a:r>
                      <a:r>
                        <a:rPr lang="en-GB" sz="1100" b="1" baseline="0" dirty="0"/>
                        <a:t> Apr 24 - Mar 25 - 62,807 (99.6%)</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363125">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Endoscopy (4 scopes)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100% of 2019/20 outturn </a:t>
                      </a:r>
                      <a:endParaRPr lang="en-GB" sz="1100" dirty="0"/>
                    </a:p>
                    <a:p>
                      <a:endParaRPr lang="en-GB" sz="1100" dirty="0"/>
                    </a:p>
                  </a:txBody>
                  <a:tcPr marL="60960" marR="60960" marT="30480" marB="30480"/>
                </a:tc>
                <a:tc>
                  <a:txBody>
                    <a:bodyPr/>
                    <a:lstStyle/>
                    <a:p>
                      <a:r>
                        <a:rPr lang="en-GB" sz="1100" dirty="0"/>
                        <a:t>663</a:t>
                      </a:r>
                    </a:p>
                  </a:txBody>
                  <a:tcPr marL="60960" marR="60960" marT="30480" marB="30480"/>
                </a:tc>
                <a:tc>
                  <a:txBody>
                    <a:bodyPr/>
                    <a:lstStyle/>
                    <a:p>
                      <a:r>
                        <a:rPr lang="en-GB" sz="1100" dirty="0"/>
                        <a:t>728 </a:t>
                      </a:r>
                    </a:p>
                    <a:p>
                      <a:r>
                        <a:rPr lang="en-GB" sz="1100" dirty="0"/>
                        <a:t>65 above</a:t>
                      </a:r>
                      <a:r>
                        <a:rPr lang="en-GB" sz="1100" baseline="0" dirty="0"/>
                        <a:t> expected activity (109.8%)</a:t>
                      </a:r>
                      <a:endParaRPr lang="en-GB" sz="1100" dirty="0"/>
                    </a:p>
                  </a:txBody>
                  <a:tcPr marL="60960" marR="60960" marT="30480" marB="30480"/>
                </a:tc>
                <a:tc>
                  <a:txBody>
                    <a:bodyPr/>
                    <a:lstStyle/>
                    <a:p>
                      <a:r>
                        <a:rPr lang="en-GB" sz="1100" dirty="0"/>
                        <a:t>Qtr 1   2,323</a:t>
                      </a:r>
                    </a:p>
                    <a:p>
                      <a:r>
                        <a:rPr lang="en-GB" sz="1100" dirty="0"/>
                        <a:t>Qtr 2   2,417</a:t>
                      </a:r>
                    </a:p>
                    <a:p>
                      <a:r>
                        <a:rPr lang="en-GB" sz="1100" dirty="0" err="1"/>
                        <a:t>Qtr</a:t>
                      </a:r>
                      <a:r>
                        <a:rPr lang="en-GB" sz="1100" dirty="0"/>
                        <a:t> 3   2,872</a:t>
                      </a:r>
                    </a:p>
                    <a:p>
                      <a:r>
                        <a:rPr lang="en-GB" sz="1100" dirty="0" err="1"/>
                        <a:t>Qtr</a:t>
                      </a:r>
                      <a:r>
                        <a:rPr lang="en-GB" sz="1100" dirty="0"/>
                        <a:t> 4   2,598</a:t>
                      </a:r>
                    </a:p>
                    <a:p>
                      <a:endParaRPr lang="en-GB" sz="1100" dirty="0"/>
                    </a:p>
                    <a:p>
                      <a:r>
                        <a:rPr lang="en-GB" sz="1100" b="1" dirty="0"/>
                        <a:t>Total Apr 24</a:t>
                      </a:r>
                      <a:r>
                        <a:rPr lang="en-GB" sz="1100" b="1" baseline="0" dirty="0"/>
                        <a:t> – Mar 25 10,152 (87.6%)</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385171">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MPH Inpatient Theatre Procedures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100% of 2019/20 outturn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199</a:t>
                      </a:r>
                    </a:p>
                    <a:p>
                      <a:endParaRPr lang="en-GB" sz="1100" dirty="0"/>
                    </a:p>
                  </a:txBody>
                  <a:tcPr marL="60960" marR="60960" marT="30480" marB="30480"/>
                </a:tc>
                <a:tc>
                  <a:txBody>
                    <a:bodyPr/>
                    <a:lstStyle/>
                    <a:p>
                      <a:r>
                        <a:rPr lang="en-GB" sz="1100" dirty="0"/>
                        <a:t>274 procedures</a:t>
                      </a:r>
                    </a:p>
                    <a:p>
                      <a:r>
                        <a:rPr lang="en-GB" sz="1100" dirty="0">
                          <a:solidFill>
                            <a:schemeClr val="tx1"/>
                          </a:solidFill>
                        </a:rPr>
                        <a:t>75 over </a:t>
                      </a:r>
                      <a:r>
                        <a:rPr lang="en-GB" sz="1100" dirty="0"/>
                        <a:t>expected activity (137.7%)</a:t>
                      </a:r>
                    </a:p>
                    <a:p>
                      <a:endParaRPr lang="en-GB" sz="1100" dirty="0"/>
                    </a:p>
                  </a:txBody>
                  <a:tcPr marL="60960" marR="60960" marT="30480" marB="30480"/>
                </a:tc>
                <a:tc>
                  <a:txBody>
                    <a:bodyPr/>
                    <a:lstStyle/>
                    <a:p>
                      <a:r>
                        <a:rPr lang="en-GB" sz="1100" dirty="0"/>
                        <a:t>Qtr 1     846</a:t>
                      </a:r>
                    </a:p>
                    <a:p>
                      <a:r>
                        <a:rPr lang="en-GB" sz="1100" dirty="0"/>
                        <a:t>Qtr 2     950</a:t>
                      </a:r>
                    </a:p>
                    <a:p>
                      <a:r>
                        <a:rPr lang="en-GB" sz="1100" dirty="0" err="1"/>
                        <a:t>Qtr</a:t>
                      </a:r>
                      <a:r>
                        <a:rPr lang="en-GB" sz="1100" dirty="0"/>
                        <a:t> 3     1,085</a:t>
                      </a:r>
                    </a:p>
                    <a:p>
                      <a:r>
                        <a:rPr lang="en-GB" sz="1100" dirty="0" err="1"/>
                        <a:t>Qtr</a:t>
                      </a:r>
                      <a:r>
                        <a:rPr lang="en-GB" sz="1100" dirty="0"/>
                        <a:t> 4     886</a:t>
                      </a:r>
                    </a:p>
                    <a:p>
                      <a:endParaRPr lang="en-GB" sz="1100" dirty="0"/>
                    </a:p>
                    <a:p>
                      <a:r>
                        <a:rPr lang="en-GB" sz="1100" b="1" dirty="0"/>
                        <a:t>Total Apr 24 - Mar 25 3,767 (103.8%)</a:t>
                      </a:r>
                    </a:p>
                    <a:p>
                      <a:endParaRPr lang="en-GB" sz="1100"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2780395889"/>
                  </a:ext>
                </a:extLst>
              </a:tr>
            </a:tbl>
          </a:graphicData>
        </a:graphic>
      </p:graphicFrame>
      <p:pic>
        <p:nvPicPr>
          <p:cNvPr id="6" name="Picture 5" descr="A graph showing elective inpatient admissions&#10;"/>
          <p:cNvPicPr>
            <a:picLocks noChangeAspect="1"/>
          </p:cNvPicPr>
          <p:nvPr/>
        </p:nvPicPr>
        <p:blipFill>
          <a:blip r:embed="rId4"/>
          <a:stretch>
            <a:fillRect/>
          </a:stretch>
        </p:blipFill>
        <p:spPr>
          <a:xfrm>
            <a:off x="8280345" y="1310656"/>
            <a:ext cx="3864029" cy="1298146"/>
          </a:xfrm>
          <a:prstGeom prst="rect">
            <a:avLst/>
          </a:prstGeom>
        </p:spPr>
      </p:pic>
      <p:pic>
        <p:nvPicPr>
          <p:cNvPr id="10" name="Picture 9" descr="A graph showing daycases"/>
          <p:cNvPicPr>
            <a:picLocks noChangeAspect="1"/>
          </p:cNvPicPr>
          <p:nvPr/>
        </p:nvPicPr>
        <p:blipFill>
          <a:blip r:embed="rId5"/>
          <a:stretch>
            <a:fillRect/>
          </a:stretch>
        </p:blipFill>
        <p:spPr>
          <a:xfrm>
            <a:off x="8280345" y="2694250"/>
            <a:ext cx="3864029" cy="1269284"/>
          </a:xfrm>
          <a:prstGeom prst="rect">
            <a:avLst/>
          </a:prstGeom>
        </p:spPr>
      </p:pic>
      <p:pic>
        <p:nvPicPr>
          <p:cNvPr id="11" name="Picture 10" descr="A graph showing adult endocscopy (4 scopes)"/>
          <p:cNvPicPr>
            <a:picLocks noChangeAspect="1"/>
          </p:cNvPicPr>
          <p:nvPr/>
        </p:nvPicPr>
        <p:blipFill>
          <a:blip r:embed="rId6"/>
          <a:stretch>
            <a:fillRect/>
          </a:stretch>
        </p:blipFill>
        <p:spPr>
          <a:xfrm>
            <a:off x="8280345" y="4048982"/>
            <a:ext cx="3864029" cy="1295770"/>
          </a:xfrm>
          <a:prstGeom prst="rect">
            <a:avLst/>
          </a:prstGeom>
        </p:spPr>
      </p:pic>
      <p:pic>
        <p:nvPicPr>
          <p:cNvPr id="12" name="Picture 11" descr="A graph showing orthopaedic inpatient theatre procedures"/>
          <p:cNvPicPr>
            <a:picLocks noChangeAspect="1"/>
          </p:cNvPicPr>
          <p:nvPr/>
        </p:nvPicPr>
        <p:blipFill>
          <a:blip r:embed="rId7"/>
          <a:stretch>
            <a:fillRect/>
          </a:stretch>
        </p:blipFill>
        <p:spPr>
          <a:xfrm>
            <a:off x="8280345" y="5409388"/>
            <a:ext cx="3864029" cy="1310907"/>
          </a:xfrm>
          <a:prstGeom prst="rect">
            <a:avLst/>
          </a:prstGeom>
        </p:spPr>
      </p:pic>
      <p:pic>
        <p:nvPicPr>
          <p:cNvPr id="13" name="Picture 12" descr="A green circle with blue border"/>
          <p:cNvPicPr>
            <a:picLocks noChangeAspect="1"/>
          </p:cNvPicPr>
          <p:nvPr/>
        </p:nvPicPr>
        <p:blipFill>
          <a:blip r:embed="rId8"/>
          <a:stretch>
            <a:fillRect/>
          </a:stretch>
        </p:blipFill>
        <p:spPr>
          <a:xfrm>
            <a:off x="7370759" y="1756744"/>
            <a:ext cx="337356" cy="337356"/>
          </a:xfrm>
          <a:prstGeom prst="rect">
            <a:avLst/>
          </a:prstGeom>
        </p:spPr>
      </p:pic>
      <p:pic>
        <p:nvPicPr>
          <p:cNvPr id="14" name="Picture 13" descr="A green circle with blue border"/>
          <p:cNvPicPr>
            <a:picLocks noChangeAspect="1"/>
          </p:cNvPicPr>
          <p:nvPr/>
        </p:nvPicPr>
        <p:blipFill>
          <a:blip r:embed="rId8"/>
          <a:stretch>
            <a:fillRect/>
          </a:stretch>
        </p:blipFill>
        <p:spPr>
          <a:xfrm>
            <a:off x="7373149" y="3132425"/>
            <a:ext cx="337356" cy="337356"/>
          </a:xfrm>
          <a:prstGeom prst="rect">
            <a:avLst/>
          </a:prstGeom>
        </p:spPr>
      </p:pic>
      <p:pic>
        <p:nvPicPr>
          <p:cNvPr id="15" name="Picture 14" descr="A green circle with blue border"/>
          <p:cNvPicPr>
            <a:picLocks noChangeAspect="1"/>
          </p:cNvPicPr>
          <p:nvPr/>
        </p:nvPicPr>
        <p:blipFill>
          <a:blip r:embed="rId8"/>
          <a:stretch>
            <a:fillRect/>
          </a:stretch>
        </p:blipFill>
        <p:spPr>
          <a:xfrm>
            <a:off x="7370759" y="4528189"/>
            <a:ext cx="337356" cy="337356"/>
          </a:xfrm>
          <a:prstGeom prst="rect">
            <a:avLst/>
          </a:prstGeom>
        </p:spPr>
      </p:pic>
      <p:pic>
        <p:nvPicPr>
          <p:cNvPr id="18" name="Picture 17" descr="A green circle with blue border&#10;"/>
          <p:cNvPicPr>
            <a:picLocks noChangeAspect="1"/>
          </p:cNvPicPr>
          <p:nvPr/>
        </p:nvPicPr>
        <p:blipFill>
          <a:blip r:embed="rId8"/>
          <a:stretch>
            <a:fillRect/>
          </a:stretch>
        </p:blipFill>
        <p:spPr>
          <a:xfrm>
            <a:off x="7370759" y="5939112"/>
            <a:ext cx="337356" cy="337356"/>
          </a:xfrm>
          <a:prstGeom prst="rect">
            <a:avLst/>
          </a:prstGeom>
        </p:spPr>
      </p:pic>
      <p:pic>
        <p:nvPicPr>
          <p:cNvPr id="20" name="Picture 19" descr="A red triangle with blue border&#10;"/>
          <p:cNvPicPr>
            <a:picLocks noChangeAspect="1"/>
          </p:cNvPicPr>
          <p:nvPr/>
        </p:nvPicPr>
        <p:blipFill>
          <a:blip r:embed="rId9"/>
          <a:stretch>
            <a:fillRect/>
          </a:stretch>
        </p:blipFill>
        <p:spPr>
          <a:xfrm>
            <a:off x="7817018" y="1751980"/>
            <a:ext cx="354425" cy="346884"/>
          </a:xfrm>
          <a:prstGeom prst="rect">
            <a:avLst/>
          </a:prstGeom>
        </p:spPr>
      </p:pic>
      <p:sp>
        <p:nvSpPr>
          <p:cNvPr id="5" name="Rectangle 4">
            <a:extLst>
              <a:ext uri="{C183D7F6-B498-43B3-948B-1728B52AA6E4}">
                <adec:decorative xmlns:adec="http://schemas.microsoft.com/office/drawing/2017/decorative" val="1"/>
              </a:ext>
            </a:extLst>
          </p:cNvPr>
          <p:cNvSpPr/>
          <p:nvPr/>
        </p:nvSpPr>
        <p:spPr>
          <a:xfrm>
            <a:off x="7849542" y="3132426"/>
            <a:ext cx="321901" cy="337356"/>
          </a:xfrm>
          <a:prstGeom prst="rect">
            <a:avLst/>
          </a:prstGeom>
          <a:solidFill>
            <a:srgbClr val="FFC000"/>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A red triangle with blue border&#10;"/>
          <p:cNvPicPr>
            <a:picLocks noChangeAspect="1"/>
          </p:cNvPicPr>
          <p:nvPr/>
        </p:nvPicPr>
        <p:blipFill>
          <a:blip r:embed="rId9"/>
          <a:stretch>
            <a:fillRect/>
          </a:stretch>
        </p:blipFill>
        <p:spPr>
          <a:xfrm>
            <a:off x="7817018" y="4528189"/>
            <a:ext cx="354425" cy="346884"/>
          </a:xfrm>
          <a:prstGeom prst="rect">
            <a:avLst/>
          </a:prstGeom>
        </p:spPr>
      </p:pic>
      <p:pic>
        <p:nvPicPr>
          <p:cNvPr id="22" name="Picture 21" descr="A green circle with blue border&#10;"/>
          <p:cNvPicPr>
            <a:picLocks noChangeAspect="1"/>
          </p:cNvPicPr>
          <p:nvPr/>
        </p:nvPicPr>
        <p:blipFill>
          <a:blip r:embed="rId8"/>
          <a:stretch>
            <a:fillRect/>
          </a:stretch>
        </p:blipFill>
        <p:spPr>
          <a:xfrm>
            <a:off x="7849542" y="5939112"/>
            <a:ext cx="337356" cy="337356"/>
          </a:xfrm>
          <a:prstGeom prst="rect">
            <a:avLst/>
          </a:prstGeom>
        </p:spPr>
      </p:pic>
    </p:spTree>
    <p:extLst>
      <p:ext uri="{BB962C8B-B14F-4D97-AF65-F5344CB8AC3E}">
        <p14:creationId xmlns:p14="http://schemas.microsoft.com/office/powerpoint/2010/main" val="2599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58052"/>
            <a:ext cx="11995265" cy="400110"/>
          </a:xfrm>
          <a:prstGeom prst="rect">
            <a:avLst/>
          </a:prstGeom>
          <a:solidFill>
            <a:srgbClr val="0A4C86"/>
          </a:solidFill>
        </p:spPr>
        <p:txBody>
          <a:bodyPr wrap="square" rtlCol="0">
            <a:spAutoFit/>
          </a:bodyPr>
          <a:lstStyle/>
          <a:p>
            <a:r>
              <a:rPr lang="en-GB" sz="2000" b="1" dirty="0">
                <a:solidFill>
                  <a:schemeClr val="bg1"/>
                </a:solidFill>
              </a:rPr>
              <a:t>Section 2 – Key SDP Indicators</a:t>
            </a:r>
          </a:p>
        </p:txBody>
      </p:sp>
      <p:graphicFrame>
        <p:nvGraphicFramePr>
          <p:cNvPr id="2" name="Table 1"/>
          <p:cNvGraphicFramePr>
            <a:graphicFrameLocks noGrp="1"/>
          </p:cNvGraphicFramePr>
          <p:nvPr>
            <p:extLst>
              <p:ext uri="{D42A27DB-BD31-4B8C-83A1-F6EECF244321}">
                <p14:modId xmlns:p14="http://schemas.microsoft.com/office/powerpoint/2010/main" val="882794659"/>
              </p:ext>
            </p:extLst>
          </p:nvPr>
        </p:nvGraphicFramePr>
        <p:xfrm>
          <a:off x="98368" y="442451"/>
          <a:ext cx="12615487" cy="6352015"/>
        </p:xfrm>
        <a:graphic>
          <a:graphicData uri="http://schemas.openxmlformats.org/drawingml/2006/table">
            <a:tbl>
              <a:tblPr firstRow="1" bandRow="1">
                <a:tableStyleId>{5C22544A-7EE6-4342-B048-85BDC9FD1C3A}</a:tableStyleId>
              </a:tblPr>
              <a:tblGrid>
                <a:gridCol w="2119630">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37113">
                  <a:extLst>
                    <a:ext uri="{9D8B030D-6E8A-4147-A177-3AD203B41FA5}">
                      <a16:colId xmlns:a16="http://schemas.microsoft.com/office/drawing/2014/main" val="3247098725"/>
                    </a:ext>
                  </a:extLst>
                </a:gridCol>
                <a:gridCol w="1529542">
                  <a:extLst>
                    <a:ext uri="{9D8B030D-6E8A-4147-A177-3AD203B41FA5}">
                      <a16:colId xmlns:a16="http://schemas.microsoft.com/office/drawing/2014/main" val="3934673934"/>
                    </a:ext>
                  </a:extLst>
                </a:gridCol>
                <a:gridCol w="461963">
                  <a:extLst>
                    <a:ext uri="{9D8B030D-6E8A-4147-A177-3AD203B41FA5}">
                      <a16:colId xmlns:a16="http://schemas.microsoft.com/office/drawing/2014/main" val="340205772"/>
                    </a:ext>
                  </a:extLst>
                </a:gridCol>
                <a:gridCol w="461963">
                  <a:extLst>
                    <a:ext uri="{9D8B030D-6E8A-4147-A177-3AD203B41FA5}">
                      <a16:colId xmlns:a16="http://schemas.microsoft.com/office/drawing/2014/main" val="3513436720"/>
                    </a:ext>
                  </a:extLst>
                </a:gridCol>
                <a:gridCol w="3854507">
                  <a:extLst>
                    <a:ext uri="{9D8B030D-6E8A-4147-A177-3AD203B41FA5}">
                      <a16:colId xmlns:a16="http://schemas.microsoft.com/office/drawing/2014/main" val="1075718584"/>
                    </a:ext>
                  </a:extLst>
                </a:gridCol>
              </a:tblGrid>
              <a:tr h="270546">
                <a:tc rowSpan="2">
                  <a:txBody>
                    <a:bodyPr/>
                    <a:lstStyle/>
                    <a:p>
                      <a:r>
                        <a:rPr lang="en-GB" sz="1200" dirty="0">
                          <a:solidFill>
                            <a:srgbClr val="000000"/>
                          </a:solidFill>
                        </a:rPr>
                        <a:t>Service Area</a:t>
                      </a:r>
                    </a:p>
                  </a:txBody>
                  <a:tcPr/>
                </a:tc>
                <a:tc rowSpan="2">
                  <a:txBody>
                    <a:bodyPr/>
                    <a:lstStyle/>
                    <a:p>
                      <a:r>
                        <a:rPr lang="en-GB" sz="1200" dirty="0">
                          <a:solidFill>
                            <a:srgbClr val="000000"/>
                          </a:solidFill>
                        </a:rPr>
                        <a:t>Metric</a:t>
                      </a:r>
                    </a:p>
                  </a:txBody>
                  <a:tcPr/>
                </a:tc>
                <a:tc rowSpan="2">
                  <a:txBody>
                    <a:bodyPr/>
                    <a:lstStyle/>
                    <a:p>
                      <a:r>
                        <a:rPr lang="en-GB" sz="1200" dirty="0">
                          <a:solidFill>
                            <a:srgbClr val="000000"/>
                          </a:solidFill>
                        </a:rPr>
                        <a:t>Mar 25</a:t>
                      </a:r>
                      <a:r>
                        <a:rPr lang="en-GB" sz="1200" baseline="0" dirty="0">
                          <a:solidFill>
                            <a:srgbClr val="000000"/>
                          </a:solidFill>
                        </a:rPr>
                        <a:t> </a:t>
                      </a:r>
                      <a:r>
                        <a:rPr lang="en-GB" sz="1200" dirty="0">
                          <a:solidFill>
                            <a:srgbClr val="000000"/>
                          </a:solidFill>
                        </a:rPr>
                        <a:t>Expected</a:t>
                      </a:r>
                      <a:r>
                        <a:rPr lang="en-GB" sz="1200" baseline="0" dirty="0">
                          <a:solidFill>
                            <a:srgbClr val="000000"/>
                          </a:solidFill>
                        </a:rPr>
                        <a:t> Activity</a:t>
                      </a:r>
                      <a:endParaRPr lang="en-GB" sz="1200" dirty="0">
                        <a:solidFill>
                          <a:srgbClr val="000000"/>
                        </a:solidFill>
                      </a:endParaRPr>
                    </a:p>
                  </a:txBody>
                  <a:tcPr/>
                </a:tc>
                <a:tc rowSpan="2">
                  <a:txBody>
                    <a:bodyPr/>
                    <a:lstStyle/>
                    <a:p>
                      <a:r>
                        <a:rPr lang="en-GB" sz="1200" dirty="0">
                          <a:solidFill>
                            <a:srgbClr val="000000"/>
                          </a:solidFill>
                        </a:rPr>
                        <a:t>Mar 25 In-month Performance</a:t>
                      </a:r>
                    </a:p>
                  </a:txBody>
                  <a:tcPr/>
                </a:tc>
                <a:tc rowSpan="2">
                  <a:txBody>
                    <a:bodyPr/>
                    <a:lstStyle/>
                    <a:p>
                      <a:r>
                        <a:rPr lang="en-GB" sz="1200" dirty="0">
                          <a:solidFill>
                            <a:srgbClr val="000000"/>
                          </a:solidFill>
                        </a:rPr>
                        <a:t>Cumulative Activity YTD</a:t>
                      </a:r>
                    </a:p>
                  </a:txBody>
                  <a:tcPr/>
                </a:tc>
                <a:tc gridSpan="2">
                  <a:txBody>
                    <a:bodyPr/>
                    <a:lstStyle/>
                    <a:p>
                      <a:r>
                        <a:rPr lang="en-GB" sz="1200" dirty="0">
                          <a:solidFill>
                            <a:srgbClr val="000000"/>
                          </a:solidFill>
                        </a:rPr>
                        <a:t>Rag Status</a:t>
                      </a:r>
                    </a:p>
                  </a:txBody>
                  <a:tcPr/>
                </a:tc>
                <a:tc hMerge="1">
                  <a:txBody>
                    <a:bodyPr/>
                    <a:lstStyle/>
                    <a:p>
                      <a:endParaRPr lang="en-GB"/>
                    </a:p>
                  </a:txBody>
                  <a:tcPr/>
                </a:tc>
                <a:tc rowSpan="2">
                  <a:txBody>
                    <a:bodyPr/>
                    <a:lstStyle/>
                    <a:p>
                      <a:r>
                        <a:rPr lang="en-GB" sz="1200" dirty="0">
                          <a:solidFill>
                            <a:srgbClr val="000000"/>
                          </a:solidFill>
                        </a:rPr>
                        <a:t>Chart</a:t>
                      </a:r>
                    </a:p>
                  </a:txBody>
                  <a:tcPr/>
                </a:tc>
                <a:extLst>
                  <a:ext uri="{0D108BD9-81ED-4DB2-BD59-A6C34878D82A}">
                    <a16:rowId xmlns:a16="http://schemas.microsoft.com/office/drawing/2014/main" val="258680681"/>
                  </a:ext>
                </a:extLst>
              </a:tr>
              <a:tr h="39078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r>
                        <a:rPr lang="en-GB" sz="1000" dirty="0">
                          <a:solidFill>
                            <a:srgbClr val="000000"/>
                          </a:solidFill>
                        </a:rPr>
                        <a:t>Mar 25</a:t>
                      </a:r>
                    </a:p>
                  </a:txBody>
                  <a:tcPr>
                    <a:solidFill>
                      <a:schemeClr val="accent1"/>
                    </a:solidFill>
                  </a:tcPr>
                </a:tc>
                <a:tc>
                  <a:txBody>
                    <a:bodyPr/>
                    <a:lstStyle/>
                    <a:p>
                      <a:r>
                        <a:rPr lang="en-GB" sz="1000" dirty="0">
                          <a:solidFill>
                            <a:srgbClr val="000000"/>
                          </a:solidFill>
                        </a:rPr>
                        <a:t>Full Year</a:t>
                      </a:r>
                    </a:p>
                  </a:txBody>
                  <a:tcPr>
                    <a:solidFill>
                      <a:schemeClr val="accent1"/>
                    </a:solidFill>
                  </a:tcPr>
                </a:tc>
                <a:tc vMerge="1">
                  <a:txBody>
                    <a:bodyPr/>
                    <a:lstStyle/>
                    <a:p>
                      <a:endParaRPr lang="en-GB"/>
                    </a:p>
                  </a:txBody>
                  <a:tcPr/>
                </a:tc>
                <a:extLst>
                  <a:ext uri="{0D108BD9-81ED-4DB2-BD59-A6C34878D82A}">
                    <a16:rowId xmlns:a16="http://schemas.microsoft.com/office/drawing/2014/main" val="1646858433"/>
                  </a:ext>
                </a:extLst>
              </a:tr>
              <a:tr h="1382788">
                <a:tc>
                  <a:txBody>
                    <a:bodyPr/>
                    <a:lstStyle/>
                    <a:p>
                      <a:r>
                        <a:rPr lang="en-GB" sz="1200" b="1" dirty="0"/>
                        <a:t>Elective</a:t>
                      </a:r>
                      <a:r>
                        <a:rPr lang="en-GB" sz="1200" b="1" baseline="0" dirty="0"/>
                        <a:t> Care</a:t>
                      </a:r>
                    </a:p>
                    <a:p>
                      <a:endParaRPr lang="en-GB" sz="1200" b="1" baseline="0" dirty="0"/>
                    </a:p>
                    <a:p>
                      <a:r>
                        <a:rPr lang="en-GB" sz="900" b="0" i="1" dirty="0"/>
                        <a:t>* Targets included in SDP Summary Table</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MPH Day Case</a:t>
                      </a:r>
                      <a:r>
                        <a:rPr lang="en-GB" sz="1100" baseline="0" dirty="0"/>
                        <a:t> Theatre Procedures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105% of 2019/20 outturn</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106</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360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280 above expected activity  (227.2%)</a:t>
                      </a:r>
                    </a:p>
                    <a:p>
                      <a:endParaRPr lang="en-GB" sz="1100" dirty="0"/>
                    </a:p>
                  </a:txBody>
                  <a:tcPr marL="60960" marR="60960" marT="30480" marB="30480"/>
                </a:tc>
                <a:tc>
                  <a:txBody>
                    <a:bodyPr/>
                    <a:lstStyle/>
                    <a:p>
                      <a:r>
                        <a:rPr lang="pt-BR" sz="1100" dirty="0"/>
                        <a:t>Qtr 1      843</a:t>
                      </a:r>
                    </a:p>
                    <a:p>
                      <a:r>
                        <a:rPr lang="pt-BR" sz="1100" dirty="0"/>
                        <a:t>Qtr 2      694</a:t>
                      </a:r>
                    </a:p>
                    <a:p>
                      <a:r>
                        <a:rPr lang="pt-BR" sz="1100" dirty="0"/>
                        <a:t>Qtr 3      880</a:t>
                      </a:r>
                    </a:p>
                    <a:p>
                      <a:r>
                        <a:rPr lang="pt-BR" sz="1100" dirty="0"/>
                        <a:t>Qtr 4      930</a:t>
                      </a:r>
                    </a:p>
                    <a:p>
                      <a:endParaRPr lang="pt-BR" sz="1100" dirty="0"/>
                    </a:p>
                    <a:p>
                      <a:r>
                        <a:rPr lang="pt-BR" sz="1100" b="1" dirty="0"/>
                        <a:t>Total Apr 24 -Mar 25 3,347 (125.5%)</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r h="15481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Imaging</a:t>
                      </a:r>
                    </a:p>
                    <a:p>
                      <a:endParaRPr lang="en-GB" sz="1200" dirty="0"/>
                    </a:p>
                  </a:txBody>
                  <a:tcPr/>
                </a:tc>
                <a:tc>
                  <a:txBody>
                    <a:bodyPr/>
                    <a:lstStyle/>
                    <a:p>
                      <a:r>
                        <a:rPr lang="en-GB" sz="1100" dirty="0"/>
                        <a:t>MRI Scan *</a:t>
                      </a:r>
                    </a:p>
                    <a:p>
                      <a:endParaRPr lang="en-GB" sz="1100" dirty="0"/>
                    </a:p>
                    <a:p>
                      <a:r>
                        <a:rPr lang="en-GB" sz="1100" dirty="0"/>
                        <a:t>Deliver activity</a:t>
                      </a:r>
                      <a:r>
                        <a:rPr lang="en-GB" sz="1100" baseline="0" dirty="0"/>
                        <a:t> in line with agreed SBA volume. </a:t>
                      </a:r>
                      <a:r>
                        <a:rPr lang="en-GB" sz="1100" i="1" baseline="0" dirty="0"/>
                        <a:t>SBA currency is being reviewed for 25/26 to take account of multiple body areas</a:t>
                      </a:r>
                      <a:endParaRPr lang="en-GB" sz="1100" i="1"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3,864 per month</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3,094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770 below expected activity  (80.1%)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i="1" dirty="0"/>
                        <a:t>Note – SBA</a:t>
                      </a:r>
                      <a:r>
                        <a:rPr lang="en-GB" sz="1100" i="1" baseline="0" dirty="0"/>
                        <a:t> baseline subject to review</a:t>
                      </a:r>
                      <a:endParaRPr lang="en-GB" sz="1100" i="1" dirty="0"/>
                    </a:p>
                    <a:p>
                      <a:endParaRPr lang="en-GB" sz="1100" dirty="0"/>
                    </a:p>
                  </a:txBody>
                  <a:tcPr marL="60960" marR="60960" marT="30480" marB="30480"/>
                </a:tc>
                <a:tc>
                  <a:txBody>
                    <a:bodyPr/>
                    <a:lstStyle/>
                    <a:p>
                      <a:r>
                        <a:rPr lang="en-GB" sz="1100" dirty="0"/>
                        <a:t>Qtr 1    9,465</a:t>
                      </a:r>
                    </a:p>
                    <a:p>
                      <a:r>
                        <a:rPr lang="en-GB" sz="1100" dirty="0"/>
                        <a:t>Qtr 2    10,116</a:t>
                      </a:r>
                    </a:p>
                    <a:p>
                      <a:r>
                        <a:rPr lang="en-GB" sz="1100" dirty="0" err="1"/>
                        <a:t>Qtr</a:t>
                      </a:r>
                      <a:r>
                        <a:rPr lang="en-GB" sz="1100" dirty="0"/>
                        <a:t> 3    9,954</a:t>
                      </a:r>
                    </a:p>
                    <a:p>
                      <a:r>
                        <a:rPr lang="en-GB" sz="1100" dirty="0" err="1"/>
                        <a:t>Qtr</a:t>
                      </a:r>
                      <a:r>
                        <a:rPr lang="en-GB" sz="1100" dirty="0"/>
                        <a:t> 4    9,783</a:t>
                      </a:r>
                    </a:p>
                    <a:p>
                      <a:endParaRPr lang="en-GB" sz="1100" dirty="0"/>
                    </a:p>
                    <a:p>
                      <a:r>
                        <a:rPr lang="en-GB" sz="1100" b="1" dirty="0"/>
                        <a:t>Total Apr 24 -Mar</a:t>
                      </a:r>
                      <a:r>
                        <a:rPr lang="en-GB" sz="1100" b="1" baseline="0" dirty="0"/>
                        <a:t> 25 39</a:t>
                      </a:r>
                      <a:r>
                        <a:rPr lang="en-GB" sz="1100" b="1" dirty="0"/>
                        <a:t>,318 (84.8%)</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3741225911"/>
                  </a:ext>
                </a:extLst>
              </a:tr>
              <a:tr h="1382788">
                <a:tc>
                  <a:txBody>
                    <a:bodyPr/>
                    <a:lstStyle/>
                    <a:p>
                      <a:endParaRPr lang="en-GB" sz="1200" dirty="0"/>
                    </a:p>
                  </a:txBody>
                  <a:tcPr/>
                </a:tc>
                <a:tc>
                  <a:txBody>
                    <a:bodyPr/>
                    <a:lstStyle/>
                    <a:p>
                      <a:r>
                        <a:rPr lang="en-GB" sz="1100" dirty="0"/>
                        <a:t>CT Scan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Deliver activity</a:t>
                      </a:r>
                      <a:r>
                        <a:rPr lang="en-GB" sz="1100" baseline="0" dirty="0"/>
                        <a:t> in line with agreed SBA volume</a:t>
                      </a:r>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5,367 per month</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6,898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1,531 above expected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(128.5%)</a:t>
                      </a:r>
                    </a:p>
                    <a:p>
                      <a:endParaRPr lang="en-GB" sz="1100" dirty="0"/>
                    </a:p>
                  </a:txBody>
                  <a:tcPr marL="60960" marR="60960" marT="30480" marB="30480"/>
                </a:tc>
                <a:tc>
                  <a:txBody>
                    <a:bodyPr/>
                    <a:lstStyle/>
                    <a:p>
                      <a:r>
                        <a:rPr lang="en-GB" sz="1100" dirty="0"/>
                        <a:t>Qtr 1    19,880</a:t>
                      </a:r>
                    </a:p>
                    <a:p>
                      <a:r>
                        <a:rPr lang="en-GB" sz="1100" dirty="0"/>
                        <a:t>Qtr 2    20,659</a:t>
                      </a:r>
                    </a:p>
                    <a:p>
                      <a:r>
                        <a:rPr lang="en-GB" sz="1100" dirty="0" err="1"/>
                        <a:t>Qtr</a:t>
                      </a:r>
                      <a:r>
                        <a:rPr lang="en-GB" sz="1100" dirty="0"/>
                        <a:t> 3    22,079</a:t>
                      </a:r>
                    </a:p>
                    <a:p>
                      <a:r>
                        <a:rPr lang="en-GB" sz="1100" dirty="0" err="1"/>
                        <a:t>Qtr</a:t>
                      </a:r>
                      <a:r>
                        <a:rPr lang="en-GB" sz="1100" dirty="0"/>
                        <a:t> 4    20,840</a:t>
                      </a:r>
                    </a:p>
                    <a:p>
                      <a:endParaRPr lang="en-GB" sz="1100" dirty="0"/>
                    </a:p>
                    <a:p>
                      <a:r>
                        <a:rPr lang="en-GB" sz="1100" b="1" dirty="0"/>
                        <a:t>Total Apr 24 -Mar 25 83,458 (129.6%)</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1326959614"/>
                  </a:ext>
                </a:extLst>
              </a:tr>
              <a:tr h="1367758">
                <a:tc>
                  <a:txBody>
                    <a:bodyPr/>
                    <a:lstStyle/>
                    <a:p>
                      <a:endParaRPr lang="en-GB" sz="1200" b="1" dirty="0"/>
                    </a:p>
                  </a:txBody>
                  <a:tcPr/>
                </a:tc>
                <a:tc>
                  <a:txBody>
                    <a:bodyPr/>
                    <a:lstStyle/>
                    <a:p>
                      <a:r>
                        <a:rPr lang="en-GB" sz="1100" dirty="0"/>
                        <a:t>Non Obstetric Ultrasound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Deliver activity</a:t>
                      </a:r>
                      <a:r>
                        <a:rPr lang="en-GB" sz="1100" baseline="0" dirty="0"/>
                        <a:t> in line with agreed SBA volume</a:t>
                      </a:r>
                      <a:endParaRPr lang="en-GB" sz="1100" dirty="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3,977 per</a:t>
                      </a:r>
                      <a:r>
                        <a:rPr lang="en-GB" sz="1100" baseline="0" dirty="0"/>
                        <a:t> month</a:t>
                      </a:r>
                      <a:endParaRPr lang="en-GB" sz="1100" dirty="0"/>
                    </a:p>
                    <a:p>
                      <a:endParaRPr lang="en-GB" sz="1100" kern="1200" dirty="0">
                        <a:solidFill>
                          <a:schemeClr val="dk1"/>
                        </a:solidFill>
                        <a:latin typeface="+mn-lt"/>
                        <a:ea typeface="+mn-ea"/>
                        <a:cs typeface="+mn-cs"/>
                      </a:endParaRPr>
                    </a:p>
                  </a:txBody>
                  <a:tcPr marL="60960" marR="60960" marT="30480" marB="30480"/>
                </a:tc>
                <a:tc>
                  <a:txBody>
                    <a:bodyPr/>
                    <a:lstStyle/>
                    <a:p>
                      <a:pPr marL="0" algn="l" defTabSz="914400" rtl="0" eaLnBrk="1" latinLnBrk="0" hangingPunct="1"/>
                      <a:r>
                        <a:rPr lang="en-GB" sz="1100" kern="1200" dirty="0">
                          <a:solidFill>
                            <a:schemeClr val="dk1"/>
                          </a:solidFill>
                          <a:latin typeface="+mn-lt"/>
                          <a:ea typeface="+mn-ea"/>
                          <a:cs typeface="+mn-cs"/>
                        </a:rPr>
                        <a:t>4,670</a:t>
                      </a:r>
                    </a:p>
                    <a:p>
                      <a:pPr marL="0" algn="l" defTabSz="914400" rtl="0" eaLnBrk="1" latinLnBrk="0" hangingPunct="1"/>
                      <a:endParaRPr lang="en-GB" sz="1100" kern="1200" dirty="0">
                        <a:solidFill>
                          <a:schemeClr val="dk1"/>
                        </a:solidFill>
                        <a:latin typeface="+mn-lt"/>
                        <a:ea typeface="+mn-ea"/>
                        <a:cs typeface="+mn-cs"/>
                      </a:endParaRPr>
                    </a:p>
                    <a:p>
                      <a:pPr marL="0" algn="l" defTabSz="914400" rtl="0" eaLnBrk="1" latinLnBrk="0" hangingPunct="1"/>
                      <a:r>
                        <a:rPr lang="en-GB" sz="1100" kern="1200" dirty="0">
                          <a:solidFill>
                            <a:schemeClr val="dk1"/>
                          </a:solidFill>
                          <a:latin typeface="+mn-lt"/>
                          <a:ea typeface="+mn-ea"/>
                          <a:cs typeface="+mn-cs"/>
                        </a:rPr>
                        <a:t>693 above expected activity  (117.4%)</a:t>
                      </a:r>
                    </a:p>
                    <a:p>
                      <a:endParaRPr lang="en-GB" dirty="0"/>
                    </a:p>
                  </a:txBody>
                  <a:tcPr marL="60960" marR="60960" marT="30480" marB="30480"/>
                </a:tc>
                <a:tc>
                  <a:txBody>
                    <a:bodyPr/>
                    <a:lstStyle/>
                    <a:p>
                      <a:pPr marL="0" algn="l" defTabSz="914400" rtl="0" eaLnBrk="1" latinLnBrk="0" hangingPunct="1"/>
                      <a:r>
                        <a:rPr lang="en-GB" sz="1100" kern="1200" dirty="0">
                          <a:solidFill>
                            <a:schemeClr val="dk1"/>
                          </a:solidFill>
                          <a:latin typeface="+mn-lt"/>
                          <a:ea typeface="+mn-ea"/>
                          <a:cs typeface="+mn-cs"/>
                        </a:rPr>
                        <a:t>Qtr 1    12,415</a:t>
                      </a:r>
                    </a:p>
                    <a:p>
                      <a:pPr marL="0" algn="l" defTabSz="914400" rtl="0" eaLnBrk="1" latinLnBrk="0" hangingPunct="1"/>
                      <a:r>
                        <a:rPr lang="en-GB" sz="1100" kern="1200" dirty="0">
                          <a:solidFill>
                            <a:schemeClr val="dk1"/>
                          </a:solidFill>
                          <a:latin typeface="+mn-lt"/>
                          <a:ea typeface="+mn-ea"/>
                          <a:cs typeface="+mn-cs"/>
                        </a:rPr>
                        <a:t>Qtr 2    12,813</a:t>
                      </a:r>
                    </a:p>
                    <a:p>
                      <a:pPr marL="0" algn="l" defTabSz="914400" rtl="0" eaLnBrk="1" latinLnBrk="0" hangingPunct="1"/>
                      <a:r>
                        <a:rPr lang="en-GB" sz="1100" kern="1200" dirty="0" err="1">
                          <a:solidFill>
                            <a:schemeClr val="dk1"/>
                          </a:solidFill>
                          <a:latin typeface="+mn-lt"/>
                          <a:ea typeface="+mn-ea"/>
                          <a:cs typeface="+mn-cs"/>
                        </a:rPr>
                        <a:t>Qtr</a:t>
                      </a:r>
                      <a:r>
                        <a:rPr lang="en-GB" sz="1100" kern="1200" dirty="0">
                          <a:solidFill>
                            <a:schemeClr val="dk1"/>
                          </a:solidFill>
                          <a:latin typeface="+mn-lt"/>
                          <a:ea typeface="+mn-ea"/>
                          <a:cs typeface="+mn-cs"/>
                        </a:rPr>
                        <a:t> 3    13,397</a:t>
                      </a:r>
                    </a:p>
                    <a:p>
                      <a:pPr marL="0" algn="l" defTabSz="914400" rtl="0" eaLnBrk="1" latinLnBrk="0" hangingPunct="1"/>
                      <a:r>
                        <a:rPr lang="en-GB" sz="1100" kern="1200" dirty="0" err="1">
                          <a:solidFill>
                            <a:schemeClr val="dk1"/>
                          </a:solidFill>
                          <a:latin typeface="+mn-lt"/>
                          <a:ea typeface="+mn-ea"/>
                          <a:cs typeface="+mn-cs"/>
                        </a:rPr>
                        <a:t>Qtr</a:t>
                      </a:r>
                      <a:r>
                        <a:rPr lang="en-GB" sz="1100" kern="1200" dirty="0">
                          <a:solidFill>
                            <a:schemeClr val="dk1"/>
                          </a:solidFill>
                          <a:latin typeface="+mn-lt"/>
                          <a:ea typeface="+mn-ea"/>
                          <a:cs typeface="+mn-cs"/>
                        </a:rPr>
                        <a:t> 4    13,794</a:t>
                      </a:r>
                    </a:p>
                    <a:p>
                      <a:pPr marL="0" algn="l" defTabSz="914400" rtl="0" eaLnBrk="1" latinLnBrk="0" hangingPunct="1"/>
                      <a:endParaRPr lang="en-GB" sz="1100" kern="1200" dirty="0">
                        <a:solidFill>
                          <a:schemeClr val="dk1"/>
                        </a:solidFill>
                        <a:latin typeface="+mn-lt"/>
                        <a:ea typeface="+mn-ea"/>
                        <a:cs typeface="+mn-cs"/>
                      </a:endParaRPr>
                    </a:p>
                    <a:p>
                      <a:pPr marL="0" algn="l" defTabSz="914400" rtl="0" eaLnBrk="1" latinLnBrk="0" hangingPunct="1"/>
                      <a:r>
                        <a:rPr lang="en-GB" sz="1100" b="1" kern="1200" dirty="0">
                          <a:solidFill>
                            <a:schemeClr val="dk1"/>
                          </a:solidFill>
                          <a:latin typeface="+mn-lt"/>
                          <a:ea typeface="+mn-ea"/>
                          <a:cs typeface="+mn-cs"/>
                        </a:rPr>
                        <a:t>Total Apr 24 -Mar 25 52,419 |(109.8%)</a:t>
                      </a:r>
                    </a:p>
                  </a:txBody>
                  <a:tcPr marL="60960" marR="60960" marT="30480" marB="30480"/>
                </a:tc>
                <a:tc>
                  <a:txBody>
                    <a:bodyPr/>
                    <a:lstStyle/>
                    <a:p>
                      <a:endParaRPr lang="en-GB" sz="1100" dirty="0"/>
                    </a:p>
                  </a:txBody>
                  <a:tcPr marL="60960" marR="60960" marT="30480" marB="30480"/>
                </a:tc>
                <a:tc>
                  <a:txBody>
                    <a:bodyPr/>
                    <a:lstStyle/>
                    <a:p>
                      <a:endParaRPr lang="en-GB" sz="1100" dirty="0"/>
                    </a:p>
                  </a:txBody>
                  <a:tcPr marL="60960" marR="60960" marT="30480" marB="30480"/>
                </a:tc>
                <a:tc>
                  <a:txBody>
                    <a:bodyPr/>
                    <a:lstStyle/>
                    <a:p>
                      <a:endParaRPr lang="en-GB" sz="1100" dirty="0"/>
                    </a:p>
                  </a:txBody>
                  <a:tcPr marL="60960" marR="60960" marT="30480" marB="30480"/>
                </a:tc>
                <a:extLst>
                  <a:ext uri="{0D108BD9-81ED-4DB2-BD59-A6C34878D82A}">
                    <a16:rowId xmlns:a16="http://schemas.microsoft.com/office/drawing/2014/main" val="2780395889"/>
                  </a:ext>
                </a:extLst>
              </a:tr>
            </a:tbl>
          </a:graphicData>
        </a:graphic>
      </p:graphicFrame>
      <p:pic>
        <p:nvPicPr>
          <p:cNvPr id="9" name="Picture 8" descr="A graph showing MPH orthopaedic daycase theatre procedures"/>
          <p:cNvPicPr>
            <a:picLocks noChangeAspect="1"/>
          </p:cNvPicPr>
          <p:nvPr/>
        </p:nvPicPr>
        <p:blipFill>
          <a:blip r:embed="rId3"/>
          <a:stretch>
            <a:fillRect/>
          </a:stretch>
        </p:blipFill>
        <p:spPr>
          <a:xfrm>
            <a:off x="8837988" y="1206545"/>
            <a:ext cx="3786577" cy="1262834"/>
          </a:xfrm>
          <a:prstGeom prst="rect">
            <a:avLst/>
          </a:prstGeom>
        </p:spPr>
      </p:pic>
      <p:pic>
        <p:nvPicPr>
          <p:cNvPr id="10" name="Picture 9" descr="A graph showing MRI volume"/>
          <p:cNvPicPr>
            <a:picLocks noChangeAspect="1"/>
          </p:cNvPicPr>
          <p:nvPr/>
        </p:nvPicPr>
        <p:blipFill>
          <a:blip r:embed="rId4"/>
          <a:stretch>
            <a:fillRect/>
          </a:stretch>
        </p:blipFill>
        <p:spPr>
          <a:xfrm>
            <a:off x="8837988" y="2568175"/>
            <a:ext cx="3760085" cy="1453340"/>
          </a:xfrm>
          <a:prstGeom prst="rect">
            <a:avLst/>
          </a:prstGeom>
        </p:spPr>
      </p:pic>
      <p:pic>
        <p:nvPicPr>
          <p:cNvPr id="14" name="Picture 13" descr="A graph showing CT scans volume"/>
          <p:cNvPicPr>
            <a:picLocks noChangeAspect="1"/>
          </p:cNvPicPr>
          <p:nvPr/>
        </p:nvPicPr>
        <p:blipFill>
          <a:blip r:embed="rId5"/>
          <a:stretch>
            <a:fillRect/>
          </a:stretch>
        </p:blipFill>
        <p:spPr>
          <a:xfrm>
            <a:off x="8837988" y="4076218"/>
            <a:ext cx="3786577" cy="1293196"/>
          </a:xfrm>
          <a:prstGeom prst="rect">
            <a:avLst/>
          </a:prstGeom>
        </p:spPr>
      </p:pic>
      <p:pic>
        <p:nvPicPr>
          <p:cNvPr id="15" name="Picture 14" descr="A graph showing non obstetric ultrasound volume"/>
          <p:cNvPicPr>
            <a:picLocks noChangeAspect="1"/>
          </p:cNvPicPr>
          <p:nvPr/>
        </p:nvPicPr>
        <p:blipFill>
          <a:blip r:embed="rId6"/>
          <a:stretch>
            <a:fillRect/>
          </a:stretch>
        </p:blipFill>
        <p:spPr>
          <a:xfrm>
            <a:off x="8864480" y="5484525"/>
            <a:ext cx="3760085" cy="1257135"/>
          </a:xfrm>
          <a:prstGeom prst="rect">
            <a:avLst/>
          </a:prstGeom>
        </p:spPr>
      </p:pic>
      <p:pic>
        <p:nvPicPr>
          <p:cNvPr id="16" name="Picture 15" descr="A green circle with blue border&#10;"/>
          <p:cNvPicPr>
            <a:picLocks noChangeAspect="1"/>
          </p:cNvPicPr>
          <p:nvPr/>
        </p:nvPicPr>
        <p:blipFill>
          <a:blip r:embed="rId7"/>
          <a:stretch>
            <a:fillRect/>
          </a:stretch>
        </p:blipFill>
        <p:spPr>
          <a:xfrm>
            <a:off x="7993939" y="1718188"/>
            <a:ext cx="337356" cy="337356"/>
          </a:xfrm>
          <a:prstGeom prst="rect">
            <a:avLst/>
          </a:prstGeom>
        </p:spPr>
      </p:pic>
      <p:pic>
        <p:nvPicPr>
          <p:cNvPr id="17" name="Picture 16" descr="A red triangle with blue border&#10;"/>
          <p:cNvPicPr>
            <a:picLocks noChangeAspect="1"/>
          </p:cNvPicPr>
          <p:nvPr/>
        </p:nvPicPr>
        <p:blipFill>
          <a:blip r:embed="rId8"/>
          <a:stretch>
            <a:fillRect/>
          </a:stretch>
        </p:blipFill>
        <p:spPr>
          <a:xfrm>
            <a:off x="7993939" y="3170954"/>
            <a:ext cx="354425" cy="346884"/>
          </a:xfrm>
          <a:prstGeom prst="rect">
            <a:avLst/>
          </a:prstGeom>
        </p:spPr>
      </p:pic>
      <p:pic>
        <p:nvPicPr>
          <p:cNvPr id="18" name="Picture 17" descr="A green circle with blue border&#10;"/>
          <p:cNvPicPr>
            <a:picLocks noChangeAspect="1"/>
          </p:cNvPicPr>
          <p:nvPr/>
        </p:nvPicPr>
        <p:blipFill>
          <a:blip r:embed="rId7"/>
          <a:stretch>
            <a:fillRect/>
          </a:stretch>
        </p:blipFill>
        <p:spPr>
          <a:xfrm>
            <a:off x="7993939" y="4664812"/>
            <a:ext cx="337356" cy="337356"/>
          </a:xfrm>
          <a:prstGeom prst="rect">
            <a:avLst/>
          </a:prstGeom>
        </p:spPr>
      </p:pic>
      <p:pic>
        <p:nvPicPr>
          <p:cNvPr id="19" name="Picture 18" descr="A green circle with blue border&#10;"/>
          <p:cNvPicPr>
            <a:picLocks noChangeAspect="1"/>
          </p:cNvPicPr>
          <p:nvPr/>
        </p:nvPicPr>
        <p:blipFill>
          <a:blip r:embed="rId7"/>
          <a:stretch>
            <a:fillRect/>
          </a:stretch>
        </p:blipFill>
        <p:spPr>
          <a:xfrm>
            <a:off x="7993939" y="5981891"/>
            <a:ext cx="337356" cy="337356"/>
          </a:xfrm>
          <a:prstGeom prst="rect">
            <a:avLst/>
          </a:prstGeom>
        </p:spPr>
      </p:pic>
      <p:pic>
        <p:nvPicPr>
          <p:cNvPr id="20" name="Picture 19" descr="A green circle with blue border&#10;"/>
          <p:cNvPicPr>
            <a:picLocks noChangeAspect="1"/>
          </p:cNvPicPr>
          <p:nvPr/>
        </p:nvPicPr>
        <p:blipFill>
          <a:blip r:embed="rId7"/>
          <a:stretch>
            <a:fillRect/>
          </a:stretch>
        </p:blipFill>
        <p:spPr>
          <a:xfrm>
            <a:off x="8451448" y="1732601"/>
            <a:ext cx="337356" cy="337356"/>
          </a:xfrm>
          <a:prstGeom prst="rect">
            <a:avLst/>
          </a:prstGeom>
        </p:spPr>
      </p:pic>
      <p:pic>
        <p:nvPicPr>
          <p:cNvPr id="21" name="Picture 20" descr="A red triangle with blue border&#10;"/>
          <p:cNvPicPr>
            <a:picLocks noChangeAspect="1"/>
          </p:cNvPicPr>
          <p:nvPr/>
        </p:nvPicPr>
        <p:blipFill>
          <a:blip r:embed="rId8"/>
          <a:stretch>
            <a:fillRect/>
          </a:stretch>
        </p:blipFill>
        <p:spPr>
          <a:xfrm>
            <a:off x="8442913" y="3170954"/>
            <a:ext cx="354425" cy="346884"/>
          </a:xfrm>
          <a:prstGeom prst="rect">
            <a:avLst/>
          </a:prstGeom>
        </p:spPr>
      </p:pic>
      <p:pic>
        <p:nvPicPr>
          <p:cNvPr id="22" name="Picture 21" descr="A green circle with blue border&#10;"/>
          <p:cNvPicPr>
            <a:picLocks noChangeAspect="1"/>
          </p:cNvPicPr>
          <p:nvPr/>
        </p:nvPicPr>
        <p:blipFill>
          <a:blip r:embed="rId7"/>
          <a:stretch>
            <a:fillRect/>
          </a:stretch>
        </p:blipFill>
        <p:spPr>
          <a:xfrm>
            <a:off x="8451448" y="4664812"/>
            <a:ext cx="337356" cy="337356"/>
          </a:xfrm>
          <a:prstGeom prst="rect">
            <a:avLst/>
          </a:prstGeom>
        </p:spPr>
      </p:pic>
      <p:pic>
        <p:nvPicPr>
          <p:cNvPr id="23" name="Picture 22" descr="A green circle with blue border&#10;"/>
          <p:cNvPicPr>
            <a:picLocks noChangeAspect="1"/>
          </p:cNvPicPr>
          <p:nvPr/>
        </p:nvPicPr>
        <p:blipFill>
          <a:blip r:embed="rId7"/>
          <a:stretch>
            <a:fillRect/>
          </a:stretch>
        </p:blipFill>
        <p:spPr>
          <a:xfrm>
            <a:off x="8477940" y="5981891"/>
            <a:ext cx="337356" cy="337356"/>
          </a:xfrm>
          <a:prstGeom prst="rect">
            <a:avLst/>
          </a:prstGeom>
        </p:spPr>
      </p:pic>
    </p:spTree>
    <p:extLst>
      <p:ext uri="{BB962C8B-B14F-4D97-AF65-F5344CB8AC3E}">
        <p14:creationId xmlns:p14="http://schemas.microsoft.com/office/powerpoint/2010/main" val="2851381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SDP Indicators</a:t>
            </a:r>
          </a:p>
        </p:txBody>
      </p:sp>
      <p:graphicFrame>
        <p:nvGraphicFramePr>
          <p:cNvPr id="2" name="Table 1"/>
          <p:cNvGraphicFramePr>
            <a:graphicFrameLocks noGrp="1"/>
          </p:cNvGraphicFramePr>
          <p:nvPr>
            <p:extLst>
              <p:ext uri="{D42A27DB-BD31-4B8C-83A1-F6EECF244321}">
                <p14:modId xmlns:p14="http://schemas.microsoft.com/office/powerpoint/2010/main" val="4025614603"/>
              </p:ext>
            </p:extLst>
          </p:nvPr>
        </p:nvGraphicFramePr>
        <p:xfrm>
          <a:off x="98368" y="549740"/>
          <a:ext cx="12615487" cy="3771299"/>
        </p:xfrm>
        <a:graphic>
          <a:graphicData uri="http://schemas.openxmlformats.org/drawingml/2006/table">
            <a:tbl>
              <a:tblPr firstRow="1" bandRow="1">
                <a:tableStyleId>{5C22544A-7EE6-4342-B048-85BDC9FD1C3A}</a:tableStyleId>
              </a:tblPr>
              <a:tblGrid>
                <a:gridCol w="2119630">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51361">
                  <a:extLst>
                    <a:ext uri="{9D8B030D-6E8A-4147-A177-3AD203B41FA5}">
                      <a16:colId xmlns:a16="http://schemas.microsoft.com/office/drawing/2014/main" val="1187641680"/>
                    </a:ext>
                  </a:extLst>
                </a:gridCol>
                <a:gridCol w="1837113">
                  <a:extLst>
                    <a:ext uri="{9D8B030D-6E8A-4147-A177-3AD203B41FA5}">
                      <a16:colId xmlns:a16="http://schemas.microsoft.com/office/drawing/2014/main" val="3247098725"/>
                    </a:ext>
                  </a:extLst>
                </a:gridCol>
                <a:gridCol w="1529542">
                  <a:extLst>
                    <a:ext uri="{9D8B030D-6E8A-4147-A177-3AD203B41FA5}">
                      <a16:colId xmlns:a16="http://schemas.microsoft.com/office/drawing/2014/main" val="3934673934"/>
                    </a:ext>
                  </a:extLst>
                </a:gridCol>
                <a:gridCol w="461963">
                  <a:extLst>
                    <a:ext uri="{9D8B030D-6E8A-4147-A177-3AD203B41FA5}">
                      <a16:colId xmlns:a16="http://schemas.microsoft.com/office/drawing/2014/main" val="340205772"/>
                    </a:ext>
                  </a:extLst>
                </a:gridCol>
                <a:gridCol w="461963">
                  <a:extLst>
                    <a:ext uri="{9D8B030D-6E8A-4147-A177-3AD203B41FA5}">
                      <a16:colId xmlns:a16="http://schemas.microsoft.com/office/drawing/2014/main" val="2125958664"/>
                    </a:ext>
                  </a:extLst>
                </a:gridCol>
                <a:gridCol w="3854507">
                  <a:extLst>
                    <a:ext uri="{9D8B030D-6E8A-4147-A177-3AD203B41FA5}">
                      <a16:colId xmlns:a16="http://schemas.microsoft.com/office/drawing/2014/main" val="1075718584"/>
                    </a:ext>
                  </a:extLst>
                </a:gridCol>
              </a:tblGrid>
              <a:tr h="442784">
                <a:tc rowSpan="2">
                  <a:txBody>
                    <a:bodyPr/>
                    <a:lstStyle/>
                    <a:p>
                      <a:r>
                        <a:rPr lang="en-GB" sz="1200" dirty="0">
                          <a:solidFill>
                            <a:srgbClr val="000000"/>
                          </a:solidFill>
                        </a:rPr>
                        <a:t>Service Area</a:t>
                      </a:r>
                    </a:p>
                  </a:txBody>
                  <a:tcPr/>
                </a:tc>
                <a:tc rowSpan="2">
                  <a:txBody>
                    <a:bodyPr/>
                    <a:lstStyle/>
                    <a:p>
                      <a:r>
                        <a:rPr lang="en-GB" sz="1200" dirty="0">
                          <a:solidFill>
                            <a:srgbClr val="000000"/>
                          </a:solidFill>
                        </a:rPr>
                        <a:t>Metric</a:t>
                      </a:r>
                    </a:p>
                  </a:txBody>
                  <a:tcPr/>
                </a:tc>
                <a:tc rowSpan="2">
                  <a:txBody>
                    <a:bodyPr/>
                    <a:lstStyle/>
                    <a:p>
                      <a:r>
                        <a:rPr lang="en-GB" sz="1200" dirty="0">
                          <a:solidFill>
                            <a:srgbClr val="000000"/>
                          </a:solidFill>
                        </a:rPr>
                        <a:t>Mar 25</a:t>
                      </a:r>
                      <a:r>
                        <a:rPr lang="en-GB" sz="1200" baseline="0" dirty="0">
                          <a:solidFill>
                            <a:srgbClr val="000000"/>
                          </a:solidFill>
                        </a:rPr>
                        <a:t> </a:t>
                      </a:r>
                      <a:r>
                        <a:rPr lang="en-GB" sz="1200" dirty="0">
                          <a:solidFill>
                            <a:srgbClr val="000000"/>
                          </a:solidFill>
                        </a:rPr>
                        <a:t>Expected</a:t>
                      </a:r>
                      <a:r>
                        <a:rPr lang="en-GB" sz="1200" baseline="0" dirty="0">
                          <a:solidFill>
                            <a:srgbClr val="000000"/>
                          </a:solidFill>
                        </a:rPr>
                        <a:t> Activity</a:t>
                      </a:r>
                      <a:endParaRPr lang="en-GB" sz="1200" dirty="0">
                        <a:solidFill>
                          <a:srgbClr val="000000"/>
                        </a:solidFill>
                      </a:endParaRPr>
                    </a:p>
                  </a:txBody>
                  <a:tcPr/>
                </a:tc>
                <a:tc rowSpan="2">
                  <a:txBody>
                    <a:bodyPr/>
                    <a:lstStyle/>
                    <a:p>
                      <a:r>
                        <a:rPr lang="en-GB" sz="1200" dirty="0">
                          <a:solidFill>
                            <a:srgbClr val="000000"/>
                          </a:solidFill>
                        </a:rPr>
                        <a:t>Mar 25</a:t>
                      </a:r>
                      <a:r>
                        <a:rPr lang="en-GB" sz="1200" baseline="0" dirty="0">
                          <a:solidFill>
                            <a:srgbClr val="000000"/>
                          </a:solidFill>
                        </a:rPr>
                        <a:t> </a:t>
                      </a:r>
                      <a:r>
                        <a:rPr lang="en-GB" sz="1200" dirty="0">
                          <a:solidFill>
                            <a:srgbClr val="000000"/>
                          </a:solidFill>
                        </a:rPr>
                        <a:t>In-month Performance</a:t>
                      </a:r>
                    </a:p>
                  </a:txBody>
                  <a:tcPr/>
                </a:tc>
                <a:tc rowSpan="2">
                  <a:txBody>
                    <a:bodyPr/>
                    <a:lstStyle/>
                    <a:p>
                      <a:r>
                        <a:rPr lang="en-GB" sz="1200" dirty="0">
                          <a:solidFill>
                            <a:srgbClr val="000000"/>
                          </a:solidFill>
                        </a:rPr>
                        <a:t>Cumulative Activity YTD</a:t>
                      </a:r>
                    </a:p>
                  </a:txBody>
                  <a:tcPr/>
                </a:tc>
                <a:tc gridSpan="2">
                  <a:txBody>
                    <a:bodyPr/>
                    <a:lstStyle/>
                    <a:p>
                      <a:r>
                        <a:rPr lang="en-GB" sz="1200" dirty="0">
                          <a:solidFill>
                            <a:srgbClr val="000000"/>
                          </a:solidFill>
                        </a:rPr>
                        <a:t>Rag Status</a:t>
                      </a:r>
                    </a:p>
                  </a:txBody>
                  <a:tcPr/>
                </a:tc>
                <a:tc hMerge="1">
                  <a:txBody>
                    <a:bodyPr/>
                    <a:lstStyle/>
                    <a:p>
                      <a:endParaRPr lang="en-GB"/>
                    </a:p>
                  </a:txBody>
                  <a:tcPr/>
                </a:tc>
                <a:tc rowSpan="2">
                  <a:txBody>
                    <a:bodyPr/>
                    <a:lstStyle/>
                    <a:p>
                      <a:r>
                        <a:rPr lang="en-GB" sz="1200" dirty="0">
                          <a:solidFill>
                            <a:srgbClr val="000000"/>
                          </a:solidFill>
                        </a:rPr>
                        <a:t>Chart</a:t>
                      </a:r>
                    </a:p>
                  </a:txBody>
                  <a:tcPr/>
                </a:tc>
                <a:extLst>
                  <a:ext uri="{0D108BD9-81ED-4DB2-BD59-A6C34878D82A}">
                    <a16:rowId xmlns:a16="http://schemas.microsoft.com/office/drawing/2014/main" val="258680681"/>
                  </a:ext>
                </a:extLst>
              </a:tr>
              <a:tr h="442784">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r>
                        <a:rPr lang="en-GB" sz="1000" dirty="0">
                          <a:solidFill>
                            <a:srgbClr val="000000"/>
                          </a:solidFill>
                        </a:rPr>
                        <a:t>Mar 25</a:t>
                      </a:r>
                    </a:p>
                  </a:txBody>
                  <a:tcPr>
                    <a:solidFill>
                      <a:schemeClr val="accent1"/>
                    </a:solidFill>
                  </a:tcPr>
                </a:tc>
                <a:tc>
                  <a:txBody>
                    <a:bodyPr/>
                    <a:lstStyle/>
                    <a:p>
                      <a:pPr algn="ctr"/>
                      <a:r>
                        <a:rPr lang="en-GB" sz="1000" dirty="0">
                          <a:solidFill>
                            <a:srgbClr val="000000"/>
                          </a:solidFill>
                        </a:rPr>
                        <a:t>Full Year</a:t>
                      </a:r>
                    </a:p>
                  </a:txBody>
                  <a:tcPr>
                    <a:solidFill>
                      <a:schemeClr val="accent1"/>
                    </a:solidFill>
                  </a:tcPr>
                </a:tc>
                <a:tc vMerge="1">
                  <a:txBody>
                    <a:bodyPr/>
                    <a:lstStyle/>
                    <a:p>
                      <a:endParaRPr lang="en-GB"/>
                    </a:p>
                  </a:txBody>
                  <a:tcPr/>
                </a:tc>
                <a:extLst>
                  <a:ext uri="{0D108BD9-81ED-4DB2-BD59-A6C34878D82A}">
                    <a16:rowId xmlns:a16="http://schemas.microsoft.com/office/drawing/2014/main" val="2179902700"/>
                  </a:ext>
                </a:extLst>
              </a:tr>
              <a:tr h="2885731">
                <a:tc>
                  <a:txBody>
                    <a:bodyPr/>
                    <a:lstStyle/>
                    <a:p>
                      <a:r>
                        <a:rPr lang="en-GB" sz="1200" b="1" dirty="0"/>
                        <a:t>Cardiac Services</a:t>
                      </a:r>
                      <a:endParaRPr lang="en-GB" sz="1200" b="1" baseline="0" dirty="0"/>
                    </a:p>
                    <a:p>
                      <a:endParaRPr lang="en-GB" sz="1200" b="1" baseline="0" dirty="0"/>
                    </a:p>
                    <a:p>
                      <a:r>
                        <a:rPr lang="en-GB" sz="900" b="0" i="1" dirty="0"/>
                        <a:t>* Targets included in SDP Summary Table</a:t>
                      </a:r>
                    </a:p>
                    <a:p>
                      <a:endParaRPr lang="en-GB" sz="1200" b="1" dirty="0"/>
                    </a:p>
                  </a:txBody>
                  <a:tcPr/>
                </a:tc>
                <a:tc>
                  <a:txBody>
                    <a:bodyPr/>
                    <a:lstStyle/>
                    <a:p>
                      <a:r>
                        <a:rPr lang="en-GB" sz="1100" dirty="0"/>
                        <a:t>ECHO</a:t>
                      </a:r>
                    </a:p>
                    <a:p>
                      <a:endParaRPr lang="en-GB" sz="1100" dirty="0"/>
                    </a:p>
                    <a:p>
                      <a:r>
                        <a:rPr lang="en-GB" sz="1100" dirty="0"/>
                        <a:t>Deliver activity in line with agreed SBA volume</a:t>
                      </a:r>
                    </a:p>
                    <a:p>
                      <a:endParaRPr lang="en-GB" sz="1100" dirty="0"/>
                    </a:p>
                    <a:p>
                      <a:endParaRPr lang="en-GB" sz="1100" dirty="0"/>
                    </a:p>
                    <a:p>
                      <a:endParaRPr lang="en-GB" sz="1100" dirty="0"/>
                    </a:p>
                  </a:txBody>
                  <a:tcPr marL="60960" marR="60960" marT="30480" marB="30480"/>
                </a:tc>
                <a:tc>
                  <a:txBody>
                    <a:bodyPr/>
                    <a:lstStyle/>
                    <a:p>
                      <a:r>
                        <a:rPr lang="en-GB" sz="1100" dirty="0"/>
                        <a:t>2,111</a:t>
                      </a:r>
                    </a:p>
                  </a:txBody>
                  <a:tcPr marL="60960" marR="60960" marT="30480" marB="30480"/>
                </a:tc>
                <a:tc>
                  <a:txBody>
                    <a:bodyPr/>
                    <a:lstStyle/>
                    <a:p>
                      <a:r>
                        <a:rPr lang="en-GB" sz="1100" dirty="0"/>
                        <a:t>1,941</a:t>
                      </a:r>
                    </a:p>
                    <a:p>
                      <a:endParaRPr lang="en-GB" sz="1100" dirty="0"/>
                    </a:p>
                    <a:p>
                      <a:r>
                        <a:rPr lang="en-GB" sz="1100" dirty="0"/>
                        <a:t>98 below expected</a:t>
                      </a:r>
                      <a:r>
                        <a:rPr lang="en-GB" sz="1100" baseline="0" dirty="0"/>
                        <a:t> activity  (91.9%)</a:t>
                      </a:r>
                      <a:endParaRPr lang="en-GB" sz="1100" dirty="0"/>
                    </a:p>
                  </a:txBody>
                  <a:tcPr marL="60960" marR="60960" marT="30480" marB="30480"/>
                </a:tc>
                <a:tc>
                  <a:txBody>
                    <a:bodyPr/>
                    <a:lstStyle/>
                    <a:p>
                      <a:r>
                        <a:rPr lang="en-GB" sz="1100" dirty="0" err="1"/>
                        <a:t>Qtr</a:t>
                      </a:r>
                      <a:r>
                        <a:rPr lang="en-GB" sz="1100" dirty="0"/>
                        <a:t> 1    4,370</a:t>
                      </a:r>
                    </a:p>
                    <a:p>
                      <a:endParaRPr lang="en-GB" sz="1100" dirty="0"/>
                    </a:p>
                    <a:p>
                      <a:r>
                        <a:rPr lang="en-GB" sz="1100" dirty="0" err="1"/>
                        <a:t>Qtr</a:t>
                      </a:r>
                      <a:r>
                        <a:rPr lang="en-GB" sz="1100" dirty="0"/>
                        <a:t> 2    4,860</a:t>
                      </a:r>
                    </a:p>
                    <a:p>
                      <a:endParaRPr lang="en-GB" sz="1100" dirty="0"/>
                    </a:p>
                    <a:p>
                      <a:r>
                        <a:rPr lang="en-GB" sz="1100" dirty="0" err="1"/>
                        <a:t>Qtr</a:t>
                      </a:r>
                      <a:r>
                        <a:rPr lang="en-GB" sz="1100" dirty="0"/>
                        <a:t> 3    5,461</a:t>
                      </a:r>
                    </a:p>
                    <a:p>
                      <a:endParaRPr lang="en-GB" sz="1100" dirty="0"/>
                    </a:p>
                    <a:p>
                      <a:r>
                        <a:rPr lang="en-GB" sz="1100" dirty="0" err="1"/>
                        <a:t>Qtr</a:t>
                      </a:r>
                      <a:r>
                        <a:rPr lang="en-GB" sz="1100" dirty="0"/>
                        <a:t> 4    5,783</a:t>
                      </a:r>
                    </a:p>
                    <a:p>
                      <a:endParaRPr lang="en-GB" sz="1100" dirty="0"/>
                    </a:p>
                    <a:p>
                      <a:endParaRPr lang="en-GB" sz="1100" dirty="0"/>
                    </a:p>
                    <a:p>
                      <a:endParaRPr lang="en-GB" sz="1100" dirty="0"/>
                    </a:p>
                    <a:p>
                      <a:r>
                        <a:rPr lang="en-GB" sz="1100" b="1" dirty="0"/>
                        <a:t>Total Apr 24 -Mar</a:t>
                      </a:r>
                      <a:r>
                        <a:rPr lang="en-GB" sz="1100" b="1" baseline="0" dirty="0"/>
                        <a:t> 25 20,474 (80.8%)</a:t>
                      </a:r>
                      <a:endParaRPr lang="en-GB" sz="1100" b="1"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100" dirty="0"/>
                    </a:p>
                  </a:txBody>
                  <a:tcPr/>
                </a:tc>
                <a:extLst>
                  <a:ext uri="{0D108BD9-81ED-4DB2-BD59-A6C34878D82A}">
                    <a16:rowId xmlns:a16="http://schemas.microsoft.com/office/drawing/2014/main" val="923528376"/>
                  </a:ext>
                </a:extLst>
              </a:tr>
            </a:tbl>
          </a:graphicData>
        </a:graphic>
      </p:graphicFrame>
      <p:pic>
        <p:nvPicPr>
          <p:cNvPr id="5" name="Picture 4" descr="A graph showing ECHO volume"/>
          <p:cNvPicPr>
            <a:picLocks noChangeAspect="1"/>
          </p:cNvPicPr>
          <p:nvPr/>
        </p:nvPicPr>
        <p:blipFill>
          <a:blip r:embed="rId3"/>
          <a:stretch>
            <a:fillRect/>
          </a:stretch>
        </p:blipFill>
        <p:spPr>
          <a:xfrm>
            <a:off x="9103537" y="1743405"/>
            <a:ext cx="3708686" cy="2266620"/>
          </a:xfrm>
          <a:prstGeom prst="rect">
            <a:avLst/>
          </a:prstGeom>
        </p:spPr>
      </p:pic>
      <p:pic>
        <p:nvPicPr>
          <p:cNvPr id="8" name="Picture 7" descr="A red triangle with blue border&#10;"/>
          <p:cNvPicPr>
            <a:picLocks noChangeAspect="1"/>
          </p:cNvPicPr>
          <p:nvPr/>
        </p:nvPicPr>
        <p:blipFill>
          <a:blip r:embed="rId4"/>
          <a:stretch>
            <a:fillRect/>
          </a:stretch>
        </p:blipFill>
        <p:spPr>
          <a:xfrm>
            <a:off x="7988731" y="2694548"/>
            <a:ext cx="354425" cy="346884"/>
          </a:xfrm>
          <a:prstGeom prst="rect">
            <a:avLst/>
          </a:prstGeom>
        </p:spPr>
      </p:pic>
      <p:pic>
        <p:nvPicPr>
          <p:cNvPr id="9" name="Picture 8" descr="A red triangle with blue border"/>
          <p:cNvPicPr>
            <a:picLocks noChangeAspect="1"/>
          </p:cNvPicPr>
          <p:nvPr/>
        </p:nvPicPr>
        <p:blipFill>
          <a:blip r:embed="rId4"/>
          <a:stretch>
            <a:fillRect/>
          </a:stretch>
        </p:blipFill>
        <p:spPr>
          <a:xfrm>
            <a:off x="8478475" y="2694548"/>
            <a:ext cx="354425" cy="346884"/>
          </a:xfrm>
          <a:prstGeom prst="rect">
            <a:avLst/>
          </a:prstGeom>
        </p:spPr>
      </p:pic>
    </p:spTree>
    <p:extLst>
      <p:ext uri="{BB962C8B-B14F-4D97-AF65-F5344CB8AC3E}">
        <p14:creationId xmlns:p14="http://schemas.microsoft.com/office/powerpoint/2010/main" val="254920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6693" y="177617"/>
            <a:ext cx="11711308" cy="307777"/>
          </a:xfrm>
          <a:prstGeom prst="rect">
            <a:avLst/>
          </a:prstGeom>
          <a:solidFill>
            <a:srgbClr val="0B8697"/>
          </a:solidFill>
        </p:spPr>
        <p:txBody>
          <a:bodyPr wrap="square" rtlCol="0">
            <a:spAutoFit/>
          </a:bodyPr>
          <a:lstStyle/>
          <a:p>
            <a:pPr fontAlgn="base">
              <a:spcBef>
                <a:spcPct val="0"/>
              </a:spcBef>
              <a:spcAft>
                <a:spcPct val="0"/>
              </a:spcAft>
            </a:pPr>
            <a:r>
              <a:rPr lang="en-GB" sz="1400" b="1" dirty="0">
                <a:solidFill>
                  <a:schemeClr val="bg1"/>
                </a:solidFill>
                <a:latin typeface="Arial" panose="020B0604020202020204" pitchFamily="34" charset="0"/>
                <a:cs typeface="Arial" panose="020B0604020202020204" pitchFamily="34" charset="0"/>
              </a:rPr>
              <a:t>Section 3 – Patient Satisfaction - Real-Time Feedback: Patient Experience Charts - Month of February 2025 =  744 surveys </a:t>
            </a:r>
          </a:p>
        </p:txBody>
      </p:sp>
      <p:sp>
        <p:nvSpPr>
          <p:cNvPr id="9" name="Content Placeholder 2"/>
          <p:cNvSpPr txBox="1">
            <a:spLocks/>
          </p:cNvSpPr>
          <p:nvPr/>
        </p:nvSpPr>
        <p:spPr>
          <a:xfrm>
            <a:off x="1424041" y="639298"/>
            <a:ext cx="5837819" cy="2413000"/>
          </a:xfrm>
          <a:prstGeom prst="rect">
            <a:avLst/>
          </a:prstGeom>
          <a:noFill/>
          <a:ln w="12700">
            <a:solidFill>
              <a:srgbClr val="7030A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The collection of fortnightly Patient Experience feedback recommenced mid-July 2020 in 48 phase 1 acute areas, progressed to phase 2, and review is underway of current project spread and capacity to align with corporate priority areas ensuring wide advocacy for service users through gathering patient experience via an independent team on approximately 90 wards.</a:t>
            </a:r>
          </a:p>
          <a:p>
            <a:pPr marL="0" indent="0">
              <a:lnSpc>
                <a:spcPct val="100000"/>
              </a:lnSpc>
              <a:spcBef>
                <a:spcPts val="0"/>
              </a:spcBef>
              <a:buNone/>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Monthly volume of surveys has increased to a relatively consistent performance level with approximately 700</a:t>
            </a:r>
            <a:r>
              <a:rPr lang="en-GB" sz="850" dirty="0">
                <a:latin typeface="Arial" panose="020B0604020202020204" pitchFamily="34" charset="0"/>
                <a:cs typeface="Arial" panose="020B0604020202020204" pitchFamily="34" charset="0"/>
              </a:rPr>
              <a:t> surveys </a:t>
            </a:r>
            <a:r>
              <a:rPr lang="en-GB" sz="850" dirty="0">
                <a:solidFill>
                  <a:srgbClr val="000000"/>
                </a:solidFill>
                <a:latin typeface="Arial" panose="020B0604020202020204" pitchFamily="34" charset="0"/>
                <a:cs typeface="Arial" panose="020B0604020202020204" pitchFamily="34" charset="0"/>
              </a:rPr>
              <a:t>being completed across the majority of months across 2024-25 to the end of January 2025. </a:t>
            </a:r>
          </a:p>
          <a:p>
            <a:pPr>
              <a:lnSpc>
                <a:spcPct val="100000"/>
              </a:lnSpc>
              <a:spcBef>
                <a:spcPts val="0"/>
              </a:spcBef>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From April 2024 - February 2025 </a:t>
            </a:r>
            <a:r>
              <a:rPr lang="en-GB" sz="850" b="1" dirty="0">
                <a:solidFill>
                  <a:srgbClr val="000000"/>
                </a:solidFill>
                <a:latin typeface="Arial" panose="020B0604020202020204" pitchFamily="34" charset="0"/>
                <a:cs typeface="Arial" panose="020B0604020202020204" pitchFamily="34" charset="0"/>
              </a:rPr>
              <a:t>6,871 </a:t>
            </a:r>
            <a:r>
              <a:rPr lang="en-GB" sz="850" dirty="0">
                <a:solidFill>
                  <a:srgbClr val="000000"/>
                </a:solidFill>
                <a:latin typeface="Arial" panose="020B0604020202020204" pitchFamily="34" charset="0"/>
                <a:cs typeface="Arial" panose="020B0604020202020204" pitchFamily="34" charset="0"/>
              </a:rPr>
              <a:t>adult inpatient surveys have been completed.  This includes new areas such as the SWAN Maternity Outpatient Clinic, Elective Overnight Stay Centre, and Neurology and reflects increased frequency of surveys being undertaken in some service areas</a:t>
            </a:r>
            <a:r>
              <a:rPr lang="en-GB" sz="800" dirty="0">
                <a:solidFill>
                  <a:srgbClr val="000000"/>
                </a:solidFill>
                <a:latin typeface="Arial" panose="020B0604020202020204" pitchFamily="34" charset="0"/>
                <a:cs typeface="Arial" panose="020B0604020202020204" pitchFamily="34" charset="0"/>
              </a:rPr>
              <a:t>.</a:t>
            </a:r>
          </a:p>
          <a:p>
            <a:pPr marL="0" indent="0">
              <a:lnSpc>
                <a:spcPct val="100000"/>
              </a:lnSpc>
              <a:spcBef>
                <a:spcPts val="0"/>
              </a:spcBef>
              <a:buNone/>
            </a:pPr>
            <a:endParaRPr lang="en-GB" sz="600" b="1"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RBHSC reporting is now embedded in Allen, Barbour, Clark Clinic &amp; Paul wards and a total of </a:t>
            </a:r>
            <a:r>
              <a:rPr lang="en-GB" sz="850" b="1" dirty="0">
                <a:solidFill>
                  <a:srgbClr val="000000"/>
                </a:solidFill>
                <a:latin typeface="Arial" panose="020B0604020202020204" pitchFamily="34" charset="0"/>
                <a:cs typeface="Arial" panose="020B0604020202020204" pitchFamily="34" charset="0"/>
              </a:rPr>
              <a:t>252</a:t>
            </a:r>
            <a:r>
              <a:rPr lang="en-GB" sz="850" dirty="0">
                <a:solidFill>
                  <a:srgbClr val="000000"/>
                </a:solidFill>
                <a:latin typeface="Arial" panose="020B0604020202020204" pitchFamily="34" charset="0"/>
                <a:cs typeface="Arial" panose="020B0604020202020204" pitchFamily="34" charset="0"/>
              </a:rPr>
              <a:t> surveys completed so far this year, 2024-25. Project progress review of the RBHSC bespoke survey results and engagement with stakeholders is underway with further wards to be added to the RBHSC RTPE schedule.</a:t>
            </a:r>
          </a:p>
          <a:p>
            <a:pPr marL="0" indent="0">
              <a:lnSpc>
                <a:spcPct val="100000"/>
              </a:lnSpc>
              <a:spcBef>
                <a:spcPts val="0"/>
              </a:spcBef>
              <a:buNone/>
            </a:pPr>
            <a:endParaRPr lang="en-GB" sz="6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850" dirty="0">
                <a:solidFill>
                  <a:srgbClr val="000000"/>
                </a:solidFill>
                <a:latin typeface="Arial" panose="020B0604020202020204" pitchFamily="34" charset="0"/>
                <a:cs typeface="Arial" panose="020B0604020202020204" pitchFamily="34" charset="0"/>
              </a:rPr>
              <a:t>High scores have been maintained in both Overall Satisfaction and the Friends &amp; Family Test.  In February 2025, of </a:t>
            </a:r>
            <a:r>
              <a:rPr lang="en-GB" sz="850" b="1" dirty="0">
                <a:solidFill>
                  <a:srgbClr val="000000"/>
                </a:solidFill>
                <a:latin typeface="Arial" panose="020B0604020202020204" pitchFamily="34" charset="0"/>
                <a:cs typeface="Arial" panose="020B0604020202020204" pitchFamily="34" charset="0"/>
              </a:rPr>
              <a:t>744</a:t>
            </a:r>
            <a:r>
              <a:rPr lang="en-GB" sz="850" dirty="0">
                <a:solidFill>
                  <a:srgbClr val="000000"/>
                </a:solidFill>
                <a:latin typeface="Arial" panose="020B0604020202020204" pitchFamily="34" charset="0"/>
                <a:cs typeface="Arial" panose="020B0604020202020204" pitchFamily="34" charset="0"/>
              </a:rPr>
              <a:t> patients, 100% were extremely likely to recommend the ward they were in to their friends or family. </a:t>
            </a:r>
          </a:p>
        </p:txBody>
      </p:sp>
      <p:sp>
        <p:nvSpPr>
          <p:cNvPr id="7" name="Rectangle 6"/>
          <p:cNvSpPr/>
          <p:nvPr/>
        </p:nvSpPr>
        <p:spPr>
          <a:xfrm>
            <a:off x="1621996" y="5219639"/>
            <a:ext cx="1056666" cy="1338828"/>
          </a:xfrm>
          <a:prstGeom prst="rect">
            <a:avLst/>
          </a:prstGeom>
          <a:ln w="12700">
            <a:solidFill>
              <a:srgbClr val="7030A0"/>
            </a:solidFill>
          </a:ln>
        </p:spPr>
        <p:txBody>
          <a:bodyPr wrap="square">
            <a:spAutoFit/>
          </a:bodyPr>
          <a:lstStyle/>
          <a:p>
            <a:pPr algn="ctr" fontAlgn="base">
              <a:spcBef>
                <a:spcPct val="0"/>
              </a:spcBef>
            </a:pPr>
            <a:r>
              <a:rPr lang="en-GB" sz="900" b="1" dirty="0">
                <a:solidFill>
                  <a:srgbClr val="7030A0"/>
                </a:solidFill>
                <a:latin typeface="Arial" panose="020B0604020202020204" pitchFamily="34" charset="0"/>
                <a:ea typeface="Calibri" panose="020F0502020204030204" pitchFamily="34" charset="0"/>
                <a:cs typeface="Arial" panose="020B0604020202020204" pitchFamily="34" charset="0"/>
              </a:rPr>
              <a:t>How likely are you to recommend this ward to friends and family if they needed similar care or treatment?</a:t>
            </a:r>
          </a:p>
        </p:txBody>
      </p:sp>
      <p:sp>
        <p:nvSpPr>
          <p:cNvPr id="12" name="Rectangle 11"/>
          <p:cNvSpPr/>
          <p:nvPr/>
        </p:nvSpPr>
        <p:spPr>
          <a:xfrm flipH="1">
            <a:off x="6044756" y="6631468"/>
            <a:ext cx="324035" cy="253916"/>
          </a:xfrm>
          <a:prstGeom prst="rect">
            <a:avLst/>
          </a:prstGeom>
        </p:spPr>
        <p:txBody>
          <a:bodyPr wrap="square">
            <a:spAutoFit/>
          </a:bodyPr>
          <a:lstStyle/>
          <a:p>
            <a:pPr algn="ctr"/>
            <a:r>
              <a:rPr lang="en-GB" sz="1050" dirty="0">
                <a:solidFill>
                  <a:schemeClr val="bg2"/>
                </a:solidFill>
              </a:rPr>
              <a:t>7</a:t>
            </a:r>
          </a:p>
        </p:txBody>
      </p:sp>
      <p:grpSp>
        <p:nvGrpSpPr>
          <p:cNvPr id="11" name="Group 10" descr="Purple text box reading 'Overall Satisfaction 99%'"/>
          <p:cNvGrpSpPr/>
          <p:nvPr/>
        </p:nvGrpSpPr>
        <p:grpSpPr>
          <a:xfrm>
            <a:off x="6440436" y="3832858"/>
            <a:ext cx="829043" cy="897343"/>
            <a:chOff x="10736117" y="-1484305"/>
            <a:chExt cx="811453" cy="1339561"/>
          </a:xfrm>
        </p:grpSpPr>
        <p:sp>
          <p:nvSpPr>
            <p:cNvPr id="4" name="Rounded Rectangle 3"/>
            <p:cNvSpPr/>
            <p:nvPr/>
          </p:nvSpPr>
          <p:spPr bwMode="auto">
            <a:xfrm>
              <a:off x="10736117" y="-1484305"/>
              <a:ext cx="811453" cy="693426"/>
            </a:xfrm>
            <a:prstGeom prst="roundRect">
              <a:avLst/>
            </a:prstGeom>
            <a:solidFill>
              <a:srgbClr val="7030A0"/>
            </a:solidFill>
            <a:ln w="9525" cap="flat" cmpd="sng" algn="ctr">
              <a:solidFill>
                <a:schemeClr val="tx1"/>
              </a:solidFill>
              <a:prstDash val="solid"/>
              <a:bevel/>
              <a:headEnd type="none" w="med" len="med"/>
              <a:tailEnd type="none" w="med" len="med"/>
            </a:ln>
            <a:effectLst/>
            <a:scene3d>
              <a:camera prst="orthographicFront"/>
              <a:lightRig rig="threePt" dir="t"/>
            </a:scene3d>
            <a:sp3d>
              <a:bevelT w="152400" h="50800" prst="softRound"/>
            </a:sp3d>
          </p:spPr>
          <p:txBody>
            <a:bodyPr vert="horz" wrap="none" lIns="51435" tIns="25718" rIns="51435" bIns="25718" numCol="1" rtlCol="0" anchor="t" anchorCtr="0" compatLnSpc="1">
              <a:prstTxWarp prst="textNoShape">
                <a:avLst/>
              </a:prstTxWarp>
            </a:bodyPr>
            <a:lstStyle/>
            <a:p>
              <a:pPr algn="ctr" defTabSz="514350"/>
              <a:r>
                <a:rPr lang="en-GB" sz="1100" b="1" dirty="0">
                  <a:solidFill>
                    <a:schemeClr val="bg2"/>
                  </a:solidFill>
                  <a:latin typeface="+mj-lt"/>
                </a:rPr>
                <a:t>Overall</a:t>
              </a:r>
            </a:p>
            <a:p>
              <a:pPr algn="ctr" defTabSz="514350"/>
              <a:r>
                <a:rPr lang="en-GB" sz="1100" b="1" dirty="0">
                  <a:solidFill>
                    <a:schemeClr val="bg2"/>
                  </a:solidFill>
                  <a:latin typeface="+mj-lt"/>
                </a:rPr>
                <a:t>Satisfaction</a:t>
              </a:r>
            </a:p>
          </p:txBody>
        </p:sp>
        <p:sp>
          <p:nvSpPr>
            <p:cNvPr id="10" name="TextBox 9"/>
            <p:cNvSpPr txBox="1"/>
            <p:nvPr/>
          </p:nvSpPr>
          <p:spPr>
            <a:xfrm>
              <a:off x="10874179" y="-696086"/>
              <a:ext cx="636257" cy="551342"/>
            </a:xfrm>
            <a:prstGeom prst="rect">
              <a:avLst/>
            </a:prstGeom>
            <a:noFill/>
          </p:spPr>
          <p:txBody>
            <a:bodyPr wrap="square" rtlCol="0">
              <a:spAutoFit/>
            </a:bodyPr>
            <a:lstStyle/>
            <a:p>
              <a:r>
                <a:rPr lang="en-GB" b="1" dirty="0">
                  <a:solidFill>
                    <a:srgbClr val="7030A0"/>
                  </a:solidFill>
                </a:rPr>
                <a:t>99% </a:t>
              </a:r>
            </a:p>
          </p:txBody>
        </p:sp>
      </p:grpSp>
      <p:pic>
        <p:nvPicPr>
          <p:cNvPr id="2" name="Picture 1" descr="An image showing a breakdown of a Real Time Patient Feedback Report for February 2025 which details domain scores for staff and a number of issues. Overall satisfaction score is 99% and a chart that shows responders would overwhelmingly be extremely likely to recommend the service to family or friends."/>
          <p:cNvPicPr>
            <a:picLocks noChangeAspect="1"/>
          </p:cNvPicPr>
          <p:nvPr/>
        </p:nvPicPr>
        <p:blipFill>
          <a:blip r:embed="rId3"/>
          <a:stretch>
            <a:fillRect/>
          </a:stretch>
        </p:blipFill>
        <p:spPr>
          <a:xfrm>
            <a:off x="7453372" y="614393"/>
            <a:ext cx="4484629" cy="6148357"/>
          </a:xfrm>
          <a:prstGeom prst="rect">
            <a:avLst/>
          </a:prstGeom>
        </p:spPr>
      </p:pic>
      <p:pic>
        <p:nvPicPr>
          <p:cNvPr id="13" name="Picture 12" descr="An image of overall satisfaction ranking with divisional rankings"/>
          <p:cNvPicPr>
            <a:picLocks noChangeAspect="1"/>
          </p:cNvPicPr>
          <p:nvPr/>
        </p:nvPicPr>
        <p:blipFill>
          <a:blip r:embed="rId4"/>
          <a:stretch>
            <a:fillRect/>
          </a:stretch>
        </p:blipFill>
        <p:spPr>
          <a:xfrm>
            <a:off x="1424040" y="3089109"/>
            <a:ext cx="4794563" cy="2028111"/>
          </a:xfrm>
          <a:prstGeom prst="rect">
            <a:avLst/>
          </a:prstGeom>
        </p:spPr>
      </p:pic>
      <p:pic>
        <p:nvPicPr>
          <p:cNvPr id="14" name="Picture 13" descr="A graph showing the Family &amp; Friends test which consistently sits at 10 or just below 10."/>
          <p:cNvPicPr>
            <a:picLocks noChangeAspect="1"/>
          </p:cNvPicPr>
          <p:nvPr/>
        </p:nvPicPr>
        <p:blipFill>
          <a:blip r:embed="rId5"/>
          <a:stretch>
            <a:fillRect/>
          </a:stretch>
        </p:blipFill>
        <p:spPr>
          <a:xfrm>
            <a:off x="3004969" y="5117220"/>
            <a:ext cx="3213634" cy="1714739"/>
          </a:xfrm>
          <a:prstGeom prst="rect">
            <a:avLst/>
          </a:prstGeom>
        </p:spPr>
      </p:pic>
    </p:spTree>
    <p:extLst>
      <p:ext uri="{BB962C8B-B14F-4D97-AF65-F5344CB8AC3E}">
        <p14:creationId xmlns:p14="http://schemas.microsoft.com/office/powerpoint/2010/main" val="443500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19"/>
          </a:xfrm>
        </p:spPr>
        <p:txBody>
          <a:bodyPr>
            <a:normAutofit fontScale="90000"/>
          </a:bodyPr>
          <a:lstStyle/>
          <a:p>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34523036"/>
              </p:ext>
            </p:extLst>
          </p:nvPr>
        </p:nvGraphicFramePr>
        <p:xfrm>
          <a:off x="237392" y="628151"/>
          <a:ext cx="11746525" cy="5990941"/>
        </p:xfrm>
        <a:graphic>
          <a:graphicData uri="http://schemas.openxmlformats.org/drawingml/2006/table">
            <a:tbl>
              <a:tblPr firstRow="1" bandRow="1">
                <a:tableStyleId>{5C22544A-7EE6-4342-B048-85BDC9FD1C3A}</a:tableStyleId>
              </a:tblPr>
              <a:tblGrid>
                <a:gridCol w="1224666">
                  <a:extLst>
                    <a:ext uri="{9D8B030D-6E8A-4147-A177-3AD203B41FA5}">
                      <a16:colId xmlns:a16="http://schemas.microsoft.com/office/drawing/2014/main" val="1785197159"/>
                    </a:ext>
                  </a:extLst>
                </a:gridCol>
                <a:gridCol w="10521859">
                  <a:extLst>
                    <a:ext uri="{9D8B030D-6E8A-4147-A177-3AD203B41FA5}">
                      <a16:colId xmlns:a16="http://schemas.microsoft.com/office/drawing/2014/main" val="658812486"/>
                    </a:ext>
                  </a:extLst>
                </a:gridCol>
              </a:tblGrid>
              <a:tr h="306426">
                <a:tc>
                  <a:txBody>
                    <a:bodyPr/>
                    <a:lstStyle/>
                    <a:p>
                      <a:r>
                        <a:rPr lang="en-GB" sz="1200" dirty="0">
                          <a:solidFill>
                            <a:schemeClr val="tx2">
                              <a:lumMod val="50000"/>
                            </a:schemeClr>
                          </a:solidFill>
                        </a:rPr>
                        <a:t>Service Area</a:t>
                      </a:r>
                    </a:p>
                  </a:txBody>
                  <a:tcPr/>
                </a:tc>
                <a:tc>
                  <a:txBody>
                    <a:bodyPr/>
                    <a:lstStyle/>
                    <a:p>
                      <a:endParaRPr lang="en-GB" sz="1200" dirty="0"/>
                    </a:p>
                  </a:txBody>
                  <a:tcPr/>
                </a:tc>
                <a:extLst>
                  <a:ext uri="{0D108BD9-81ED-4DB2-BD59-A6C34878D82A}">
                    <a16:rowId xmlns:a16="http://schemas.microsoft.com/office/drawing/2014/main" val="723774029"/>
                  </a:ext>
                </a:extLst>
              </a:tr>
              <a:tr h="2913523">
                <a:tc>
                  <a:txBody>
                    <a:bodyPr/>
                    <a:lstStyle/>
                    <a:p>
                      <a:r>
                        <a:rPr lang="en-GB" sz="1100" b="1" dirty="0" err="1"/>
                        <a:t>Datix</a:t>
                      </a:r>
                      <a:r>
                        <a:rPr lang="en-GB" sz="1100" b="1" dirty="0"/>
                        <a:t> – Complaints and Compliments</a:t>
                      </a:r>
                    </a:p>
                    <a:p>
                      <a:endParaRPr lang="en-GB" sz="1100" b="1" dirty="0"/>
                    </a:p>
                  </a:txBody>
                  <a:tcPr marL="60960" marR="60960" marT="30480" marB="30480"/>
                </a:tc>
                <a:tc>
                  <a:txBody>
                    <a:bodyPr/>
                    <a:lstStyle/>
                    <a:p>
                      <a:r>
                        <a:rPr lang="en-GB" sz="1100" dirty="0"/>
                        <a:t>                                                                                         </a:t>
                      </a:r>
                      <a:r>
                        <a:rPr lang="en-GB" sz="1100" b="1" u="sng" dirty="0"/>
                        <a:t>High Risk Top Subjects </a:t>
                      </a:r>
                      <a:r>
                        <a:rPr lang="en-GB" sz="1100" b="1" u="sng" dirty="0" err="1"/>
                        <a:t>Trustwide</a:t>
                      </a:r>
                      <a:r>
                        <a:rPr lang="en-GB" sz="1100" b="1" u="sng" dirty="0"/>
                        <a:t> April 2020 – March 2025</a:t>
                      </a:r>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u="none" kern="1200" baseline="0" dirty="0">
                          <a:solidFill>
                            <a:schemeClr val="dk1"/>
                          </a:solidFill>
                          <a:effectLst/>
                          <a:latin typeface="+mn-lt"/>
                          <a:ea typeface="+mn-ea"/>
                          <a:cs typeface="+mn-cs"/>
                        </a:rPr>
                        <a:t>                                                     </a:t>
                      </a:r>
                      <a:endParaRPr lang="en-GB" sz="1100" b="1" u="sng" dirty="0"/>
                    </a:p>
                  </a:txBody>
                  <a:tcPr marL="60960" marR="60960" marT="30480" marB="30480"/>
                </a:tc>
                <a:extLst>
                  <a:ext uri="{0D108BD9-81ED-4DB2-BD59-A6C34878D82A}">
                    <a16:rowId xmlns:a16="http://schemas.microsoft.com/office/drawing/2014/main" val="3385742702"/>
                  </a:ext>
                </a:extLst>
              </a:tr>
              <a:tr h="2770992">
                <a:tc>
                  <a:txBody>
                    <a:bodyPr/>
                    <a:lstStyle/>
                    <a:p>
                      <a:endParaRPr lang="en-GB" sz="1100" b="1"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a:t>
                      </a:r>
                      <a:r>
                        <a:rPr lang="en-GB" sz="1100" b="1" kern="1200" dirty="0">
                          <a:solidFill>
                            <a:schemeClr val="dk1"/>
                          </a:solidFill>
                          <a:effectLst/>
                          <a:latin typeface="+mn-lt"/>
                          <a:ea typeface="+mn-ea"/>
                          <a:cs typeface="+mn-cs"/>
                        </a:rPr>
                        <a:t>All grades Top Subjects </a:t>
                      </a:r>
                      <a:r>
                        <a:rPr lang="en-GB" sz="1100" b="1" kern="1200" dirty="0" err="1">
                          <a:solidFill>
                            <a:schemeClr val="dk1"/>
                          </a:solidFill>
                          <a:effectLst/>
                          <a:latin typeface="+mn-lt"/>
                          <a:ea typeface="+mn-ea"/>
                          <a:cs typeface="+mn-cs"/>
                        </a:rPr>
                        <a:t>Trustwide</a:t>
                      </a:r>
                      <a:r>
                        <a:rPr lang="en-GB" sz="1100" b="1" kern="1200" dirty="0">
                          <a:solidFill>
                            <a:schemeClr val="dk1"/>
                          </a:solidFill>
                          <a:effectLst/>
                          <a:latin typeface="+mn-lt"/>
                          <a:ea typeface="+mn-ea"/>
                          <a:cs typeface="+mn-cs"/>
                        </a:rPr>
                        <a:t> 04/2020 – 03/2025</a:t>
                      </a:r>
                      <a:endParaRPr lang="en-GB" sz="1100" kern="1200" dirty="0">
                        <a:solidFill>
                          <a:schemeClr val="dk1"/>
                        </a:solidFill>
                        <a:effectLst/>
                        <a:latin typeface="+mn-lt"/>
                        <a:ea typeface="+mn-ea"/>
                        <a:cs typeface="+mn-cs"/>
                      </a:endParaRPr>
                    </a:p>
                    <a:p>
                      <a:endParaRPr lang="en-GB" sz="1100" dirty="0"/>
                    </a:p>
                  </a:txBody>
                  <a:tcPr marL="60960" marR="60960" marT="30480" marB="30480"/>
                </a:tc>
                <a:extLst>
                  <a:ext uri="{0D108BD9-81ED-4DB2-BD59-A6C34878D82A}">
                    <a16:rowId xmlns:a16="http://schemas.microsoft.com/office/drawing/2014/main" val="803800115"/>
                  </a:ext>
                </a:extLst>
              </a:tr>
            </a:tbl>
          </a:graphicData>
        </a:graphic>
      </p:graphicFrame>
      <p:sp>
        <p:nvSpPr>
          <p:cNvPr id="15" name="TextBox 14"/>
          <p:cNvSpPr txBox="1"/>
          <p:nvPr/>
        </p:nvSpPr>
        <p:spPr>
          <a:xfrm>
            <a:off x="237392" y="147817"/>
            <a:ext cx="11746525" cy="400110"/>
          </a:xfrm>
          <a:prstGeom prst="rect">
            <a:avLst/>
          </a:prstGeom>
          <a:solidFill>
            <a:srgbClr val="0B8697"/>
          </a:solidFill>
        </p:spPr>
        <p:txBody>
          <a:bodyPr wrap="square" rtlCol="0">
            <a:spAutoFit/>
          </a:bodyPr>
          <a:lstStyle/>
          <a:p>
            <a:r>
              <a:rPr lang="en-GB" sz="2000" b="1" dirty="0">
                <a:solidFill>
                  <a:schemeClr val="bg1"/>
                </a:solidFill>
              </a:rPr>
              <a:t>Section 3 – Patient Satisfaction </a:t>
            </a:r>
          </a:p>
        </p:txBody>
      </p:sp>
      <p:pic>
        <p:nvPicPr>
          <p:cNvPr id="7" name="Picture 6" descr="A graph of different colored bars on high risk top subjects Trustwide April 2020 - March 2025"/>
          <p:cNvPicPr>
            <a:picLocks noChangeAspect="1"/>
          </p:cNvPicPr>
          <p:nvPr/>
        </p:nvPicPr>
        <p:blipFill>
          <a:blip r:embed="rId2"/>
          <a:stretch>
            <a:fillRect/>
          </a:stretch>
        </p:blipFill>
        <p:spPr>
          <a:xfrm>
            <a:off x="2895600" y="1177878"/>
            <a:ext cx="7179783" cy="2582901"/>
          </a:xfrm>
          <a:prstGeom prst="rect">
            <a:avLst/>
          </a:prstGeom>
        </p:spPr>
      </p:pic>
      <p:pic>
        <p:nvPicPr>
          <p:cNvPr id="8" name="Picture 7" descr="A graph of different colored bars on all grades top subjects Trustwide April 2020 - March 2025"/>
          <p:cNvPicPr>
            <a:picLocks noChangeAspect="1"/>
          </p:cNvPicPr>
          <p:nvPr/>
        </p:nvPicPr>
        <p:blipFill>
          <a:blip r:embed="rId3"/>
          <a:stretch>
            <a:fillRect/>
          </a:stretch>
        </p:blipFill>
        <p:spPr>
          <a:xfrm>
            <a:off x="2895601" y="4071937"/>
            <a:ext cx="7179782" cy="2547155"/>
          </a:xfrm>
          <a:prstGeom prst="rect">
            <a:avLst/>
          </a:prstGeom>
        </p:spPr>
      </p:pic>
    </p:spTree>
    <p:extLst>
      <p:ext uri="{BB962C8B-B14F-4D97-AF65-F5344CB8AC3E}">
        <p14:creationId xmlns:p14="http://schemas.microsoft.com/office/powerpoint/2010/main" val="2801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89403" y="2103663"/>
            <a:ext cx="8382000" cy="1015663"/>
          </a:xfrm>
          <a:prstGeom prst="rect">
            <a:avLst/>
          </a:prstGeom>
          <a:noFill/>
        </p:spPr>
        <p:txBody>
          <a:bodyPr wrap="square" rtlCol="0">
            <a:spAutoFit/>
          </a:bodyPr>
          <a:lstStyle/>
          <a:p>
            <a:r>
              <a:rPr lang="en-GB" sz="6000" b="1" dirty="0">
                <a:solidFill>
                  <a:srgbClr val="0A4C86"/>
                </a:solidFill>
                <a:latin typeface="Arial" panose="020B0604020202020204" pitchFamily="34" charset="0"/>
                <a:cs typeface="Arial" panose="020B0604020202020204" pitchFamily="34" charset="0"/>
              </a:rPr>
              <a:t>Appendix </a:t>
            </a:r>
          </a:p>
        </p:txBody>
      </p:sp>
    </p:spTree>
    <p:extLst>
      <p:ext uri="{BB962C8B-B14F-4D97-AF65-F5344CB8AC3E}">
        <p14:creationId xmlns:p14="http://schemas.microsoft.com/office/powerpoint/2010/main" val="2468657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SDP Indicators Summary Tables</a:t>
            </a:r>
          </a:p>
        </p:txBody>
      </p:sp>
      <p:pic>
        <p:nvPicPr>
          <p:cNvPr id="2" name="Picture 1" descr="A table displaying summary of SDP indicators for March&#10;"/>
          <p:cNvPicPr>
            <a:picLocks noChangeAspect="1"/>
          </p:cNvPicPr>
          <p:nvPr/>
        </p:nvPicPr>
        <p:blipFill>
          <a:blip r:embed="rId3"/>
          <a:stretch>
            <a:fillRect/>
          </a:stretch>
        </p:blipFill>
        <p:spPr>
          <a:xfrm>
            <a:off x="2583690" y="770328"/>
            <a:ext cx="5092459" cy="1925586"/>
          </a:xfrm>
          <a:prstGeom prst="rect">
            <a:avLst/>
          </a:prstGeom>
        </p:spPr>
      </p:pic>
      <p:pic>
        <p:nvPicPr>
          <p:cNvPr id="12" name="Picture 11" descr="A table displaying quarterly summary of SDP indicators for Q4"/>
          <p:cNvPicPr>
            <a:picLocks noChangeAspect="1"/>
          </p:cNvPicPr>
          <p:nvPr/>
        </p:nvPicPr>
        <p:blipFill>
          <a:blip r:embed="rId4"/>
          <a:stretch>
            <a:fillRect/>
          </a:stretch>
        </p:blipFill>
        <p:spPr>
          <a:xfrm>
            <a:off x="1092411" y="3280297"/>
            <a:ext cx="3552825" cy="2009775"/>
          </a:xfrm>
          <a:prstGeom prst="rect">
            <a:avLst/>
          </a:prstGeom>
        </p:spPr>
      </p:pic>
      <p:pic>
        <p:nvPicPr>
          <p:cNvPr id="15" name="Picture 14" descr="A table displaying full year 2024/25 summary of SDP indicators from April 2024 - March 2025"/>
          <p:cNvPicPr>
            <a:picLocks noChangeAspect="1"/>
          </p:cNvPicPr>
          <p:nvPr/>
        </p:nvPicPr>
        <p:blipFill>
          <a:blip r:embed="rId5"/>
          <a:stretch>
            <a:fillRect/>
          </a:stretch>
        </p:blipFill>
        <p:spPr>
          <a:xfrm>
            <a:off x="5991071" y="3280297"/>
            <a:ext cx="3552825" cy="2000250"/>
          </a:xfrm>
          <a:prstGeom prst="rect">
            <a:avLst/>
          </a:prstGeom>
        </p:spPr>
      </p:pic>
    </p:spTree>
    <p:extLst>
      <p:ext uri="{BB962C8B-B14F-4D97-AF65-F5344CB8AC3E}">
        <p14:creationId xmlns:p14="http://schemas.microsoft.com/office/powerpoint/2010/main" val="2649614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Waiting Lists</a:t>
            </a:r>
          </a:p>
        </p:txBody>
      </p:sp>
      <p:graphicFrame>
        <p:nvGraphicFramePr>
          <p:cNvPr id="2" name="Table 1"/>
          <p:cNvGraphicFramePr>
            <a:graphicFrameLocks noGrp="1"/>
          </p:cNvGraphicFramePr>
          <p:nvPr>
            <p:extLst>
              <p:ext uri="{D42A27DB-BD31-4B8C-83A1-F6EECF244321}">
                <p14:modId xmlns:p14="http://schemas.microsoft.com/office/powerpoint/2010/main" val="995320711"/>
              </p:ext>
            </p:extLst>
          </p:nvPr>
        </p:nvGraphicFramePr>
        <p:xfrm>
          <a:off x="98368" y="549739"/>
          <a:ext cx="11995264" cy="6028041"/>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307349">
                  <a:extLst>
                    <a:ext uri="{9D8B030D-6E8A-4147-A177-3AD203B41FA5}">
                      <a16:colId xmlns:a16="http://schemas.microsoft.com/office/drawing/2014/main" val="3145130481"/>
                    </a:ext>
                  </a:extLst>
                </a:gridCol>
                <a:gridCol w="9188507">
                  <a:extLst>
                    <a:ext uri="{9D8B030D-6E8A-4147-A177-3AD203B41FA5}">
                      <a16:colId xmlns:a16="http://schemas.microsoft.com/office/drawing/2014/main" val="1187641680"/>
                    </a:ext>
                  </a:extLst>
                </a:gridCol>
              </a:tblGrid>
              <a:tr h="324258">
                <a:tc>
                  <a:txBody>
                    <a:bodyPr/>
                    <a:lstStyle/>
                    <a:p>
                      <a:r>
                        <a:rPr lang="en-GB" sz="1200" dirty="0">
                          <a:solidFill>
                            <a:srgbClr val="000000"/>
                          </a:solidFill>
                        </a:rPr>
                        <a:t>Service Area</a:t>
                      </a:r>
                    </a:p>
                  </a:txBody>
                  <a:tcPr/>
                </a:tc>
                <a:tc>
                  <a:txBody>
                    <a:bodyPr/>
                    <a:lstStyle/>
                    <a:p>
                      <a:r>
                        <a:rPr lang="en-GB" sz="1200" dirty="0">
                          <a:solidFill>
                            <a:srgbClr val="000000"/>
                          </a:solidFill>
                        </a:rPr>
                        <a:t>Metric</a:t>
                      </a:r>
                    </a:p>
                  </a:txBody>
                  <a:tcPr/>
                </a:tc>
                <a:tc>
                  <a:txBody>
                    <a:bodyPr/>
                    <a:lstStyle/>
                    <a:p>
                      <a:endParaRPr lang="en-GB" sz="1200" dirty="0"/>
                    </a:p>
                  </a:txBody>
                  <a:tcPr/>
                </a:tc>
                <a:extLst>
                  <a:ext uri="{0D108BD9-81ED-4DB2-BD59-A6C34878D82A}">
                    <a16:rowId xmlns:a16="http://schemas.microsoft.com/office/drawing/2014/main" val="258680681"/>
                  </a:ext>
                </a:extLst>
              </a:tr>
              <a:tr h="2861190">
                <a:tc>
                  <a:txBody>
                    <a:bodyPr/>
                    <a:lstStyle/>
                    <a:p>
                      <a:r>
                        <a:rPr lang="en-GB" sz="1200" b="1" dirty="0"/>
                        <a:t>Waiting Lists</a:t>
                      </a:r>
                    </a:p>
                  </a:txBody>
                  <a:tcPr marL="60960" marR="60960" marT="30480" marB="30480"/>
                </a:tc>
                <a:tc>
                  <a:txBody>
                    <a:bodyPr/>
                    <a:lstStyle/>
                    <a:p>
                      <a:r>
                        <a:rPr lang="en-GB" sz="1100" dirty="0"/>
                        <a:t>Acute</a:t>
                      </a:r>
                      <a:r>
                        <a:rPr lang="en-GB" sz="1100" baseline="0" dirty="0"/>
                        <a:t> Hospital </a:t>
                      </a:r>
                      <a:r>
                        <a:rPr lang="en-GB" sz="1100" dirty="0"/>
                        <a:t>Inpatient &amp; Daycases</a:t>
                      </a:r>
                    </a:p>
                    <a:p>
                      <a:endParaRPr lang="en-GB" sz="1100" dirty="0"/>
                    </a:p>
                    <a:p>
                      <a:endParaRPr lang="en-GB" sz="1100" dirty="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b="1" u="sng" dirty="0">
                          <a:solidFill>
                            <a:prstClr val="black"/>
                          </a:solidFill>
                          <a:latin typeface="Calibri" panose="020F0502020204030204" pitchFamily="34" charset="0"/>
                          <a:ea typeface="Calibri" panose="020F0502020204030204" pitchFamily="34" charset="0"/>
                          <a:cs typeface="Calibri" panose="020F0502020204030204" pitchFamily="34" charset="0"/>
                        </a:rPr>
                        <a:t>Inpatient &amp; </a:t>
                      </a:r>
                      <a:r>
                        <a:rPr lang="en-GB" altLang="en-US" sz="1100" b="1" u="sng" dirty="0" err="1">
                          <a:solidFill>
                            <a:prstClr val="black"/>
                          </a:solidFill>
                          <a:latin typeface="Calibri" panose="020F0502020204030204" pitchFamily="34" charset="0"/>
                          <a:ea typeface="Calibri" panose="020F0502020204030204" pitchFamily="34" charset="0"/>
                          <a:cs typeface="Calibri" panose="020F0502020204030204" pitchFamily="34" charset="0"/>
                        </a:rPr>
                        <a:t>Daycase</a:t>
                      </a:r>
                      <a:r>
                        <a:rPr lang="en-GB" altLang="en-US" sz="1100" b="1" u="sng" dirty="0">
                          <a:solidFill>
                            <a:prstClr val="black"/>
                          </a:solidFill>
                          <a:latin typeface="Calibri" panose="020F0502020204030204" pitchFamily="34" charset="0"/>
                          <a:ea typeface="Calibri" panose="020F0502020204030204" pitchFamily="34" charset="0"/>
                          <a:cs typeface="Calibri" panose="020F0502020204030204" pitchFamily="34" charset="0"/>
                        </a:rPr>
                        <a:t> Waiting Lists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dirty="0">
                        <a:solidFill>
                          <a:prstClr val="black"/>
                        </a:solidFill>
                      </a:endParaRPr>
                    </a:p>
                    <a:p>
                      <a:endParaRPr lang="en-GB" sz="1100" dirty="0"/>
                    </a:p>
                    <a:p>
                      <a:endParaRPr lang="en-GB" sz="1100" dirty="0"/>
                    </a:p>
                  </a:txBody>
                  <a:tcPr/>
                </a:tc>
                <a:extLst>
                  <a:ext uri="{0D108BD9-81ED-4DB2-BD59-A6C34878D82A}">
                    <a16:rowId xmlns:a16="http://schemas.microsoft.com/office/drawing/2014/main" val="3741225911"/>
                  </a:ext>
                </a:extLst>
              </a:tr>
              <a:tr h="2842593">
                <a:tc>
                  <a:txBody>
                    <a:bodyPr/>
                    <a:lstStyle/>
                    <a:p>
                      <a:endParaRPr lang="en-GB" sz="1100" b="1" dirty="0"/>
                    </a:p>
                  </a:txBody>
                  <a:tcPr marL="60960" marR="60960" marT="30480" marB="30480"/>
                </a:tc>
                <a:tc>
                  <a:txBody>
                    <a:bodyPr/>
                    <a:lstStyle/>
                    <a:p>
                      <a:r>
                        <a:rPr lang="en-GB" sz="1100" dirty="0"/>
                        <a:t>Acute Hospital Outpatients</a:t>
                      </a:r>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b="1" u="sng" dirty="0">
                          <a:solidFill>
                            <a:prstClr val="black"/>
                          </a:solidFill>
                          <a:latin typeface="Calibri" panose="020F0502020204030204" pitchFamily="34" charset="0"/>
                          <a:ea typeface="Calibri" panose="020F0502020204030204" pitchFamily="34" charset="0"/>
                          <a:cs typeface="Calibri" panose="020F0502020204030204" pitchFamily="34" charset="0"/>
                        </a:rPr>
                        <a:t>Outpatient Waiting List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u="sng" dirty="0">
                        <a:solidFill>
                          <a:prstClr val="black"/>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100" b="1" dirty="0">
                        <a:solidFill>
                          <a:prstClr val="black"/>
                        </a:solidFill>
                      </a:endParaRPr>
                    </a:p>
                    <a:p>
                      <a:endParaRPr lang="en-GB" sz="1100" dirty="0"/>
                    </a:p>
                  </a:txBody>
                  <a:tcPr/>
                </a:tc>
                <a:extLst>
                  <a:ext uri="{0D108BD9-81ED-4DB2-BD59-A6C34878D82A}">
                    <a16:rowId xmlns:a16="http://schemas.microsoft.com/office/drawing/2014/main" val="1326959614"/>
                  </a:ext>
                </a:extLst>
              </a:tr>
            </a:tbl>
          </a:graphicData>
        </a:graphic>
      </p:graphicFrame>
      <p:pic>
        <p:nvPicPr>
          <p:cNvPr id="5" name="Picture 4" descr="A graph displaying info on inpatient and daycase waiting list comparisons for March 2021, 2022, 2023, 2024 and 2025 - total, &gt;13 weeks, &gt;52 weeks"/>
          <p:cNvPicPr>
            <a:picLocks noChangeAspect="1"/>
          </p:cNvPicPr>
          <p:nvPr/>
        </p:nvPicPr>
        <p:blipFill>
          <a:blip r:embed="rId3"/>
          <a:stretch>
            <a:fillRect/>
          </a:stretch>
        </p:blipFill>
        <p:spPr>
          <a:xfrm>
            <a:off x="2952150" y="1323975"/>
            <a:ext cx="4286250" cy="2105025"/>
          </a:xfrm>
          <a:prstGeom prst="rect">
            <a:avLst/>
          </a:prstGeom>
        </p:spPr>
      </p:pic>
      <p:pic>
        <p:nvPicPr>
          <p:cNvPr id="6" name="Picture 5" descr="A table displaying info on inpatient and daycase waiting list comparisons for March 2021, 2022, 2023, 2024 and 2025 - total, &gt;13 weeks, &gt;52 weeks with % waiting &lt;13 weeks and % waiting &lt; 52 weeks"/>
          <p:cNvPicPr>
            <a:picLocks noChangeAspect="1"/>
          </p:cNvPicPr>
          <p:nvPr/>
        </p:nvPicPr>
        <p:blipFill>
          <a:blip r:embed="rId4"/>
          <a:stretch>
            <a:fillRect/>
          </a:stretch>
        </p:blipFill>
        <p:spPr>
          <a:xfrm>
            <a:off x="7320638" y="1898588"/>
            <a:ext cx="4613820" cy="1047750"/>
          </a:xfrm>
          <a:prstGeom prst="rect">
            <a:avLst/>
          </a:prstGeom>
        </p:spPr>
      </p:pic>
      <p:pic>
        <p:nvPicPr>
          <p:cNvPr id="7" name="Picture 6" descr="A graph displaying info on outpatient waiting list comparisons for March 2021, 2022, 2023, 2024 and 2025 - total, &gt;9 weeks, &gt;52 weeks"/>
          <p:cNvPicPr>
            <a:picLocks noChangeAspect="1"/>
          </p:cNvPicPr>
          <p:nvPr/>
        </p:nvPicPr>
        <p:blipFill>
          <a:blip r:embed="rId5"/>
          <a:stretch>
            <a:fillRect/>
          </a:stretch>
        </p:blipFill>
        <p:spPr>
          <a:xfrm>
            <a:off x="2946313" y="4295188"/>
            <a:ext cx="4314426" cy="2105025"/>
          </a:xfrm>
          <a:prstGeom prst="rect">
            <a:avLst/>
          </a:prstGeom>
        </p:spPr>
      </p:pic>
      <p:pic>
        <p:nvPicPr>
          <p:cNvPr id="8" name="Picture 7" descr="A table displaying info on outpatient waiting list comparisons for March 2021, 2022, 2023, 2024 and 2025 - total, &gt;13 weeks, &gt;52 weeks with % waiting &lt;9 weeks and % waiting &lt; 52 weeks"/>
          <p:cNvPicPr>
            <a:picLocks noChangeAspect="1"/>
          </p:cNvPicPr>
          <p:nvPr/>
        </p:nvPicPr>
        <p:blipFill>
          <a:blip r:embed="rId6"/>
          <a:stretch>
            <a:fillRect/>
          </a:stretch>
        </p:blipFill>
        <p:spPr>
          <a:xfrm>
            <a:off x="7299053" y="4823825"/>
            <a:ext cx="4733925" cy="1047750"/>
          </a:xfrm>
          <a:prstGeom prst="rect">
            <a:avLst/>
          </a:prstGeom>
        </p:spPr>
      </p:pic>
    </p:spTree>
    <p:extLst>
      <p:ext uri="{BB962C8B-B14F-4D97-AF65-F5344CB8AC3E}">
        <p14:creationId xmlns:p14="http://schemas.microsoft.com/office/powerpoint/2010/main" val="765983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Waiting Lists</a:t>
            </a:r>
          </a:p>
        </p:txBody>
      </p:sp>
      <p:graphicFrame>
        <p:nvGraphicFramePr>
          <p:cNvPr id="2" name="Table 1"/>
          <p:cNvGraphicFramePr>
            <a:graphicFrameLocks noGrp="1"/>
          </p:cNvGraphicFramePr>
          <p:nvPr>
            <p:extLst>
              <p:ext uri="{D42A27DB-BD31-4B8C-83A1-F6EECF244321}">
                <p14:modId xmlns:p14="http://schemas.microsoft.com/office/powerpoint/2010/main" val="2949761994"/>
              </p:ext>
            </p:extLst>
          </p:nvPr>
        </p:nvGraphicFramePr>
        <p:xfrm>
          <a:off x="98368" y="549740"/>
          <a:ext cx="11995264" cy="5929744"/>
        </p:xfrm>
        <a:graphic>
          <a:graphicData uri="http://schemas.openxmlformats.org/drawingml/2006/table">
            <a:tbl>
              <a:tblPr firstRow="1" bandRow="1">
                <a:tableStyleId>{5C22544A-7EE6-4342-B048-85BDC9FD1C3A}</a:tableStyleId>
              </a:tblPr>
              <a:tblGrid>
                <a:gridCol w="1499408">
                  <a:extLst>
                    <a:ext uri="{9D8B030D-6E8A-4147-A177-3AD203B41FA5}">
                      <a16:colId xmlns:a16="http://schemas.microsoft.com/office/drawing/2014/main" val="67219486"/>
                    </a:ext>
                  </a:extLst>
                </a:gridCol>
                <a:gridCol w="1499408">
                  <a:extLst>
                    <a:ext uri="{9D8B030D-6E8A-4147-A177-3AD203B41FA5}">
                      <a16:colId xmlns:a16="http://schemas.microsoft.com/office/drawing/2014/main" val="3145130481"/>
                    </a:ext>
                  </a:extLst>
                </a:gridCol>
                <a:gridCol w="8996448">
                  <a:extLst>
                    <a:ext uri="{9D8B030D-6E8A-4147-A177-3AD203B41FA5}">
                      <a16:colId xmlns:a16="http://schemas.microsoft.com/office/drawing/2014/main" val="1187641680"/>
                    </a:ext>
                  </a:extLst>
                </a:gridCol>
              </a:tblGrid>
              <a:tr h="239598">
                <a:tc>
                  <a:txBody>
                    <a:bodyPr/>
                    <a:lstStyle/>
                    <a:p>
                      <a:r>
                        <a:rPr lang="en-GB" sz="1200" dirty="0">
                          <a:solidFill>
                            <a:srgbClr val="000000"/>
                          </a:solidFill>
                        </a:rPr>
                        <a:t>Service Area</a:t>
                      </a:r>
                    </a:p>
                  </a:txBody>
                  <a:tcPr/>
                </a:tc>
                <a:tc>
                  <a:txBody>
                    <a:bodyPr/>
                    <a:lstStyle/>
                    <a:p>
                      <a:r>
                        <a:rPr lang="en-GB" sz="1200" dirty="0">
                          <a:solidFill>
                            <a:srgbClr val="000000"/>
                          </a:solidFill>
                        </a:rPr>
                        <a:t>Metric</a:t>
                      </a:r>
                    </a:p>
                  </a:txBody>
                  <a:tcPr/>
                </a:tc>
                <a:tc>
                  <a:txBody>
                    <a:bodyPr/>
                    <a:lstStyle/>
                    <a:p>
                      <a:endParaRPr lang="en-GB" sz="1200" dirty="0">
                        <a:solidFill>
                          <a:srgbClr val="000000"/>
                        </a:solidFill>
                      </a:endParaRPr>
                    </a:p>
                  </a:txBody>
                  <a:tcPr/>
                </a:tc>
                <a:extLst>
                  <a:ext uri="{0D108BD9-81ED-4DB2-BD59-A6C34878D82A}">
                    <a16:rowId xmlns:a16="http://schemas.microsoft.com/office/drawing/2014/main" val="258680681"/>
                  </a:ext>
                </a:extLst>
              </a:tr>
              <a:tr h="5655424">
                <a:tc>
                  <a:txBody>
                    <a:bodyPr/>
                    <a:lstStyle/>
                    <a:p>
                      <a:r>
                        <a:rPr lang="en-GB" sz="1200" b="1" dirty="0">
                          <a:solidFill>
                            <a:srgbClr val="000000"/>
                          </a:solidFill>
                        </a:rPr>
                        <a:t>Community Services</a:t>
                      </a:r>
                    </a:p>
                    <a:p>
                      <a:r>
                        <a:rPr lang="en-GB" sz="1200" b="1" dirty="0">
                          <a:solidFill>
                            <a:srgbClr val="000000"/>
                          </a:solidFill>
                        </a:rPr>
                        <a:t>Waiting Lists</a:t>
                      </a:r>
                    </a:p>
                  </a:txBody>
                  <a:tcPr marL="60960" marR="60960" marT="30480" marB="30480"/>
                </a:tc>
                <a:tc>
                  <a:txBody>
                    <a:bodyPr/>
                    <a:lstStyle/>
                    <a:p>
                      <a:r>
                        <a:rPr lang="en-GB" sz="1100" dirty="0">
                          <a:solidFill>
                            <a:srgbClr val="000000"/>
                          </a:solidFill>
                        </a:rPr>
                        <a:t>AHP</a:t>
                      </a:r>
                      <a:r>
                        <a:rPr lang="en-GB" sz="1100" baseline="0" dirty="0">
                          <a:solidFill>
                            <a:srgbClr val="000000"/>
                          </a:solidFill>
                        </a:rPr>
                        <a:t> Services </a:t>
                      </a:r>
                    </a:p>
                    <a:p>
                      <a:endParaRPr lang="en-GB" sz="1100" baseline="0" dirty="0">
                        <a:solidFill>
                          <a:srgbClr val="000000"/>
                        </a:solidFill>
                      </a:endParaRPr>
                    </a:p>
                    <a:p>
                      <a:r>
                        <a:rPr lang="en-GB" sz="1100" i="1" baseline="0" dirty="0">
                          <a:solidFill>
                            <a:srgbClr val="000000"/>
                          </a:solidFill>
                        </a:rPr>
                        <a:t>AHP waiting list numbers are subject to ongoing validation to remove duplicate referrals</a:t>
                      </a:r>
                    </a:p>
                    <a:p>
                      <a:endParaRPr lang="en-GB" sz="1100" baseline="0" dirty="0">
                        <a:solidFill>
                          <a:srgbClr val="000000"/>
                        </a:solidFill>
                      </a:endParaRPr>
                    </a:p>
                  </a:txBody>
                  <a:tcPr marL="60960" marR="60960" marT="30480" marB="30480"/>
                </a:tc>
                <a:tc>
                  <a:txBody>
                    <a:bodyPr/>
                    <a:lstStyle/>
                    <a:p>
                      <a:endParaRPr lang="en-GB" sz="1100" dirty="0">
                        <a:solidFill>
                          <a:srgbClr val="000000"/>
                        </a:solidFill>
                      </a:endParaRPr>
                    </a:p>
                  </a:txBody>
                  <a:tcPr/>
                </a:tc>
                <a:extLst>
                  <a:ext uri="{0D108BD9-81ED-4DB2-BD59-A6C34878D82A}">
                    <a16:rowId xmlns:a16="http://schemas.microsoft.com/office/drawing/2014/main" val="923528376"/>
                  </a:ext>
                </a:extLst>
              </a:tr>
            </a:tbl>
          </a:graphicData>
        </a:graphic>
      </p:graphicFrame>
      <p:pic>
        <p:nvPicPr>
          <p:cNvPr id="6" name="Picture 5" descr="A graph displaying info on total waiting list for AHP services comparisons for March 2021, 2022, 2023, 2024 and 2025 - dietetics, OT, orthoptics, physio, podiatry, speech and language"/>
          <p:cNvPicPr>
            <a:picLocks noChangeAspect="1"/>
          </p:cNvPicPr>
          <p:nvPr/>
        </p:nvPicPr>
        <p:blipFill>
          <a:blip r:embed="rId3"/>
          <a:stretch>
            <a:fillRect/>
          </a:stretch>
        </p:blipFill>
        <p:spPr>
          <a:xfrm>
            <a:off x="4038599" y="1011297"/>
            <a:ext cx="7095514" cy="3532128"/>
          </a:xfrm>
          <a:prstGeom prst="rect">
            <a:avLst/>
          </a:prstGeom>
        </p:spPr>
      </p:pic>
      <p:pic>
        <p:nvPicPr>
          <p:cNvPr id="7" name="Picture 6" descr="A graph displaying info on total waiting list for AHP services comparisons for March 2021, 2022, 2023, 2024 and 2025 - dietetics, OT, orthoptics, physio, podiatry, speech and language with total waits and &gt; 13 weeks"/>
          <p:cNvPicPr>
            <a:picLocks noChangeAspect="1"/>
          </p:cNvPicPr>
          <p:nvPr/>
        </p:nvPicPr>
        <p:blipFill>
          <a:blip r:embed="rId4"/>
          <a:stretch>
            <a:fillRect/>
          </a:stretch>
        </p:blipFill>
        <p:spPr>
          <a:xfrm>
            <a:off x="3595687" y="4820779"/>
            <a:ext cx="8124825" cy="1343025"/>
          </a:xfrm>
          <a:prstGeom prst="rect">
            <a:avLst/>
          </a:prstGeom>
        </p:spPr>
      </p:pic>
    </p:spTree>
    <p:extLst>
      <p:ext uri="{BB962C8B-B14F-4D97-AF65-F5344CB8AC3E}">
        <p14:creationId xmlns:p14="http://schemas.microsoft.com/office/powerpoint/2010/main" val="16098141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6264F757A50147A304998346CC9946" ma:contentTypeVersion="16" ma:contentTypeDescription="Create a new document." ma:contentTypeScope="" ma:versionID="13495d0fc6b713c9a800b289844045ac">
  <xsd:schema xmlns:xsd="http://www.w3.org/2001/XMLSchema" xmlns:xs="http://www.w3.org/2001/XMLSchema" xmlns:p="http://schemas.microsoft.com/office/2006/metadata/properties" xmlns:ns2="cb71897c-df1d-4362-8731-bcfc3c3b1c15" xmlns:ns3="113bc8f4-fbd1-47dc-a367-b45504fa7fa8" xmlns:ns4="f742fd9a-f586-485c-bfbd-846a835e4eff" targetNamespace="http://schemas.microsoft.com/office/2006/metadata/properties" ma:root="true" ma:fieldsID="42a3ca5ec15aaa04490c9911c8f85048" ns2:_="" ns3:_="" ns4:_="">
    <xsd:import namespace="cb71897c-df1d-4362-8731-bcfc3c3b1c15"/>
    <xsd:import namespace="113bc8f4-fbd1-47dc-a367-b45504fa7fa8"/>
    <xsd:import namespace="f742fd9a-f586-485c-bfbd-846a835e4e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71897c-df1d-4362-8731-bcfc3c3b1c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8672522-f831-4571-a95f-deab59c652a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13bc8f4-fbd1-47dc-a367-b45504fa7fa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42fd9a-f586-485c-bfbd-846a835e4ef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87cf79a-0cc7-4041-bfeb-b00bcb421968}" ma:internalName="TaxCatchAll" ma:showField="CatchAllData" ma:web="113bc8f4-fbd1-47dc-a367-b45504fa7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b71897c-df1d-4362-8731-bcfc3c3b1c15">
      <Terms xmlns="http://schemas.microsoft.com/office/infopath/2007/PartnerControls"/>
    </lcf76f155ced4ddcb4097134ff3c332f>
    <TaxCatchAll xmlns="f742fd9a-f586-485c-bfbd-846a835e4eff" xsi:nil="true"/>
  </documentManagement>
</p:properties>
</file>

<file path=customXml/itemProps1.xml><?xml version="1.0" encoding="utf-8"?>
<ds:datastoreItem xmlns:ds="http://schemas.openxmlformats.org/officeDocument/2006/customXml" ds:itemID="{2AF41538-9360-435B-9C65-9E867239E5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71897c-df1d-4362-8731-bcfc3c3b1c15"/>
    <ds:schemaRef ds:uri="113bc8f4-fbd1-47dc-a367-b45504fa7fa8"/>
    <ds:schemaRef ds:uri="f742fd9a-f586-485c-bfbd-846a835e4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03C979-0850-44E4-B5E1-1D9C4708BF88}">
  <ds:schemaRefs>
    <ds:schemaRef ds:uri="http://schemas.microsoft.com/sharepoint/v3/contenttype/forms"/>
  </ds:schemaRefs>
</ds:datastoreItem>
</file>

<file path=customXml/itemProps3.xml><?xml version="1.0" encoding="utf-8"?>
<ds:datastoreItem xmlns:ds="http://schemas.openxmlformats.org/officeDocument/2006/customXml" ds:itemID="{1A2CDAA6-46F8-4F85-8CE2-EF41976F91A9}">
  <ds:schemaRefs>
    <ds:schemaRef ds:uri="cb71897c-df1d-4362-8731-bcfc3c3b1c15"/>
    <ds:schemaRef ds:uri="f742fd9a-f586-485c-bfbd-846a835e4eff"/>
    <ds:schemaRef ds:uri="http://purl.org/dc/elements/1.1/"/>
    <ds:schemaRef ds:uri="http://schemas.microsoft.com/office/2006/metadata/properties"/>
    <ds:schemaRef ds:uri="113bc8f4-fbd1-47dc-a367-b45504fa7fa8"/>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5365</TotalTime>
  <Words>2008</Words>
  <Application>Microsoft Office PowerPoint</Application>
  <PresentationFormat>Widescreen</PresentationFormat>
  <Paragraphs>444</Paragraphs>
  <Slides>14</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Belfast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Deeny, Niamh</dc:creator>
  <cp:lastModifiedBy>Lyttle, Emma</cp:lastModifiedBy>
  <cp:revision>311</cp:revision>
  <cp:lastPrinted>2025-04-14T13:47:08Z</cp:lastPrinted>
  <dcterms:created xsi:type="dcterms:W3CDTF">2023-12-14T16:23:12Z</dcterms:created>
  <dcterms:modified xsi:type="dcterms:W3CDTF">2025-10-30T11:57:24Z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0x0101008B6264F757A50147A304998346CC9946</vt:lpwstr>
  </property>
</Properties>
</file>