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303" r:id="rId6"/>
    <p:sldId id="260" r:id="rId7"/>
    <p:sldId id="274" r:id="rId8"/>
    <p:sldId id="280" r:id="rId9"/>
    <p:sldId id="281" r:id="rId10"/>
    <p:sldId id="282" r:id="rId11"/>
    <p:sldId id="298" r:id="rId12"/>
    <p:sldId id="302" r:id="rId13"/>
    <p:sldId id="293" r:id="rId14"/>
    <p:sldId id="291" r:id="rId15"/>
    <p:sldId id="284" r:id="rId16"/>
    <p:sldId id="283" r:id="rId17"/>
    <p:sldId id="288" r:id="rId18"/>
    <p:sldId id="300" r:id="rId19"/>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F75"/>
    <a:srgbClr val="002A6F"/>
    <a:srgbClr val="004792"/>
    <a:srgbClr val="0B8697"/>
    <a:srgbClr val="0A4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4365" autoAdjust="0"/>
  </p:normalViewPr>
  <p:slideViewPr>
    <p:cSldViewPr snapToGrid="0">
      <p:cViewPr varScale="1">
        <p:scale>
          <a:sx n="103" d="100"/>
          <a:sy n="103" d="100"/>
        </p:scale>
        <p:origin x="120"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D582BD30-ED23-44BD-9D31-10971463D4FF}" type="datetimeFigureOut">
              <a:rPr lang="en-GB" smtClean="0"/>
              <a:t>03/11/2025</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67E451BD-6F45-45BF-956A-C3F4AA9AE543}" type="slidenum">
              <a:rPr lang="en-GB" smtClean="0"/>
              <a:t>‹#›</a:t>
            </a:fld>
            <a:endParaRPr lang="en-GB"/>
          </a:p>
        </p:txBody>
      </p:sp>
    </p:spTree>
    <p:extLst>
      <p:ext uri="{BB962C8B-B14F-4D97-AF65-F5344CB8AC3E}">
        <p14:creationId xmlns:p14="http://schemas.microsoft.com/office/powerpoint/2010/main" val="164906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3</a:t>
            </a:fld>
            <a:endParaRPr lang="en-GB"/>
          </a:p>
        </p:txBody>
      </p:sp>
    </p:spTree>
    <p:extLst>
      <p:ext uri="{BB962C8B-B14F-4D97-AF65-F5344CB8AC3E}">
        <p14:creationId xmlns:p14="http://schemas.microsoft.com/office/powerpoint/2010/main" val="2151550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4</a:t>
            </a:fld>
            <a:endParaRPr lang="en-GB"/>
          </a:p>
        </p:txBody>
      </p:sp>
    </p:spTree>
    <p:extLst>
      <p:ext uri="{BB962C8B-B14F-4D97-AF65-F5344CB8AC3E}">
        <p14:creationId xmlns:p14="http://schemas.microsoft.com/office/powerpoint/2010/main" val="150330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5</a:t>
            </a:fld>
            <a:endParaRPr lang="en-GB"/>
          </a:p>
        </p:txBody>
      </p:sp>
    </p:spTree>
    <p:extLst>
      <p:ext uri="{BB962C8B-B14F-4D97-AF65-F5344CB8AC3E}">
        <p14:creationId xmlns:p14="http://schemas.microsoft.com/office/powerpoint/2010/main" val="565129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6</a:t>
            </a:fld>
            <a:endParaRPr lang="en-GB"/>
          </a:p>
        </p:txBody>
      </p:sp>
    </p:spTree>
    <p:extLst>
      <p:ext uri="{BB962C8B-B14F-4D97-AF65-F5344CB8AC3E}">
        <p14:creationId xmlns:p14="http://schemas.microsoft.com/office/powerpoint/2010/main" val="42895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1B88BB-B187-44E9-B2E9-20930D74E160}" type="slidenum">
              <a:rPr lang="en-GB" smtClean="0"/>
              <a:t>9</a:t>
            </a:fld>
            <a:endParaRPr lang="en-GB"/>
          </a:p>
        </p:txBody>
      </p:sp>
    </p:spTree>
    <p:extLst>
      <p:ext uri="{BB962C8B-B14F-4D97-AF65-F5344CB8AC3E}">
        <p14:creationId xmlns:p14="http://schemas.microsoft.com/office/powerpoint/2010/main" val="439321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4277801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4608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70436E-AAE7-4303-9A59-467E1717E565}"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76480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70436E-AAE7-4303-9A59-467E1717E565}"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84744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70436E-AAE7-4303-9A59-467E1717E565}" type="datetimeFigureOut">
              <a:rPr lang="en-GB" smtClean="0"/>
              <a:t>03/11/2025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85155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70436E-AAE7-4303-9A59-467E1717E565}" type="datetimeFigureOut">
              <a:rPr lang="en-GB" smtClean="0"/>
              <a:t>03/11/2025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4297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0436E-AAE7-4303-9A59-467E1717E565}" type="datetimeFigureOut">
              <a:rPr lang="en-GB" smtClean="0"/>
              <a:t>03/11/2025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766514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44143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8364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6473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09965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0436E-AAE7-4303-9A59-467E1717E565}" type="datetimeFigureOut">
              <a:rPr lang="en-GB" smtClean="0"/>
              <a:t>03/11/2025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ADFB7-5489-4323-9805-198DAC1D1CBD}" type="slidenum">
              <a:rPr lang="en-GB" smtClean="0"/>
              <a:t>‹#›</a:t>
            </a:fld>
            <a:endParaRPr lang="en-GB"/>
          </a:p>
        </p:txBody>
      </p:sp>
    </p:spTree>
    <p:extLst>
      <p:ext uri="{BB962C8B-B14F-4D97-AF65-F5344CB8AC3E}">
        <p14:creationId xmlns:p14="http://schemas.microsoft.com/office/powerpoint/2010/main" val="2965799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solidFill>
                  <a:srgbClr val="7030A0"/>
                </a:solidFill>
                <a:latin typeface="Arial" panose="020B0604020202020204" pitchFamily="34" charset="0"/>
                <a:cs typeface="Arial" panose="020B0604020202020204" pitchFamily="34" charset="0"/>
              </a:rPr>
              <a:t>Trust Board Report</a:t>
            </a:r>
            <a:br>
              <a:rPr lang="en-GB" b="1" dirty="0">
                <a:solidFill>
                  <a:srgbClr val="7030A0"/>
                </a:solidFill>
                <a:latin typeface="Arial" panose="020B0604020202020204" pitchFamily="34" charset="0"/>
                <a:cs typeface="Arial" panose="020B0604020202020204" pitchFamily="34" charset="0"/>
              </a:rPr>
            </a:br>
            <a:r>
              <a:rPr lang="en-GB" b="1" dirty="0">
                <a:solidFill>
                  <a:srgbClr val="7030A0"/>
                </a:solidFill>
                <a:latin typeface="Segoe UI Semibold" panose="020B0702040204020203" pitchFamily="34" charset="0"/>
                <a:cs typeface="Segoe UI Semibold" panose="020B0702040204020203" pitchFamily="34" charset="0"/>
              </a:rPr>
              <a:t>Service Delivery Plan Report</a:t>
            </a:r>
            <a:br>
              <a:rPr lang="en-GB" b="1" dirty="0">
                <a:solidFill>
                  <a:srgbClr val="7030A0"/>
                </a:solidFill>
                <a:latin typeface="Segoe UI Semibold" panose="020B0702040204020203" pitchFamily="34" charset="0"/>
                <a:cs typeface="Segoe UI Semibold" panose="020B0702040204020203" pitchFamily="34" charset="0"/>
              </a:rPr>
            </a:br>
            <a:endParaRPr lang="en-GB" dirty="0"/>
          </a:p>
        </p:txBody>
      </p:sp>
      <p:sp>
        <p:nvSpPr>
          <p:cNvPr id="3" name="Subtitle 2"/>
          <p:cNvSpPr>
            <a:spLocks noGrp="1"/>
          </p:cNvSpPr>
          <p:nvPr>
            <p:ph type="subTitle" idx="1"/>
          </p:nvPr>
        </p:nvSpPr>
        <p:spPr/>
        <p:txBody>
          <a:bodyPr/>
          <a:lstStyle/>
          <a:p>
            <a:endParaRPr lang="en-GB"/>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28"/>
            <a:ext cx="12192000" cy="6858000"/>
          </a:xfrm>
          <a:prstGeom prst="rect">
            <a:avLst/>
          </a:prstGeom>
        </p:spPr>
      </p:pic>
      <p:sp>
        <p:nvSpPr>
          <p:cNvPr id="5" name="TextBox 4"/>
          <p:cNvSpPr txBox="1"/>
          <p:nvPr/>
        </p:nvSpPr>
        <p:spPr>
          <a:xfrm>
            <a:off x="620031" y="1023754"/>
            <a:ext cx="9150985" cy="3046988"/>
          </a:xfrm>
          <a:prstGeom prst="rect">
            <a:avLst/>
          </a:prstGeom>
          <a:noFill/>
        </p:spPr>
        <p:txBody>
          <a:bodyPr wrap="square" rtlCol="0">
            <a:spAutoFit/>
          </a:bodyPr>
          <a:lstStyle/>
          <a:p>
            <a:r>
              <a:rPr lang="en-GB" sz="3200" b="1" dirty="0">
                <a:solidFill>
                  <a:srgbClr val="7030A0"/>
                </a:solidFill>
                <a:latin typeface="Arial" panose="020B0604020202020204" pitchFamily="34" charset="0"/>
                <a:cs typeface="Arial" panose="020B0604020202020204" pitchFamily="34" charset="0"/>
              </a:rPr>
              <a:t>Trust Board Report</a:t>
            </a:r>
          </a:p>
          <a:p>
            <a:r>
              <a:rPr lang="en-GB" sz="3200" b="1" dirty="0">
                <a:solidFill>
                  <a:srgbClr val="7030A0"/>
                </a:solidFill>
                <a:latin typeface="Segoe UI Semibold" panose="020B0702040204020203" pitchFamily="34" charset="0"/>
                <a:cs typeface="Segoe UI Semibold" panose="020B0702040204020203" pitchFamily="34" charset="0"/>
              </a:rPr>
              <a:t>Service Delivery Plan Report</a:t>
            </a:r>
          </a:p>
          <a:p>
            <a:pPr defTabSz="385753">
              <a:lnSpc>
                <a:spcPct val="200000"/>
              </a:lnSpc>
              <a:defRPr/>
            </a:pPr>
            <a:r>
              <a:rPr lang="en-GB" b="1" dirty="0">
                <a:solidFill>
                  <a:srgbClr val="7030A0"/>
                </a:solidFill>
                <a:latin typeface="Segoe UI Semibold" panose="020B0702040204020203" pitchFamily="34" charset="0"/>
                <a:cs typeface="Segoe UI Semibold" panose="020B0702040204020203" pitchFamily="34" charset="0"/>
              </a:rPr>
              <a:t>Alastair Campbell, Director of Performance, Planning &amp; Informatics</a:t>
            </a:r>
            <a:endParaRPr lang="en-GB" b="1" dirty="0">
              <a:solidFill>
                <a:srgbClr val="7030A0"/>
              </a:solidFill>
              <a:latin typeface="Arial" panose="020B0604020202020204" pitchFamily="34" charset="0"/>
              <a:cs typeface="Arial" panose="020B0604020202020204" pitchFamily="34" charset="0"/>
            </a:endParaRPr>
          </a:p>
          <a:p>
            <a:endParaRPr lang="en-GB" sz="3200" b="1" dirty="0">
              <a:solidFill>
                <a:srgbClr val="7030A0"/>
              </a:solidFill>
              <a:latin typeface="Segoe UI Semibold" panose="020B0702040204020203" pitchFamily="34" charset="0"/>
              <a:cs typeface="Segoe UI Semibold" panose="020B0702040204020203" pitchFamily="34" charset="0"/>
            </a:endParaRPr>
          </a:p>
          <a:p>
            <a:endParaRPr lang="en-GB" sz="6000" b="1" dirty="0">
              <a:solidFill>
                <a:srgbClr val="0A4C86"/>
              </a:solidFill>
              <a:latin typeface="Arial" panose="020B0604020202020204" pitchFamily="34" charset="0"/>
              <a:cs typeface="Arial" panose="020B0604020202020204" pitchFamily="34" charset="0"/>
            </a:endParaRPr>
          </a:p>
        </p:txBody>
      </p:sp>
      <p:sp>
        <p:nvSpPr>
          <p:cNvPr id="6" name="TextBox 5"/>
          <p:cNvSpPr txBox="1"/>
          <p:nvPr/>
        </p:nvSpPr>
        <p:spPr>
          <a:xfrm>
            <a:off x="620032" y="2621680"/>
            <a:ext cx="8382000" cy="3416320"/>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Section 1 – </a:t>
            </a:r>
            <a:r>
              <a:rPr lang="en-GB" sz="1200" b="1" u="sng" dirty="0">
                <a:latin typeface="Arial" panose="020B0604020202020204" pitchFamily="34" charset="0"/>
                <a:cs typeface="Arial" panose="020B0604020202020204" pitchFamily="34" charset="0"/>
              </a:rPr>
              <a:t>Headlines</a:t>
            </a:r>
          </a:p>
          <a:p>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Section 2  - </a:t>
            </a:r>
            <a:r>
              <a:rPr lang="en-GB" sz="1200" b="1" u="sng" dirty="0">
                <a:latin typeface="Arial" panose="020B0604020202020204" pitchFamily="34" charset="0"/>
                <a:cs typeface="Arial" panose="020B0604020202020204" pitchFamily="34" charset="0"/>
              </a:rPr>
              <a:t>Effectiveness/timeliness</a:t>
            </a:r>
            <a:r>
              <a:rPr lang="en-GB" sz="1200" b="1" dirty="0">
                <a:latin typeface="Arial" panose="020B0604020202020204" pitchFamily="34" charset="0"/>
                <a:cs typeface="Arial" panose="020B0604020202020204" pitchFamily="34" charset="0"/>
              </a:rPr>
              <a:t>	</a:t>
            </a:r>
          </a:p>
          <a:p>
            <a:r>
              <a:rPr lang="en-GB" sz="1200" b="1" dirty="0">
                <a:latin typeface="Arial" panose="020B0604020202020204" pitchFamily="34" charset="0"/>
                <a:cs typeface="Arial" panose="020B0604020202020204" pitchFamily="34" charset="0"/>
              </a:rPr>
              <a:t>                     Key SDP Indicators </a:t>
            </a:r>
          </a:p>
          <a:p>
            <a:r>
              <a:rPr lang="en-GB" sz="1200" b="1" dirty="0">
                <a:latin typeface="Arial" panose="020B0604020202020204" pitchFamily="34" charset="0"/>
                <a:cs typeface="Arial" panose="020B0604020202020204" pitchFamily="34" charset="0"/>
              </a:rPr>
              <a:t>                     Unscheduled Care – </a:t>
            </a:r>
            <a:r>
              <a:rPr lang="en-GB" sz="1200" dirty="0">
                <a:latin typeface="Arial" panose="020B0604020202020204" pitchFamily="34" charset="0"/>
                <a:cs typeface="Arial" panose="020B0604020202020204" pitchFamily="34" charset="0"/>
              </a:rPr>
              <a:t>4 &amp; 12 Hr targets, NIAS Handovers &lt;30 </a:t>
            </a:r>
            <a:r>
              <a:rPr lang="en-GB" sz="1200" dirty="0" err="1">
                <a:latin typeface="Arial" panose="020B0604020202020204" pitchFamily="34" charset="0"/>
                <a:cs typeface="Arial" panose="020B0604020202020204" pitchFamily="34" charset="0"/>
              </a:rPr>
              <a:t>mins</a:t>
            </a:r>
            <a:r>
              <a:rPr lang="en-GB" sz="1200" dirty="0">
                <a:latin typeface="Arial" panose="020B0604020202020204" pitchFamily="34" charset="0"/>
                <a:cs typeface="Arial" panose="020B0604020202020204" pitchFamily="34" charset="0"/>
              </a:rPr>
              <a:t> &amp; &lt; 2 hrs, Delayed discharges and Hip Fractures</a:t>
            </a:r>
          </a:p>
          <a:p>
            <a:r>
              <a:rPr lang="en-GB" sz="1200" b="1" dirty="0">
                <a:latin typeface="Arial" panose="020B0604020202020204" pitchFamily="34" charset="0"/>
                <a:cs typeface="Arial" panose="020B0604020202020204" pitchFamily="34" charset="0"/>
              </a:rPr>
              <a:t>                     Cancer – </a:t>
            </a:r>
            <a:r>
              <a:rPr lang="en-GB" sz="1200" dirty="0">
                <a:latin typeface="Arial" panose="020B0604020202020204" pitchFamily="34" charset="0"/>
                <a:cs typeface="Arial" panose="020B0604020202020204" pitchFamily="34" charset="0"/>
              </a:rPr>
              <a:t>14, 31 and 62 day targets</a:t>
            </a:r>
          </a:p>
          <a:p>
            <a:r>
              <a:rPr lang="en-GB" sz="1200" b="1" dirty="0">
                <a:latin typeface="Arial" panose="020B0604020202020204" pitchFamily="34" charset="0"/>
                <a:cs typeface="Arial" panose="020B0604020202020204" pitchFamily="34" charset="0"/>
              </a:rPr>
              <a:t>                     Elective Care – </a:t>
            </a:r>
            <a:r>
              <a:rPr lang="en-GB" sz="1200" dirty="0">
                <a:latin typeface="Arial" panose="020B0604020202020204" pitchFamily="34" charset="0"/>
                <a:cs typeface="Arial" panose="020B0604020202020204" pitchFamily="34" charset="0"/>
              </a:rPr>
              <a:t>New &amp; Review OP attendances (Consultant &amp; Nurse), admissions, </a:t>
            </a:r>
            <a:r>
              <a:rPr lang="en-GB" sz="1200" dirty="0" err="1">
                <a:latin typeface="Arial" panose="020B0604020202020204" pitchFamily="34" charset="0"/>
                <a:cs typeface="Arial" panose="020B0604020202020204" pitchFamily="34" charset="0"/>
              </a:rPr>
              <a:t>daycases</a:t>
            </a:r>
            <a:r>
              <a:rPr lang="en-GB" sz="1200" dirty="0">
                <a:latin typeface="Arial" panose="020B0604020202020204" pitchFamily="34" charset="0"/>
                <a:cs typeface="Arial" panose="020B0604020202020204" pitchFamily="34" charset="0"/>
              </a:rPr>
              <a:t> &amp; endoscopy, 	Ortho admissions &amp; </a:t>
            </a:r>
            <a:r>
              <a:rPr lang="en-GB" sz="1200" dirty="0" err="1">
                <a:latin typeface="Arial" panose="020B0604020202020204" pitchFamily="34" charset="0"/>
                <a:cs typeface="Arial" panose="020B0604020202020204" pitchFamily="34" charset="0"/>
              </a:rPr>
              <a:t>daycases</a:t>
            </a:r>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                     </a:t>
            </a:r>
            <a:r>
              <a:rPr lang="en-GB" sz="1200" b="1" dirty="0">
                <a:latin typeface="Arial" panose="020B0604020202020204" pitchFamily="34" charset="0"/>
                <a:cs typeface="Arial" panose="020B0604020202020204" pitchFamily="34" charset="0"/>
              </a:rPr>
              <a:t>Imaging – </a:t>
            </a:r>
            <a:r>
              <a:rPr lang="en-GB" sz="1200" dirty="0">
                <a:latin typeface="Arial" panose="020B0604020202020204" pitchFamily="34" charset="0"/>
                <a:cs typeface="Arial" panose="020B0604020202020204" pitchFamily="34" charset="0"/>
              </a:rPr>
              <a:t>MRI, CT and NOUS</a:t>
            </a:r>
          </a:p>
          <a:p>
            <a:r>
              <a:rPr lang="en-GB" sz="1200" dirty="0">
                <a:latin typeface="Arial" panose="020B0604020202020204" pitchFamily="34" charset="0"/>
                <a:cs typeface="Arial" panose="020B0604020202020204" pitchFamily="34" charset="0"/>
              </a:rPr>
              <a:t>                     </a:t>
            </a:r>
            <a:r>
              <a:rPr lang="en-GB" sz="1200" b="1" dirty="0">
                <a:latin typeface="Arial" panose="020B0604020202020204" pitchFamily="34" charset="0"/>
                <a:cs typeface="Arial" panose="020B0604020202020204" pitchFamily="34" charset="0"/>
              </a:rPr>
              <a:t>Cardiac Services -</a:t>
            </a:r>
            <a:r>
              <a:rPr lang="en-GB" sz="1200" dirty="0">
                <a:latin typeface="Arial" panose="020B0604020202020204" pitchFamily="34" charset="0"/>
                <a:cs typeface="Arial" panose="020B0604020202020204" pitchFamily="34" charset="0"/>
              </a:rPr>
              <a:t> ECHO</a:t>
            </a:r>
          </a:p>
          <a:p>
            <a:r>
              <a:rPr lang="en-GB" sz="1200" b="1" dirty="0">
                <a:latin typeface="Arial" panose="020B0604020202020204" pitchFamily="34" charset="0"/>
                <a:cs typeface="Arial" panose="020B0604020202020204" pitchFamily="34" charset="0"/>
              </a:rPr>
              <a:t>                     </a:t>
            </a:r>
          </a:p>
          <a:p>
            <a:r>
              <a:rPr lang="en-GB" sz="1200" b="1" dirty="0">
                <a:latin typeface="Arial" panose="020B0604020202020204" pitchFamily="34" charset="0"/>
                <a:cs typeface="Arial" panose="020B0604020202020204" pitchFamily="34" charset="0"/>
              </a:rPr>
              <a:t>Section 3 – </a:t>
            </a:r>
            <a:r>
              <a:rPr lang="en-GB" sz="1200" b="1" u="sng" dirty="0">
                <a:latin typeface="Arial" panose="020B0604020202020204" pitchFamily="34" charset="0"/>
                <a:cs typeface="Arial" panose="020B0604020202020204" pitchFamily="34" charset="0"/>
              </a:rPr>
              <a:t>Experience</a:t>
            </a:r>
          </a:p>
          <a:p>
            <a:r>
              <a:rPr lang="en-GB" sz="1200" b="1" dirty="0">
                <a:latin typeface="Arial" panose="020B0604020202020204" pitchFamily="34" charset="0"/>
                <a:cs typeface="Arial" panose="020B0604020202020204" pitchFamily="34" charset="0"/>
              </a:rPr>
              <a:t>                     Patient Satisfaction – </a:t>
            </a:r>
            <a:r>
              <a:rPr lang="en-GB" sz="1200" dirty="0">
                <a:latin typeface="Arial" panose="020B0604020202020204" pitchFamily="34" charset="0"/>
                <a:cs typeface="Arial" panose="020B0604020202020204" pitchFamily="34" charset="0"/>
              </a:rPr>
              <a:t>Patient Experience Surveys, Friends and Family, Complaints and Compliments </a:t>
            </a:r>
          </a:p>
          <a:p>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APPENDIX</a:t>
            </a:r>
          </a:p>
          <a:p>
            <a:pPr marL="171450" indent="-171450">
              <a:buFontTx/>
              <a:buChar char="-"/>
            </a:pPr>
            <a:r>
              <a:rPr lang="en-GB" sz="1200" b="1" dirty="0">
                <a:latin typeface="Arial" panose="020B0604020202020204" pitchFamily="34" charset="0"/>
                <a:cs typeface="Arial" panose="020B0604020202020204" pitchFamily="34" charset="0"/>
              </a:rPr>
              <a:t>Service Delivery Plan Summary table (May 2025); Waiting lists Summary; Escalations</a:t>
            </a:r>
          </a:p>
          <a:p>
            <a:pPr marL="171450" indent="-171450">
              <a:buFontTx/>
              <a:buChar char="-"/>
            </a:pPr>
            <a:r>
              <a:rPr lang="en-GB" sz="1200" b="1" dirty="0">
                <a:latin typeface="Arial" panose="020B0604020202020204" pitchFamily="34" charset="0"/>
                <a:cs typeface="Arial" panose="020B0604020202020204" pitchFamily="34" charset="0"/>
              </a:rPr>
              <a:t>P136-2025 B</a:t>
            </a:r>
          </a:p>
        </p:txBody>
      </p:sp>
    </p:spTree>
    <p:extLst>
      <p:ext uri="{BB962C8B-B14F-4D97-AF65-F5344CB8AC3E}">
        <p14:creationId xmlns:p14="http://schemas.microsoft.com/office/powerpoint/2010/main" val="60394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txBox="1">
            <a:spLocks noGrp="1"/>
          </p:cNvSpPr>
          <p:nvPr>
            <p:ph type="title" idx="4294967295"/>
          </p:nvPr>
        </p:nvSpPr>
        <p:spPr>
          <a:xfrm>
            <a:off x="98367" y="149629"/>
            <a:ext cx="11995266"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1 – Headlines</a:t>
            </a:r>
          </a:p>
        </p:txBody>
      </p:sp>
      <p:sp>
        <p:nvSpPr>
          <p:cNvPr id="3" name="Rectangle 2"/>
          <p:cNvSpPr/>
          <p:nvPr/>
        </p:nvSpPr>
        <p:spPr>
          <a:xfrm>
            <a:off x="274320" y="1078992"/>
            <a:ext cx="9174480" cy="5016758"/>
          </a:xfrm>
          <a:prstGeom prst="rect">
            <a:avLst/>
          </a:prstGeom>
        </p:spPr>
        <p:txBody>
          <a:bodyPr wrap="square">
            <a:spAutoFit/>
          </a:bodyPr>
          <a:lstStyle/>
          <a:p>
            <a:pPr marL="285750" indent="-285750">
              <a:buFont typeface="Arial" panose="020B0604020202020204" pitchFamily="34" charset="0"/>
              <a:buChar char="•"/>
            </a:pPr>
            <a:r>
              <a:rPr lang="en-GB" sz="2000" dirty="0"/>
              <a:t>Reporting period – May 2025 in-month performance and cumulative data April – May 2025</a:t>
            </a:r>
          </a:p>
          <a:p>
            <a:pPr marL="285750" indent="-285750">
              <a:buFont typeface="Arial" panose="020B0604020202020204" pitchFamily="34" charset="0"/>
              <a:buChar char="•"/>
            </a:pPr>
            <a:r>
              <a:rPr lang="en-GB" sz="2000" dirty="0"/>
              <a:t>Ongoing confidence issues in reporting in a number of areas as we try to understand how the new data differs from reporting pre-encompass. Validation is ongoing also to ensure all relevant data is captured within reports.</a:t>
            </a:r>
          </a:p>
          <a:p>
            <a:pPr marL="285750" indent="-285750">
              <a:buFont typeface="Arial" panose="020B0604020202020204" pitchFamily="34" charset="0"/>
              <a:buChar char="•"/>
            </a:pPr>
            <a:r>
              <a:rPr lang="en-GB" sz="2000" dirty="0"/>
              <a:t>14, 31 and 62 day cancer data is reported, but subject to ongoing validation.</a:t>
            </a:r>
          </a:p>
          <a:p>
            <a:pPr marL="285750" indent="-285750">
              <a:buFont typeface="Arial" panose="020B0604020202020204" pitchFamily="34" charset="0"/>
              <a:buChar char="•"/>
            </a:pPr>
            <a:r>
              <a:rPr lang="en-GB" sz="2000" dirty="0"/>
              <a:t>Outpatient activity slightly below SDP targets.</a:t>
            </a:r>
          </a:p>
          <a:p>
            <a:pPr marL="342900" indent="-342900">
              <a:buFont typeface="Arial" panose="020B0604020202020204" pitchFamily="34" charset="0"/>
              <a:buChar char="•"/>
            </a:pPr>
            <a:r>
              <a:rPr lang="en-GB" sz="2000" dirty="0"/>
              <a:t>Day Case activity is reporting at SDP target level. IP and Endoscopy activity is below expected activity levels.</a:t>
            </a:r>
          </a:p>
          <a:p>
            <a:pPr marL="342900" indent="-342900">
              <a:buFont typeface="Arial" panose="020B0604020202020204" pitchFamily="34" charset="0"/>
              <a:buChar char="•"/>
            </a:pPr>
            <a:r>
              <a:rPr lang="en-GB" sz="2000" dirty="0"/>
              <a:t>Diagnostics services are delivering increases in activity. CT / Non Obstetric Ultrasound  activity is above expected activity levels.</a:t>
            </a:r>
          </a:p>
          <a:p>
            <a:pPr marL="342900" indent="-342900">
              <a:buFont typeface="Arial" panose="020B0604020202020204" pitchFamily="34" charset="0"/>
              <a:buChar char="•"/>
            </a:pPr>
            <a:r>
              <a:rPr lang="en-GB" sz="2000" dirty="0"/>
              <a:t>IPDC waiting lists are generally stable. &gt;52 weeks showing a gradual reduction from March 2021.</a:t>
            </a:r>
          </a:p>
          <a:p>
            <a:pPr marL="342900" indent="-342900">
              <a:buFont typeface="Arial" panose="020B0604020202020204" pitchFamily="34" charset="0"/>
              <a:buChar char="•"/>
            </a:pPr>
            <a:r>
              <a:rPr lang="en-GB" sz="2000" dirty="0"/>
              <a:t>OP and AHP waiting lists showing a significant increase. Waiting lists are subject to ongoing validation.</a:t>
            </a:r>
          </a:p>
          <a:p>
            <a:pPr marL="342900" indent="-342900">
              <a:buFont typeface="Arial" panose="020B0604020202020204" pitchFamily="34" charset="0"/>
              <a:buChar char="•"/>
            </a:pPr>
            <a:r>
              <a:rPr lang="en-GB" sz="2000" dirty="0"/>
              <a:t>Patient experience report for May – 99% overall satisfaction</a:t>
            </a:r>
          </a:p>
        </p:txBody>
      </p:sp>
    </p:spTree>
    <p:extLst>
      <p:ext uri="{BB962C8B-B14F-4D97-AF65-F5344CB8AC3E}">
        <p14:creationId xmlns:p14="http://schemas.microsoft.com/office/powerpoint/2010/main" val="3338002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 (Slide 1)</a:t>
            </a:r>
          </a:p>
        </p:txBody>
      </p:sp>
      <p:graphicFrame>
        <p:nvGraphicFramePr>
          <p:cNvPr id="2" name="Table 1"/>
          <p:cNvGraphicFramePr>
            <a:graphicFrameLocks noGrp="1"/>
          </p:cNvGraphicFramePr>
          <p:nvPr>
            <p:extLst>
              <p:ext uri="{D42A27DB-BD31-4B8C-83A1-F6EECF244321}">
                <p14:modId xmlns:p14="http://schemas.microsoft.com/office/powerpoint/2010/main" val="2589953138"/>
              </p:ext>
            </p:extLst>
          </p:nvPr>
        </p:nvGraphicFramePr>
        <p:xfrm>
          <a:off x="1" y="400110"/>
          <a:ext cx="12192000" cy="6457888"/>
        </p:xfrm>
        <a:graphic>
          <a:graphicData uri="http://schemas.openxmlformats.org/drawingml/2006/table">
            <a:tbl>
              <a:tblPr firstRow="1" bandRow="1">
                <a:tableStyleId>{5C22544A-7EE6-4342-B048-85BDC9FD1C3A}</a:tableStyleId>
              </a:tblPr>
              <a:tblGrid>
                <a:gridCol w="1513464">
                  <a:extLst>
                    <a:ext uri="{9D8B030D-6E8A-4147-A177-3AD203B41FA5}">
                      <a16:colId xmlns:a16="http://schemas.microsoft.com/office/drawing/2014/main" val="67219486"/>
                    </a:ext>
                  </a:extLst>
                </a:gridCol>
                <a:gridCol w="1513464">
                  <a:extLst>
                    <a:ext uri="{9D8B030D-6E8A-4147-A177-3AD203B41FA5}">
                      <a16:colId xmlns:a16="http://schemas.microsoft.com/office/drawing/2014/main" val="3145130481"/>
                    </a:ext>
                  </a:extLst>
                </a:gridCol>
                <a:gridCol w="850953">
                  <a:extLst>
                    <a:ext uri="{9D8B030D-6E8A-4147-A177-3AD203B41FA5}">
                      <a16:colId xmlns:a16="http://schemas.microsoft.com/office/drawing/2014/main" val="1187641680"/>
                    </a:ext>
                  </a:extLst>
                </a:gridCol>
                <a:gridCol w="1933400">
                  <a:extLst>
                    <a:ext uri="{9D8B030D-6E8A-4147-A177-3AD203B41FA5}">
                      <a16:colId xmlns:a16="http://schemas.microsoft.com/office/drawing/2014/main" val="3247098725"/>
                    </a:ext>
                  </a:extLst>
                </a:gridCol>
                <a:gridCol w="1707350">
                  <a:extLst>
                    <a:ext uri="{9D8B030D-6E8A-4147-A177-3AD203B41FA5}">
                      <a16:colId xmlns:a16="http://schemas.microsoft.com/office/drawing/2014/main" val="3934673934"/>
                    </a:ext>
                  </a:extLst>
                </a:gridCol>
                <a:gridCol w="923257">
                  <a:extLst>
                    <a:ext uri="{9D8B030D-6E8A-4147-A177-3AD203B41FA5}">
                      <a16:colId xmlns:a16="http://schemas.microsoft.com/office/drawing/2014/main" val="340205772"/>
                    </a:ext>
                  </a:extLst>
                </a:gridCol>
                <a:gridCol w="3750112">
                  <a:extLst>
                    <a:ext uri="{9D8B030D-6E8A-4147-A177-3AD203B41FA5}">
                      <a16:colId xmlns:a16="http://schemas.microsoft.com/office/drawing/2014/main" val="1075718584"/>
                    </a:ext>
                  </a:extLst>
                </a:gridCol>
              </a:tblGrid>
              <a:tr h="681541">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r>
                        <a:rPr lang="en-GB" sz="1200" dirty="0">
                          <a:solidFill>
                            <a:schemeClr val="tx1"/>
                          </a:solidFill>
                        </a:rPr>
                        <a:t>May 25 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 In-month Performance</a:t>
                      </a:r>
                    </a:p>
                  </a:txBody>
                  <a:tcPr/>
                </a:tc>
                <a:tc>
                  <a:txBody>
                    <a:bodyPr/>
                    <a:lstStyle/>
                    <a:p>
                      <a:r>
                        <a:rPr lang="en-GB" sz="1200" dirty="0">
                          <a:solidFill>
                            <a:schemeClr val="tx1"/>
                          </a:solidFill>
                        </a:rPr>
                        <a:t>Cumulative Activity YTD</a:t>
                      </a:r>
                    </a:p>
                  </a:txBody>
                  <a:tcPr/>
                </a:tc>
                <a:tc>
                  <a:txBody>
                    <a:bodyPr/>
                    <a:lstStyle/>
                    <a:p>
                      <a:pPr algn="ctr"/>
                      <a:r>
                        <a:rPr lang="en-GB" sz="1200" dirty="0">
                          <a:solidFill>
                            <a:schemeClr val="tx1"/>
                          </a:solidFill>
                        </a:rPr>
                        <a:t>Rag Status</a:t>
                      </a:r>
                    </a:p>
                    <a:p>
                      <a:pPr algn="ctr"/>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1490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Unscheduled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a:t>* Targets</a:t>
                      </a:r>
                      <a:r>
                        <a:rPr lang="en-GB" sz="900" b="0" i="1" baseline="0" dirty="0"/>
                        <a:t> included in SDP Summary Table</a:t>
                      </a:r>
                      <a:endParaRPr lang="en-GB" sz="900" b="0" i="1" dirty="0"/>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ED – 4 Hour Target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 % of patients</a:t>
                      </a:r>
                      <a:r>
                        <a:rPr lang="en-GB" sz="1100" baseline="0" dirty="0"/>
                        <a:t> waiting &lt; 4 hours</a:t>
                      </a:r>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95% &lt; 4 hrs</a:t>
                      </a:r>
                    </a:p>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5,911 out of 16,372 patients attending were seen &lt; 4 hours (36%) during May 2025.</a:t>
                      </a:r>
                      <a:endParaRPr lang="en-GB" sz="1100" dirty="0"/>
                    </a:p>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t>Total Apr 25</a:t>
                      </a:r>
                      <a:r>
                        <a:rPr lang="en-GB" sz="800" b="1" baseline="0" dirty="0"/>
                        <a:t> </a:t>
                      </a:r>
                      <a:r>
                        <a:rPr lang="en-GB" sz="800" b="1" dirty="0"/>
                        <a:t>– May</a:t>
                      </a:r>
                      <a:r>
                        <a:rPr lang="en-GB" sz="800" b="1" baseline="0" dirty="0"/>
                        <a:t> 25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baseline="0" dirty="0"/>
                        <a:t>36.5</a:t>
                      </a:r>
                      <a:r>
                        <a:rPr lang="en-GB" sz="800" dirty="0"/>
                        <a:t>% - 11,747 out of 31,965</a:t>
                      </a:r>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555017">
                <a:tc>
                  <a:txBody>
                    <a:bodyPr/>
                    <a:lstStyle/>
                    <a:p>
                      <a:endParaRPr lang="en-GB" sz="1200" dirty="0"/>
                    </a:p>
                  </a:txBody>
                  <a:tcPr/>
                </a:tc>
                <a:tc>
                  <a:txBody>
                    <a:bodyPr/>
                    <a:lstStyle/>
                    <a:p>
                      <a:r>
                        <a:rPr lang="en-GB" sz="1100" dirty="0"/>
                        <a:t>ED – 12 Hour Target *</a:t>
                      </a:r>
                    </a:p>
                    <a:p>
                      <a:endParaRPr lang="en-GB" sz="1100" dirty="0"/>
                    </a:p>
                    <a:p>
                      <a:r>
                        <a:rPr lang="en-GB" sz="1100" dirty="0"/>
                        <a:t>Reduce</a:t>
                      </a:r>
                      <a:r>
                        <a:rPr lang="en-GB" sz="1100" baseline="0" dirty="0"/>
                        <a:t> the n</a:t>
                      </a:r>
                      <a:r>
                        <a:rPr lang="en-GB" sz="1100" dirty="0"/>
                        <a:t>umber of patients waiting &gt; 12 hours in </a:t>
                      </a:r>
                      <a:r>
                        <a:rPr lang="en-GB" sz="1100" dirty="0">
                          <a:solidFill>
                            <a:schemeClr val="tx1"/>
                          </a:solidFill>
                        </a:rPr>
                        <a:t>ED in 22/23 </a:t>
                      </a:r>
                      <a:r>
                        <a:rPr lang="en-GB" sz="1100" dirty="0"/>
                        <a:t>by 10%</a:t>
                      </a:r>
                    </a:p>
                  </a:txBody>
                  <a:tcPr marL="60960" marR="60960" marT="30480" marB="30480"/>
                </a:tc>
                <a:tc>
                  <a:txBody>
                    <a:bodyPr/>
                    <a:lstStyle/>
                    <a:p>
                      <a:r>
                        <a:rPr lang="en-GB" sz="1100" dirty="0"/>
                        <a:t>2,309</a:t>
                      </a:r>
                    </a:p>
                  </a:txBody>
                  <a:tcPr marL="60960" marR="60960" marT="30480" marB="30480"/>
                </a:tc>
                <a:tc>
                  <a:txBody>
                    <a:bodyPr/>
                    <a:lstStyle/>
                    <a:p>
                      <a:r>
                        <a:rPr lang="en-GB" sz="1100" dirty="0"/>
                        <a:t>2,682 patients waited &gt;</a:t>
                      </a:r>
                      <a:r>
                        <a:rPr lang="en-GB" sz="1100" baseline="0" dirty="0"/>
                        <a:t> 12 hours during May 2025.</a:t>
                      </a:r>
                      <a:endParaRPr lang="en-GB" sz="1100" dirty="0"/>
                    </a:p>
                    <a:p>
                      <a:endParaRPr lang="en-GB" sz="1100" dirty="0"/>
                    </a:p>
                    <a:p>
                      <a:r>
                        <a:rPr lang="en-GB" sz="1100" dirty="0"/>
                        <a:t>+373 patients /+5% over expected target</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t>Total Apr 25</a:t>
                      </a:r>
                      <a:r>
                        <a:rPr lang="en-GB" sz="800" b="1" baseline="0" dirty="0"/>
                        <a:t> </a:t>
                      </a:r>
                      <a:r>
                        <a:rPr lang="en-GB" sz="800" b="1" dirty="0"/>
                        <a:t>– May</a:t>
                      </a:r>
                      <a:r>
                        <a:rPr lang="en-GB" sz="800" b="1" baseline="0" dirty="0"/>
                        <a:t> 25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t>16.4% - 5,258 out of 31,965</a:t>
                      </a:r>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350519">
                <a:tc>
                  <a:txBody>
                    <a:bodyPr/>
                    <a:lstStyle/>
                    <a:p>
                      <a:endParaRPr lang="en-GB" sz="1200" dirty="0"/>
                    </a:p>
                  </a:txBody>
                  <a:tcPr/>
                </a:tc>
                <a:tc>
                  <a:txBody>
                    <a:bodyPr/>
                    <a:lstStyle/>
                    <a:p>
                      <a:r>
                        <a:rPr lang="en-GB" sz="1100" dirty="0"/>
                        <a:t>NIAS </a:t>
                      </a:r>
                    </a:p>
                    <a:p>
                      <a:r>
                        <a:rPr lang="en-GB" sz="1100" dirty="0"/>
                        <a:t>% of Ambulance</a:t>
                      </a:r>
                      <a:r>
                        <a:rPr lang="en-GB" sz="1100" baseline="0" dirty="0"/>
                        <a:t> </a:t>
                      </a:r>
                      <a:r>
                        <a:rPr lang="en-GB" sz="1100" dirty="0"/>
                        <a:t>Handover</a:t>
                      </a:r>
                      <a:r>
                        <a:rPr lang="en-GB" sz="1100" baseline="0" dirty="0"/>
                        <a:t> Delay &lt; 30 minutes</a:t>
                      </a:r>
                      <a:endParaRPr lang="en-GB" sz="1100" dirty="0"/>
                    </a:p>
                  </a:txBody>
                  <a:tcPr marL="60960" marR="60960" marT="30480" marB="30480"/>
                </a:tc>
                <a:tc>
                  <a:txBody>
                    <a:bodyPr/>
                    <a:lstStyle/>
                    <a:p>
                      <a:r>
                        <a:rPr lang="en-GB" sz="1100" dirty="0"/>
                        <a:t>40%</a:t>
                      </a:r>
                    </a:p>
                    <a:p>
                      <a:endParaRPr lang="en-GB" sz="1100" dirty="0"/>
                    </a:p>
                    <a:p>
                      <a:r>
                        <a:rPr lang="en-GB" sz="900" dirty="0"/>
                        <a:t>March</a:t>
                      </a:r>
                      <a:r>
                        <a:rPr lang="en-GB" sz="900" baseline="0" dirty="0"/>
                        <a:t> 2</a:t>
                      </a:r>
                      <a:r>
                        <a:rPr lang="en-GB" sz="900" dirty="0"/>
                        <a:t>5 </a:t>
                      </a:r>
                      <a:r>
                        <a:rPr lang="en-GB" sz="900" baseline="0" dirty="0"/>
                        <a:t>data</a:t>
                      </a:r>
                      <a:endParaRPr lang="en-GB" sz="9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32.6% -</a:t>
                      </a:r>
                      <a:r>
                        <a:rPr lang="en-GB" sz="1100" baseline="0" dirty="0"/>
                        <a:t> March</a:t>
                      </a:r>
                      <a:r>
                        <a:rPr lang="en-GB" sz="1100" dirty="0"/>
                        <a:t> 25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7.4% below </a:t>
                      </a:r>
                      <a:r>
                        <a:rPr lang="en-GB" sz="1100" baseline="0" dirty="0"/>
                        <a:t>expected target</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(only %’s reported by SPPG )</a:t>
                      </a:r>
                    </a:p>
                  </a:txBody>
                  <a:tcPr marL="60960" marR="60960" marT="30480" marB="30480"/>
                </a:tc>
                <a:tc>
                  <a:txBody>
                    <a:bodyPr/>
                    <a:lstStyle/>
                    <a:p>
                      <a:r>
                        <a:rPr lang="en-GB" sz="1100" dirty="0"/>
                        <a:t>Total</a:t>
                      </a:r>
                      <a:r>
                        <a:rPr lang="en-GB" sz="1100" baseline="0" dirty="0"/>
                        <a:t> Apr 24 – Mar 25</a:t>
                      </a:r>
                    </a:p>
                    <a:p>
                      <a:r>
                        <a:rPr lang="en-GB" sz="1100" baseline="0" dirty="0"/>
                        <a:t>28.5%</a:t>
                      </a:r>
                      <a:endParaRPr lang="en-GB" sz="1100" dirty="0"/>
                    </a:p>
                  </a:txBody>
                  <a:tcPr marL="60960" marR="60960" marT="30480" marB="30480"/>
                </a:tc>
                <a:tc>
                  <a:txBody>
                    <a:bodyPr/>
                    <a:lstStyle/>
                    <a:p>
                      <a:endParaRPr lang="en-GB" sz="1100" dirty="0"/>
                    </a:p>
                    <a:p>
                      <a:endParaRPr lang="en-GB" sz="1100" dirty="0"/>
                    </a:p>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380746">
                <a:tc>
                  <a:txBody>
                    <a:bodyPr/>
                    <a:lstStyle/>
                    <a:p>
                      <a:endParaRPr lang="en-GB" sz="1200" dirty="0"/>
                    </a:p>
                  </a:txBody>
                  <a:tcPr/>
                </a:tc>
                <a:tc>
                  <a:txBody>
                    <a:bodyPr/>
                    <a:lstStyle/>
                    <a:p>
                      <a:r>
                        <a:rPr lang="en-GB" sz="1100" dirty="0"/>
                        <a:t>NIAS </a:t>
                      </a:r>
                    </a:p>
                    <a:p>
                      <a:r>
                        <a:rPr lang="en-GB" sz="1100" dirty="0"/>
                        <a:t>% of Ambulance Handover Delay &lt; 2 hours</a:t>
                      </a:r>
                    </a:p>
                  </a:txBody>
                  <a:tcPr marL="60960" marR="60960" marT="30480" marB="30480"/>
                </a:tc>
                <a:tc>
                  <a:txBody>
                    <a:bodyPr/>
                    <a:lstStyle/>
                    <a:p>
                      <a:r>
                        <a:rPr lang="en-GB" sz="1100" dirty="0"/>
                        <a:t>0%</a:t>
                      </a:r>
                    </a:p>
                    <a:p>
                      <a:endParaRPr lang="en-GB" sz="1100" dirty="0"/>
                    </a:p>
                    <a:p>
                      <a:r>
                        <a:rPr lang="en-GB" sz="900" dirty="0"/>
                        <a:t>Mar</a:t>
                      </a:r>
                      <a:r>
                        <a:rPr lang="en-GB" sz="900" baseline="0" dirty="0"/>
                        <a:t>ch 25 data</a:t>
                      </a:r>
                      <a:endParaRPr lang="en-GB"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r>
                        <a:rPr lang="en-GB" sz="1100" dirty="0"/>
                        <a:t>11.4% - March 25 data</a:t>
                      </a:r>
                    </a:p>
                    <a:p>
                      <a:endParaRPr lang="en-GB" sz="1100" dirty="0"/>
                    </a:p>
                    <a:p>
                      <a:r>
                        <a:rPr lang="en-GB" sz="1100" dirty="0"/>
                        <a:t>11.4% over expected target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(only %’s reported by SPPG )</a:t>
                      </a:r>
                    </a:p>
                    <a:p>
                      <a:endParaRPr lang="en-GB" sz="1100" dirty="0"/>
                    </a:p>
                    <a:p>
                      <a:endParaRPr lang="en-GB" sz="1100" dirty="0"/>
                    </a:p>
                  </a:txBody>
                  <a:tcPr marL="60960" marR="60960" marT="30480" marB="30480"/>
                </a:tc>
                <a:tc>
                  <a:txBody>
                    <a:bodyPr/>
                    <a:lstStyle/>
                    <a:p>
                      <a:r>
                        <a:rPr lang="en-GB" sz="1100" dirty="0"/>
                        <a:t>Total</a:t>
                      </a:r>
                      <a:r>
                        <a:rPr lang="en-GB" sz="1100" baseline="0" dirty="0"/>
                        <a:t> Apr 24 – Mar 25</a:t>
                      </a:r>
                    </a:p>
                    <a:p>
                      <a:r>
                        <a:rPr lang="en-GB" sz="1100" baseline="0" dirty="0"/>
                        <a:t>16.7%</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endParaRPr lang="en-GB" sz="1100" dirty="0"/>
                    </a:p>
                    <a:p>
                      <a:endParaRPr lang="en-GB" sz="1100" dirty="0"/>
                    </a:p>
                    <a:p>
                      <a:endParaRPr lang="en-GB" sz="1100" dirty="0"/>
                    </a:p>
                    <a:p>
                      <a:endParaRPr lang="en-GB" sz="1100"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6" name="Picture 5" descr="A red triangle with blue border"/>
          <p:cNvPicPr>
            <a:picLocks noChangeAspect="1"/>
          </p:cNvPicPr>
          <p:nvPr/>
        </p:nvPicPr>
        <p:blipFill>
          <a:blip r:embed="rId3"/>
          <a:stretch>
            <a:fillRect/>
          </a:stretch>
        </p:blipFill>
        <p:spPr>
          <a:xfrm>
            <a:off x="7757888" y="1667012"/>
            <a:ext cx="354425" cy="346884"/>
          </a:xfrm>
          <a:prstGeom prst="rect">
            <a:avLst/>
          </a:prstGeom>
        </p:spPr>
      </p:pic>
      <p:pic>
        <p:nvPicPr>
          <p:cNvPr id="14" name="Picture 13" descr="A red triangle with blue border"/>
          <p:cNvPicPr>
            <a:picLocks noChangeAspect="1"/>
          </p:cNvPicPr>
          <p:nvPr/>
        </p:nvPicPr>
        <p:blipFill>
          <a:blip r:embed="rId3"/>
          <a:stretch>
            <a:fillRect/>
          </a:stretch>
        </p:blipFill>
        <p:spPr>
          <a:xfrm>
            <a:off x="7757888" y="3170449"/>
            <a:ext cx="354425" cy="346884"/>
          </a:xfrm>
          <a:prstGeom prst="rect">
            <a:avLst/>
          </a:prstGeom>
        </p:spPr>
      </p:pic>
      <p:pic>
        <p:nvPicPr>
          <p:cNvPr id="16" name="Picture 15" descr="A red triangle with blue border&#10;"/>
          <p:cNvPicPr>
            <a:picLocks noChangeAspect="1"/>
          </p:cNvPicPr>
          <p:nvPr/>
        </p:nvPicPr>
        <p:blipFill>
          <a:blip r:embed="rId3"/>
          <a:stretch>
            <a:fillRect/>
          </a:stretch>
        </p:blipFill>
        <p:spPr>
          <a:xfrm>
            <a:off x="7757888" y="4500444"/>
            <a:ext cx="354425" cy="346884"/>
          </a:xfrm>
          <a:prstGeom prst="rect">
            <a:avLst/>
          </a:prstGeom>
        </p:spPr>
      </p:pic>
      <p:pic>
        <p:nvPicPr>
          <p:cNvPr id="17" name="Picture 16" descr="A red triangle with blue border&#10;"/>
          <p:cNvPicPr>
            <a:picLocks noChangeAspect="1"/>
          </p:cNvPicPr>
          <p:nvPr/>
        </p:nvPicPr>
        <p:blipFill>
          <a:blip r:embed="rId3"/>
          <a:stretch>
            <a:fillRect/>
          </a:stretch>
        </p:blipFill>
        <p:spPr>
          <a:xfrm>
            <a:off x="7762874" y="5799464"/>
            <a:ext cx="354425" cy="346884"/>
          </a:xfrm>
          <a:prstGeom prst="rect">
            <a:avLst/>
          </a:prstGeom>
        </p:spPr>
      </p:pic>
      <p:pic>
        <p:nvPicPr>
          <p:cNvPr id="7" name="Picture 6" descr="A graph showing the ED 4-hour performance between April 2019 and May 2025."/>
          <p:cNvPicPr>
            <a:picLocks noChangeAspect="1"/>
          </p:cNvPicPr>
          <p:nvPr/>
        </p:nvPicPr>
        <p:blipFill>
          <a:blip r:embed="rId4"/>
          <a:stretch>
            <a:fillRect/>
          </a:stretch>
        </p:blipFill>
        <p:spPr>
          <a:xfrm>
            <a:off x="8497856" y="1217976"/>
            <a:ext cx="3595771" cy="1304827"/>
          </a:xfrm>
          <a:prstGeom prst="rect">
            <a:avLst/>
          </a:prstGeom>
        </p:spPr>
      </p:pic>
      <p:pic>
        <p:nvPicPr>
          <p:cNvPr id="9" name="Picture 8" descr="A graph showing the ED 12 hours outturn between April 2019 and May 2025."/>
          <p:cNvPicPr>
            <a:picLocks noChangeAspect="1"/>
          </p:cNvPicPr>
          <p:nvPr/>
        </p:nvPicPr>
        <p:blipFill>
          <a:blip r:embed="rId5"/>
          <a:stretch>
            <a:fillRect/>
          </a:stretch>
        </p:blipFill>
        <p:spPr>
          <a:xfrm>
            <a:off x="8497856" y="2647405"/>
            <a:ext cx="3595771" cy="1427085"/>
          </a:xfrm>
          <a:prstGeom prst="rect">
            <a:avLst/>
          </a:prstGeom>
        </p:spPr>
      </p:pic>
      <p:pic>
        <p:nvPicPr>
          <p:cNvPr id="10" name="Picture 9" descr="NIAS % of Ambulance Handover Delay less than 30 minutes&#10;"/>
          <p:cNvPicPr>
            <a:picLocks noChangeAspect="1"/>
          </p:cNvPicPr>
          <p:nvPr/>
        </p:nvPicPr>
        <p:blipFill>
          <a:blip r:embed="rId6"/>
          <a:stretch>
            <a:fillRect/>
          </a:stretch>
        </p:blipFill>
        <p:spPr>
          <a:xfrm>
            <a:off x="8497856" y="4107602"/>
            <a:ext cx="3595771" cy="1207168"/>
          </a:xfrm>
          <a:prstGeom prst="rect">
            <a:avLst/>
          </a:prstGeom>
        </p:spPr>
      </p:pic>
      <p:pic>
        <p:nvPicPr>
          <p:cNvPr id="11" name="Picture 10" descr="NIAS % of Ambulance Handover Delay less than 2 hours&#10;"/>
          <p:cNvPicPr>
            <a:picLocks noChangeAspect="1"/>
          </p:cNvPicPr>
          <p:nvPr/>
        </p:nvPicPr>
        <p:blipFill>
          <a:blip r:embed="rId7"/>
          <a:stretch>
            <a:fillRect/>
          </a:stretch>
        </p:blipFill>
        <p:spPr>
          <a:xfrm>
            <a:off x="8497856" y="5407492"/>
            <a:ext cx="3595771" cy="1195553"/>
          </a:xfrm>
          <a:prstGeom prst="rect">
            <a:avLst/>
          </a:prstGeom>
        </p:spPr>
      </p:pic>
    </p:spTree>
    <p:extLst>
      <p:ext uri="{BB962C8B-B14F-4D97-AF65-F5344CB8AC3E}">
        <p14:creationId xmlns:p14="http://schemas.microsoft.com/office/powerpoint/2010/main" val="3080009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6465"/>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1726157868"/>
              </p:ext>
            </p:extLst>
          </p:nvPr>
        </p:nvGraphicFramePr>
        <p:xfrm>
          <a:off x="0" y="400111"/>
          <a:ext cx="12192001" cy="6457888"/>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524000">
                  <a:extLst>
                    <a:ext uri="{9D8B030D-6E8A-4147-A177-3AD203B41FA5}">
                      <a16:colId xmlns:a16="http://schemas.microsoft.com/office/drawing/2014/main" val="3145130481"/>
                    </a:ext>
                  </a:extLst>
                </a:gridCol>
                <a:gridCol w="865325">
                  <a:extLst>
                    <a:ext uri="{9D8B030D-6E8A-4147-A177-3AD203B41FA5}">
                      <a16:colId xmlns:a16="http://schemas.microsoft.com/office/drawing/2014/main" val="1187641680"/>
                    </a:ext>
                  </a:extLst>
                </a:gridCol>
                <a:gridCol w="1867243">
                  <a:extLst>
                    <a:ext uri="{9D8B030D-6E8A-4147-A177-3AD203B41FA5}">
                      <a16:colId xmlns:a16="http://schemas.microsoft.com/office/drawing/2014/main" val="3247098725"/>
                    </a:ext>
                  </a:extLst>
                </a:gridCol>
                <a:gridCol w="1593353">
                  <a:extLst>
                    <a:ext uri="{9D8B030D-6E8A-4147-A177-3AD203B41FA5}">
                      <a16:colId xmlns:a16="http://schemas.microsoft.com/office/drawing/2014/main" val="3934673934"/>
                    </a:ext>
                  </a:extLst>
                </a:gridCol>
                <a:gridCol w="1016529">
                  <a:extLst>
                    <a:ext uri="{9D8B030D-6E8A-4147-A177-3AD203B41FA5}">
                      <a16:colId xmlns:a16="http://schemas.microsoft.com/office/drawing/2014/main" val="340205772"/>
                    </a:ext>
                  </a:extLst>
                </a:gridCol>
                <a:gridCol w="3801551">
                  <a:extLst>
                    <a:ext uri="{9D8B030D-6E8A-4147-A177-3AD203B41FA5}">
                      <a16:colId xmlns:a16="http://schemas.microsoft.com/office/drawing/2014/main" val="1075718584"/>
                    </a:ext>
                  </a:extLst>
                </a:gridCol>
              </a:tblGrid>
              <a:tr h="722980">
                <a:tc>
                  <a:txBody>
                    <a:bodyPr/>
                    <a:lstStyle/>
                    <a:p>
                      <a:r>
                        <a:rPr lang="en-GB" sz="1200" dirty="0">
                          <a:solidFill>
                            <a:schemeClr val="bg2">
                              <a:lumMod val="10000"/>
                            </a:schemeClr>
                          </a:solidFill>
                        </a:rPr>
                        <a:t>Service Area</a:t>
                      </a:r>
                    </a:p>
                  </a:txBody>
                  <a:tcPr/>
                </a:tc>
                <a:tc>
                  <a:txBody>
                    <a:bodyPr/>
                    <a:lstStyle/>
                    <a:p>
                      <a:r>
                        <a:rPr lang="en-GB" sz="1200" dirty="0">
                          <a:solidFill>
                            <a:schemeClr val="tx1"/>
                          </a:solidFill>
                        </a:rPr>
                        <a:t>Metric</a:t>
                      </a:r>
                    </a:p>
                  </a:txBody>
                  <a:tcPr/>
                </a:tc>
                <a:tc>
                  <a:txBody>
                    <a:bodyPr/>
                    <a:lstStyle/>
                    <a:p>
                      <a:r>
                        <a:rPr lang="en-GB" sz="1200" baseline="0" dirty="0">
                          <a:solidFill>
                            <a:schemeClr val="tx1"/>
                          </a:solidFill>
                        </a:rPr>
                        <a:t>May </a:t>
                      </a:r>
                      <a:r>
                        <a:rPr lang="en-GB" sz="1200" dirty="0">
                          <a:solidFill>
                            <a:schemeClr val="tx1"/>
                          </a:solidFill>
                        </a:rPr>
                        <a:t>25 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 In-month Performance</a:t>
                      </a:r>
                    </a:p>
                  </a:txBody>
                  <a:tcPr/>
                </a:tc>
                <a:tc>
                  <a:txBody>
                    <a:bodyPr/>
                    <a:lstStyle/>
                    <a:p>
                      <a:r>
                        <a:rPr lang="en-GB" sz="1200" dirty="0">
                          <a:solidFill>
                            <a:schemeClr val="tx1"/>
                          </a:solidFill>
                        </a:rPr>
                        <a:t>Cumulative Activity YTD</a:t>
                      </a:r>
                    </a:p>
                  </a:txBody>
                  <a:tcPr/>
                </a:tc>
                <a:tc>
                  <a:txBody>
                    <a:bodyPr/>
                    <a:lstStyle/>
                    <a:p>
                      <a:r>
                        <a:rPr lang="en-GB" sz="1200" dirty="0">
                          <a:solidFill>
                            <a:schemeClr val="tx1"/>
                          </a:solidFill>
                        </a:rPr>
                        <a:t>Rag Status</a:t>
                      </a:r>
                    </a:p>
                    <a:p>
                      <a:pPr algn="ctr"/>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1418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Unscheduled Care</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a:t>* Targets</a:t>
                      </a:r>
                      <a:r>
                        <a:rPr lang="en-GB" sz="900" b="0" i="1" baseline="0" dirty="0"/>
                        <a:t> included in SDP Summary Table</a:t>
                      </a:r>
                      <a:endParaRPr lang="en-GB" sz="900" b="0" i="1" dirty="0"/>
                    </a:p>
                    <a:p>
                      <a:endParaRPr lang="en-GB" sz="1200" dirty="0"/>
                    </a:p>
                  </a:txBody>
                  <a:tcPr/>
                </a:tc>
                <a:tc>
                  <a:txBody>
                    <a:bodyPr/>
                    <a:lstStyle/>
                    <a:p>
                      <a:r>
                        <a:rPr lang="en-GB" sz="1100" dirty="0"/>
                        <a:t>Complex Delayed Discharges – Mater *</a:t>
                      </a:r>
                    </a:p>
                    <a:p>
                      <a:r>
                        <a:rPr lang="en-GB" sz="900" dirty="0"/>
                        <a:t>The number</a:t>
                      </a:r>
                      <a:r>
                        <a:rPr lang="en-GB" sz="900" baseline="0" dirty="0"/>
                        <a:t> of complex discharges on any Saturday and Sunday should be at least 60% of the average daily number of complex discharges from Mon-Fri in that week.</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19.2%</a:t>
                      </a:r>
                    </a:p>
                    <a:p>
                      <a:endParaRPr lang="en-GB" sz="1100" dirty="0"/>
                    </a:p>
                  </a:txBody>
                  <a:tcPr marL="60960" marR="60960" marT="30480" marB="30480"/>
                </a:tc>
                <a:tc>
                  <a:txBody>
                    <a:bodyPr/>
                    <a:lstStyle/>
                    <a:p>
                      <a:r>
                        <a:rPr lang="en-GB" sz="1100" b="1" baseline="0" dirty="0"/>
                        <a:t>Apr 25 – May 25  </a:t>
                      </a:r>
                    </a:p>
                    <a:p>
                      <a:r>
                        <a:rPr lang="en-GB" sz="1100" b="1" baseline="0" dirty="0"/>
                        <a:t>16.9%        </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418018">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Complex Delayed Discharges – RVH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t>The number</a:t>
                      </a:r>
                      <a:r>
                        <a:rPr lang="en-GB" sz="900" baseline="0" dirty="0"/>
                        <a:t> of complex discharges on any Saturday and Sunday should be at least 60% of the average daily number of complex discharges from Mon-Fri in that week.</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34.1%</a:t>
                      </a:r>
                    </a:p>
                    <a:p>
                      <a:endParaRPr lang="en-GB" sz="1100" dirty="0"/>
                    </a:p>
                  </a:txBody>
                  <a:tcPr marL="60960" marR="60960" marT="30480" marB="30480"/>
                </a:tc>
                <a:tc>
                  <a:txBody>
                    <a:bodyPr/>
                    <a:lstStyle/>
                    <a:p>
                      <a:r>
                        <a:rPr lang="en-GB" sz="1100" b="1" baseline="0" dirty="0"/>
                        <a:t>Apr 25 – May 25  </a:t>
                      </a:r>
                    </a:p>
                    <a:p>
                      <a:r>
                        <a:rPr lang="en-GB" sz="1100" b="1" baseline="0" dirty="0"/>
                        <a:t>31.8%        </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418018">
                <a:tc>
                  <a:txBody>
                    <a:bodyPr/>
                    <a:lstStyle/>
                    <a:p>
                      <a:endParaRPr lang="en-GB" sz="1200" dirty="0"/>
                    </a:p>
                  </a:txBody>
                  <a:tcPr/>
                </a:tc>
                <a:tc>
                  <a:txBody>
                    <a:bodyPr/>
                    <a:lstStyle/>
                    <a:p>
                      <a:r>
                        <a:rPr lang="en-GB" sz="1100" dirty="0"/>
                        <a:t>Hip Fractures – Number</a:t>
                      </a:r>
                      <a:r>
                        <a:rPr lang="en-GB" sz="1100" baseline="0" dirty="0"/>
                        <a:t> </a:t>
                      </a:r>
                      <a:r>
                        <a:rPr lang="en-GB" sz="1100" dirty="0"/>
                        <a:t>of Neck Of</a:t>
                      </a:r>
                      <a:r>
                        <a:rPr lang="en-GB" sz="1100" baseline="0" dirty="0"/>
                        <a:t> Femur</a:t>
                      </a:r>
                      <a:r>
                        <a:rPr lang="en-GB" sz="1100" dirty="0"/>
                        <a:t> (NOF) patients operated</a:t>
                      </a:r>
                      <a:r>
                        <a:rPr lang="en-GB" sz="1100" baseline="0" dirty="0"/>
                        <a:t> </a:t>
                      </a:r>
                      <a:r>
                        <a:rPr lang="en-GB" sz="1100" dirty="0"/>
                        <a:t>within 48 hrs</a:t>
                      </a:r>
                    </a:p>
                  </a:txBody>
                  <a:tcPr marL="60960" marR="60960" marT="30480" marB="30480"/>
                </a:tc>
                <a:tc>
                  <a:txBody>
                    <a:bodyPr/>
                    <a:lstStyle/>
                    <a:p>
                      <a:r>
                        <a:rPr lang="en-GB" sz="1100" dirty="0"/>
                        <a:t>95%</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38%</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20 out of 53 seen &lt;48hrs </a:t>
                      </a:r>
                    </a:p>
                  </a:txBody>
                  <a:tcPr marL="60960" marR="60960" marT="30480" marB="30480"/>
                </a:tc>
                <a:tc>
                  <a:txBody>
                    <a:bodyPr/>
                    <a:lstStyle/>
                    <a:p>
                      <a:r>
                        <a:rPr lang="en-GB" sz="1100" b="1" dirty="0"/>
                        <a:t>Apr 25</a:t>
                      </a:r>
                      <a:r>
                        <a:rPr lang="en-GB" sz="1100" b="1" baseline="0" dirty="0"/>
                        <a:t> </a:t>
                      </a:r>
                      <a:r>
                        <a:rPr lang="en-GB" sz="1100" b="1" dirty="0"/>
                        <a:t>– May</a:t>
                      </a:r>
                      <a:r>
                        <a:rPr lang="en-GB" sz="1100" b="1" baseline="0" dirty="0"/>
                        <a:t> 25  </a:t>
                      </a:r>
                    </a:p>
                    <a:p>
                      <a:r>
                        <a:rPr lang="en-GB" sz="1100" b="1" baseline="0" dirty="0"/>
                        <a:t>30</a:t>
                      </a:r>
                      <a:r>
                        <a:rPr lang="en-GB" sz="1100" b="1" dirty="0"/>
                        <a:t>% - 33 out of 110</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480854">
                <a:tc>
                  <a:txBody>
                    <a:bodyPr/>
                    <a:lstStyle/>
                    <a:p>
                      <a:r>
                        <a:rPr lang="en-GB" sz="1200" b="1" dirty="0"/>
                        <a:t>Cancer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14 day Performance</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Core only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patients to be seen &lt;14 days</a:t>
                      </a:r>
                    </a:p>
                  </a:txBody>
                  <a:tcPr marL="60960" marR="60960" marT="30480" marB="30480"/>
                </a:tc>
                <a:tc>
                  <a:txBody>
                    <a:bodyPr/>
                    <a:lstStyle/>
                    <a:p>
                      <a:r>
                        <a:rPr lang="en-GB" sz="1100" dirty="0"/>
                        <a:t>100%</a:t>
                      </a:r>
                    </a:p>
                  </a:txBody>
                  <a:tcPr marL="60960" marR="60960" marT="30480" marB="30480"/>
                </a:tc>
                <a:tc>
                  <a:txBody>
                    <a:bodyPr/>
                    <a:lstStyle/>
                    <a:p>
                      <a:r>
                        <a:rPr lang="en-GB" sz="1100" dirty="0"/>
                        <a:t>10%</a:t>
                      </a:r>
                    </a:p>
                    <a:p>
                      <a:r>
                        <a:rPr lang="en-GB" sz="1100" dirty="0"/>
                        <a:t>29 seen &lt; 14 days out of total 273</a:t>
                      </a:r>
                    </a:p>
                    <a:p>
                      <a:endParaRPr lang="en-GB" sz="1100" dirty="0"/>
                    </a:p>
                  </a:txBody>
                  <a:tcPr marL="60960" marR="60960" marT="30480" marB="30480"/>
                </a:tc>
                <a:tc>
                  <a:txBody>
                    <a:bodyPr/>
                    <a:lstStyle/>
                    <a:p>
                      <a:r>
                        <a:rPr lang="en-GB" sz="1100" b="1" baseline="0" dirty="0"/>
                        <a:t>Apr 25 </a:t>
                      </a:r>
                      <a:r>
                        <a:rPr lang="en-GB" sz="1100" b="1" dirty="0"/>
                        <a:t>–</a:t>
                      </a:r>
                      <a:r>
                        <a:rPr lang="en-GB" sz="1100" b="1" baseline="0" dirty="0"/>
                        <a:t> May 25 </a:t>
                      </a:r>
                    </a:p>
                    <a:p>
                      <a:r>
                        <a:rPr lang="en-GB" sz="1100" b="1" baseline="0" dirty="0"/>
                        <a:t>65</a:t>
                      </a:r>
                      <a:r>
                        <a:rPr lang="en-GB" sz="1100" b="1" dirty="0"/>
                        <a:t> out of</a:t>
                      </a:r>
                      <a:r>
                        <a:rPr lang="en-GB" sz="1100" b="1" baseline="0" dirty="0"/>
                        <a:t> 475 (14%)</a:t>
                      </a:r>
                      <a:endParaRPr lang="en-GB" sz="1100" b="1"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13" name="Picture 12" descr="A red triangle with blue border"/>
          <p:cNvPicPr>
            <a:picLocks noChangeAspect="1"/>
          </p:cNvPicPr>
          <p:nvPr/>
        </p:nvPicPr>
        <p:blipFill>
          <a:blip r:embed="rId3"/>
          <a:stretch>
            <a:fillRect/>
          </a:stretch>
        </p:blipFill>
        <p:spPr>
          <a:xfrm>
            <a:off x="7683248" y="1676273"/>
            <a:ext cx="354425" cy="346884"/>
          </a:xfrm>
          <a:prstGeom prst="rect">
            <a:avLst/>
          </a:prstGeom>
        </p:spPr>
      </p:pic>
      <p:pic>
        <p:nvPicPr>
          <p:cNvPr id="14" name="Picture 13" descr="A red triangle with blue border"/>
          <p:cNvPicPr>
            <a:picLocks noChangeAspect="1"/>
          </p:cNvPicPr>
          <p:nvPr/>
        </p:nvPicPr>
        <p:blipFill>
          <a:blip r:embed="rId3"/>
          <a:stretch>
            <a:fillRect/>
          </a:stretch>
        </p:blipFill>
        <p:spPr>
          <a:xfrm>
            <a:off x="7683247" y="3088776"/>
            <a:ext cx="354425" cy="346884"/>
          </a:xfrm>
          <a:prstGeom prst="rect">
            <a:avLst/>
          </a:prstGeom>
        </p:spPr>
      </p:pic>
      <p:pic>
        <p:nvPicPr>
          <p:cNvPr id="17" name="Picture 16" descr="A red triangle with blue border"/>
          <p:cNvPicPr>
            <a:picLocks noChangeAspect="1"/>
          </p:cNvPicPr>
          <p:nvPr/>
        </p:nvPicPr>
        <p:blipFill>
          <a:blip r:embed="rId3"/>
          <a:stretch>
            <a:fillRect/>
          </a:stretch>
        </p:blipFill>
        <p:spPr>
          <a:xfrm>
            <a:off x="7683246" y="4464693"/>
            <a:ext cx="354425" cy="346884"/>
          </a:xfrm>
          <a:prstGeom prst="rect">
            <a:avLst/>
          </a:prstGeom>
        </p:spPr>
      </p:pic>
      <p:pic>
        <p:nvPicPr>
          <p:cNvPr id="18" name="Picture 17" descr="A red triangle with blue border"/>
          <p:cNvPicPr>
            <a:picLocks noChangeAspect="1"/>
          </p:cNvPicPr>
          <p:nvPr/>
        </p:nvPicPr>
        <p:blipFill>
          <a:blip r:embed="rId3"/>
          <a:stretch>
            <a:fillRect/>
          </a:stretch>
        </p:blipFill>
        <p:spPr>
          <a:xfrm>
            <a:off x="7683245" y="5840610"/>
            <a:ext cx="354425" cy="346884"/>
          </a:xfrm>
          <a:prstGeom prst="rect">
            <a:avLst/>
          </a:prstGeom>
        </p:spPr>
      </p:pic>
      <p:pic>
        <p:nvPicPr>
          <p:cNvPr id="5" name="Picture 4" descr="Graph showing complex Mater Weekend Dischares. "/>
          <p:cNvPicPr>
            <a:picLocks noChangeAspect="1"/>
          </p:cNvPicPr>
          <p:nvPr/>
        </p:nvPicPr>
        <p:blipFill>
          <a:blip r:embed="rId4"/>
          <a:stretch>
            <a:fillRect/>
          </a:stretch>
        </p:blipFill>
        <p:spPr>
          <a:xfrm>
            <a:off x="8411091" y="1268507"/>
            <a:ext cx="3682539" cy="1324136"/>
          </a:xfrm>
          <a:prstGeom prst="rect">
            <a:avLst/>
          </a:prstGeom>
        </p:spPr>
      </p:pic>
      <p:pic>
        <p:nvPicPr>
          <p:cNvPr id="6" name="Picture 5" descr="Graph showing Complex Royal Weekend Discharges."/>
          <p:cNvPicPr>
            <a:picLocks noChangeAspect="1"/>
          </p:cNvPicPr>
          <p:nvPr/>
        </p:nvPicPr>
        <p:blipFill>
          <a:blip r:embed="rId5"/>
          <a:stretch>
            <a:fillRect/>
          </a:stretch>
        </p:blipFill>
        <p:spPr>
          <a:xfrm>
            <a:off x="8411091" y="2605742"/>
            <a:ext cx="3682539" cy="1340160"/>
          </a:xfrm>
          <a:prstGeom prst="rect">
            <a:avLst/>
          </a:prstGeom>
        </p:spPr>
      </p:pic>
      <p:pic>
        <p:nvPicPr>
          <p:cNvPr id="7" name="Picture 6" descr="Graph showing the percentage of Fracture patients for Neck of Femur operated within 48 hours."/>
          <p:cNvPicPr>
            <a:picLocks noChangeAspect="1"/>
          </p:cNvPicPr>
          <p:nvPr/>
        </p:nvPicPr>
        <p:blipFill>
          <a:blip r:embed="rId6"/>
          <a:stretch>
            <a:fillRect/>
          </a:stretch>
        </p:blipFill>
        <p:spPr>
          <a:xfrm>
            <a:off x="8411091" y="3975409"/>
            <a:ext cx="3682539" cy="1254009"/>
          </a:xfrm>
          <a:prstGeom prst="rect">
            <a:avLst/>
          </a:prstGeom>
        </p:spPr>
      </p:pic>
      <p:pic>
        <p:nvPicPr>
          <p:cNvPr id="8" name="Picture 7" descr="Graph showing Cancer Services 14 day pathway performance. *Core only"/>
          <p:cNvPicPr>
            <a:picLocks noChangeAspect="1"/>
          </p:cNvPicPr>
          <p:nvPr/>
        </p:nvPicPr>
        <p:blipFill>
          <a:blip r:embed="rId7"/>
          <a:stretch>
            <a:fillRect/>
          </a:stretch>
        </p:blipFill>
        <p:spPr>
          <a:xfrm>
            <a:off x="8411091" y="5350710"/>
            <a:ext cx="3682539" cy="1392990"/>
          </a:xfrm>
          <a:prstGeom prst="rect">
            <a:avLst/>
          </a:prstGeom>
        </p:spPr>
      </p:pic>
    </p:spTree>
    <p:extLst>
      <p:ext uri="{BB962C8B-B14F-4D97-AF65-F5344CB8AC3E}">
        <p14:creationId xmlns:p14="http://schemas.microsoft.com/office/powerpoint/2010/main" val="56301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 (Slide 2)</a:t>
            </a:r>
          </a:p>
        </p:txBody>
      </p:sp>
      <p:graphicFrame>
        <p:nvGraphicFramePr>
          <p:cNvPr id="2" name="Table 1"/>
          <p:cNvGraphicFramePr>
            <a:graphicFrameLocks noGrp="1"/>
          </p:cNvGraphicFramePr>
          <p:nvPr>
            <p:extLst>
              <p:ext uri="{D42A27DB-BD31-4B8C-83A1-F6EECF244321}">
                <p14:modId xmlns:p14="http://schemas.microsoft.com/office/powerpoint/2010/main" val="2641948845"/>
              </p:ext>
            </p:extLst>
          </p:nvPr>
        </p:nvGraphicFramePr>
        <p:xfrm>
          <a:off x="0" y="400110"/>
          <a:ext cx="12192001" cy="6457891"/>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524000">
                  <a:extLst>
                    <a:ext uri="{9D8B030D-6E8A-4147-A177-3AD203B41FA5}">
                      <a16:colId xmlns:a16="http://schemas.microsoft.com/office/drawing/2014/main" val="3145130481"/>
                    </a:ext>
                  </a:extLst>
                </a:gridCol>
                <a:gridCol w="865325">
                  <a:extLst>
                    <a:ext uri="{9D8B030D-6E8A-4147-A177-3AD203B41FA5}">
                      <a16:colId xmlns:a16="http://schemas.microsoft.com/office/drawing/2014/main" val="1187641680"/>
                    </a:ext>
                  </a:extLst>
                </a:gridCol>
                <a:gridCol w="1929474">
                  <a:extLst>
                    <a:ext uri="{9D8B030D-6E8A-4147-A177-3AD203B41FA5}">
                      <a16:colId xmlns:a16="http://schemas.microsoft.com/office/drawing/2014/main" val="3247098725"/>
                    </a:ext>
                  </a:extLst>
                </a:gridCol>
                <a:gridCol w="1589209">
                  <a:extLst>
                    <a:ext uri="{9D8B030D-6E8A-4147-A177-3AD203B41FA5}">
                      <a16:colId xmlns:a16="http://schemas.microsoft.com/office/drawing/2014/main" val="3934673934"/>
                    </a:ext>
                  </a:extLst>
                </a:gridCol>
                <a:gridCol w="958442">
                  <a:extLst>
                    <a:ext uri="{9D8B030D-6E8A-4147-A177-3AD203B41FA5}">
                      <a16:colId xmlns:a16="http://schemas.microsoft.com/office/drawing/2014/main" val="340205772"/>
                    </a:ext>
                  </a:extLst>
                </a:gridCol>
                <a:gridCol w="3801551">
                  <a:extLst>
                    <a:ext uri="{9D8B030D-6E8A-4147-A177-3AD203B41FA5}">
                      <a16:colId xmlns:a16="http://schemas.microsoft.com/office/drawing/2014/main" val="1075718584"/>
                    </a:ext>
                  </a:extLst>
                </a:gridCol>
              </a:tblGrid>
              <a:tr h="722788">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r>
                        <a:rPr lang="en-GB" sz="1200" dirty="0">
                          <a:solidFill>
                            <a:schemeClr val="tx1"/>
                          </a:solidFill>
                        </a:rPr>
                        <a:t>May 25 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a:t>
                      </a:r>
                      <a:r>
                        <a:rPr lang="en-GB" sz="1200" baseline="0" dirty="0">
                          <a:solidFill>
                            <a:schemeClr val="tx1"/>
                          </a:solidFill>
                        </a:rPr>
                        <a:t> </a:t>
                      </a:r>
                      <a:r>
                        <a:rPr lang="en-GB" sz="1200" dirty="0">
                          <a:solidFill>
                            <a:schemeClr val="tx1"/>
                          </a:solidFill>
                        </a:rPr>
                        <a:t>In-month Performance</a:t>
                      </a:r>
                    </a:p>
                  </a:txBody>
                  <a:tcPr/>
                </a:tc>
                <a:tc>
                  <a:txBody>
                    <a:bodyPr/>
                    <a:lstStyle/>
                    <a:p>
                      <a:r>
                        <a:rPr lang="en-GB" sz="1200" dirty="0">
                          <a:solidFill>
                            <a:schemeClr val="tx1"/>
                          </a:solidFill>
                        </a:rPr>
                        <a:t>Cumulative Activity YTD</a:t>
                      </a:r>
                    </a:p>
                  </a:txBody>
                  <a:tcPr/>
                </a:tc>
                <a:tc>
                  <a:txBody>
                    <a:bodyPr/>
                    <a:lstStyle/>
                    <a:p>
                      <a:r>
                        <a:rPr lang="en-GB" sz="1200" dirty="0">
                          <a:solidFill>
                            <a:schemeClr val="tx1"/>
                          </a:solidFill>
                        </a:rPr>
                        <a:t>Rag Status</a:t>
                      </a:r>
                    </a:p>
                    <a:p>
                      <a:pPr algn="ctr"/>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14701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Cancer</a:t>
                      </a:r>
                    </a:p>
                    <a:p>
                      <a:endParaRPr lang="en-GB" sz="1200" dirty="0"/>
                    </a:p>
                    <a:p>
                      <a:r>
                        <a:rPr lang="en-GB" sz="900" i="1" dirty="0"/>
                        <a:t>* Targets included in SDP Summary Table</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31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98% of patients</a:t>
                      </a:r>
                      <a:r>
                        <a:rPr lang="en-GB" sz="1100" baseline="0" dirty="0"/>
                        <a:t> to be seen</a:t>
                      </a:r>
                      <a:r>
                        <a:rPr lang="en-GB" sz="1100" dirty="0"/>
                        <a:t> &lt;31 days</a:t>
                      </a:r>
                    </a:p>
                  </a:txBody>
                  <a:tcPr marL="60960" marR="60960" marT="30480" marB="30480"/>
                </a:tc>
                <a:tc>
                  <a:txBody>
                    <a:bodyPr/>
                    <a:lstStyle/>
                    <a:p>
                      <a:r>
                        <a:rPr lang="en-GB" sz="1100" dirty="0"/>
                        <a:t>98%</a:t>
                      </a:r>
                    </a:p>
                  </a:txBody>
                  <a:tcPr marL="60960" marR="60960" marT="30480" marB="30480"/>
                </a:tc>
                <a:tc>
                  <a:txBody>
                    <a:bodyPr/>
                    <a:lstStyle/>
                    <a:p>
                      <a:r>
                        <a:rPr lang="en-GB" sz="1100" dirty="0"/>
                        <a:t>78%</a:t>
                      </a:r>
                    </a:p>
                    <a:p>
                      <a:endParaRPr lang="en-GB" sz="1100" dirty="0"/>
                    </a:p>
                    <a:p>
                      <a:r>
                        <a:rPr lang="en-GB" sz="1100" dirty="0"/>
                        <a:t>170 out of 218</a:t>
                      </a:r>
                      <a:r>
                        <a:rPr lang="en-GB" sz="1100" baseline="0" dirty="0"/>
                        <a:t> </a:t>
                      </a:r>
                      <a:r>
                        <a:rPr lang="en-GB" sz="1100" dirty="0"/>
                        <a:t>patients were seen &lt;31</a:t>
                      </a:r>
                      <a:r>
                        <a:rPr lang="en-GB" sz="1100" baseline="0" dirty="0"/>
                        <a:t> days</a:t>
                      </a:r>
                    </a:p>
                    <a:p>
                      <a:endParaRPr lang="en-GB" sz="1100" baseline="0" dirty="0"/>
                    </a:p>
                    <a:p>
                      <a:r>
                        <a:rPr lang="en-GB" sz="900" i="1" dirty="0"/>
                        <a:t>Figures are provisional as pathways are still being closed down and validation ongoing. </a:t>
                      </a:r>
                    </a:p>
                  </a:txBody>
                  <a:tcPr marL="60960" marR="60960" marT="30480" marB="30480"/>
                </a:tc>
                <a:tc>
                  <a:txBody>
                    <a:bodyPr/>
                    <a:lstStyle/>
                    <a:p>
                      <a:r>
                        <a:rPr lang="en-GB" sz="1100" b="1" dirty="0"/>
                        <a:t>Apr 25</a:t>
                      </a:r>
                      <a:r>
                        <a:rPr lang="en-GB" sz="1100" b="1" baseline="0" dirty="0"/>
                        <a:t> </a:t>
                      </a:r>
                      <a:r>
                        <a:rPr lang="en-GB" sz="1100" b="1" dirty="0"/>
                        <a:t>– May</a:t>
                      </a:r>
                      <a:r>
                        <a:rPr lang="en-GB" sz="1100" b="1" baseline="0" dirty="0"/>
                        <a:t> 25</a:t>
                      </a:r>
                      <a:r>
                        <a:rPr lang="en-GB" sz="1100" b="1" dirty="0"/>
                        <a:t> </a:t>
                      </a:r>
                    </a:p>
                    <a:p>
                      <a:r>
                        <a:rPr lang="en-GB" sz="1100" b="1" dirty="0"/>
                        <a:t>81% - 406</a:t>
                      </a:r>
                      <a:r>
                        <a:rPr lang="en-GB" sz="1100" b="1" baseline="0" dirty="0"/>
                        <a:t> out of 501</a:t>
                      </a:r>
                      <a:endParaRPr lang="en-GB" sz="1100" b="1" dirty="0"/>
                    </a:p>
                  </a:txBody>
                  <a:tcPr/>
                </a:tc>
                <a:tc>
                  <a:txBody>
                    <a:bodyPr/>
                    <a:lstStyle/>
                    <a:p>
                      <a:endParaRPr lang="en-GB" sz="1100" dirty="0"/>
                    </a:p>
                  </a:txBody>
                  <a:tcPr/>
                </a:tc>
                <a:tc>
                  <a:txBody>
                    <a:bodyPr/>
                    <a:lstStyle/>
                    <a:p>
                      <a:endParaRPr lang="en-GB" sz="1000" dirty="0"/>
                    </a:p>
                  </a:txBody>
                  <a:tcPr marL="60960" marR="60960" marT="30480" marB="30480"/>
                </a:tc>
                <a:extLst>
                  <a:ext uri="{0D108BD9-81ED-4DB2-BD59-A6C34878D82A}">
                    <a16:rowId xmlns:a16="http://schemas.microsoft.com/office/drawing/2014/main" val="923528376"/>
                  </a:ext>
                </a:extLst>
              </a:tr>
              <a:tr h="1417642">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62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95% of patients to be seen &lt;62 days</a:t>
                      </a:r>
                    </a:p>
                  </a:txBody>
                  <a:tcPr marL="60960" marR="60960" marT="30480" marB="30480"/>
                </a:tc>
                <a:tc>
                  <a:txBody>
                    <a:bodyPr/>
                    <a:lstStyle/>
                    <a:p>
                      <a:r>
                        <a:rPr lang="en-GB" sz="1100" dirty="0"/>
                        <a:t>95%</a:t>
                      </a:r>
                    </a:p>
                  </a:txBody>
                  <a:tcPr marL="60960" marR="60960" marT="30480" marB="30480"/>
                </a:tc>
                <a:tc>
                  <a:txBody>
                    <a:bodyPr/>
                    <a:lstStyle/>
                    <a:p>
                      <a:r>
                        <a:rPr lang="en-GB" sz="1100" dirty="0"/>
                        <a:t>24%</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27 </a:t>
                      </a:r>
                      <a:r>
                        <a:rPr lang="en-GB" sz="1100" baseline="0" dirty="0"/>
                        <a:t>out of 114 </a:t>
                      </a:r>
                      <a:r>
                        <a:rPr lang="en-GB" sz="1100" dirty="0"/>
                        <a:t>patients were seen &lt;62</a:t>
                      </a:r>
                      <a:r>
                        <a:rPr lang="en-GB" sz="1100" baseline="0" dirty="0"/>
                        <a:t> days</a:t>
                      </a:r>
                    </a:p>
                    <a:p>
                      <a:endParaRPr lang="en-GB" sz="1100" baseline="0" dirty="0"/>
                    </a:p>
                    <a:p>
                      <a:r>
                        <a:rPr lang="en-GB" sz="900" i="1" dirty="0"/>
                        <a:t>Figures are provisional as pathways are still being closed down and validation ongoing. </a:t>
                      </a:r>
                    </a:p>
                  </a:txBody>
                  <a:tcPr marL="60960" marR="60960" marT="30480" marB="30480"/>
                </a:tc>
                <a:tc>
                  <a:txBody>
                    <a:bodyPr/>
                    <a:lstStyle/>
                    <a:p>
                      <a:r>
                        <a:rPr lang="en-GB" sz="1100" b="1" dirty="0"/>
                        <a:t>Apr 25 – May 25   </a:t>
                      </a:r>
                    </a:p>
                    <a:p>
                      <a:r>
                        <a:rPr lang="en-GB" sz="1100" b="1" dirty="0"/>
                        <a:t>25% - 65 </a:t>
                      </a:r>
                      <a:r>
                        <a:rPr lang="en-GB" sz="1100" b="1" baseline="0" dirty="0"/>
                        <a:t>out of 258</a:t>
                      </a:r>
                      <a:endParaRPr lang="en-GB" sz="1100" b="1" dirty="0"/>
                    </a:p>
                  </a:txBody>
                  <a:tcPr/>
                </a:tc>
                <a:tc>
                  <a:txBody>
                    <a:bodyPr/>
                    <a:lstStyle/>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txBody>
                  <a:tcPr marL="60960" marR="60960" marT="30480" marB="30480"/>
                </a:tc>
                <a:extLst>
                  <a:ext uri="{0D108BD9-81ED-4DB2-BD59-A6C34878D82A}">
                    <a16:rowId xmlns:a16="http://schemas.microsoft.com/office/drawing/2014/main" val="3741225911"/>
                  </a:ext>
                </a:extLst>
              </a:tr>
              <a:tr h="1429665">
                <a:tc>
                  <a:txBody>
                    <a:bodyPr/>
                    <a:lstStyle/>
                    <a:p>
                      <a:r>
                        <a:rPr lang="en-GB" sz="1100" b="1" dirty="0"/>
                        <a:t>Elective Care</a:t>
                      </a:r>
                    </a:p>
                  </a:txBody>
                  <a:tcPr marL="60960" marR="60960" marT="30480" marB="30480"/>
                </a:tc>
                <a:tc>
                  <a:txBody>
                    <a:bodyPr/>
                    <a:lstStyle/>
                    <a:p>
                      <a:r>
                        <a:rPr lang="en-GB" sz="1100" dirty="0"/>
                        <a:t>Total New Outpatient Attendances * (Consultant &amp; Nurse led)</a:t>
                      </a:r>
                    </a:p>
                    <a:p>
                      <a:endParaRPr lang="en-GB" sz="1100" dirty="0"/>
                    </a:p>
                    <a:p>
                      <a:r>
                        <a:rPr lang="en-GB" sz="1100" dirty="0"/>
                        <a:t>105% of 2019/20 outturn</a:t>
                      </a:r>
                    </a:p>
                  </a:txBody>
                  <a:tcPr marL="60960" marR="60960" marT="30480" marB="30480"/>
                </a:tc>
                <a:tc>
                  <a:txBody>
                    <a:bodyPr/>
                    <a:lstStyle/>
                    <a:p>
                      <a:r>
                        <a:rPr lang="en-GB" sz="1100" dirty="0"/>
                        <a:t>16,037</a:t>
                      </a:r>
                    </a:p>
                  </a:txBody>
                  <a:tcPr marL="60960" marR="60960" marT="30480" marB="30480"/>
                </a:tc>
                <a:tc>
                  <a:txBody>
                    <a:bodyPr/>
                    <a:lstStyle/>
                    <a:p>
                      <a:r>
                        <a:rPr lang="en-GB" sz="1100" dirty="0"/>
                        <a:t>15,134 New </a:t>
                      </a:r>
                      <a:r>
                        <a:rPr lang="en-GB" sz="1100" baseline="0" dirty="0"/>
                        <a:t>Outpatient attendances in May, </a:t>
                      </a:r>
                    </a:p>
                    <a:p>
                      <a:r>
                        <a:rPr lang="en-GB" sz="1100" dirty="0">
                          <a:solidFill>
                            <a:schemeClr val="tx1"/>
                          </a:solidFill>
                        </a:rPr>
                        <a:t>903 below</a:t>
                      </a:r>
                      <a:r>
                        <a:rPr lang="en-GB" sz="1100" baseline="0" dirty="0">
                          <a:solidFill>
                            <a:schemeClr val="tx1"/>
                          </a:solidFill>
                        </a:rPr>
                        <a:t> </a:t>
                      </a:r>
                      <a:r>
                        <a:rPr lang="en-GB" sz="1100" baseline="0" dirty="0"/>
                        <a:t>expected activity (99.1</a:t>
                      </a:r>
                      <a:r>
                        <a:rPr lang="en-GB" sz="1100" dirty="0"/>
                        <a:t>% of expected)</a:t>
                      </a:r>
                    </a:p>
                    <a:p>
                      <a:endParaRPr lang="en-GB" sz="1100" dirty="0"/>
                    </a:p>
                  </a:txBody>
                  <a:tcPr marL="60960" marR="60960" marT="30480" marB="30480"/>
                </a:tc>
                <a:tc>
                  <a:txBody>
                    <a:bodyPr/>
                    <a:lstStyle/>
                    <a:p>
                      <a:r>
                        <a:rPr lang="en-GB" sz="1100" b="1" baseline="0" dirty="0"/>
                        <a:t>Apr 25 – May 25    </a:t>
                      </a:r>
                    </a:p>
                    <a:p>
                      <a:r>
                        <a:rPr lang="en-GB" sz="1100" b="1" baseline="0" dirty="0"/>
                        <a:t>97.3% - 30,431 actual, 31,282 expected</a:t>
                      </a:r>
                      <a:endParaRPr lang="en-GB" sz="1100" b="1"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1326959614"/>
                  </a:ext>
                </a:extLst>
              </a:tr>
              <a:tr h="1417642">
                <a:tc>
                  <a:txBody>
                    <a:bodyPr/>
                    <a:lstStyle/>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Total Review Outpatient Attendances * - Nurse &amp; Consultant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2019/20 outturn</a:t>
                      </a:r>
                    </a:p>
                  </a:txBody>
                  <a:tcPr marL="60960" marR="60960" marT="30480" marB="30480"/>
                </a:tc>
                <a:tc>
                  <a:txBody>
                    <a:bodyPr/>
                    <a:lstStyle/>
                    <a:p>
                      <a:r>
                        <a:rPr lang="en-GB" sz="1100" dirty="0"/>
                        <a:t>41,988</a:t>
                      </a:r>
                    </a:p>
                  </a:txBody>
                  <a:tcPr marL="60960" marR="60960" marT="30480" marB="30480"/>
                </a:tc>
                <a:tc>
                  <a:txBody>
                    <a:bodyPr/>
                    <a:lstStyle/>
                    <a:p>
                      <a:r>
                        <a:rPr lang="en-GB" sz="1100" dirty="0"/>
                        <a:t>38,750 Review Outpatient attendances</a:t>
                      </a:r>
                      <a:r>
                        <a:rPr lang="en-GB" sz="1100" baseline="0" dirty="0"/>
                        <a:t> in May,</a:t>
                      </a:r>
                      <a:endParaRPr lang="en-GB" sz="1100" dirty="0"/>
                    </a:p>
                    <a:p>
                      <a:r>
                        <a:rPr lang="en-GB" sz="1100" dirty="0">
                          <a:solidFill>
                            <a:schemeClr val="tx1"/>
                          </a:solidFill>
                        </a:rPr>
                        <a:t>3,238 below </a:t>
                      </a:r>
                      <a:r>
                        <a:rPr lang="en-GB" sz="1100" dirty="0"/>
                        <a:t>expected activity</a:t>
                      </a:r>
                    </a:p>
                    <a:p>
                      <a:r>
                        <a:rPr lang="en-GB" sz="1100" dirty="0"/>
                        <a:t>(92.3)</a:t>
                      </a:r>
                    </a:p>
                    <a:p>
                      <a:endParaRPr lang="en-GB" sz="1100" dirty="0"/>
                    </a:p>
                  </a:txBody>
                  <a:tcPr marL="60960" marR="60960" marT="30480" marB="30480"/>
                </a:tc>
                <a:tc>
                  <a:txBody>
                    <a:bodyPr/>
                    <a:lstStyle/>
                    <a:p>
                      <a:r>
                        <a:rPr lang="en-GB" sz="1100" b="1" baseline="0" dirty="0"/>
                        <a:t>Apr 25 – May 25    </a:t>
                      </a:r>
                    </a:p>
                    <a:p>
                      <a:r>
                        <a:rPr lang="en-GB" sz="1100" b="1" baseline="0" dirty="0"/>
                        <a:t>91.4% - 79,588 actual, </a:t>
                      </a:r>
                    </a:p>
                    <a:p>
                      <a:r>
                        <a:rPr lang="en-GB" sz="1100" b="1" baseline="0" dirty="0"/>
                        <a:t>82,235 expected</a:t>
                      </a:r>
                      <a:endParaRPr lang="en-GB" sz="1100" b="1"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13" name="Picture 12" descr="A red triangle with blue border"/>
          <p:cNvPicPr>
            <a:picLocks noChangeAspect="1"/>
          </p:cNvPicPr>
          <p:nvPr/>
        </p:nvPicPr>
        <p:blipFill>
          <a:blip r:embed="rId3"/>
          <a:stretch>
            <a:fillRect/>
          </a:stretch>
        </p:blipFill>
        <p:spPr>
          <a:xfrm>
            <a:off x="7739734" y="1764559"/>
            <a:ext cx="354425" cy="346884"/>
          </a:xfrm>
          <a:prstGeom prst="rect">
            <a:avLst/>
          </a:prstGeom>
        </p:spPr>
      </p:pic>
      <p:pic>
        <p:nvPicPr>
          <p:cNvPr id="14" name="Picture 13" descr="A red triangle with blue border"/>
          <p:cNvPicPr>
            <a:picLocks noChangeAspect="1"/>
          </p:cNvPicPr>
          <p:nvPr/>
        </p:nvPicPr>
        <p:blipFill>
          <a:blip r:embed="rId3"/>
          <a:stretch>
            <a:fillRect/>
          </a:stretch>
        </p:blipFill>
        <p:spPr>
          <a:xfrm>
            <a:off x="7731199" y="3110217"/>
            <a:ext cx="354425" cy="346884"/>
          </a:xfrm>
          <a:prstGeom prst="rect">
            <a:avLst/>
          </a:prstGeom>
        </p:spPr>
      </p:pic>
      <p:pic>
        <p:nvPicPr>
          <p:cNvPr id="7" name="Picture 6" descr="Graph showing Cancer Services 31 day pathway performance. *"/>
          <p:cNvPicPr>
            <a:picLocks noChangeAspect="1"/>
          </p:cNvPicPr>
          <p:nvPr/>
        </p:nvPicPr>
        <p:blipFill>
          <a:blip r:embed="rId4"/>
          <a:stretch>
            <a:fillRect/>
          </a:stretch>
        </p:blipFill>
        <p:spPr>
          <a:xfrm>
            <a:off x="8420727" y="1274748"/>
            <a:ext cx="3672905" cy="1338846"/>
          </a:xfrm>
          <a:prstGeom prst="rect">
            <a:avLst/>
          </a:prstGeom>
        </p:spPr>
      </p:pic>
      <p:pic>
        <p:nvPicPr>
          <p:cNvPr id="10" name="Picture 9" descr="Graph showing Cancer Services 62day pathway performance. "/>
          <p:cNvPicPr>
            <a:picLocks noChangeAspect="1"/>
          </p:cNvPicPr>
          <p:nvPr/>
        </p:nvPicPr>
        <p:blipFill>
          <a:blip r:embed="rId5"/>
          <a:stretch>
            <a:fillRect/>
          </a:stretch>
        </p:blipFill>
        <p:spPr>
          <a:xfrm>
            <a:off x="8420726" y="2651609"/>
            <a:ext cx="3672905" cy="1303838"/>
          </a:xfrm>
          <a:prstGeom prst="rect">
            <a:avLst/>
          </a:prstGeom>
        </p:spPr>
      </p:pic>
      <p:pic>
        <p:nvPicPr>
          <p:cNvPr id="16" name="Picture 15" descr="A red triangle with blue border"/>
          <p:cNvPicPr>
            <a:picLocks noChangeAspect="1"/>
          </p:cNvPicPr>
          <p:nvPr/>
        </p:nvPicPr>
        <p:blipFill>
          <a:blip r:embed="rId3"/>
          <a:stretch>
            <a:fillRect/>
          </a:stretch>
        </p:blipFill>
        <p:spPr>
          <a:xfrm>
            <a:off x="7731198" y="4479558"/>
            <a:ext cx="354425" cy="346884"/>
          </a:xfrm>
          <a:prstGeom prst="rect">
            <a:avLst/>
          </a:prstGeom>
        </p:spPr>
      </p:pic>
      <p:pic>
        <p:nvPicPr>
          <p:cNvPr id="11" name="Picture 10" descr="Graph showing Total New Outpatient Attendances *(Consultant and Nurse led)."/>
          <p:cNvPicPr>
            <a:picLocks noChangeAspect="1"/>
          </p:cNvPicPr>
          <p:nvPr/>
        </p:nvPicPr>
        <p:blipFill>
          <a:blip r:embed="rId6"/>
          <a:stretch>
            <a:fillRect/>
          </a:stretch>
        </p:blipFill>
        <p:spPr>
          <a:xfrm>
            <a:off x="8420726" y="4056794"/>
            <a:ext cx="3672905" cy="1299157"/>
          </a:xfrm>
          <a:prstGeom prst="rect">
            <a:avLst/>
          </a:prstGeom>
        </p:spPr>
      </p:pic>
      <p:pic>
        <p:nvPicPr>
          <p:cNvPr id="18" name="Picture 17" descr="A red triangle with blue border"/>
          <p:cNvPicPr>
            <a:picLocks noChangeAspect="1"/>
          </p:cNvPicPr>
          <p:nvPr/>
        </p:nvPicPr>
        <p:blipFill>
          <a:blip r:embed="rId3"/>
          <a:stretch>
            <a:fillRect/>
          </a:stretch>
        </p:blipFill>
        <p:spPr>
          <a:xfrm>
            <a:off x="7731197" y="5877193"/>
            <a:ext cx="354425" cy="346884"/>
          </a:xfrm>
          <a:prstGeom prst="rect">
            <a:avLst/>
          </a:prstGeom>
        </p:spPr>
      </p:pic>
      <p:pic>
        <p:nvPicPr>
          <p:cNvPr id="12" name="Picture 11" descr="Graph showing Total Review Outpatient Attendances (Consultant and Nurse led)."/>
          <p:cNvPicPr>
            <a:picLocks noChangeAspect="1"/>
          </p:cNvPicPr>
          <p:nvPr/>
        </p:nvPicPr>
        <p:blipFill>
          <a:blip r:embed="rId7"/>
          <a:stretch>
            <a:fillRect/>
          </a:stretch>
        </p:blipFill>
        <p:spPr>
          <a:xfrm>
            <a:off x="8420726" y="5379848"/>
            <a:ext cx="3630022" cy="1403486"/>
          </a:xfrm>
          <a:prstGeom prst="rect">
            <a:avLst/>
          </a:prstGeom>
        </p:spPr>
      </p:pic>
    </p:spTree>
    <p:extLst>
      <p:ext uri="{BB962C8B-B14F-4D97-AF65-F5344CB8AC3E}">
        <p14:creationId xmlns:p14="http://schemas.microsoft.com/office/powerpoint/2010/main" val="701636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 (Slide 3)</a:t>
            </a:r>
          </a:p>
        </p:txBody>
      </p:sp>
      <p:graphicFrame>
        <p:nvGraphicFramePr>
          <p:cNvPr id="2" name="Table 1"/>
          <p:cNvGraphicFramePr>
            <a:graphicFrameLocks noGrp="1"/>
          </p:cNvGraphicFramePr>
          <p:nvPr>
            <p:extLst>
              <p:ext uri="{D42A27DB-BD31-4B8C-83A1-F6EECF244321}">
                <p14:modId xmlns:p14="http://schemas.microsoft.com/office/powerpoint/2010/main" val="323665330"/>
              </p:ext>
            </p:extLst>
          </p:nvPr>
        </p:nvGraphicFramePr>
        <p:xfrm>
          <a:off x="0" y="400111"/>
          <a:ext cx="12191999" cy="6457890"/>
        </p:xfrm>
        <a:graphic>
          <a:graphicData uri="http://schemas.openxmlformats.org/drawingml/2006/table">
            <a:tbl>
              <a:tblPr firstRow="1" bandRow="1">
                <a:tableStyleId>{5C22544A-7EE6-4342-B048-85BDC9FD1C3A}</a:tableStyleId>
              </a:tblPr>
              <a:tblGrid>
                <a:gridCol w="1517580">
                  <a:extLst>
                    <a:ext uri="{9D8B030D-6E8A-4147-A177-3AD203B41FA5}">
                      <a16:colId xmlns:a16="http://schemas.microsoft.com/office/drawing/2014/main" val="67219486"/>
                    </a:ext>
                  </a:extLst>
                </a:gridCol>
                <a:gridCol w="1517580">
                  <a:extLst>
                    <a:ext uri="{9D8B030D-6E8A-4147-A177-3AD203B41FA5}">
                      <a16:colId xmlns:a16="http://schemas.microsoft.com/office/drawing/2014/main" val="3145130481"/>
                    </a:ext>
                  </a:extLst>
                </a:gridCol>
                <a:gridCol w="861679">
                  <a:extLst>
                    <a:ext uri="{9D8B030D-6E8A-4147-A177-3AD203B41FA5}">
                      <a16:colId xmlns:a16="http://schemas.microsoft.com/office/drawing/2014/main" val="1187641680"/>
                    </a:ext>
                  </a:extLst>
                </a:gridCol>
                <a:gridCol w="1903549">
                  <a:extLst>
                    <a:ext uri="{9D8B030D-6E8A-4147-A177-3AD203B41FA5}">
                      <a16:colId xmlns:a16="http://schemas.microsoft.com/office/drawing/2014/main" val="3247098725"/>
                    </a:ext>
                  </a:extLst>
                </a:gridCol>
                <a:gridCol w="1484627">
                  <a:extLst>
                    <a:ext uri="{9D8B030D-6E8A-4147-A177-3AD203B41FA5}">
                      <a16:colId xmlns:a16="http://schemas.microsoft.com/office/drawing/2014/main" val="3934673934"/>
                    </a:ext>
                  </a:extLst>
                </a:gridCol>
                <a:gridCol w="954404">
                  <a:extLst>
                    <a:ext uri="{9D8B030D-6E8A-4147-A177-3AD203B41FA5}">
                      <a16:colId xmlns:a16="http://schemas.microsoft.com/office/drawing/2014/main" val="340205772"/>
                    </a:ext>
                  </a:extLst>
                </a:gridCol>
                <a:gridCol w="3952580">
                  <a:extLst>
                    <a:ext uri="{9D8B030D-6E8A-4147-A177-3AD203B41FA5}">
                      <a16:colId xmlns:a16="http://schemas.microsoft.com/office/drawing/2014/main" val="1075718584"/>
                    </a:ext>
                  </a:extLst>
                </a:gridCol>
              </a:tblGrid>
              <a:tr h="768021">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r>
                        <a:rPr lang="en-GB" sz="1200" dirty="0">
                          <a:solidFill>
                            <a:schemeClr val="tx1"/>
                          </a:solidFill>
                        </a:rPr>
                        <a:t>May</a:t>
                      </a:r>
                      <a:r>
                        <a:rPr lang="en-GB" sz="1200" baseline="0" dirty="0">
                          <a:solidFill>
                            <a:schemeClr val="tx1"/>
                          </a:solidFill>
                        </a:rPr>
                        <a:t> </a:t>
                      </a:r>
                      <a:r>
                        <a:rPr lang="en-GB" sz="1200" dirty="0">
                          <a:solidFill>
                            <a:schemeClr val="tx1"/>
                          </a:solidFill>
                        </a:rPr>
                        <a:t>25 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a:t>
                      </a:r>
                      <a:r>
                        <a:rPr lang="en-GB" sz="1200" baseline="0" dirty="0">
                          <a:solidFill>
                            <a:schemeClr val="tx1"/>
                          </a:solidFill>
                        </a:rPr>
                        <a:t> </a:t>
                      </a:r>
                      <a:r>
                        <a:rPr lang="en-GB" sz="1200" dirty="0">
                          <a:solidFill>
                            <a:schemeClr val="tx1"/>
                          </a:solidFill>
                        </a:rPr>
                        <a:t>In-month Performance</a:t>
                      </a:r>
                    </a:p>
                  </a:txBody>
                  <a:tcPr/>
                </a:tc>
                <a:tc>
                  <a:txBody>
                    <a:bodyPr/>
                    <a:lstStyle/>
                    <a:p>
                      <a:r>
                        <a:rPr lang="en-GB" sz="1200" dirty="0">
                          <a:solidFill>
                            <a:schemeClr val="tx1"/>
                          </a:solidFill>
                        </a:rPr>
                        <a:t>Cumulative Activity YTD</a:t>
                      </a:r>
                    </a:p>
                  </a:txBody>
                  <a:tcPr/>
                </a:tc>
                <a:tc>
                  <a:txBody>
                    <a:bodyPr/>
                    <a:lstStyle/>
                    <a:p>
                      <a:r>
                        <a:rPr lang="en-GB" sz="1200" dirty="0">
                          <a:solidFill>
                            <a:schemeClr val="tx1"/>
                          </a:solidFill>
                        </a:rPr>
                        <a:t>Rag Status</a:t>
                      </a:r>
                    </a:p>
                    <a:p>
                      <a:pPr algn="ctr"/>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14167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Elective Care</a:t>
                      </a:r>
                    </a:p>
                    <a:p>
                      <a:endParaRPr lang="en-GB" sz="1200" dirty="0"/>
                    </a:p>
                    <a:p>
                      <a:r>
                        <a:rPr lang="en-GB" sz="900" i="1" dirty="0"/>
                        <a:t>* Targets included in SDP Summary Table</a:t>
                      </a:r>
                    </a:p>
                    <a:p>
                      <a:endParaRPr lang="en-GB" sz="1200" dirty="0"/>
                    </a:p>
                  </a:txBody>
                  <a:tcPr/>
                </a:tc>
                <a:tc>
                  <a:txBody>
                    <a:bodyPr/>
                    <a:lstStyle/>
                    <a:p>
                      <a:r>
                        <a:rPr lang="en-GB" sz="1100" dirty="0"/>
                        <a:t>Inpatient</a:t>
                      </a:r>
                      <a:r>
                        <a:rPr lang="en-GB" sz="1100" baseline="0" dirty="0"/>
                        <a:t> Admissions * </a:t>
                      </a:r>
                      <a:r>
                        <a:rPr lang="en-GB" sz="1100" dirty="0"/>
                        <a:t> 100% of 2019/20 outturn</a:t>
                      </a:r>
                    </a:p>
                  </a:txBody>
                  <a:tcPr marL="60960" marR="60960" marT="30480" marB="30480"/>
                </a:tc>
                <a:tc>
                  <a:txBody>
                    <a:bodyPr/>
                    <a:lstStyle/>
                    <a:p>
                      <a:r>
                        <a:rPr lang="en-GB" sz="1100" dirty="0"/>
                        <a:t>1,791</a:t>
                      </a:r>
                    </a:p>
                  </a:txBody>
                  <a:tcPr marL="60960" marR="60960" marT="30480" marB="30480"/>
                </a:tc>
                <a:tc>
                  <a:txBody>
                    <a:bodyPr/>
                    <a:lstStyle/>
                    <a:p>
                      <a:r>
                        <a:rPr lang="en-GB" sz="1100" dirty="0"/>
                        <a:t>1,601 admissions</a:t>
                      </a:r>
                    </a:p>
                    <a:p>
                      <a:r>
                        <a:rPr lang="en-GB" sz="1100" dirty="0">
                          <a:solidFill>
                            <a:schemeClr val="tx1"/>
                          </a:solidFill>
                        </a:rPr>
                        <a:t>190 below</a:t>
                      </a:r>
                      <a:r>
                        <a:rPr lang="en-GB" sz="1100" baseline="0" dirty="0">
                          <a:solidFill>
                            <a:schemeClr val="tx1"/>
                          </a:solidFill>
                        </a:rPr>
                        <a:t> </a:t>
                      </a:r>
                      <a:r>
                        <a:rPr lang="en-GB" sz="1100" baseline="0" dirty="0"/>
                        <a:t>expected activity (89.4%)</a:t>
                      </a:r>
                      <a:endParaRPr lang="en-GB" sz="1100" dirty="0"/>
                    </a:p>
                  </a:txBody>
                  <a:tcPr marL="60960" marR="60960" marT="30480" marB="30480"/>
                </a:tc>
                <a:tc>
                  <a:txBody>
                    <a:bodyPr/>
                    <a:lstStyle/>
                    <a:p>
                      <a:r>
                        <a:rPr lang="en-GB" sz="1100" b="1" dirty="0"/>
                        <a:t>Total</a:t>
                      </a:r>
                      <a:r>
                        <a:rPr lang="en-GB" sz="1100" b="1" baseline="0" dirty="0"/>
                        <a:t> Apr 25 - May 25 3,314 </a:t>
                      </a:r>
                      <a:r>
                        <a:rPr lang="en-GB" sz="1100" b="1" dirty="0"/>
                        <a:t>(92.6%)</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416739">
                <a:tc>
                  <a:txBody>
                    <a:bodyPr/>
                    <a:lstStyle/>
                    <a:p>
                      <a:endParaRPr lang="en-GB" sz="1200" dirty="0"/>
                    </a:p>
                  </a:txBody>
                  <a:tcPr/>
                </a:tc>
                <a:tc>
                  <a:txBody>
                    <a:bodyPr/>
                    <a:lstStyle/>
                    <a:p>
                      <a:r>
                        <a:rPr lang="en-GB" sz="1100" dirty="0"/>
                        <a:t>Day</a:t>
                      </a:r>
                      <a:r>
                        <a:rPr lang="en-GB" sz="1100" baseline="0" dirty="0"/>
                        <a:t> Case Procedures * </a:t>
                      </a:r>
                      <a:r>
                        <a:rPr lang="en-GB" sz="1100" dirty="0"/>
                        <a:t> </a:t>
                      </a:r>
                      <a:r>
                        <a:rPr lang="en-GB" sz="1100" baseline="0" dirty="0"/>
                        <a:t>100% of 2019/20 outturn</a:t>
                      </a:r>
                      <a:endParaRPr lang="en-GB" sz="1100" dirty="0"/>
                    </a:p>
                  </a:txBody>
                  <a:tcPr marL="60960" marR="60960" marT="30480" marB="30480"/>
                </a:tc>
                <a:tc>
                  <a:txBody>
                    <a:bodyPr/>
                    <a:lstStyle/>
                    <a:p>
                      <a:r>
                        <a:rPr lang="en-GB" sz="1100" dirty="0"/>
                        <a:t>5,708</a:t>
                      </a:r>
                    </a:p>
                  </a:txBody>
                  <a:tcPr marL="60960" marR="60960" marT="30480" marB="30480"/>
                </a:tc>
                <a:tc>
                  <a:txBody>
                    <a:bodyPr/>
                    <a:lstStyle/>
                    <a:p>
                      <a:r>
                        <a:rPr lang="en-GB" sz="1100" dirty="0"/>
                        <a:t>6,643 procedures</a:t>
                      </a:r>
                    </a:p>
                    <a:p>
                      <a:r>
                        <a:rPr lang="en-GB" sz="1100" baseline="0" dirty="0">
                          <a:solidFill>
                            <a:schemeClr val="tx1"/>
                          </a:solidFill>
                        </a:rPr>
                        <a:t>935 above</a:t>
                      </a:r>
                      <a:r>
                        <a:rPr lang="en-GB" sz="1100" dirty="0">
                          <a:solidFill>
                            <a:schemeClr val="tx1"/>
                          </a:solidFill>
                        </a:rPr>
                        <a:t> </a:t>
                      </a:r>
                      <a:r>
                        <a:rPr lang="en-GB" sz="1100" dirty="0"/>
                        <a:t>expected activity (116.4%)</a:t>
                      </a:r>
                    </a:p>
                  </a:txBody>
                  <a:tcPr marL="60960" marR="60960" marT="30480" marB="30480"/>
                </a:tc>
                <a:tc>
                  <a:txBody>
                    <a:bodyPr/>
                    <a:lstStyle/>
                    <a:p>
                      <a:r>
                        <a:rPr lang="en-GB" sz="1100" b="1" dirty="0"/>
                        <a:t>Total</a:t>
                      </a:r>
                      <a:r>
                        <a:rPr lang="en-GB" sz="1100" b="1" baseline="0" dirty="0"/>
                        <a:t> Apr 25 - May 25 62,807 (99.6%)</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416739">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Endoscopy (4 scopes)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100% of 2019/20 outturn </a:t>
                      </a:r>
                      <a:endParaRPr lang="en-GB" sz="1100" dirty="0"/>
                    </a:p>
                    <a:p>
                      <a:endParaRPr lang="en-GB" sz="1100" dirty="0"/>
                    </a:p>
                  </a:txBody>
                  <a:tcPr marL="60960" marR="60960" marT="30480" marB="30480"/>
                </a:tc>
                <a:tc>
                  <a:txBody>
                    <a:bodyPr/>
                    <a:lstStyle/>
                    <a:p>
                      <a:r>
                        <a:rPr lang="en-GB" sz="1100" dirty="0"/>
                        <a:t>1,217</a:t>
                      </a:r>
                    </a:p>
                  </a:txBody>
                  <a:tcPr marL="60960" marR="60960" marT="30480" marB="30480"/>
                </a:tc>
                <a:tc>
                  <a:txBody>
                    <a:bodyPr/>
                    <a:lstStyle/>
                    <a:p>
                      <a:r>
                        <a:rPr lang="en-GB" sz="1100" dirty="0"/>
                        <a:t>554</a:t>
                      </a:r>
                    </a:p>
                    <a:p>
                      <a:r>
                        <a:rPr lang="en-GB" sz="1100" dirty="0"/>
                        <a:t>663 below</a:t>
                      </a:r>
                      <a:r>
                        <a:rPr lang="en-GB" sz="1100" baseline="0" dirty="0"/>
                        <a:t> expected activity (45.5%)</a:t>
                      </a:r>
                      <a:endParaRPr lang="en-GB" sz="1100" dirty="0"/>
                    </a:p>
                  </a:txBody>
                  <a:tcPr marL="60960" marR="60960" marT="30480" marB="30480"/>
                </a:tc>
                <a:tc>
                  <a:txBody>
                    <a:bodyPr/>
                    <a:lstStyle/>
                    <a:p>
                      <a:r>
                        <a:rPr lang="en-GB" sz="1100" b="1" dirty="0"/>
                        <a:t>Total Apr 25</a:t>
                      </a:r>
                      <a:r>
                        <a:rPr lang="en-GB" sz="1100" b="1" baseline="0" dirty="0"/>
                        <a:t> – May 25 1,319 (54.9%)</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439652">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MPH Inpatient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2019/20 outturn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328</a:t>
                      </a:r>
                    </a:p>
                    <a:p>
                      <a:endParaRPr lang="en-GB" sz="1100" dirty="0"/>
                    </a:p>
                  </a:txBody>
                  <a:tcPr marL="60960" marR="60960" marT="30480" marB="30480"/>
                </a:tc>
                <a:tc>
                  <a:txBody>
                    <a:bodyPr/>
                    <a:lstStyle/>
                    <a:p>
                      <a:r>
                        <a:rPr lang="en-GB" sz="1100" dirty="0"/>
                        <a:t>278 procedures</a:t>
                      </a:r>
                    </a:p>
                    <a:p>
                      <a:r>
                        <a:rPr lang="en-GB" sz="1100" dirty="0">
                          <a:solidFill>
                            <a:schemeClr val="tx1"/>
                          </a:solidFill>
                        </a:rPr>
                        <a:t>50 below </a:t>
                      </a:r>
                      <a:r>
                        <a:rPr lang="en-GB" sz="1100" dirty="0"/>
                        <a:t>expected activity (84.8%)</a:t>
                      </a:r>
                    </a:p>
                    <a:p>
                      <a:endParaRPr lang="en-GB" sz="1100" dirty="0"/>
                    </a:p>
                  </a:txBody>
                  <a:tcPr marL="60960" marR="60960" marT="30480" marB="30480"/>
                </a:tc>
                <a:tc>
                  <a:txBody>
                    <a:bodyPr/>
                    <a:lstStyle/>
                    <a:p>
                      <a:r>
                        <a:rPr lang="en-GB" sz="1100" b="1" dirty="0"/>
                        <a:t>Total Apr 25 - May 25 579 (90.7%)</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14" name="Picture 13" descr="A red triangle with blue border"/>
          <p:cNvPicPr>
            <a:picLocks noChangeAspect="1"/>
          </p:cNvPicPr>
          <p:nvPr/>
        </p:nvPicPr>
        <p:blipFill>
          <a:blip r:embed="rId3"/>
          <a:stretch>
            <a:fillRect/>
          </a:stretch>
        </p:blipFill>
        <p:spPr>
          <a:xfrm>
            <a:off x="7619534" y="1742500"/>
            <a:ext cx="354425" cy="346884"/>
          </a:xfrm>
          <a:prstGeom prst="rect">
            <a:avLst/>
          </a:prstGeom>
        </p:spPr>
      </p:pic>
      <p:pic>
        <p:nvPicPr>
          <p:cNvPr id="7" name="Picture 6" descr="Graph showing Elective Inpatient Admissions."/>
          <p:cNvPicPr>
            <a:picLocks noChangeAspect="1"/>
          </p:cNvPicPr>
          <p:nvPr/>
        </p:nvPicPr>
        <p:blipFill>
          <a:blip r:embed="rId4"/>
          <a:stretch>
            <a:fillRect/>
          </a:stretch>
        </p:blipFill>
        <p:spPr>
          <a:xfrm>
            <a:off x="8280345" y="1359568"/>
            <a:ext cx="3864029" cy="1239926"/>
          </a:xfrm>
          <a:prstGeom prst="rect">
            <a:avLst/>
          </a:prstGeom>
        </p:spPr>
      </p:pic>
      <p:pic>
        <p:nvPicPr>
          <p:cNvPr id="15" name="Picture 14" descr="A green circle with blue border"/>
          <p:cNvPicPr>
            <a:picLocks noChangeAspect="1"/>
          </p:cNvPicPr>
          <p:nvPr/>
        </p:nvPicPr>
        <p:blipFill>
          <a:blip r:embed="rId5"/>
          <a:stretch>
            <a:fillRect/>
          </a:stretch>
        </p:blipFill>
        <p:spPr>
          <a:xfrm>
            <a:off x="7619534" y="3160214"/>
            <a:ext cx="337356" cy="337356"/>
          </a:xfrm>
          <a:prstGeom prst="rect">
            <a:avLst/>
          </a:prstGeom>
        </p:spPr>
      </p:pic>
      <p:pic>
        <p:nvPicPr>
          <p:cNvPr id="8" name="Picture 7" descr="Graph showing Day Case proceedures."/>
          <p:cNvPicPr>
            <a:picLocks noChangeAspect="1"/>
          </p:cNvPicPr>
          <p:nvPr/>
        </p:nvPicPr>
        <p:blipFill>
          <a:blip r:embed="rId6"/>
          <a:stretch>
            <a:fillRect/>
          </a:stretch>
        </p:blipFill>
        <p:spPr>
          <a:xfrm>
            <a:off x="8280344" y="2664130"/>
            <a:ext cx="3864029" cy="1290096"/>
          </a:xfrm>
          <a:prstGeom prst="rect">
            <a:avLst/>
          </a:prstGeom>
        </p:spPr>
      </p:pic>
      <p:pic>
        <p:nvPicPr>
          <p:cNvPr id="21" name="Picture 20" descr="A red triangle with blue border"/>
          <p:cNvPicPr>
            <a:picLocks noChangeAspect="1"/>
          </p:cNvPicPr>
          <p:nvPr/>
        </p:nvPicPr>
        <p:blipFill>
          <a:blip r:embed="rId3"/>
          <a:stretch>
            <a:fillRect/>
          </a:stretch>
        </p:blipFill>
        <p:spPr>
          <a:xfrm>
            <a:off x="7636603" y="4523424"/>
            <a:ext cx="354425" cy="346884"/>
          </a:xfrm>
          <a:prstGeom prst="rect">
            <a:avLst/>
          </a:prstGeom>
        </p:spPr>
      </p:pic>
      <p:pic>
        <p:nvPicPr>
          <p:cNvPr id="9" name="Picture 8" descr="Graph showing Adult Endoscopy (4 scopes)."/>
          <p:cNvPicPr>
            <a:picLocks noChangeAspect="1"/>
          </p:cNvPicPr>
          <p:nvPr/>
        </p:nvPicPr>
        <p:blipFill>
          <a:blip r:embed="rId7"/>
          <a:stretch>
            <a:fillRect/>
          </a:stretch>
        </p:blipFill>
        <p:spPr>
          <a:xfrm>
            <a:off x="8297414" y="4054656"/>
            <a:ext cx="3846959" cy="1259976"/>
          </a:xfrm>
          <a:prstGeom prst="rect">
            <a:avLst/>
          </a:prstGeom>
        </p:spPr>
      </p:pic>
      <p:pic>
        <p:nvPicPr>
          <p:cNvPr id="19" name="Picture 18" descr="A red triangle with blue border"/>
          <p:cNvPicPr>
            <a:picLocks noChangeAspect="1"/>
          </p:cNvPicPr>
          <p:nvPr/>
        </p:nvPicPr>
        <p:blipFill>
          <a:blip r:embed="rId3"/>
          <a:stretch>
            <a:fillRect/>
          </a:stretch>
        </p:blipFill>
        <p:spPr>
          <a:xfrm>
            <a:off x="7634207" y="5841773"/>
            <a:ext cx="354425" cy="346884"/>
          </a:xfrm>
          <a:prstGeom prst="rect">
            <a:avLst/>
          </a:prstGeom>
        </p:spPr>
      </p:pic>
      <p:pic>
        <p:nvPicPr>
          <p:cNvPr id="16" name="Picture 15" descr="Graph showing MPH Inpatient Theatre Procedures."/>
          <p:cNvPicPr>
            <a:picLocks noChangeAspect="1"/>
          </p:cNvPicPr>
          <p:nvPr/>
        </p:nvPicPr>
        <p:blipFill>
          <a:blip r:embed="rId8"/>
          <a:stretch>
            <a:fillRect/>
          </a:stretch>
        </p:blipFill>
        <p:spPr>
          <a:xfrm>
            <a:off x="8280344" y="5385736"/>
            <a:ext cx="3864029" cy="1263258"/>
          </a:xfrm>
          <a:prstGeom prst="rect">
            <a:avLst/>
          </a:prstGeom>
        </p:spPr>
      </p:pic>
    </p:spTree>
    <p:extLst>
      <p:ext uri="{BB962C8B-B14F-4D97-AF65-F5344CB8AC3E}">
        <p14:creationId xmlns:p14="http://schemas.microsoft.com/office/powerpoint/2010/main" val="2599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1999"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 (Slide 4)</a:t>
            </a:r>
          </a:p>
        </p:txBody>
      </p:sp>
      <p:graphicFrame>
        <p:nvGraphicFramePr>
          <p:cNvPr id="2" name="Table 1"/>
          <p:cNvGraphicFramePr>
            <a:graphicFrameLocks noGrp="1"/>
          </p:cNvGraphicFramePr>
          <p:nvPr>
            <p:extLst>
              <p:ext uri="{D42A27DB-BD31-4B8C-83A1-F6EECF244321}">
                <p14:modId xmlns:p14="http://schemas.microsoft.com/office/powerpoint/2010/main" val="3825006871"/>
              </p:ext>
            </p:extLst>
          </p:nvPr>
        </p:nvGraphicFramePr>
        <p:xfrm>
          <a:off x="0" y="400110"/>
          <a:ext cx="12192001" cy="6457889"/>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524000">
                  <a:extLst>
                    <a:ext uri="{9D8B030D-6E8A-4147-A177-3AD203B41FA5}">
                      <a16:colId xmlns:a16="http://schemas.microsoft.com/office/drawing/2014/main" val="3145130481"/>
                    </a:ext>
                  </a:extLst>
                </a:gridCol>
                <a:gridCol w="865325">
                  <a:extLst>
                    <a:ext uri="{9D8B030D-6E8A-4147-A177-3AD203B41FA5}">
                      <a16:colId xmlns:a16="http://schemas.microsoft.com/office/drawing/2014/main" val="1187641680"/>
                    </a:ext>
                  </a:extLst>
                </a:gridCol>
                <a:gridCol w="1867243">
                  <a:extLst>
                    <a:ext uri="{9D8B030D-6E8A-4147-A177-3AD203B41FA5}">
                      <a16:colId xmlns:a16="http://schemas.microsoft.com/office/drawing/2014/main" val="3247098725"/>
                    </a:ext>
                  </a:extLst>
                </a:gridCol>
                <a:gridCol w="1554628">
                  <a:extLst>
                    <a:ext uri="{9D8B030D-6E8A-4147-A177-3AD203B41FA5}">
                      <a16:colId xmlns:a16="http://schemas.microsoft.com/office/drawing/2014/main" val="3934673934"/>
                    </a:ext>
                  </a:extLst>
                </a:gridCol>
                <a:gridCol w="939080">
                  <a:extLst>
                    <a:ext uri="{9D8B030D-6E8A-4147-A177-3AD203B41FA5}">
                      <a16:colId xmlns:a16="http://schemas.microsoft.com/office/drawing/2014/main" val="340205772"/>
                    </a:ext>
                  </a:extLst>
                </a:gridCol>
                <a:gridCol w="3917725">
                  <a:extLst>
                    <a:ext uri="{9D8B030D-6E8A-4147-A177-3AD203B41FA5}">
                      <a16:colId xmlns:a16="http://schemas.microsoft.com/office/drawing/2014/main" val="1075718584"/>
                    </a:ext>
                  </a:extLst>
                </a:gridCol>
              </a:tblGrid>
              <a:tr h="673335">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r>
                        <a:rPr lang="en-GB" sz="1200" dirty="0">
                          <a:solidFill>
                            <a:schemeClr val="tx1"/>
                          </a:solidFill>
                        </a:rPr>
                        <a:t>May 25</a:t>
                      </a:r>
                      <a:r>
                        <a:rPr lang="en-GB" sz="1200" baseline="0" dirty="0">
                          <a:solidFill>
                            <a:schemeClr val="tx1"/>
                          </a:solidFill>
                        </a:rPr>
                        <a:t> </a:t>
                      </a:r>
                      <a:r>
                        <a:rPr lang="en-GB" sz="1200" dirty="0">
                          <a:solidFill>
                            <a:schemeClr val="tx1"/>
                          </a:solidFill>
                        </a:rPr>
                        <a:t>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 In-month Performance</a:t>
                      </a:r>
                    </a:p>
                  </a:txBody>
                  <a:tcPr/>
                </a:tc>
                <a:tc>
                  <a:txBody>
                    <a:bodyPr/>
                    <a:lstStyle/>
                    <a:p>
                      <a:r>
                        <a:rPr lang="en-GB" sz="1200" dirty="0">
                          <a:solidFill>
                            <a:schemeClr val="tx1"/>
                          </a:solidFill>
                        </a:rPr>
                        <a:t>Cumulative Activity YTD</a:t>
                      </a:r>
                    </a:p>
                  </a:txBody>
                  <a:tcPr/>
                </a:tc>
                <a:tc>
                  <a:txBody>
                    <a:bodyPr/>
                    <a:lstStyle/>
                    <a:p>
                      <a:r>
                        <a:rPr lang="en-GB" sz="1200" dirty="0">
                          <a:solidFill>
                            <a:schemeClr val="tx1"/>
                          </a:solidFill>
                        </a:rPr>
                        <a:t>Rag Status</a:t>
                      </a:r>
                    </a:p>
                    <a:p>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1407881">
                <a:tc>
                  <a:txBody>
                    <a:bodyPr/>
                    <a:lstStyle/>
                    <a:p>
                      <a:r>
                        <a:rPr lang="en-GB" sz="1200" b="1" dirty="0"/>
                        <a:t>Elective</a:t>
                      </a:r>
                      <a:r>
                        <a:rPr lang="en-GB" sz="1200" b="1" baseline="0" dirty="0"/>
                        <a:t> Care</a:t>
                      </a:r>
                    </a:p>
                    <a:p>
                      <a:endParaRPr lang="en-GB" sz="1200" b="1" baseline="0" dirty="0"/>
                    </a:p>
                    <a:p>
                      <a:r>
                        <a:rPr lang="en-GB" sz="900" b="0" i="1" dirty="0"/>
                        <a:t>* Targets included in SDP Summary Table</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MPH Day Case</a:t>
                      </a:r>
                      <a:r>
                        <a:rPr lang="en-GB" sz="1100" baseline="0" dirty="0"/>
                        <a: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105% of 2019/20 outturn</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342</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365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23 above expected activity  (112%)</a:t>
                      </a:r>
                    </a:p>
                    <a:p>
                      <a:endParaRPr lang="en-GB" sz="1100" dirty="0"/>
                    </a:p>
                  </a:txBody>
                  <a:tcPr marL="60960" marR="60960" marT="30480" marB="30480"/>
                </a:tc>
                <a:tc>
                  <a:txBody>
                    <a:bodyPr/>
                    <a:lstStyle/>
                    <a:p>
                      <a:r>
                        <a:rPr lang="pt-BR" sz="1100" b="1" dirty="0"/>
                        <a:t>Total Apr 25 -May 25 </a:t>
                      </a:r>
                    </a:p>
                    <a:p>
                      <a:r>
                        <a:rPr lang="pt-BR" sz="1100" b="1" dirty="0"/>
                        <a:t>705 (114.4%)</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576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Imaging</a:t>
                      </a:r>
                    </a:p>
                    <a:p>
                      <a:endParaRPr lang="en-GB" sz="1200" dirty="0"/>
                    </a:p>
                  </a:txBody>
                  <a:tcPr/>
                </a:tc>
                <a:tc>
                  <a:txBody>
                    <a:bodyPr/>
                    <a:lstStyle/>
                    <a:p>
                      <a:r>
                        <a:rPr lang="en-GB" sz="1100" dirty="0"/>
                        <a:t>MRI Scan *</a:t>
                      </a:r>
                    </a:p>
                    <a:p>
                      <a:endParaRPr lang="en-GB" sz="1100" dirty="0"/>
                    </a:p>
                    <a:p>
                      <a:r>
                        <a:rPr lang="en-GB" sz="1100" dirty="0"/>
                        <a:t>Deliver activity</a:t>
                      </a:r>
                      <a:r>
                        <a:rPr lang="en-GB" sz="1100" baseline="0" dirty="0"/>
                        <a:t> in line with agreed SBA volume. </a:t>
                      </a:r>
                      <a:r>
                        <a:rPr lang="en-GB" sz="1100" i="1" baseline="0" dirty="0"/>
                        <a:t>SBA currency is being reviewed for 25/26 to take account of multiple body areas</a:t>
                      </a:r>
                      <a:endParaRPr lang="en-GB" sz="1100" i="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3,864 per month</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3,408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456 below expected activity  (88.2%)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i="1" dirty="0"/>
                        <a:t>Note – SBA</a:t>
                      </a:r>
                      <a:r>
                        <a:rPr lang="en-GB" sz="1100" i="1" baseline="0" dirty="0"/>
                        <a:t> baseline subject to review</a:t>
                      </a:r>
                      <a:endParaRPr lang="en-GB" sz="1100" i="1" dirty="0"/>
                    </a:p>
                    <a:p>
                      <a:endParaRPr lang="en-GB" sz="1100" dirty="0"/>
                    </a:p>
                  </a:txBody>
                  <a:tcPr marL="60960" marR="60960" marT="30480" marB="30480"/>
                </a:tc>
                <a:tc>
                  <a:txBody>
                    <a:bodyPr/>
                    <a:lstStyle/>
                    <a:p>
                      <a:r>
                        <a:rPr lang="en-GB" sz="1100" b="1" dirty="0"/>
                        <a:t>Total Apr 25 - May</a:t>
                      </a:r>
                      <a:r>
                        <a:rPr lang="en-GB" sz="1100" b="1" baseline="0" dirty="0"/>
                        <a:t> 25 6,620</a:t>
                      </a:r>
                      <a:r>
                        <a:rPr lang="en-GB" sz="1100" b="1" dirty="0"/>
                        <a:t> (85.6%)</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407881">
                <a:tc>
                  <a:txBody>
                    <a:bodyPr/>
                    <a:lstStyle/>
                    <a:p>
                      <a:endParaRPr lang="en-GB" sz="1200" dirty="0"/>
                    </a:p>
                  </a:txBody>
                  <a:tcPr/>
                </a:tc>
                <a:tc>
                  <a:txBody>
                    <a:bodyPr/>
                    <a:lstStyle/>
                    <a:p>
                      <a:r>
                        <a:rPr lang="en-GB" sz="1100" dirty="0"/>
                        <a:t>CT Scan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Deliver activity</a:t>
                      </a:r>
                      <a:r>
                        <a:rPr lang="en-GB" sz="1100" baseline="0" dirty="0"/>
                        <a:t> in line with agreed SBA volume</a:t>
                      </a: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5,367 per month</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7,472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2,105 above expected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(139.2%)</a:t>
                      </a:r>
                    </a:p>
                    <a:p>
                      <a:endParaRPr lang="en-GB" sz="1100" dirty="0"/>
                    </a:p>
                  </a:txBody>
                  <a:tcPr marL="60960" marR="60960" marT="30480" marB="30480"/>
                </a:tc>
                <a:tc>
                  <a:txBody>
                    <a:bodyPr/>
                    <a:lstStyle/>
                    <a:p>
                      <a:r>
                        <a:rPr lang="en-GB" sz="1100" b="1" dirty="0"/>
                        <a:t>Total Apr 25 - May 25 14,565</a:t>
                      </a:r>
                      <a:r>
                        <a:rPr lang="en-GB" sz="1100" b="1" baseline="0" dirty="0"/>
                        <a:t> </a:t>
                      </a:r>
                      <a:r>
                        <a:rPr lang="en-GB" sz="1100" b="1" dirty="0"/>
                        <a:t>(135.6%)</a:t>
                      </a:r>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392578">
                <a:tc>
                  <a:txBody>
                    <a:bodyPr/>
                    <a:lstStyle/>
                    <a:p>
                      <a:endParaRPr lang="en-GB" sz="1200" b="1" dirty="0"/>
                    </a:p>
                  </a:txBody>
                  <a:tcPr/>
                </a:tc>
                <a:tc>
                  <a:txBody>
                    <a:bodyPr/>
                    <a:lstStyle/>
                    <a:p>
                      <a:r>
                        <a:rPr lang="en-GB" sz="1100" dirty="0"/>
                        <a:t>Non Obstetric Ultrasound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Deliver activity</a:t>
                      </a:r>
                      <a:r>
                        <a:rPr lang="en-GB" sz="1100" baseline="0" dirty="0"/>
                        <a:t> in line with agreed SBA volume</a:t>
                      </a:r>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3,977 per</a:t>
                      </a:r>
                      <a:r>
                        <a:rPr lang="en-GB" sz="1100" baseline="0" dirty="0"/>
                        <a:t> month</a:t>
                      </a:r>
                      <a:endParaRPr lang="en-GB" sz="1100" dirty="0"/>
                    </a:p>
                    <a:p>
                      <a:endParaRPr lang="en-GB" sz="1100" kern="1200" dirty="0">
                        <a:solidFill>
                          <a:schemeClr val="dk1"/>
                        </a:solidFill>
                        <a:latin typeface="+mn-lt"/>
                        <a:ea typeface="+mn-ea"/>
                        <a:cs typeface="+mn-cs"/>
                      </a:endParaRPr>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4,093</a:t>
                      </a:r>
                    </a:p>
                    <a:p>
                      <a:pPr marL="0" algn="l" defTabSz="914400" rtl="0" eaLnBrk="1" latinLnBrk="0" hangingPunct="1"/>
                      <a:endParaRPr lang="en-GB" sz="1100" kern="1200" dirty="0">
                        <a:solidFill>
                          <a:schemeClr val="dk1"/>
                        </a:solidFill>
                        <a:latin typeface="+mn-lt"/>
                        <a:ea typeface="+mn-ea"/>
                        <a:cs typeface="+mn-cs"/>
                      </a:endParaRPr>
                    </a:p>
                    <a:p>
                      <a:pPr marL="0" algn="l" defTabSz="914400" rtl="0" eaLnBrk="1" latinLnBrk="0" hangingPunct="1"/>
                      <a:r>
                        <a:rPr lang="en-GB" sz="1100" kern="1200" dirty="0">
                          <a:solidFill>
                            <a:schemeClr val="dk1"/>
                          </a:solidFill>
                          <a:latin typeface="+mn-lt"/>
                          <a:ea typeface="+mn-ea"/>
                          <a:cs typeface="+mn-cs"/>
                        </a:rPr>
                        <a:t>116 above expected activity  (102.9%)</a:t>
                      </a:r>
                    </a:p>
                    <a:p>
                      <a:endParaRPr lang="en-GB" dirty="0"/>
                    </a:p>
                  </a:txBody>
                  <a:tcPr marL="60960" marR="60960" marT="30480" marB="30480"/>
                </a:tc>
                <a:tc>
                  <a:txBody>
                    <a:bodyPr/>
                    <a:lstStyle/>
                    <a:p>
                      <a:pPr marL="0" algn="l" defTabSz="914400" rtl="0" eaLnBrk="1" latinLnBrk="0" hangingPunct="1"/>
                      <a:r>
                        <a:rPr lang="en-GB" sz="1100" b="1" kern="1200" dirty="0">
                          <a:solidFill>
                            <a:schemeClr val="dk1"/>
                          </a:solidFill>
                          <a:latin typeface="+mn-lt"/>
                          <a:ea typeface="+mn-ea"/>
                          <a:cs typeface="+mn-cs"/>
                        </a:rPr>
                        <a:t>Total Apr 25 - May 25 8,670 (109%)</a:t>
                      </a:r>
                    </a:p>
                  </a:txBody>
                  <a:tcPr marL="60960" marR="60960" marT="30480" marB="30480"/>
                </a:tc>
                <a:tc>
                  <a:txBody>
                    <a:bodyPr/>
                    <a:lstStyle/>
                    <a:p>
                      <a:endParaRPr lang="en-GB" sz="1100" dirty="0"/>
                    </a:p>
                  </a:txBody>
                  <a:tcPr marL="60960" marR="60960" marT="30480" marB="30480"/>
                </a:tc>
                <a:tc>
                  <a:txBody>
                    <a:bodyPr/>
                    <a:lstStyle/>
                    <a:p>
                      <a:endParaRPr lang="en-GB" sz="1100" dirty="0"/>
                    </a:p>
                  </a:txBody>
                  <a:tcPr marL="60960" marR="60960" marT="30480" marB="30480"/>
                </a:tc>
                <a:extLst>
                  <a:ext uri="{0D108BD9-81ED-4DB2-BD59-A6C34878D82A}">
                    <a16:rowId xmlns:a16="http://schemas.microsoft.com/office/drawing/2014/main" val="2780395889"/>
                  </a:ext>
                </a:extLst>
              </a:tr>
            </a:tbl>
          </a:graphicData>
        </a:graphic>
      </p:graphicFrame>
      <p:pic>
        <p:nvPicPr>
          <p:cNvPr id="16" name="Picture 15" descr="A green circle with blue border"/>
          <p:cNvPicPr>
            <a:picLocks noChangeAspect="1"/>
          </p:cNvPicPr>
          <p:nvPr/>
        </p:nvPicPr>
        <p:blipFill>
          <a:blip r:embed="rId2"/>
          <a:stretch>
            <a:fillRect/>
          </a:stretch>
        </p:blipFill>
        <p:spPr>
          <a:xfrm>
            <a:off x="7633238" y="1606175"/>
            <a:ext cx="337356" cy="337356"/>
          </a:xfrm>
          <a:prstGeom prst="rect">
            <a:avLst/>
          </a:prstGeom>
        </p:spPr>
      </p:pic>
      <p:pic>
        <p:nvPicPr>
          <p:cNvPr id="17" name="Picture 16" descr="A red triangle with blue border"/>
          <p:cNvPicPr>
            <a:picLocks noChangeAspect="1"/>
          </p:cNvPicPr>
          <p:nvPr/>
        </p:nvPicPr>
        <p:blipFill>
          <a:blip r:embed="rId3"/>
          <a:stretch>
            <a:fillRect/>
          </a:stretch>
        </p:blipFill>
        <p:spPr>
          <a:xfrm>
            <a:off x="7624703" y="3046584"/>
            <a:ext cx="354425" cy="346884"/>
          </a:xfrm>
          <a:prstGeom prst="rect">
            <a:avLst/>
          </a:prstGeom>
        </p:spPr>
      </p:pic>
      <p:pic>
        <p:nvPicPr>
          <p:cNvPr id="18" name="Picture 17" descr="A green circle with blue border"/>
          <p:cNvPicPr>
            <a:picLocks noChangeAspect="1"/>
          </p:cNvPicPr>
          <p:nvPr/>
        </p:nvPicPr>
        <p:blipFill>
          <a:blip r:embed="rId2"/>
          <a:stretch>
            <a:fillRect/>
          </a:stretch>
        </p:blipFill>
        <p:spPr>
          <a:xfrm>
            <a:off x="7633238" y="4519001"/>
            <a:ext cx="337356" cy="337356"/>
          </a:xfrm>
          <a:prstGeom prst="rect">
            <a:avLst/>
          </a:prstGeom>
        </p:spPr>
      </p:pic>
      <p:pic>
        <p:nvPicPr>
          <p:cNvPr id="19" name="Picture 18" descr="A green circle with blue border"/>
          <p:cNvPicPr>
            <a:picLocks noChangeAspect="1"/>
          </p:cNvPicPr>
          <p:nvPr/>
        </p:nvPicPr>
        <p:blipFill>
          <a:blip r:embed="rId2"/>
          <a:stretch>
            <a:fillRect/>
          </a:stretch>
        </p:blipFill>
        <p:spPr>
          <a:xfrm>
            <a:off x="7624703" y="5936930"/>
            <a:ext cx="337356" cy="337356"/>
          </a:xfrm>
          <a:prstGeom prst="rect">
            <a:avLst/>
          </a:prstGeom>
        </p:spPr>
      </p:pic>
      <p:pic>
        <p:nvPicPr>
          <p:cNvPr id="5" name="Picture 4" descr="Graph showing MPH Orthopaedic Daycases Theatre Proceedures."/>
          <p:cNvPicPr>
            <a:picLocks noChangeAspect="1"/>
          </p:cNvPicPr>
          <p:nvPr/>
        </p:nvPicPr>
        <p:blipFill>
          <a:blip r:embed="rId4"/>
          <a:stretch>
            <a:fillRect/>
          </a:stretch>
        </p:blipFill>
        <p:spPr>
          <a:xfrm>
            <a:off x="8296257" y="1125918"/>
            <a:ext cx="3760085" cy="1336068"/>
          </a:xfrm>
          <a:prstGeom prst="rect">
            <a:avLst/>
          </a:prstGeom>
        </p:spPr>
      </p:pic>
      <p:pic>
        <p:nvPicPr>
          <p:cNvPr id="6" name="Picture 5" descr="Graph showing MRI scans."/>
          <p:cNvPicPr>
            <a:picLocks noChangeAspect="1"/>
          </p:cNvPicPr>
          <p:nvPr/>
        </p:nvPicPr>
        <p:blipFill>
          <a:blip r:embed="rId5"/>
          <a:stretch>
            <a:fillRect/>
          </a:stretch>
        </p:blipFill>
        <p:spPr>
          <a:xfrm>
            <a:off x="8296257" y="2504181"/>
            <a:ext cx="3760085" cy="1482072"/>
          </a:xfrm>
          <a:prstGeom prst="rect">
            <a:avLst/>
          </a:prstGeom>
        </p:spPr>
      </p:pic>
      <p:pic>
        <p:nvPicPr>
          <p:cNvPr id="7" name="Picture 6" descr="Graph showing CT scans."/>
          <p:cNvPicPr>
            <a:picLocks noChangeAspect="1"/>
          </p:cNvPicPr>
          <p:nvPr/>
        </p:nvPicPr>
        <p:blipFill>
          <a:blip r:embed="rId6"/>
          <a:stretch>
            <a:fillRect/>
          </a:stretch>
        </p:blipFill>
        <p:spPr>
          <a:xfrm>
            <a:off x="8296257" y="4107174"/>
            <a:ext cx="3751550" cy="1248946"/>
          </a:xfrm>
          <a:prstGeom prst="rect">
            <a:avLst/>
          </a:prstGeom>
        </p:spPr>
      </p:pic>
      <p:pic>
        <p:nvPicPr>
          <p:cNvPr id="8" name="Picture 7" descr="Graph showing Non Obstetric Ultrasounds."/>
          <p:cNvPicPr>
            <a:picLocks noChangeAspect="1"/>
          </p:cNvPicPr>
          <p:nvPr/>
        </p:nvPicPr>
        <p:blipFill>
          <a:blip r:embed="rId7"/>
          <a:stretch>
            <a:fillRect/>
          </a:stretch>
        </p:blipFill>
        <p:spPr>
          <a:xfrm>
            <a:off x="8296257" y="5416580"/>
            <a:ext cx="3751550" cy="1308199"/>
          </a:xfrm>
          <a:prstGeom prst="rect">
            <a:avLst/>
          </a:prstGeom>
        </p:spPr>
      </p:pic>
    </p:spTree>
    <p:extLst>
      <p:ext uri="{BB962C8B-B14F-4D97-AF65-F5344CB8AC3E}">
        <p14:creationId xmlns:p14="http://schemas.microsoft.com/office/powerpoint/2010/main" val="28513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2 – Key SDP Indicators (Slide 5)</a:t>
            </a:r>
          </a:p>
        </p:txBody>
      </p:sp>
      <p:graphicFrame>
        <p:nvGraphicFramePr>
          <p:cNvPr id="2" name="Table 1"/>
          <p:cNvGraphicFramePr>
            <a:graphicFrameLocks noGrp="1"/>
          </p:cNvGraphicFramePr>
          <p:nvPr>
            <p:extLst>
              <p:ext uri="{D42A27DB-BD31-4B8C-83A1-F6EECF244321}">
                <p14:modId xmlns:p14="http://schemas.microsoft.com/office/powerpoint/2010/main" val="115237819"/>
              </p:ext>
            </p:extLst>
          </p:nvPr>
        </p:nvGraphicFramePr>
        <p:xfrm>
          <a:off x="0" y="400110"/>
          <a:ext cx="12192001" cy="3973927"/>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524000">
                  <a:extLst>
                    <a:ext uri="{9D8B030D-6E8A-4147-A177-3AD203B41FA5}">
                      <a16:colId xmlns:a16="http://schemas.microsoft.com/office/drawing/2014/main" val="3145130481"/>
                    </a:ext>
                  </a:extLst>
                </a:gridCol>
                <a:gridCol w="865325">
                  <a:extLst>
                    <a:ext uri="{9D8B030D-6E8A-4147-A177-3AD203B41FA5}">
                      <a16:colId xmlns:a16="http://schemas.microsoft.com/office/drawing/2014/main" val="1187641680"/>
                    </a:ext>
                  </a:extLst>
                </a:gridCol>
                <a:gridCol w="1867243">
                  <a:extLst>
                    <a:ext uri="{9D8B030D-6E8A-4147-A177-3AD203B41FA5}">
                      <a16:colId xmlns:a16="http://schemas.microsoft.com/office/drawing/2014/main" val="3247098725"/>
                    </a:ext>
                  </a:extLst>
                </a:gridCol>
                <a:gridCol w="1554628">
                  <a:extLst>
                    <a:ext uri="{9D8B030D-6E8A-4147-A177-3AD203B41FA5}">
                      <a16:colId xmlns:a16="http://schemas.microsoft.com/office/drawing/2014/main" val="3934673934"/>
                    </a:ext>
                  </a:extLst>
                </a:gridCol>
                <a:gridCol w="939080">
                  <a:extLst>
                    <a:ext uri="{9D8B030D-6E8A-4147-A177-3AD203B41FA5}">
                      <a16:colId xmlns:a16="http://schemas.microsoft.com/office/drawing/2014/main" val="340205772"/>
                    </a:ext>
                  </a:extLst>
                </a:gridCol>
                <a:gridCol w="3917725">
                  <a:extLst>
                    <a:ext uri="{9D8B030D-6E8A-4147-A177-3AD203B41FA5}">
                      <a16:colId xmlns:a16="http://schemas.microsoft.com/office/drawing/2014/main" val="1075718584"/>
                    </a:ext>
                  </a:extLst>
                </a:gridCol>
              </a:tblGrid>
              <a:tr h="933149">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r>
                        <a:rPr lang="en-GB" sz="1200" dirty="0">
                          <a:solidFill>
                            <a:schemeClr val="tx1"/>
                          </a:solidFill>
                        </a:rPr>
                        <a:t>May</a:t>
                      </a:r>
                      <a:r>
                        <a:rPr lang="en-GB" sz="1200" baseline="0" dirty="0">
                          <a:solidFill>
                            <a:schemeClr val="tx1"/>
                          </a:solidFill>
                        </a:rPr>
                        <a:t> </a:t>
                      </a:r>
                      <a:r>
                        <a:rPr lang="en-GB" sz="1200" dirty="0">
                          <a:solidFill>
                            <a:schemeClr val="tx1"/>
                          </a:solidFill>
                        </a:rPr>
                        <a:t>25</a:t>
                      </a:r>
                      <a:r>
                        <a:rPr lang="en-GB" sz="1200" baseline="0" dirty="0">
                          <a:solidFill>
                            <a:schemeClr val="tx1"/>
                          </a:solidFill>
                        </a:rPr>
                        <a:t> </a:t>
                      </a:r>
                      <a:r>
                        <a:rPr lang="en-GB" sz="1200" dirty="0">
                          <a:solidFill>
                            <a:schemeClr val="tx1"/>
                          </a:solidFill>
                        </a:rPr>
                        <a:t>Expected</a:t>
                      </a:r>
                      <a:r>
                        <a:rPr lang="en-GB" sz="1200" baseline="0" dirty="0">
                          <a:solidFill>
                            <a:schemeClr val="tx1"/>
                          </a:solidFill>
                        </a:rPr>
                        <a:t> Activity</a:t>
                      </a:r>
                      <a:endParaRPr lang="en-GB" sz="1200" dirty="0">
                        <a:solidFill>
                          <a:schemeClr val="tx1"/>
                        </a:solidFill>
                      </a:endParaRPr>
                    </a:p>
                  </a:txBody>
                  <a:tcPr/>
                </a:tc>
                <a:tc>
                  <a:txBody>
                    <a:bodyPr/>
                    <a:lstStyle/>
                    <a:p>
                      <a:r>
                        <a:rPr lang="en-GB" sz="1200" dirty="0">
                          <a:solidFill>
                            <a:schemeClr val="tx1"/>
                          </a:solidFill>
                        </a:rPr>
                        <a:t>May 25</a:t>
                      </a:r>
                      <a:r>
                        <a:rPr lang="en-GB" sz="1200" baseline="0" dirty="0">
                          <a:solidFill>
                            <a:schemeClr val="tx1"/>
                          </a:solidFill>
                        </a:rPr>
                        <a:t> </a:t>
                      </a:r>
                      <a:r>
                        <a:rPr lang="en-GB" sz="1200" dirty="0">
                          <a:solidFill>
                            <a:schemeClr val="tx1"/>
                          </a:solidFill>
                        </a:rPr>
                        <a:t>In-month Performance</a:t>
                      </a:r>
                    </a:p>
                  </a:txBody>
                  <a:tcPr/>
                </a:tc>
                <a:tc>
                  <a:txBody>
                    <a:bodyPr/>
                    <a:lstStyle/>
                    <a:p>
                      <a:r>
                        <a:rPr lang="en-GB" sz="1200" dirty="0">
                          <a:solidFill>
                            <a:schemeClr val="tx1"/>
                          </a:solidFill>
                        </a:rPr>
                        <a:t>Cumulative Activity YTD</a:t>
                      </a:r>
                    </a:p>
                  </a:txBody>
                  <a:tcPr/>
                </a:tc>
                <a:tc>
                  <a:txBody>
                    <a:bodyPr/>
                    <a:lstStyle/>
                    <a:p>
                      <a:r>
                        <a:rPr lang="en-GB" sz="1200" dirty="0">
                          <a:solidFill>
                            <a:schemeClr val="tx1"/>
                          </a:solidFill>
                        </a:rPr>
                        <a:t>Rag Status</a:t>
                      </a:r>
                    </a:p>
                    <a:p>
                      <a:pPr algn="ctr"/>
                      <a:r>
                        <a:rPr lang="en-GB" sz="1000" dirty="0">
                          <a:solidFill>
                            <a:schemeClr val="tx1"/>
                          </a:solidFill>
                        </a:rPr>
                        <a:t>May 25</a:t>
                      </a:r>
                    </a:p>
                  </a:txBody>
                  <a:tcPr/>
                </a:tc>
                <a:tc>
                  <a:txBody>
                    <a:bodyPr/>
                    <a:lstStyle/>
                    <a:p>
                      <a:r>
                        <a:rPr lang="en-GB" sz="1200" dirty="0">
                          <a:solidFill>
                            <a:schemeClr val="tx1"/>
                          </a:solidFill>
                        </a:rPr>
                        <a:t>Chart</a:t>
                      </a:r>
                    </a:p>
                  </a:txBody>
                  <a:tcPr/>
                </a:tc>
                <a:extLst>
                  <a:ext uri="{0D108BD9-81ED-4DB2-BD59-A6C34878D82A}">
                    <a16:rowId xmlns:a16="http://schemas.microsoft.com/office/drawing/2014/main" val="258680681"/>
                  </a:ext>
                </a:extLst>
              </a:tr>
              <a:tr h="3040778">
                <a:tc>
                  <a:txBody>
                    <a:bodyPr/>
                    <a:lstStyle/>
                    <a:p>
                      <a:r>
                        <a:rPr lang="en-GB" sz="1200" b="1" dirty="0"/>
                        <a:t>Cardiac Services</a:t>
                      </a:r>
                      <a:endParaRPr lang="en-GB" sz="1200" b="1" baseline="0" dirty="0"/>
                    </a:p>
                    <a:p>
                      <a:endParaRPr lang="en-GB" sz="1200" b="1" baseline="0" dirty="0"/>
                    </a:p>
                    <a:p>
                      <a:r>
                        <a:rPr lang="en-GB" sz="900" b="0" i="1" dirty="0"/>
                        <a:t>* Targets included in SDP Summary Table</a:t>
                      </a:r>
                    </a:p>
                    <a:p>
                      <a:endParaRPr lang="en-GB" sz="1200" b="1" dirty="0"/>
                    </a:p>
                  </a:txBody>
                  <a:tcPr/>
                </a:tc>
                <a:tc>
                  <a:txBody>
                    <a:bodyPr/>
                    <a:lstStyle/>
                    <a:p>
                      <a:r>
                        <a:rPr lang="en-GB" sz="1100" dirty="0"/>
                        <a:t>ECHO</a:t>
                      </a:r>
                    </a:p>
                    <a:p>
                      <a:endParaRPr lang="en-GB" sz="1100" dirty="0"/>
                    </a:p>
                    <a:p>
                      <a:r>
                        <a:rPr lang="en-GB" sz="1100" dirty="0"/>
                        <a:t>Deliver activity in line with agreed SBA volume</a:t>
                      </a:r>
                    </a:p>
                    <a:p>
                      <a:endParaRPr lang="en-GB" sz="1100" dirty="0"/>
                    </a:p>
                    <a:p>
                      <a:endParaRPr lang="en-GB" sz="1100" dirty="0"/>
                    </a:p>
                    <a:p>
                      <a:endParaRPr lang="en-GB" sz="1100" dirty="0"/>
                    </a:p>
                  </a:txBody>
                  <a:tcPr marL="60960" marR="60960" marT="30480" marB="30480"/>
                </a:tc>
                <a:tc>
                  <a:txBody>
                    <a:bodyPr/>
                    <a:lstStyle/>
                    <a:p>
                      <a:r>
                        <a:rPr lang="en-GB" sz="1100" dirty="0"/>
                        <a:t>2,111</a:t>
                      </a:r>
                    </a:p>
                  </a:txBody>
                  <a:tcPr marL="60960" marR="60960" marT="30480" marB="30480"/>
                </a:tc>
                <a:tc>
                  <a:txBody>
                    <a:bodyPr/>
                    <a:lstStyle/>
                    <a:p>
                      <a:r>
                        <a:rPr lang="en-GB" sz="1100" dirty="0"/>
                        <a:t>1,930</a:t>
                      </a:r>
                    </a:p>
                    <a:p>
                      <a:endParaRPr lang="en-GB" sz="1100" dirty="0"/>
                    </a:p>
                    <a:p>
                      <a:r>
                        <a:rPr lang="en-GB" sz="1100" dirty="0"/>
                        <a:t>181 below expected</a:t>
                      </a:r>
                      <a:r>
                        <a:rPr lang="en-GB" sz="1100" baseline="0" dirty="0"/>
                        <a:t> activity  (91.4%)</a:t>
                      </a:r>
                      <a:endParaRPr lang="en-GB" sz="1100" dirty="0"/>
                    </a:p>
                  </a:txBody>
                  <a:tcPr marL="60960" marR="60960" marT="30480" marB="30480"/>
                </a:tc>
                <a:tc>
                  <a:txBody>
                    <a:bodyPr/>
                    <a:lstStyle/>
                    <a:p>
                      <a:r>
                        <a:rPr lang="en-GB" sz="1100" b="1" dirty="0"/>
                        <a:t>Total Apr 25 – Ma</a:t>
                      </a:r>
                      <a:r>
                        <a:rPr lang="en-GB" sz="1100" b="1" baseline="0" dirty="0"/>
                        <a:t>y 25 3,809 (90.2%)</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bl>
          </a:graphicData>
        </a:graphic>
      </p:graphicFrame>
      <p:pic>
        <p:nvPicPr>
          <p:cNvPr id="8" name="Picture 7" descr="A red triangle with blue border"/>
          <p:cNvPicPr>
            <a:picLocks noChangeAspect="1"/>
          </p:cNvPicPr>
          <p:nvPr/>
        </p:nvPicPr>
        <p:blipFill>
          <a:blip r:embed="rId2"/>
          <a:stretch>
            <a:fillRect/>
          </a:stretch>
        </p:blipFill>
        <p:spPr>
          <a:xfrm>
            <a:off x="7599271" y="2703273"/>
            <a:ext cx="354425" cy="346884"/>
          </a:xfrm>
          <a:prstGeom prst="rect">
            <a:avLst/>
          </a:prstGeom>
        </p:spPr>
      </p:pic>
      <p:pic>
        <p:nvPicPr>
          <p:cNvPr id="6" name="Picture 5" descr="Graph showing Echo."/>
          <p:cNvPicPr>
            <a:picLocks noChangeAspect="1"/>
          </p:cNvPicPr>
          <p:nvPr/>
        </p:nvPicPr>
        <p:blipFill>
          <a:blip r:embed="rId3"/>
          <a:stretch>
            <a:fillRect/>
          </a:stretch>
        </p:blipFill>
        <p:spPr>
          <a:xfrm>
            <a:off x="8249888" y="1828421"/>
            <a:ext cx="3843745" cy="2096588"/>
          </a:xfrm>
          <a:prstGeom prst="rect">
            <a:avLst/>
          </a:prstGeom>
        </p:spPr>
      </p:pic>
    </p:spTree>
    <p:extLst>
      <p:ext uri="{BB962C8B-B14F-4D97-AF65-F5344CB8AC3E}">
        <p14:creationId xmlns:p14="http://schemas.microsoft.com/office/powerpoint/2010/main" val="254920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226693" y="177617"/>
            <a:ext cx="11711308" cy="307777"/>
          </a:xfrm>
          <a:prstGeom prst="rect">
            <a:avLst/>
          </a:prstGeom>
          <a:solidFill>
            <a:srgbClr val="0B8697"/>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Section 3 – Patient Satisfaction - Real-Time Feedback: Patient Experience Charts - Month of May 2025 =  648 surveys </a:t>
            </a:r>
          </a:p>
        </p:txBody>
      </p:sp>
      <p:sp>
        <p:nvSpPr>
          <p:cNvPr id="9" name="Content Placeholder 2"/>
          <p:cNvSpPr txBox="1">
            <a:spLocks/>
          </p:cNvSpPr>
          <p:nvPr/>
        </p:nvSpPr>
        <p:spPr>
          <a:xfrm>
            <a:off x="226693" y="548894"/>
            <a:ext cx="7150172" cy="2303575"/>
          </a:xfrm>
          <a:prstGeom prst="rect">
            <a:avLst/>
          </a:prstGeom>
          <a:noFill/>
          <a:ln w="12700">
            <a:solidFill>
              <a:srgbClr val="7030A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From April 2024 - March 2025 a total of </a:t>
            </a:r>
            <a:r>
              <a:rPr lang="en-GB" sz="850" b="1" dirty="0">
                <a:solidFill>
                  <a:srgbClr val="000000"/>
                </a:solidFill>
                <a:latin typeface="Arial" panose="020B0604020202020204" pitchFamily="34" charset="0"/>
                <a:cs typeface="Arial" panose="020B0604020202020204" pitchFamily="34" charset="0"/>
              </a:rPr>
              <a:t>7,572</a:t>
            </a:r>
            <a:r>
              <a:rPr lang="en-GB" sz="850" dirty="0">
                <a:solidFill>
                  <a:srgbClr val="000000"/>
                </a:solidFill>
                <a:latin typeface="Arial" panose="020B0604020202020204" pitchFamily="34" charset="0"/>
                <a:cs typeface="Arial" panose="020B0604020202020204" pitchFamily="34" charset="0"/>
              </a:rPr>
              <a:t> adult inpatient surveys were completed.  Across all Real Time Patient Experience survey tools (including adult inpatient) </a:t>
            </a:r>
            <a:r>
              <a:rPr lang="en-GB" sz="850" b="1" dirty="0">
                <a:solidFill>
                  <a:srgbClr val="000000"/>
                </a:solidFill>
                <a:latin typeface="Arial" panose="020B0604020202020204" pitchFamily="34" charset="0"/>
                <a:cs typeface="Arial" panose="020B0604020202020204" pitchFamily="34" charset="0"/>
              </a:rPr>
              <a:t>8,964</a:t>
            </a:r>
            <a:r>
              <a:rPr lang="en-GB" sz="850" dirty="0">
                <a:solidFill>
                  <a:srgbClr val="000000"/>
                </a:solidFill>
                <a:latin typeface="Arial" panose="020B0604020202020204" pitchFamily="34" charset="0"/>
                <a:cs typeface="Arial" panose="020B0604020202020204" pitchFamily="34" charset="0"/>
              </a:rPr>
              <a:t> engagements took place, an </a:t>
            </a:r>
            <a:r>
              <a:rPr lang="en-GB" sz="850" b="1" dirty="0">
                <a:solidFill>
                  <a:srgbClr val="000000"/>
                </a:solidFill>
                <a:latin typeface="Arial" panose="020B0604020202020204" pitchFamily="34" charset="0"/>
                <a:cs typeface="Arial" panose="020B0604020202020204" pitchFamily="34" charset="0"/>
              </a:rPr>
              <a:t>8%</a:t>
            </a:r>
            <a:r>
              <a:rPr lang="en-GB" sz="850" dirty="0">
                <a:solidFill>
                  <a:srgbClr val="000000"/>
                </a:solidFill>
                <a:latin typeface="Arial" panose="020B0604020202020204" pitchFamily="34" charset="0"/>
                <a:cs typeface="Arial" panose="020B0604020202020204" pitchFamily="34" charset="0"/>
              </a:rPr>
              <a:t> increase on the previous financial year. </a:t>
            </a:r>
          </a:p>
          <a:p>
            <a:pPr>
              <a:lnSpc>
                <a:spcPct val="100000"/>
              </a:lnSpc>
              <a:spcBef>
                <a:spcPts val="0"/>
              </a:spcBef>
            </a:pPr>
            <a:endParaRPr lang="en-GB" sz="85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Real Time Patient Experience is undertaking a service review at present aiming to extend reach across the Trust, subject to resource and collaboratively agreed priorities. Primarily engagement is face to face, supported with telephone engagement for Emergency Department discharged patients.</a:t>
            </a:r>
          </a:p>
          <a:p>
            <a:pPr>
              <a:lnSpc>
                <a:spcPct val="100000"/>
              </a:lnSpc>
              <a:spcBef>
                <a:spcPts val="0"/>
              </a:spcBef>
            </a:pPr>
            <a:endParaRPr lang="en-GB" sz="8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Since the fourth quarter 2024-25 increased resource has been directed towards engagement with Emergency Department patients (those admitted and those discharged). Across 2024-25, a total of </a:t>
            </a:r>
            <a:r>
              <a:rPr lang="en-GB" sz="850" b="1" dirty="0">
                <a:solidFill>
                  <a:srgbClr val="000000"/>
                </a:solidFill>
                <a:latin typeface="Arial" panose="020B0604020202020204" pitchFamily="34" charset="0"/>
                <a:cs typeface="Arial" panose="020B0604020202020204" pitchFamily="34" charset="0"/>
              </a:rPr>
              <a:t>219</a:t>
            </a:r>
            <a:r>
              <a:rPr lang="en-GB" sz="850" dirty="0">
                <a:solidFill>
                  <a:srgbClr val="000000"/>
                </a:solidFill>
                <a:latin typeface="Arial" panose="020B0604020202020204" pitchFamily="34" charset="0"/>
                <a:cs typeface="Arial" panose="020B0604020202020204" pitchFamily="34" charset="0"/>
              </a:rPr>
              <a:t> ED Admitted surveys and </a:t>
            </a:r>
            <a:r>
              <a:rPr lang="en-GB" sz="850" b="1" dirty="0">
                <a:solidFill>
                  <a:srgbClr val="000000"/>
                </a:solidFill>
                <a:latin typeface="Arial" panose="020B0604020202020204" pitchFamily="34" charset="0"/>
                <a:cs typeface="Arial" panose="020B0604020202020204" pitchFamily="34" charset="0"/>
              </a:rPr>
              <a:t>460</a:t>
            </a:r>
            <a:r>
              <a:rPr lang="en-GB" sz="850" dirty="0">
                <a:solidFill>
                  <a:srgbClr val="000000"/>
                </a:solidFill>
                <a:latin typeface="Arial" panose="020B0604020202020204" pitchFamily="34" charset="0"/>
                <a:cs typeface="Arial" panose="020B0604020202020204" pitchFamily="34" charset="0"/>
              </a:rPr>
              <a:t> ED Discharged surveys were completed giving regular weekly feedback to this key service, highlighting good practice and noting patients concerns as needed.</a:t>
            </a:r>
          </a:p>
          <a:p>
            <a:pPr marL="0" indent="0">
              <a:lnSpc>
                <a:spcPct val="100000"/>
              </a:lnSpc>
              <a:spcBef>
                <a:spcPts val="0"/>
              </a:spcBef>
              <a:buNone/>
            </a:pPr>
            <a:endParaRPr lang="en-GB" sz="600" b="1"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b="1" dirty="0">
                <a:solidFill>
                  <a:srgbClr val="000000"/>
                </a:solidFill>
                <a:latin typeface="Arial" panose="020B0604020202020204" pitchFamily="34" charset="0"/>
                <a:cs typeface="Arial" panose="020B0604020202020204" pitchFamily="34" charset="0"/>
              </a:rPr>
              <a:t>982 engagements </a:t>
            </a:r>
            <a:r>
              <a:rPr lang="en-GB" sz="850" dirty="0">
                <a:solidFill>
                  <a:srgbClr val="000000"/>
                </a:solidFill>
                <a:latin typeface="Arial" panose="020B0604020202020204" pitchFamily="34" charset="0"/>
                <a:cs typeface="Arial" panose="020B0604020202020204" pitchFamily="34" charset="0"/>
              </a:rPr>
              <a:t>have taken place in the Children’s Hospital since June 2023, with thanks to all colleagues in RBHSC supporting. In addition to Allen, Barbour, Paul &amp; Clark Clinic wards, engagement has been extended to Knox &amp; Belvoir wards from April 2025.</a:t>
            </a:r>
          </a:p>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High scores have been maintained in both Overall Satisfaction and the Friends &amp; Family Test.  In May 2025, of </a:t>
            </a:r>
            <a:r>
              <a:rPr lang="en-GB" sz="850" b="1" dirty="0">
                <a:solidFill>
                  <a:srgbClr val="000000"/>
                </a:solidFill>
                <a:latin typeface="Arial" panose="020B0604020202020204" pitchFamily="34" charset="0"/>
                <a:cs typeface="Arial" panose="020B0604020202020204" pitchFamily="34" charset="0"/>
              </a:rPr>
              <a:t>648</a:t>
            </a:r>
            <a:r>
              <a:rPr lang="en-GB" sz="850" dirty="0">
                <a:solidFill>
                  <a:srgbClr val="000000"/>
                </a:solidFill>
                <a:latin typeface="Arial" panose="020B0604020202020204" pitchFamily="34" charset="0"/>
                <a:cs typeface="Arial" panose="020B0604020202020204" pitchFamily="34" charset="0"/>
              </a:rPr>
              <a:t> patients, </a:t>
            </a:r>
            <a:r>
              <a:rPr lang="en-GB" sz="850" b="1" dirty="0">
                <a:solidFill>
                  <a:srgbClr val="000000"/>
                </a:solidFill>
                <a:latin typeface="Arial" panose="020B0604020202020204" pitchFamily="34" charset="0"/>
                <a:cs typeface="Arial" panose="020B0604020202020204" pitchFamily="34" charset="0"/>
              </a:rPr>
              <a:t>99% </a:t>
            </a:r>
            <a:r>
              <a:rPr lang="en-GB" sz="850" dirty="0">
                <a:solidFill>
                  <a:srgbClr val="000000"/>
                </a:solidFill>
                <a:latin typeface="Arial" panose="020B0604020202020204" pitchFamily="34" charset="0"/>
                <a:cs typeface="Arial" panose="020B0604020202020204" pitchFamily="34" charset="0"/>
              </a:rPr>
              <a:t>were extremely likely to recommend the ward they were in to their friends or family. </a:t>
            </a:r>
          </a:p>
        </p:txBody>
      </p:sp>
      <p:pic>
        <p:nvPicPr>
          <p:cNvPr id="15" name="Picture 14" descr="Overall Satisfaction Ranking table. the table includes a Divisinal ranking column, Overall Satisfaction column, Number surveyed column and Rank column."/>
          <p:cNvPicPr>
            <a:picLocks noChangeAspect="1"/>
          </p:cNvPicPr>
          <p:nvPr/>
        </p:nvPicPr>
        <p:blipFill>
          <a:blip r:embed="rId3"/>
          <a:stretch>
            <a:fillRect/>
          </a:stretch>
        </p:blipFill>
        <p:spPr>
          <a:xfrm>
            <a:off x="690999" y="2915969"/>
            <a:ext cx="6172163" cy="2378909"/>
          </a:xfrm>
          <a:prstGeom prst="rect">
            <a:avLst/>
          </a:prstGeom>
        </p:spPr>
      </p:pic>
      <p:sp>
        <p:nvSpPr>
          <p:cNvPr id="7" name="Rectangle 6"/>
          <p:cNvSpPr/>
          <p:nvPr/>
        </p:nvSpPr>
        <p:spPr>
          <a:xfrm>
            <a:off x="696436" y="5374523"/>
            <a:ext cx="1188937" cy="1061829"/>
          </a:xfrm>
          <a:prstGeom prst="rect">
            <a:avLst/>
          </a:prstGeom>
          <a:ln w="12700">
            <a:solidFill>
              <a:srgbClr val="7030A0"/>
            </a:solidFill>
          </a:ln>
        </p:spPr>
        <p:txBody>
          <a:bodyPr wrap="square">
            <a:spAutoFit/>
          </a:bodyPr>
          <a:lstStyle/>
          <a:p>
            <a:pPr algn="ctr" fontAlgn="base">
              <a:spcBef>
                <a:spcPct val="0"/>
              </a:spcBef>
            </a:pPr>
            <a:r>
              <a:rPr lang="en-GB" sz="900" b="1" dirty="0">
                <a:solidFill>
                  <a:srgbClr val="7030A0"/>
                </a:solidFill>
                <a:latin typeface="Arial" panose="020B0604020202020204" pitchFamily="34" charset="0"/>
                <a:ea typeface="Calibri" panose="020F0502020204030204" pitchFamily="34" charset="0"/>
                <a:cs typeface="Arial" panose="020B0604020202020204" pitchFamily="34" charset="0"/>
              </a:rPr>
              <a:t>How likely are you to recommend this ward to friends and family if they needed similar care or treatment?</a:t>
            </a:r>
          </a:p>
        </p:txBody>
      </p:sp>
      <p:pic>
        <p:nvPicPr>
          <p:cNvPr id="8" name="Picture 7" descr="Friends and Family Test graph showing Domain Average and Month."/>
          <p:cNvPicPr>
            <a:picLocks noChangeAspect="1"/>
          </p:cNvPicPr>
          <p:nvPr/>
        </p:nvPicPr>
        <p:blipFill>
          <a:blip r:embed="rId4"/>
          <a:stretch>
            <a:fillRect/>
          </a:stretch>
        </p:blipFill>
        <p:spPr>
          <a:xfrm>
            <a:off x="2211913" y="5398894"/>
            <a:ext cx="2609591" cy="1390559"/>
          </a:xfrm>
          <a:prstGeom prst="rect">
            <a:avLst/>
          </a:prstGeom>
        </p:spPr>
      </p:pic>
      <p:grpSp>
        <p:nvGrpSpPr>
          <p:cNvPr id="11" name="Group 10" descr="Purple text box with black border with the text &quot;Friends &amp; Family Recommendation&quot; included inside. &quot;99%&quot; is shown in purple below."/>
          <p:cNvGrpSpPr/>
          <p:nvPr/>
        </p:nvGrpSpPr>
        <p:grpSpPr>
          <a:xfrm>
            <a:off x="5325551" y="5382811"/>
            <a:ext cx="1281517" cy="897343"/>
            <a:chOff x="10736117" y="-1484305"/>
            <a:chExt cx="811453" cy="1339561"/>
          </a:xfrm>
        </p:grpSpPr>
        <p:sp>
          <p:nvSpPr>
            <p:cNvPr id="4" name="Rounded Rectangle 3"/>
            <p:cNvSpPr/>
            <p:nvPr/>
          </p:nvSpPr>
          <p:spPr bwMode="auto">
            <a:xfrm>
              <a:off x="10736117" y="-1484305"/>
              <a:ext cx="811453" cy="693426"/>
            </a:xfrm>
            <a:prstGeom prst="roundRect">
              <a:avLst/>
            </a:prstGeom>
            <a:solidFill>
              <a:srgbClr val="7030A0"/>
            </a:solidFill>
            <a:ln w="9525" cap="flat" cmpd="sng" algn="ctr">
              <a:solidFill>
                <a:schemeClr val="tx1"/>
              </a:solidFill>
              <a:prstDash val="solid"/>
              <a:bevel/>
              <a:headEnd type="none" w="med" len="med"/>
              <a:tailEnd type="none" w="med" len="med"/>
            </a:ln>
            <a:effectLst/>
            <a:scene3d>
              <a:camera prst="orthographicFront"/>
              <a:lightRig rig="threePt" dir="t"/>
            </a:scene3d>
            <a:sp3d>
              <a:bevelT w="152400" h="50800" prst="softRound"/>
            </a:sp3d>
          </p:spPr>
          <p:txBody>
            <a:bodyPr vert="horz" wrap="none" lIns="51435" tIns="25718" rIns="51435" bIns="25718" numCol="1" rtlCol="0" anchor="t" anchorCtr="0" compatLnSpc="1">
              <a:prstTxWarp prst="textNoShape">
                <a:avLst/>
              </a:prstTxWarp>
            </a:bodyPr>
            <a:lstStyle/>
            <a:p>
              <a:pPr algn="ctr" defTabSz="514350"/>
              <a:r>
                <a:rPr lang="en-GB" sz="1100" b="1" dirty="0">
                  <a:solidFill>
                    <a:schemeClr val="bg2"/>
                  </a:solidFill>
                  <a:latin typeface="+mj-lt"/>
                </a:rPr>
                <a:t>Friends &amp; Family </a:t>
              </a:r>
            </a:p>
            <a:p>
              <a:pPr algn="ctr" defTabSz="514350"/>
              <a:r>
                <a:rPr lang="en-GB" sz="1100" b="1" dirty="0">
                  <a:solidFill>
                    <a:schemeClr val="bg2"/>
                  </a:solidFill>
                  <a:latin typeface="+mj-lt"/>
                </a:rPr>
                <a:t>Recommendation</a:t>
              </a:r>
            </a:p>
          </p:txBody>
        </p:sp>
        <p:sp>
          <p:nvSpPr>
            <p:cNvPr id="10" name="TextBox 9"/>
            <p:cNvSpPr txBox="1"/>
            <p:nvPr/>
          </p:nvSpPr>
          <p:spPr>
            <a:xfrm>
              <a:off x="10973936" y="-696086"/>
              <a:ext cx="369914" cy="551342"/>
            </a:xfrm>
            <a:prstGeom prst="rect">
              <a:avLst/>
            </a:prstGeom>
            <a:noFill/>
          </p:spPr>
          <p:txBody>
            <a:bodyPr wrap="square" rtlCol="0">
              <a:spAutoFit/>
            </a:bodyPr>
            <a:lstStyle/>
            <a:p>
              <a:r>
                <a:rPr lang="en-GB" b="1" dirty="0">
                  <a:solidFill>
                    <a:srgbClr val="7030A0"/>
                  </a:solidFill>
                </a:rPr>
                <a:t>99% </a:t>
              </a:r>
            </a:p>
          </p:txBody>
        </p:sp>
      </p:grpSp>
      <p:pic>
        <p:nvPicPr>
          <p:cNvPr id="6" name="Picture 5" descr="Real timePatient Feedback Report.&#10;The image features a number of icons in the upper section of the image denoting Divisional (All), Month (May-25), Ward (All), Date and No.Surveyed (648).&#10;&#10;Below the icons there are two columns denoting Domain and Domain Score. Below the two columns there is a pie chart showing responses to the question: &quot;How kijely would you be to reccommend the service to your friends or family if they required similar care or treatment. In the lower right of the image the overall satisfaction is shown as &quot;99%&quot;."/>
          <p:cNvPicPr>
            <a:picLocks noChangeAspect="1"/>
          </p:cNvPicPr>
          <p:nvPr/>
        </p:nvPicPr>
        <p:blipFill>
          <a:blip r:embed="rId5"/>
          <a:stretch>
            <a:fillRect/>
          </a:stretch>
        </p:blipFill>
        <p:spPr>
          <a:xfrm>
            <a:off x="7484533" y="639298"/>
            <a:ext cx="4224867" cy="5967717"/>
          </a:xfrm>
          <a:prstGeom prst="rect">
            <a:avLst/>
          </a:prstGeom>
        </p:spPr>
      </p:pic>
    </p:spTree>
    <p:extLst>
      <p:ext uri="{BB962C8B-B14F-4D97-AF65-F5344CB8AC3E}">
        <p14:creationId xmlns:p14="http://schemas.microsoft.com/office/powerpoint/2010/main" val="2821667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p:cNvSpPr txBox="1">
            <a:spLocks noGrp="1"/>
          </p:cNvSpPr>
          <p:nvPr>
            <p:ph type="title" idx="4294967295"/>
          </p:nvPr>
        </p:nvSpPr>
        <p:spPr>
          <a:xfrm>
            <a:off x="237392" y="147817"/>
            <a:ext cx="11746525" cy="400110"/>
          </a:xfrm>
          <a:prstGeom prst="rect">
            <a:avLst/>
          </a:prstGeom>
          <a:solidFill>
            <a:srgbClr val="0B8697"/>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Section 3 – Patient Satisfaction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83057528"/>
              </p:ext>
            </p:extLst>
          </p:nvPr>
        </p:nvGraphicFramePr>
        <p:xfrm>
          <a:off x="237392" y="628151"/>
          <a:ext cx="11746525" cy="5990941"/>
        </p:xfrm>
        <a:graphic>
          <a:graphicData uri="http://schemas.openxmlformats.org/drawingml/2006/table">
            <a:tbl>
              <a:tblPr firstRow="1" bandRow="1">
                <a:tableStyleId>{5C22544A-7EE6-4342-B048-85BDC9FD1C3A}</a:tableStyleId>
              </a:tblPr>
              <a:tblGrid>
                <a:gridCol w="1224666">
                  <a:extLst>
                    <a:ext uri="{9D8B030D-6E8A-4147-A177-3AD203B41FA5}">
                      <a16:colId xmlns:a16="http://schemas.microsoft.com/office/drawing/2014/main" val="1785197159"/>
                    </a:ext>
                  </a:extLst>
                </a:gridCol>
                <a:gridCol w="10521859">
                  <a:extLst>
                    <a:ext uri="{9D8B030D-6E8A-4147-A177-3AD203B41FA5}">
                      <a16:colId xmlns:a16="http://schemas.microsoft.com/office/drawing/2014/main" val="658812486"/>
                    </a:ext>
                  </a:extLst>
                </a:gridCol>
              </a:tblGrid>
              <a:tr h="306426">
                <a:tc>
                  <a:txBody>
                    <a:bodyPr/>
                    <a:lstStyle/>
                    <a:p>
                      <a:r>
                        <a:rPr lang="en-GB" sz="1200" dirty="0">
                          <a:solidFill>
                            <a:schemeClr val="tx1"/>
                          </a:solidFill>
                        </a:rPr>
                        <a:t>Service Area</a:t>
                      </a:r>
                    </a:p>
                  </a:txBody>
                  <a:tcPr/>
                </a:tc>
                <a:tc>
                  <a:txBody>
                    <a:bodyPr/>
                    <a:lstStyle/>
                    <a:p>
                      <a:r>
                        <a:rPr lang="en-GB" sz="1200" dirty="0">
                          <a:solidFill>
                            <a:schemeClr val="tx1"/>
                          </a:solidFill>
                        </a:rPr>
                        <a:t>NOTE:  This information</a:t>
                      </a:r>
                      <a:r>
                        <a:rPr lang="en-GB" sz="1200" baseline="0" dirty="0">
                          <a:solidFill>
                            <a:schemeClr val="tx1"/>
                          </a:solidFill>
                        </a:rPr>
                        <a:t> is produced quarterly – no update is available at this time</a:t>
                      </a:r>
                      <a:endParaRPr lang="en-GB" sz="1200" dirty="0">
                        <a:solidFill>
                          <a:schemeClr val="tx1"/>
                        </a:solidFill>
                      </a:endParaRPr>
                    </a:p>
                  </a:txBody>
                  <a:tcPr/>
                </a:tc>
                <a:extLst>
                  <a:ext uri="{0D108BD9-81ED-4DB2-BD59-A6C34878D82A}">
                    <a16:rowId xmlns:a16="http://schemas.microsoft.com/office/drawing/2014/main" val="723774029"/>
                  </a:ext>
                </a:extLst>
              </a:tr>
              <a:tr h="2913523">
                <a:tc>
                  <a:txBody>
                    <a:bodyPr/>
                    <a:lstStyle/>
                    <a:p>
                      <a:r>
                        <a:rPr lang="en-GB" sz="1100" b="1" dirty="0" err="1"/>
                        <a:t>Datix</a:t>
                      </a:r>
                      <a:r>
                        <a:rPr lang="en-GB" sz="1100" b="1" dirty="0"/>
                        <a:t> – Complaints and Compliments</a:t>
                      </a:r>
                    </a:p>
                    <a:p>
                      <a:endParaRPr lang="en-GB" sz="1100" b="1" dirty="0"/>
                    </a:p>
                  </a:txBody>
                  <a:tcPr marL="60960" marR="60960" marT="30480" marB="30480"/>
                </a:tc>
                <a:tc>
                  <a:txBody>
                    <a:bodyPr/>
                    <a:lstStyle/>
                    <a:p>
                      <a:r>
                        <a:rPr lang="en-GB" sz="1100" dirty="0"/>
                        <a:t>                                                                                         </a:t>
                      </a:r>
                      <a:r>
                        <a:rPr lang="en-GB" sz="1100" b="1" u="sng" dirty="0"/>
                        <a:t>High Risk Top Subjects </a:t>
                      </a:r>
                      <a:r>
                        <a:rPr lang="en-GB" sz="1100" b="1" u="sng" dirty="0" err="1"/>
                        <a:t>Trustwide</a:t>
                      </a:r>
                      <a:r>
                        <a:rPr lang="en-GB" sz="1100" b="1" u="sng" dirty="0"/>
                        <a:t> April 2020 – March 2025</a:t>
                      </a:r>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u="none" kern="1200" baseline="0" dirty="0">
                          <a:solidFill>
                            <a:schemeClr val="dk1"/>
                          </a:solidFill>
                          <a:effectLst/>
                          <a:latin typeface="+mn-lt"/>
                          <a:ea typeface="+mn-ea"/>
                          <a:cs typeface="+mn-cs"/>
                        </a:rPr>
                        <a:t>                                                     </a:t>
                      </a:r>
                      <a:endParaRPr lang="en-GB" sz="1100" b="1" u="sng" dirty="0"/>
                    </a:p>
                  </a:txBody>
                  <a:tcPr marL="60960" marR="60960" marT="30480" marB="30480"/>
                </a:tc>
                <a:extLst>
                  <a:ext uri="{0D108BD9-81ED-4DB2-BD59-A6C34878D82A}">
                    <a16:rowId xmlns:a16="http://schemas.microsoft.com/office/drawing/2014/main" val="3385742702"/>
                  </a:ext>
                </a:extLst>
              </a:tr>
              <a:tr h="2770992">
                <a:tc>
                  <a:txBody>
                    <a:bodyPr/>
                    <a:lstStyle/>
                    <a:p>
                      <a:endParaRPr lang="en-GB" sz="1100" b="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a:t>
                      </a:r>
                      <a:r>
                        <a:rPr lang="en-GB" sz="1100" b="1" kern="1200" dirty="0">
                          <a:solidFill>
                            <a:schemeClr val="dk1"/>
                          </a:solidFill>
                          <a:effectLst/>
                          <a:latin typeface="+mn-lt"/>
                          <a:ea typeface="+mn-ea"/>
                          <a:cs typeface="+mn-cs"/>
                        </a:rPr>
                        <a:t>All grades Top Subjects </a:t>
                      </a:r>
                      <a:r>
                        <a:rPr lang="en-GB" sz="1100" b="1" kern="1200" dirty="0" err="1">
                          <a:solidFill>
                            <a:schemeClr val="dk1"/>
                          </a:solidFill>
                          <a:effectLst/>
                          <a:latin typeface="+mn-lt"/>
                          <a:ea typeface="+mn-ea"/>
                          <a:cs typeface="+mn-cs"/>
                        </a:rPr>
                        <a:t>Trustwide</a:t>
                      </a:r>
                      <a:r>
                        <a:rPr lang="en-GB" sz="1100" b="1" kern="1200" dirty="0">
                          <a:solidFill>
                            <a:schemeClr val="dk1"/>
                          </a:solidFill>
                          <a:effectLst/>
                          <a:latin typeface="+mn-lt"/>
                          <a:ea typeface="+mn-ea"/>
                          <a:cs typeface="+mn-cs"/>
                        </a:rPr>
                        <a:t> 04/2020 – 03/2025</a:t>
                      </a:r>
                      <a:endParaRPr lang="en-GB" sz="1100" kern="1200" dirty="0">
                        <a:solidFill>
                          <a:schemeClr val="dk1"/>
                        </a:solidFill>
                        <a:effectLst/>
                        <a:latin typeface="+mn-lt"/>
                        <a:ea typeface="+mn-ea"/>
                        <a:cs typeface="+mn-cs"/>
                      </a:endParaRPr>
                    </a:p>
                    <a:p>
                      <a:endParaRPr lang="en-GB" sz="1100" dirty="0"/>
                    </a:p>
                  </a:txBody>
                  <a:tcPr marL="60960" marR="60960" marT="30480" marB="30480"/>
                </a:tc>
                <a:extLst>
                  <a:ext uri="{0D108BD9-81ED-4DB2-BD59-A6C34878D82A}">
                    <a16:rowId xmlns:a16="http://schemas.microsoft.com/office/drawing/2014/main" val="803800115"/>
                  </a:ext>
                </a:extLst>
              </a:tr>
            </a:tbl>
          </a:graphicData>
        </a:graphic>
      </p:graphicFrame>
      <p:pic>
        <p:nvPicPr>
          <p:cNvPr id="7" name="Picture 6" descr="table showing High risk top Subjects Trustwide April 2020-March 2025"/>
          <p:cNvPicPr>
            <a:picLocks noChangeAspect="1"/>
          </p:cNvPicPr>
          <p:nvPr/>
        </p:nvPicPr>
        <p:blipFill>
          <a:blip r:embed="rId2"/>
          <a:stretch>
            <a:fillRect/>
          </a:stretch>
        </p:blipFill>
        <p:spPr>
          <a:xfrm>
            <a:off x="2895600" y="1177878"/>
            <a:ext cx="7179783" cy="2582901"/>
          </a:xfrm>
          <a:prstGeom prst="rect">
            <a:avLst/>
          </a:prstGeom>
        </p:spPr>
      </p:pic>
      <p:pic>
        <p:nvPicPr>
          <p:cNvPr id="8" name="Picture 7" descr="Table showing All grades Top Subjects Trustwide April 2020 – March 2025"/>
          <p:cNvPicPr>
            <a:picLocks noChangeAspect="1"/>
          </p:cNvPicPr>
          <p:nvPr/>
        </p:nvPicPr>
        <p:blipFill>
          <a:blip r:embed="rId3"/>
          <a:stretch>
            <a:fillRect/>
          </a:stretch>
        </p:blipFill>
        <p:spPr>
          <a:xfrm>
            <a:off x="2895601" y="4071937"/>
            <a:ext cx="7179782" cy="2547155"/>
          </a:xfrm>
          <a:prstGeom prst="rect">
            <a:avLst/>
          </a:prstGeom>
        </p:spPr>
      </p:pic>
    </p:spTree>
    <p:extLst>
      <p:ext uri="{BB962C8B-B14F-4D97-AF65-F5344CB8AC3E}">
        <p14:creationId xmlns:p14="http://schemas.microsoft.com/office/powerpoint/2010/main" val="2801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solidFill>
                  <a:srgbClr val="0A4C86"/>
                </a:solidFill>
                <a:latin typeface="Arial" panose="020B0604020202020204" pitchFamily="34" charset="0"/>
                <a:cs typeface="Arial" panose="020B0604020202020204" pitchFamily="34" charset="0"/>
              </a:rPr>
              <a:t>Appendix </a:t>
            </a:r>
            <a:endParaRPr lang="en-GB" dirty="0"/>
          </a:p>
        </p:txBody>
      </p:sp>
      <p:sp>
        <p:nvSpPr>
          <p:cNvPr id="3" name="Subtitle 2"/>
          <p:cNvSpPr>
            <a:spLocks noGrp="1"/>
          </p:cNvSpPr>
          <p:nvPr>
            <p:ph type="subTitle" idx="1"/>
          </p:nvPr>
        </p:nvSpPr>
        <p:spPr/>
        <p:txBody>
          <a:bodyPr/>
          <a:lstStyle/>
          <a:p>
            <a:endParaRPr lang="en-GB"/>
          </a:p>
        </p:txBody>
      </p:sp>
      <p:pic>
        <p:nvPicPr>
          <p:cNvPr id="4" name="Picture 3" descr="A purple and white background with a blue line and blue dots in the lower right. The Being Belfast logo is located in the upper right and the Belfast Trust values icons are located in the lower left.&#10;&#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1015663"/>
          </a:xfrm>
          <a:prstGeom prst="rect">
            <a:avLst/>
          </a:prstGeom>
          <a:noFill/>
        </p:spPr>
        <p:txBody>
          <a:bodyPr wrap="square" rtlCol="0">
            <a:spAutoFit/>
          </a:bodyPr>
          <a:lstStyle/>
          <a:p>
            <a:r>
              <a:rPr lang="en-GB" sz="6000" b="1" dirty="0">
                <a:solidFill>
                  <a:srgbClr val="0A4C86"/>
                </a:solidFill>
                <a:latin typeface="Arial" panose="020B0604020202020204" pitchFamily="34" charset="0"/>
                <a:cs typeface="Arial" panose="020B0604020202020204" pitchFamily="34" charset="0"/>
              </a:rPr>
              <a:t>Appendix </a:t>
            </a:r>
          </a:p>
        </p:txBody>
      </p:sp>
    </p:spTree>
    <p:extLst>
      <p:ext uri="{BB962C8B-B14F-4D97-AF65-F5344CB8AC3E}">
        <p14:creationId xmlns:p14="http://schemas.microsoft.com/office/powerpoint/2010/main" val="2468657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P Indicators Summary tab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2"/>
          <p:cNvSpPr txBox="1">
            <a:spLocks noGrp="1"/>
          </p:cNvSpPr>
          <p:nvPr>
            <p:ph type="title" idx="4294967295"/>
          </p:nvPr>
        </p:nvSpPr>
        <p:spPr>
          <a:xfrm>
            <a:off x="98367" y="149629"/>
            <a:ext cx="11995266"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SDP Indicators Summary Tables</a:t>
            </a:r>
          </a:p>
        </p:txBody>
      </p:sp>
      <p:pic>
        <p:nvPicPr>
          <p:cNvPr id="6" name="Picture 5" descr="SDP Indicators Summary tabes."/>
          <p:cNvPicPr>
            <a:picLocks noChangeAspect="1"/>
          </p:cNvPicPr>
          <p:nvPr/>
        </p:nvPicPr>
        <p:blipFill>
          <a:blip r:embed="rId3"/>
          <a:stretch>
            <a:fillRect/>
          </a:stretch>
        </p:blipFill>
        <p:spPr>
          <a:xfrm>
            <a:off x="1296607" y="2271712"/>
            <a:ext cx="7847393" cy="2979557"/>
          </a:xfrm>
          <a:prstGeom prst="rect">
            <a:avLst/>
          </a:prstGeom>
        </p:spPr>
      </p:pic>
    </p:spTree>
    <p:extLst>
      <p:ext uri="{BB962C8B-B14F-4D97-AF65-F5344CB8AC3E}">
        <p14:creationId xmlns:p14="http://schemas.microsoft.com/office/powerpoint/2010/main" val="264961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Waiting Lists</a:t>
            </a:r>
          </a:p>
        </p:txBody>
      </p:sp>
      <p:graphicFrame>
        <p:nvGraphicFramePr>
          <p:cNvPr id="2" name="Table 1"/>
          <p:cNvGraphicFramePr>
            <a:graphicFrameLocks noGrp="1"/>
          </p:cNvGraphicFramePr>
          <p:nvPr>
            <p:extLst>
              <p:ext uri="{D42A27DB-BD31-4B8C-83A1-F6EECF244321}">
                <p14:modId xmlns:p14="http://schemas.microsoft.com/office/powerpoint/2010/main" val="1740555514"/>
              </p:ext>
            </p:extLst>
          </p:nvPr>
        </p:nvGraphicFramePr>
        <p:xfrm>
          <a:off x="0" y="400110"/>
          <a:ext cx="12192000" cy="6457889"/>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328791">
                  <a:extLst>
                    <a:ext uri="{9D8B030D-6E8A-4147-A177-3AD203B41FA5}">
                      <a16:colId xmlns:a16="http://schemas.microsoft.com/office/drawing/2014/main" val="3145130481"/>
                    </a:ext>
                  </a:extLst>
                </a:gridCol>
                <a:gridCol w="9339209">
                  <a:extLst>
                    <a:ext uri="{9D8B030D-6E8A-4147-A177-3AD203B41FA5}">
                      <a16:colId xmlns:a16="http://schemas.microsoft.com/office/drawing/2014/main" val="1187641680"/>
                    </a:ext>
                  </a:extLst>
                </a:gridCol>
              </a:tblGrid>
              <a:tr h="347380">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endParaRPr lang="en-GB" sz="1200" dirty="0">
                        <a:solidFill>
                          <a:schemeClr val="tx1"/>
                        </a:solidFill>
                      </a:endParaRPr>
                    </a:p>
                  </a:txBody>
                  <a:tcPr/>
                </a:tc>
                <a:extLst>
                  <a:ext uri="{0D108BD9-81ED-4DB2-BD59-A6C34878D82A}">
                    <a16:rowId xmlns:a16="http://schemas.microsoft.com/office/drawing/2014/main" val="258680681"/>
                  </a:ext>
                </a:extLst>
              </a:tr>
              <a:tr h="3065216">
                <a:tc>
                  <a:txBody>
                    <a:bodyPr/>
                    <a:lstStyle/>
                    <a:p>
                      <a:r>
                        <a:rPr lang="en-GB" sz="1200" b="1" dirty="0"/>
                        <a:t>Waiting Lists</a:t>
                      </a:r>
                    </a:p>
                  </a:txBody>
                  <a:tcPr marL="60960" marR="60960" marT="30480" marB="30480"/>
                </a:tc>
                <a:tc>
                  <a:txBody>
                    <a:bodyPr/>
                    <a:lstStyle/>
                    <a:p>
                      <a:r>
                        <a:rPr lang="en-GB" sz="1100" dirty="0"/>
                        <a:t>Acute</a:t>
                      </a:r>
                      <a:r>
                        <a:rPr lang="en-GB" sz="1100" baseline="0" dirty="0"/>
                        <a:t> Hospital </a:t>
                      </a:r>
                      <a:r>
                        <a:rPr lang="en-GB" sz="1100" dirty="0"/>
                        <a:t>Inpatient &amp; Daycases</a:t>
                      </a:r>
                    </a:p>
                    <a:p>
                      <a:endParaRPr lang="en-GB" sz="1100" dirty="0"/>
                    </a:p>
                    <a:p>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Inpatient &amp; </a:t>
                      </a:r>
                      <a:r>
                        <a:rPr lang="en-GB" altLang="en-US" sz="1100" b="1" u="sng" dirty="0" err="1">
                          <a:solidFill>
                            <a:prstClr val="black"/>
                          </a:solidFill>
                          <a:latin typeface="Calibri" panose="020F0502020204030204" pitchFamily="34" charset="0"/>
                          <a:ea typeface="Calibri" panose="020F0502020204030204" pitchFamily="34" charset="0"/>
                          <a:cs typeface="Calibri" panose="020F0502020204030204" pitchFamily="34" charset="0"/>
                        </a:rPr>
                        <a:t>Daycase</a:t>
                      </a: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 Waiting Lists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a:solidFill>
                          <a:prstClr val="black"/>
                        </a:solidFill>
                      </a:endParaRPr>
                    </a:p>
                    <a:p>
                      <a:endParaRPr lang="en-GB" sz="1100" dirty="0"/>
                    </a:p>
                    <a:p>
                      <a:endParaRPr lang="en-GB" sz="1100" dirty="0"/>
                    </a:p>
                  </a:txBody>
                  <a:tcPr/>
                </a:tc>
                <a:extLst>
                  <a:ext uri="{0D108BD9-81ED-4DB2-BD59-A6C34878D82A}">
                    <a16:rowId xmlns:a16="http://schemas.microsoft.com/office/drawing/2014/main" val="3741225911"/>
                  </a:ext>
                </a:extLst>
              </a:tr>
              <a:tr h="3045293">
                <a:tc>
                  <a:txBody>
                    <a:bodyPr/>
                    <a:lstStyle/>
                    <a:p>
                      <a:endParaRPr lang="en-GB" sz="1100" b="1" dirty="0"/>
                    </a:p>
                  </a:txBody>
                  <a:tcPr marL="60960" marR="60960" marT="30480" marB="30480"/>
                </a:tc>
                <a:tc>
                  <a:txBody>
                    <a:bodyPr/>
                    <a:lstStyle/>
                    <a:p>
                      <a:r>
                        <a:rPr lang="en-GB" sz="1100" dirty="0"/>
                        <a:t>Acute Hospital Outpatients</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Outpatient Waiting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u="sng" dirty="0">
                        <a:solidFill>
                          <a:prstClr val="black"/>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a:solidFill>
                          <a:prstClr val="black"/>
                        </a:solidFill>
                      </a:endParaRPr>
                    </a:p>
                    <a:p>
                      <a:endParaRPr lang="en-GB" sz="1100" dirty="0"/>
                    </a:p>
                  </a:txBody>
                  <a:tcPr/>
                </a:tc>
                <a:extLst>
                  <a:ext uri="{0D108BD9-81ED-4DB2-BD59-A6C34878D82A}">
                    <a16:rowId xmlns:a16="http://schemas.microsoft.com/office/drawing/2014/main" val="1326959614"/>
                  </a:ext>
                </a:extLst>
              </a:tr>
            </a:tbl>
          </a:graphicData>
        </a:graphic>
      </p:graphicFrame>
      <p:pic>
        <p:nvPicPr>
          <p:cNvPr id="9" name="Picture 8" descr="Chart showing Inpatient &amp; Daycase Waiting List 31st of March 2021 to 31st of May 2025&#10;"/>
          <p:cNvPicPr>
            <a:picLocks noChangeAspect="1"/>
          </p:cNvPicPr>
          <p:nvPr/>
        </p:nvPicPr>
        <p:blipFill>
          <a:blip r:embed="rId2"/>
          <a:stretch>
            <a:fillRect/>
          </a:stretch>
        </p:blipFill>
        <p:spPr>
          <a:xfrm>
            <a:off x="2937149" y="1367335"/>
            <a:ext cx="4285121" cy="2110257"/>
          </a:xfrm>
          <a:prstGeom prst="rect">
            <a:avLst/>
          </a:prstGeom>
        </p:spPr>
      </p:pic>
      <p:pic>
        <p:nvPicPr>
          <p:cNvPr id="10" name="Picture 9" descr="Table showing Inpatient &amp; Daycase Waiting List 31st of March 2021 to 31st of May 2025&#10;"/>
          <p:cNvPicPr>
            <a:picLocks noChangeAspect="1"/>
          </p:cNvPicPr>
          <p:nvPr/>
        </p:nvPicPr>
        <p:blipFill>
          <a:blip r:embed="rId3"/>
          <a:stretch>
            <a:fillRect/>
          </a:stretch>
        </p:blipFill>
        <p:spPr>
          <a:xfrm>
            <a:off x="7260739" y="1900774"/>
            <a:ext cx="4772239" cy="1050641"/>
          </a:xfrm>
          <a:prstGeom prst="rect">
            <a:avLst/>
          </a:prstGeom>
        </p:spPr>
      </p:pic>
      <p:pic>
        <p:nvPicPr>
          <p:cNvPr id="11" name="Picture 10" descr="Chart Outpatient Waiting List 31st of March 2021 to 31st of May 2025&#10;"/>
          <p:cNvPicPr>
            <a:picLocks noChangeAspect="1"/>
          </p:cNvPicPr>
          <p:nvPr/>
        </p:nvPicPr>
        <p:blipFill>
          <a:blip r:embed="rId4"/>
          <a:stretch>
            <a:fillRect/>
          </a:stretch>
        </p:blipFill>
        <p:spPr>
          <a:xfrm>
            <a:off x="2937149" y="4235646"/>
            <a:ext cx="4285121" cy="2110257"/>
          </a:xfrm>
          <a:prstGeom prst="rect">
            <a:avLst/>
          </a:prstGeom>
        </p:spPr>
      </p:pic>
      <p:pic>
        <p:nvPicPr>
          <p:cNvPr id="12" name="Picture 11" descr="Table showing Outpatient Waiting List 31st of March 2021 to 31st of May 2025&#10;"/>
          <p:cNvPicPr>
            <a:picLocks noChangeAspect="1"/>
          </p:cNvPicPr>
          <p:nvPr/>
        </p:nvPicPr>
        <p:blipFill>
          <a:blip r:embed="rId5"/>
          <a:stretch>
            <a:fillRect/>
          </a:stretch>
        </p:blipFill>
        <p:spPr>
          <a:xfrm>
            <a:off x="7260739" y="4768322"/>
            <a:ext cx="4727295" cy="1044904"/>
          </a:xfrm>
          <a:prstGeom prst="rect">
            <a:avLst/>
          </a:prstGeom>
        </p:spPr>
      </p:pic>
    </p:spTree>
    <p:extLst>
      <p:ext uri="{BB962C8B-B14F-4D97-AF65-F5344CB8AC3E}">
        <p14:creationId xmlns:p14="http://schemas.microsoft.com/office/powerpoint/2010/main" val="76598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0" y="0"/>
            <a:ext cx="12192000" cy="400110"/>
          </a:xfrm>
          <a:prstGeom prst="rect">
            <a:avLst/>
          </a:prstGeom>
          <a:solidFill>
            <a:srgbClr val="0A4C86"/>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bg1"/>
                </a:solidFill>
                <a:effectLst/>
                <a:uLnTx/>
                <a:uFillTx/>
                <a:latin typeface="+mn-lt"/>
                <a:ea typeface="+mn-ea"/>
                <a:cs typeface="+mn-cs"/>
              </a:rPr>
              <a:t>Waiting Lists</a:t>
            </a:r>
          </a:p>
        </p:txBody>
      </p:sp>
      <p:graphicFrame>
        <p:nvGraphicFramePr>
          <p:cNvPr id="2" name="Table 1"/>
          <p:cNvGraphicFramePr>
            <a:graphicFrameLocks noGrp="1"/>
          </p:cNvGraphicFramePr>
          <p:nvPr>
            <p:extLst>
              <p:ext uri="{D42A27DB-BD31-4B8C-83A1-F6EECF244321}">
                <p14:modId xmlns:p14="http://schemas.microsoft.com/office/powerpoint/2010/main" val="2031135322"/>
              </p:ext>
            </p:extLst>
          </p:nvPr>
        </p:nvGraphicFramePr>
        <p:xfrm>
          <a:off x="0" y="378516"/>
          <a:ext cx="12192000" cy="6479484"/>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7219486"/>
                    </a:ext>
                  </a:extLst>
                </a:gridCol>
                <a:gridCol w="1524000">
                  <a:extLst>
                    <a:ext uri="{9D8B030D-6E8A-4147-A177-3AD203B41FA5}">
                      <a16:colId xmlns:a16="http://schemas.microsoft.com/office/drawing/2014/main" val="3145130481"/>
                    </a:ext>
                  </a:extLst>
                </a:gridCol>
                <a:gridCol w="9144000">
                  <a:extLst>
                    <a:ext uri="{9D8B030D-6E8A-4147-A177-3AD203B41FA5}">
                      <a16:colId xmlns:a16="http://schemas.microsoft.com/office/drawing/2014/main" val="1187641680"/>
                    </a:ext>
                  </a:extLst>
                </a:gridCol>
              </a:tblGrid>
              <a:tr h="299752">
                <a:tc>
                  <a:txBody>
                    <a:bodyPr/>
                    <a:lstStyle/>
                    <a:p>
                      <a:r>
                        <a:rPr lang="en-GB" sz="1200" dirty="0">
                          <a:solidFill>
                            <a:schemeClr val="tx1"/>
                          </a:solidFill>
                        </a:rPr>
                        <a:t>Service Area</a:t>
                      </a:r>
                    </a:p>
                  </a:txBody>
                  <a:tcPr/>
                </a:tc>
                <a:tc>
                  <a:txBody>
                    <a:bodyPr/>
                    <a:lstStyle/>
                    <a:p>
                      <a:r>
                        <a:rPr lang="en-GB" sz="1200" dirty="0">
                          <a:solidFill>
                            <a:schemeClr val="tx1"/>
                          </a:solidFill>
                        </a:rPr>
                        <a:t>Metric</a:t>
                      </a:r>
                    </a:p>
                  </a:txBody>
                  <a:tcPr/>
                </a:tc>
                <a:tc>
                  <a:txBody>
                    <a:bodyPr/>
                    <a:lstStyle/>
                    <a:p>
                      <a:endParaRPr lang="en-GB" sz="1200" dirty="0"/>
                    </a:p>
                  </a:txBody>
                  <a:tcPr/>
                </a:tc>
                <a:extLst>
                  <a:ext uri="{0D108BD9-81ED-4DB2-BD59-A6C34878D82A}">
                    <a16:rowId xmlns:a16="http://schemas.microsoft.com/office/drawing/2014/main" val="258680681"/>
                  </a:ext>
                </a:extLst>
              </a:tr>
              <a:tr h="6179732">
                <a:tc>
                  <a:txBody>
                    <a:bodyPr/>
                    <a:lstStyle/>
                    <a:p>
                      <a:r>
                        <a:rPr lang="en-GB" sz="1200" b="1" dirty="0"/>
                        <a:t>Community Services</a:t>
                      </a:r>
                    </a:p>
                    <a:p>
                      <a:r>
                        <a:rPr lang="en-GB" sz="1200" b="1" dirty="0"/>
                        <a:t>Waiting Lists</a:t>
                      </a:r>
                    </a:p>
                  </a:txBody>
                  <a:tcPr marL="60960" marR="60960" marT="30480" marB="30480"/>
                </a:tc>
                <a:tc>
                  <a:txBody>
                    <a:bodyPr/>
                    <a:lstStyle/>
                    <a:p>
                      <a:r>
                        <a:rPr lang="en-GB" sz="1100" dirty="0"/>
                        <a:t>AHP</a:t>
                      </a:r>
                      <a:r>
                        <a:rPr lang="en-GB" sz="1100" baseline="0" dirty="0"/>
                        <a:t> Services </a:t>
                      </a:r>
                    </a:p>
                    <a:p>
                      <a:endParaRPr lang="en-GB" sz="1100" baseline="0" dirty="0"/>
                    </a:p>
                    <a:p>
                      <a:r>
                        <a:rPr lang="en-GB" sz="1100" i="1" baseline="0" dirty="0"/>
                        <a:t>AHP waiting list numbers are subject to ongoing validation to remove duplicate referrals</a:t>
                      </a:r>
                    </a:p>
                    <a:p>
                      <a:endParaRPr lang="en-GB" sz="1100" baseline="0" dirty="0"/>
                    </a:p>
                  </a:txBody>
                  <a:tcPr marL="60960" marR="60960" marT="30480" marB="30480"/>
                </a:tc>
                <a:tc>
                  <a:txBody>
                    <a:bodyPr/>
                    <a:lstStyle/>
                    <a:p>
                      <a:endParaRPr lang="en-GB" sz="1100" dirty="0"/>
                    </a:p>
                  </a:txBody>
                  <a:tcPr/>
                </a:tc>
                <a:extLst>
                  <a:ext uri="{0D108BD9-81ED-4DB2-BD59-A6C34878D82A}">
                    <a16:rowId xmlns:a16="http://schemas.microsoft.com/office/drawing/2014/main" val="923528376"/>
                  </a:ext>
                </a:extLst>
              </a:tr>
            </a:tbl>
          </a:graphicData>
        </a:graphic>
      </p:graphicFrame>
      <p:pic>
        <p:nvPicPr>
          <p:cNvPr id="5" name="Picture 4" descr="Chart showing Toal Waiting List for AHP services from 31st of March to 31st of May 2025."/>
          <p:cNvPicPr>
            <a:picLocks noChangeAspect="1"/>
          </p:cNvPicPr>
          <p:nvPr/>
        </p:nvPicPr>
        <p:blipFill>
          <a:blip r:embed="rId2"/>
          <a:stretch>
            <a:fillRect/>
          </a:stretch>
        </p:blipFill>
        <p:spPr>
          <a:xfrm>
            <a:off x="4054642" y="893846"/>
            <a:ext cx="7134726" cy="3870714"/>
          </a:xfrm>
          <a:prstGeom prst="rect">
            <a:avLst/>
          </a:prstGeom>
        </p:spPr>
      </p:pic>
      <p:pic>
        <p:nvPicPr>
          <p:cNvPr id="8" name="Picture 7" descr="Table showing waiting list in weeks for a number of services areas. Service areas include Dieatetics, OT, Orthoptics, Physio, Podiatry, Speech and Language."/>
          <p:cNvPicPr>
            <a:picLocks noChangeAspect="1"/>
          </p:cNvPicPr>
          <p:nvPr/>
        </p:nvPicPr>
        <p:blipFill>
          <a:blip r:embed="rId3"/>
          <a:stretch>
            <a:fillRect/>
          </a:stretch>
        </p:blipFill>
        <p:spPr>
          <a:xfrm>
            <a:off x="3559592" y="4945959"/>
            <a:ext cx="8124825" cy="1533525"/>
          </a:xfrm>
          <a:prstGeom prst="rect">
            <a:avLst/>
          </a:prstGeom>
        </p:spPr>
      </p:pic>
    </p:spTree>
    <p:extLst>
      <p:ext uri="{BB962C8B-B14F-4D97-AF65-F5344CB8AC3E}">
        <p14:creationId xmlns:p14="http://schemas.microsoft.com/office/powerpoint/2010/main" val="1609814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1526876" y="29253"/>
            <a:ext cx="10941344"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Escalations: Support and Intervention Framework – March 25</a:t>
            </a:r>
          </a:p>
        </p:txBody>
      </p:sp>
      <p:graphicFrame>
        <p:nvGraphicFramePr>
          <p:cNvPr id="7" name="Table 6"/>
          <p:cNvGraphicFramePr>
            <a:graphicFrameLocks noGrp="1"/>
          </p:cNvGraphicFramePr>
          <p:nvPr>
            <p:extLst>
              <p:ext uri="{D42A27DB-BD31-4B8C-83A1-F6EECF244321}">
                <p14:modId xmlns:p14="http://schemas.microsoft.com/office/powerpoint/2010/main" val="3208765313"/>
              </p:ext>
            </p:extLst>
          </p:nvPr>
        </p:nvGraphicFramePr>
        <p:xfrm>
          <a:off x="0" y="638354"/>
          <a:ext cx="12042475" cy="2020655"/>
        </p:xfrm>
        <a:graphic>
          <a:graphicData uri="http://schemas.openxmlformats.org/drawingml/2006/table">
            <a:tbl>
              <a:tblPr firstRow="1" bandRow="1">
                <a:tableStyleId>{2D5ABB26-0587-4C30-8999-92F81FD0307C}</a:tableStyleId>
              </a:tblPr>
              <a:tblGrid>
                <a:gridCol w="2467155">
                  <a:extLst>
                    <a:ext uri="{9D8B030D-6E8A-4147-A177-3AD203B41FA5}">
                      <a16:colId xmlns:a16="http://schemas.microsoft.com/office/drawing/2014/main" val="686168601"/>
                    </a:ext>
                  </a:extLst>
                </a:gridCol>
                <a:gridCol w="2536166">
                  <a:extLst>
                    <a:ext uri="{9D8B030D-6E8A-4147-A177-3AD203B41FA5}">
                      <a16:colId xmlns:a16="http://schemas.microsoft.com/office/drawing/2014/main" val="3957180127"/>
                    </a:ext>
                  </a:extLst>
                </a:gridCol>
                <a:gridCol w="2475781">
                  <a:extLst>
                    <a:ext uri="{9D8B030D-6E8A-4147-A177-3AD203B41FA5}">
                      <a16:colId xmlns:a16="http://schemas.microsoft.com/office/drawing/2014/main" val="3993735464"/>
                    </a:ext>
                  </a:extLst>
                </a:gridCol>
                <a:gridCol w="2165230">
                  <a:extLst>
                    <a:ext uri="{9D8B030D-6E8A-4147-A177-3AD203B41FA5}">
                      <a16:colId xmlns:a16="http://schemas.microsoft.com/office/drawing/2014/main" val="1422258498"/>
                    </a:ext>
                  </a:extLst>
                </a:gridCol>
                <a:gridCol w="2398143">
                  <a:extLst>
                    <a:ext uri="{9D8B030D-6E8A-4147-A177-3AD203B41FA5}">
                      <a16:colId xmlns:a16="http://schemas.microsoft.com/office/drawing/2014/main" val="4202301904"/>
                    </a:ext>
                  </a:extLst>
                </a:gridCol>
              </a:tblGrid>
              <a:tr h="225611">
                <a:tc>
                  <a:txBody>
                    <a:bodyPr/>
                    <a:lstStyle/>
                    <a:p>
                      <a:r>
                        <a:rPr lang="en-GB" sz="1100" b="1" dirty="0">
                          <a:solidFill>
                            <a:srgbClr val="000000"/>
                          </a:solidFill>
                          <a:latin typeface="Arial" panose="020B0604020202020204" pitchFamily="34" charset="0"/>
                          <a:cs typeface="Arial" panose="020B0604020202020204" pitchFamily="34" charset="0"/>
                        </a:rPr>
                        <a:t>Level 1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100" b="1" dirty="0">
                          <a:solidFill>
                            <a:srgbClr val="000000"/>
                          </a:solidFill>
                          <a:latin typeface="Arial" panose="020B0604020202020204" pitchFamily="34" charset="0"/>
                          <a:cs typeface="Arial" panose="020B0604020202020204" pitchFamily="34" charset="0"/>
                        </a:rPr>
                        <a:t>Level</a:t>
                      </a:r>
                      <a:r>
                        <a:rPr lang="en-GB" sz="1100" b="1" baseline="0" dirty="0">
                          <a:solidFill>
                            <a:srgbClr val="000000"/>
                          </a:solidFill>
                          <a:latin typeface="Arial" panose="020B0604020202020204" pitchFamily="34" charset="0"/>
                          <a:cs typeface="Arial" panose="020B0604020202020204" pitchFamily="34" charset="0"/>
                        </a:rPr>
                        <a:t> 2 (6)</a:t>
                      </a:r>
                      <a:endParaRPr lang="en-GB" sz="1100" b="1"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100" b="1" dirty="0">
                          <a:solidFill>
                            <a:srgbClr val="000000"/>
                          </a:solidFill>
                          <a:latin typeface="Arial" panose="020B0604020202020204" pitchFamily="34" charset="0"/>
                          <a:cs typeface="Arial" panose="020B0604020202020204" pitchFamily="34" charset="0"/>
                        </a:rPr>
                        <a:t>Level 3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GB" sz="1100" b="1" dirty="0">
                          <a:solidFill>
                            <a:srgbClr val="000000"/>
                          </a:solidFill>
                          <a:latin typeface="Arial" panose="020B0604020202020204" pitchFamily="34" charset="0"/>
                          <a:cs typeface="Arial" panose="020B0604020202020204" pitchFamily="34" charset="0"/>
                        </a:rPr>
                        <a:t>Level</a:t>
                      </a:r>
                      <a:r>
                        <a:rPr lang="en-GB" sz="1100" b="1" baseline="0" dirty="0">
                          <a:solidFill>
                            <a:srgbClr val="000000"/>
                          </a:solidFill>
                          <a:latin typeface="Arial" panose="020B0604020202020204" pitchFamily="34" charset="0"/>
                          <a:cs typeface="Arial" panose="020B0604020202020204" pitchFamily="34" charset="0"/>
                        </a:rPr>
                        <a:t> 4 (0)</a:t>
                      </a:r>
                      <a:endParaRPr lang="en-GB" sz="1100" b="1"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GB" sz="1100" b="1" dirty="0">
                          <a:solidFill>
                            <a:srgbClr val="000000"/>
                          </a:solidFill>
                          <a:latin typeface="Arial" panose="020B0604020202020204" pitchFamily="34" charset="0"/>
                          <a:cs typeface="Arial" panose="020B0604020202020204" pitchFamily="34" charset="0"/>
                        </a:rPr>
                        <a:t>Level</a:t>
                      </a:r>
                      <a:r>
                        <a:rPr lang="en-GB" sz="1100" b="1" baseline="0" dirty="0">
                          <a:solidFill>
                            <a:srgbClr val="000000"/>
                          </a:solidFill>
                          <a:latin typeface="Arial" panose="020B0604020202020204" pitchFamily="34" charset="0"/>
                          <a:cs typeface="Arial" panose="020B0604020202020204" pitchFamily="34" charset="0"/>
                        </a:rPr>
                        <a:t> 5 (1)</a:t>
                      </a:r>
                      <a:endParaRPr lang="en-GB" sz="1100" b="1"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727392446"/>
                  </a:ext>
                </a:extLst>
              </a:tr>
              <a:tr h="232626">
                <a:tc>
                  <a:txBody>
                    <a:bodyPr/>
                    <a:lstStyle/>
                    <a:p>
                      <a:r>
                        <a:rPr lang="en-GB" sz="1100" dirty="0">
                          <a:latin typeface="Arial" panose="020B0604020202020204" pitchFamily="34" charset="0"/>
                          <a:cs typeface="Arial" panose="020B0604020202020204" pitchFamily="34" charset="0"/>
                        </a:rPr>
                        <a:t>Cleft</a:t>
                      </a:r>
                      <a:r>
                        <a:rPr lang="en-GB" sz="1100" baseline="0" dirty="0">
                          <a:latin typeface="Arial" panose="020B0604020202020204" pitchFamily="34" charset="0"/>
                          <a:cs typeface="Arial" panose="020B0604020202020204" pitchFamily="34" charset="0"/>
                        </a:rPr>
                        <a:t> lip and palate</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100" dirty="0">
                          <a:latin typeface="Arial" panose="020B0604020202020204" pitchFamily="34" charset="0"/>
                          <a:cs typeface="Arial" panose="020B0604020202020204" pitchFamily="34" charset="0"/>
                        </a:rPr>
                        <a:t>Serious</a:t>
                      </a:r>
                      <a:r>
                        <a:rPr lang="en-GB" sz="1100" baseline="0" dirty="0">
                          <a:latin typeface="Arial" panose="020B0604020202020204" pitchFamily="34" charset="0"/>
                          <a:cs typeface="Arial" panose="020B0604020202020204" pitchFamily="34" charset="0"/>
                        </a:rPr>
                        <a:t> Adverse Incidents</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100" kern="1200" dirty="0">
                          <a:solidFill>
                            <a:schemeClr val="tx1"/>
                          </a:solidFill>
                          <a:effectLst/>
                          <a:latin typeface="Arial" panose="020B0604020202020204" pitchFamily="34" charset="0"/>
                          <a:ea typeface="+mn-ea"/>
                          <a:cs typeface="Arial" panose="020B0604020202020204" pitchFamily="34" charset="0"/>
                        </a:rPr>
                        <a:t>MAH Governance &amp; Accountability </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Arial" panose="020B0604020202020204" pitchFamily="34" charset="0"/>
                          <a:cs typeface="Arial" panose="020B0604020202020204" pitchFamily="34" charset="0"/>
                        </a:rPr>
                        <a:t>Cardiac Surgery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636273662"/>
                  </a:ext>
                </a:extLst>
              </a:tr>
              <a:tr h="240311">
                <a:tc>
                  <a:txBody>
                    <a:bodyPr/>
                    <a:lstStyle/>
                    <a:p>
                      <a:r>
                        <a:rPr lang="en-GB" sz="1100" dirty="0">
                          <a:latin typeface="Arial" panose="020B0604020202020204" pitchFamily="34" charset="0"/>
                          <a:cs typeface="Arial" panose="020B0604020202020204" pitchFamily="34" charset="0"/>
                        </a:rPr>
                        <a:t>Reduced PICU</a:t>
                      </a:r>
                      <a:r>
                        <a:rPr lang="en-GB" sz="1100" baseline="0" dirty="0">
                          <a:latin typeface="Arial" panose="020B0604020202020204" pitchFamily="34" charset="0"/>
                          <a:cs typeface="Arial" panose="020B0604020202020204" pitchFamily="34" charset="0"/>
                        </a:rPr>
                        <a:t> capacity</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100" dirty="0">
                          <a:latin typeface="Arial" panose="020B0604020202020204" pitchFamily="34" charset="0"/>
                          <a:cs typeface="Arial" panose="020B0604020202020204" pitchFamily="34" charset="0"/>
                        </a:rPr>
                        <a:t>PACU 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r>
                        <a:rPr lang="en-GB" sz="1100" dirty="0">
                          <a:latin typeface="Arial" panose="020B0604020202020204" pitchFamily="34" charset="0"/>
                          <a:cs typeface="Arial" panose="020B0604020202020204" pitchFamily="34" charset="0"/>
                        </a:rPr>
                        <a:t>USC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647745534"/>
                  </a:ext>
                </a:extLst>
              </a:tr>
              <a:tr h="421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effectLst/>
                          <a:latin typeface="Arial" panose="020B0604020202020204" pitchFamily="34" charset="0"/>
                          <a:cs typeface="Arial" panose="020B0604020202020204" pitchFamily="34" charset="0"/>
                        </a:rPr>
                        <a:t>Iveagh ID CAMHS Inpatient Unit –</a:t>
                      </a:r>
                      <a:r>
                        <a:rPr lang="en-GB" sz="1100" baseline="0" dirty="0">
                          <a:effectLst/>
                          <a:latin typeface="Arial" panose="020B0604020202020204" pitchFamily="34" charset="0"/>
                          <a:cs typeface="Arial" panose="020B0604020202020204" pitchFamily="34" charset="0"/>
                        </a:rPr>
                        <a:t>timely admissions</a:t>
                      </a:r>
                      <a:r>
                        <a:rPr lang="en-GB" sz="1100" dirty="0">
                          <a:latin typeface="Arial" panose="020B0604020202020204" pitchFamily="34" charset="0"/>
                          <a:cs typeface="Arial" panose="020B0604020202020204" pitchFamily="34" charset="0"/>
                        </a:rPr>
                        <a:t>(↓from level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100" dirty="0">
                          <a:latin typeface="Arial" panose="020B0604020202020204" pitchFamily="34" charset="0"/>
                          <a:cs typeface="Arial" panose="020B0604020202020204" pitchFamily="34" charset="0"/>
                        </a:rPr>
                        <a:t>IS</a:t>
                      </a:r>
                      <a:r>
                        <a:rPr lang="en-GB" sz="1100" baseline="0" dirty="0">
                          <a:latin typeface="Arial" panose="020B0604020202020204" pitchFamily="34" charset="0"/>
                          <a:cs typeface="Arial" panose="020B0604020202020204" pitchFamily="34" charset="0"/>
                        </a:rPr>
                        <a:t> Foster Placements</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04759151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Arial" panose="020B0604020202020204" pitchFamily="34" charset="0"/>
                          <a:cs typeface="Arial" panose="020B0604020202020204" pitchFamily="34" charset="0"/>
                        </a:rPr>
                        <a:t>CAMHS waiting lists (↓from level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Arial" panose="020B0604020202020204" pitchFamily="34" charset="0"/>
                          <a:cs typeface="Arial" panose="020B0604020202020204" pitchFamily="34" charset="0"/>
                        </a:rPr>
                        <a:t>Service</a:t>
                      </a:r>
                      <a:r>
                        <a:rPr lang="en-GB" sz="1100" baseline="0" dirty="0">
                          <a:latin typeface="Arial" panose="020B0604020202020204" pitchFamily="34" charset="0"/>
                          <a:cs typeface="Arial" panose="020B0604020202020204" pitchFamily="34" charset="0"/>
                        </a:rPr>
                        <a:t> Delivery Plan *</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96108665"/>
                  </a:ext>
                </a:extLst>
              </a:tr>
              <a:tr h="285134">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100" dirty="0">
                          <a:latin typeface="Arial" panose="020B0604020202020204" pitchFamily="34" charset="0"/>
                          <a:cs typeface="Arial" panose="020B0604020202020204" pitchFamily="34" charset="0"/>
                        </a:rPr>
                        <a:t>Short</a:t>
                      </a:r>
                      <a:r>
                        <a:rPr lang="en-GB" sz="1100" baseline="0" dirty="0">
                          <a:latin typeface="Arial" panose="020B0604020202020204" pitchFamily="34" charset="0"/>
                          <a:cs typeface="Arial" panose="020B0604020202020204" pitchFamily="34" charset="0"/>
                        </a:rPr>
                        <a:t> breaks for kids with disabilities</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199432187"/>
                  </a:ext>
                </a:extLst>
              </a:tr>
              <a:tr h="272481">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Arial" panose="020B0604020202020204" pitchFamily="34" charset="0"/>
                          <a:cs typeface="Arial" panose="020B0604020202020204" pitchFamily="34" charset="0"/>
                        </a:rPr>
                        <a:t>Insertion</a:t>
                      </a:r>
                      <a:r>
                        <a:rPr lang="en-GB" sz="1100" baseline="0" dirty="0">
                          <a:latin typeface="Arial" panose="020B0604020202020204" pitchFamily="34" charset="0"/>
                          <a:cs typeface="Arial" panose="020B0604020202020204" pitchFamily="34" charset="0"/>
                        </a:rPr>
                        <a:t> of peg tubes (↓from level 3)</a:t>
                      </a:r>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BDB86"/>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225703181"/>
                  </a:ext>
                </a:extLst>
              </a:tr>
            </a:tbl>
          </a:graphicData>
        </a:graphic>
      </p:graphicFrame>
      <p:sp>
        <p:nvSpPr>
          <p:cNvPr id="11" name="TextBox 10"/>
          <p:cNvSpPr txBox="1"/>
          <p:nvPr/>
        </p:nvSpPr>
        <p:spPr>
          <a:xfrm>
            <a:off x="295713" y="2744890"/>
            <a:ext cx="11982725"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*USC and SDP to be reconfigured to reflect the individual component parts in order to identify areas for targeted action and allow for agreement on improvement trajectories.</a:t>
            </a:r>
          </a:p>
        </p:txBody>
      </p:sp>
      <p:sp>
        <p:nvSpPr>
          <p:cNvPr id="3" name="Up Arrow 2"/>
          <p:cNvSpPr/>
          <p:nvPr/>
        </p:nvSpPr>
        <p:spPr>
          <a:xfrm>
            <a:off x="0" y="3295290"/>
            <a:ext cx="347472" cy="35627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Escalation</a:t>
            </a:r>
          </a:p>
        </p:txBody>
      </p:sp>
      <p:graphicFrame>
        <p:nvGraphicFramePr>
          <p:cNvPr id="8" name="Table 7"/>
          <p:cNvGraphicFramePr>
            <a:graphicFrameLocks noGrp="1"/>
          </p:cNvGraphicFramePr>
          <p:nvPr>
            <p:extLst>
              <p:ext uri="{D42A27DB-BD31-4B8C-83A1-F6EECF244321}">
                <p14:modId xmlns:p14="http://schemas.microsoft.com/office/powerpoint/2010/main" val="1235535847"/>
              </p:ext>
            </p:extLst>
          </p:nvPr>
        </p:nvGraphicFramePr>
        <p:xfrm>
          <a:off x="295713" y="3107770"/>
          <a:ext cx="9795984" cy="3669641"/>
        </p:xfrm>
        <a:graphic>
          <a:graphicData uri="http://schemas.openxmlformats.org/drawingml/2006/table">
            <a:tbl>
              <a:tblPr firstRow="1" bandRow="1">
                <a:tableStyleId>{5C22544A-7EE6-4342-B048-85BDC9FD1C3A}</a:tableStyleId>
              </a:tblPr>
              <a:tblGrid>
                <a:gridCol w="9795984">
                  <a:extLst>
                    <a:ext uri="{9D8B030D-6E8A-4147-A177-3AD203B41FA5}">
                      <a16:colId xmlns:a16="http://schemas.microsoft.com/office/drawing/2014/main" val="127445841"/>
                    </a:ext>
                  </a:extLst>
                </a:gridCol>
              </a:tblGrid>
              <a:tr h="728983">
                <a:tc>
                  <a:txBody>
                    <a:bodyPr/>
                    <a:lstStyle/>
                    <a:p>
                      <a:r>
                        <a:rPr lang="en-GB" sz="1100" b="0" dirty="0">
                          <a:solidFill>
                            <a:schemeClr val="tx1"/>
                          </a:solidFill>
                          <a:latin typeface="Arial" panose="020B0604020202020204" pitchFamily="34" charset="0"/>
                          <a:cs typeface="Arial" panose="020B0604020202020204" pitchFamily="34" charset="0"/>
                        </a:rPr>
                        <a:t>Level 5*: intervention at HSC Board level – Decision by Health Minister-</a:t>
                      </a:r>
                      <a:r>
                        <a:rPr lang="en-GB" sz="1100" b="0" baseline="0" dirty="0">
                          <a:solidFill>
                            <a:schemeClr val="tx1"/>
                          </a:solidFill>
                          <a:latin typeface="Arial" panose="020B0604020202020204" pitchFamily="34" charset="0"/>
                          <a:cs typeface="Arial" panose="020B0604020202020204" pitchFamily="34" charset="0"/>
                        </a:rPr>
                        <a:t> as advised by DOH/SPPG/PHA. Involves exercise of Minister’s power of intervention. Only used in exceptional circumstance. Targeted support suspension, removal of duties from individuals or whole Board. Assessment through quality surveillance, existing knowledge, formal and informal investigations. Draw on expertise/advice of national colleagues and use  of external organisational and independent advisors</a:t>
                      </a:r>
                      <a:endParaRPr lang="en-GB" sz="1100" b="0" dirty="0">
                        <a:solidFill>
                          <a:schemeClr val="tx1"/>
                        </a:solidFill>
                        <a:latin typeface="Arial" panose="020B0604020202020204" pitchFamily="34" charset="0"/>
                        <a:cs typeface="Arial" panose="020B0604020202020204" pitchFamily="34" charset="0"/>
                      </a:endParaRPr>
                    </a:p>
                  </a:txBody>
                  <a:tcPr>
                    <a:solidFill>
                      <a:srgbClr val="FF0000"/>
                    </a:solidFill>
                  </a:tcPr>
                </a:tc>
                <a:extLst>
                  <a:ext uri="{0D108BD9-81ED-4DB2-BD59-A6C34878D82A}">
                    <a16:rowId xmlns:a16="http://schemas.microsoft.com/office/drawing/2014/main" val="90825114"/>
                  </a:ext>
                </a:extLst>
              </a:tr>
              <a:tr h="728983">
                <a:tc>
                  <a:txBody>
                    <a:bodyPr/>
                    <a:lstStyle/>
                    <a:p>
                      <a:r>
                        <a:rPr lang="en-GB" sz="1100" dirty="0">
                          <a:latin typeface="Arial" panose="020B0604020202020204" pitchFamily="34" charset="0"/>
                          <a:cs typeface="Arial" panose="020B0604020202020204" pitchFamily="34" charset="0"/>
                        </a:rPr>
                        <a:t>Level 4*</a:t>
                      </a:r>
                      <a:r>
                        <a:rPr lang="en-GB" sz="1100" baseline="0" dirty="0">
                          <a:latin typeface="Arial" panose="020B0604020202020204" pitchFamily="34" charset="0"/>
                          <a:cs typeface="Arial" panose="020B0604020202020204" pitchFamily="34" charset="0"/>
                        </a:rPr>
                        <a:t>- Senior external support for provider. Targeted interventions – decision taken by Permanent Sec. Failure to provide recovery plan at level 3, significant weaknesses re financial stability, reputation, governance quality of care or patient safety. DOH take/coordinate action and direct intervention to support Trust, Interventions undertaken by SPPG as directed by Perm Sec. Appropriate external support may be given to Trust </a:t>
                      </a:r>
                      <a:r>
                        <a:rPr lang="en-GB" sz="1100" baseline="0" dirty="0" err="1">
                          <a:latin typeface="Arial" panose="020B0604020202020204" pitchFamily="34" charset="0"/>
                          <a:cs typeface="Arial" panose="020B0604020202020204" pitchFamily="34" charset="0"/>
                        </a:rPr>
                        <a:t>eg</a:t>
                      </a:r>
                      <a:r>
                        <a:rPr lang="en-GB" sz="1100" baseline="0" dirty="0">
                          <a:latin typeface="Arial" panose="020B0604020202020204" pitchFamily="34" charset="0"/>
                          <a:cs typeface="Arial" panose="020B0604020202020204" pitchFamily="34" charset="0"/>
                        </a:rPr>
                        <a:t> mentoring for Board/ET members – co-opting experts onto Board as Independent Advisors for finite period. DOH Review</a:t>
                      </a:r>
                      <a:endParaRPr lang="en-GB" sz="1100" dirty="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2374894275"/>
                  </a:ext>
                </a:extLst>
              </a:tr>
              <a:tr h="568607">
                <a:tc>
                  <a:txBody>
                    <a:bodyPr/>
                    <a:lstStyle/>
                    <a:p>
                      <a:r>
                        <a:rPr lang="en-GB" sz="1100" dirty="0">
                          <a:latin typeface="Arial" panose="020B0604020202020204" pitchFamily="34" charset="0"/>
                          <a:cs typeface="Arial" panose="020B0604020202020204" pitchFamily="34" charset="0"/>
                        </a:rPr>
                        <a:t>Level 3- enhanced</a:t>
                      </a:r>
                      <a:r>
                        <a:rPr lang="en-GB" sz="1100" baseline="0" dirty="0">
                          <a:latin typeface="Arial" panose="020B0604020202020204" pitchFamily="34" charset="0"/>
                          <a:cs typeface="Arial" panose="020B0604020202020204" pitchFamily="34" charset="0"/>
                        </a:rPr>
                        <a:t> monitoring and support for provider – where previous concerns not resolved at levels 1 or 2, scale of concern, systemic concerns,  or ongoing performance challenges, Formal recovery plan – proactive approach, clear milestones and responsibilities – significantly enhanced monitoring and scrutiny. Trust CE to cooperate and provide leadership re agreed recovery actions. </a:t>
                      </a:r>
                      <a:endParaRPr lang="en-GB" sz="1100" dirty="0">
                        <a:latin typeface="Arial" panose="020B0604020202020204" pitchFamily="34" charset="0"/>
                        <a:cs typeface="Arial" panose="020B0604020202020204" pitchFamily="34" charset="0"/>
                      </a:endParaRPr>
                    </a:p>
                  </a:txBody>
                  <a:tcPr>
                    <a:solidFill>
                      <a:srgbClr val="00B050"/>
                    </a:solidFill>
                  </a:tcPr>
                </a:tc>
                <a:extLst>
                  <a:ext uri="{0D108BD9-81ED-4DB2-BD59-A6C34878D82A}">
                    <a16:rowId xmlns:a16="http://schemas.microsoft.com/office/drawing/2014/main" val="658829964"/>
                  </a:ext>
                </a:extLst>
              </a:tr>
              <a:tr h="568607">
                <a:tc>
                  <a:txBody>
                    <a:bodyPr/>
                    <a:lstStyle/>
                    <a:p>
                      <a:r>
                        <a:rPr lang="en-GB" sz="1100" dirty="0">
                          <a:latin typeface="Arial" panose="020B0604020202020204" pitchFamily="34" charset="0"/>
                          <a:cs typeface="Arial" panose="020B0604020202020204" pitchFamily="34" charset="0"/>
                        </a:rPr>
                        <a:t>Level 2- enhanced</a:t>
                      </a:r>
                      <a:r>
                        <a:rPr lang="en-GB" sz="1100" baseline="0" dirty="0">
                          <a:latin typeface="Arial" panose="020B0604020202020204" pitchFamily="34" charset="0"/>
                          <a:cs typeface="Arial" panose="020B0604020202020204" pitchFamily="34" charset="0"/>
                        </a:rPr>
                        <a:t> monitoring and support for provider – issues not resolved by Level 1 or direct escalation to Level 2 given seriousness. Local recover plan and enhanced monitoring- regular meetings at Director level – need to show proactivity </a:t>
                      </a:r>
                      <a:r>
                        <a:rPr lang="en-GB" sz="1100" baseline="0" dirty="0" err="1">
                          <a:latin typeface="Arial" panose="020B0604020202020204" pitchFamily="34" charset="0"/>
                          <a:cs typeface="Arial" panose="020B0604020202020204" pitchFamily="34" charset="0"/>
                        </a:rPr>
                        <a:t>e.g</a:t>
                      </a:r>
                      <a:r>
                        <a:rPr lang="en-GB" sz="1100" baseline="0" dirty="0">
                          <a:latin typeface="Arial" panose="020B0604020202020204" pitchFamily="34" charset="0"/>
                          <a:cs typeface="Arial" panose="020B0604020202020204" pitchFamily="34" charset="0"/>
                        </a:rPr>
                        <a:t> ongoing performance challenges, risks with no identified action/timetable</a:t>
                      </a:r>
                      <a:endParaRPr lang="en-GB" sz="1100" dirty="0">
                        <a:latin typeface="Arial" panose="020B0604020202020204" pitchFamily="34" charset="0"/>
                        <a:cs typeface="Arial" panose="020B0604020202020204" pitchFamily="34" charset="0"/>
                      </a:endParaRPr>
                    </a:p>
                  </a:txBody>
                  <a:tcPr>
                    <a:solidFill>
                      <a:srgbClr val="6BDB86"/>
                    </a:solidFill>
                  </a:tcPr>
                </a:tc>
                <a:extLst>
                  <a:ext uri="{0D108BD9-81ED-4DB2-BD59-A6C34878D82A}">
                    <a16:rowId xmlns:a16="http://schemas.microsoft.com/office/drawing/2014/main" val="2897124567"/>
                  </a:ext>
                </a:extLst>
              </a:tr>
              <a:tr h="568607">
                <a:tc>
                  <a:txBody>
                    <a:bodyPr/>
                    <a:lstStyle/>
                    <a:p>
                      <a:r>
                        <a:rPr lang="en-GB" sz="1100" dirty="0">
                          <a:latin typeface="Arial" panose="020B0604020202020204" pitchFamily="34" charset="0"/>
                          <a:cs typeface="Arial" panose="020B0604020202020204" pitchFamily="34" charset="0"/>
                        </a:rPr>
                        <a:t>Level 1- area of</a:t>
                      </a:r>
                      <a:r>
                        <a:rPr lang="en-GB" sz="1100" baseline="0" dirty="0">
                          <a:latin typeface="Arial" panose="020B0604020202020204" pitchFamily="34" charset="0"/>
                          <a:cs typeface="Arial" panose="020B0604020202020204" pitchFamily="34" charset="0"/>
                        </a:rPr>
                        <a:t> concern identified – emerging, potentially serious concern to service delivery, quality, safety effectiveness – informal level of support and guidance – but no intervention e.g. failure to demonstrate budgetary control and/or insufficient focus on productivity/efficiency. Notified in writing. Local recovery plan required. More frequent monitoring</a:t>
                      </a:r>
                      <a:endParaRPr lang="en-GB" sz="1100" dirty="0">
                        <a:latin typeface="Arial" panose="020B0604020202020204" pitchFamily="34" charset="0"/>
                        <a:cs typeface="Arial" panose="020B0604020202020204" pitchFamily="34" charset="0"/>
                      </a:endParaRPr>
                    </a:p>
                  </a:txBody>
                  <a:tcPr>
                    <a:solidFill>
                      <a:schemeClr val="accent6">
                        <a:lumMod val="20000"/>
                        <a:lumOff val="80000"/>
                      </a:schemeClr>
                    </a:solidFill>
                  </a:tcPr>
                </a:tc>
                <a:extLst>
                  <a:ext uri="{0D108BD9-81ED-4DB2-BD59-A6C34878D82A}">
                    <a16:rowId xmlns:a16="http://schemas.microsoft.com/office/drawing/2014/main" val="1320974124"/>
                  </a:ext>
                </a:extLst>
              </a:tr>
              <a:tr h="362561">
                <a:tc>
                  <a:txBody>
                    <a:bodyPr/>
                    <a:lstStyle/>
                    <a:p>
                      <a:r>
                        <a:rPr lang="en-GB" sz="1100" dirty="0">
                          <a:latin typeface="Arial" panose="020B0604020202020204" pitchFamily="34" charset="0"/>
                          <a:cs typeface="Arial" panose="020B0604020202020204" pitchFamily="34" charset="0"/>
                        </a:rPr>
                        <a:t>Steady state- no intervention</a:t>
                      </a:r>
                      <a:r>
                        <a:rPr lang="en-GB" sz="1100" baseline="0" dirty="0">
                          <a:latin typeface="Arial" panose="020B0604020202020204" pitchFamily="34" charset="0"/>
                          <a:cs typeface="Arial" panose="020B0604020202020204" pitchFamily="34" charset="0"/>
                        </a:rPr>
                        <a:t> required- Trust generally operating effectively – any issues picked up through routine oversight arrangements</a:t>
                      </a:r>
                      <a:endParaRPr lang="en-GB"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02245681"/>
                  </a:ext>
                </a:extLst>
              </a:tr>
            </a:tbl>
          </a:graphicData>
        </a:graphic>
      </p:graphicFrame>
      <p:sp>
        <p:nvSpPr>
          <p:cNvPr id="2" name="Down Arrow 1"/>
          <p:cNvSpPr/>
          <p:nvPr/>
        </p:nvSpPr>
        <p:spPr>
          <a:xfrm>
            <a:off x="10024757" y="3066066"/>
            <a:ext cx="512064" cy="37113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Arial" panose="020B0604020202020204" pitchFamily="34" charset="0"/>
                <a:cs typeface="Arial" panose="020B0604020202020204" pitchFamily="34" charset="0"/>
              </a:rPr>
              <a:t>De-escalation</a:t>
            </a:r>
          </a:p>
        </p:txBody>
      </p:sp>
      <p:sp>
        <p:nvSpPr>
          <p:cNvPr id="9" name="TextBox 8"/>
          <p:cNvSpPr txBox="1"/>
          <p:nvPr/>
        </p:nvSpPr>
        <p:spPr>
          <a:xfrm>
            <a:off x="10469880" y="3393326"/>
            <a:ext cx="1722120" cy="2292935"/>
          </a:xfrm>
          <a:prstGeom prst="rect">
            <a:avLst/>
          </a:prstGeom>
          <a:solidFill>
            <a:schemeClr val="accent1">
              <a:lumMod val="20000"/>
              <a:lumOff val="80000"/>
            </a:schemeClr>
          </a:solidFill>
        </p:spPr>
        <p:txBody>
          <a:bodyPr wrap="square" rtlCol="0">
            <a:spAutoFit/>
          </a:bodyPr>
          <a:lstStyle/>
          <a:p>
            <a:r>
              <a:rPr lang="en-GB" sz="1100" dirty="0">
                <a:latin typeface="Arial" panose="020B0604020202020204" pitchFamily="34" charset="0"/>
                <a:cs typeface="Arial" panose="020B0604020202020204" pitchFamily="34" charset="0"/>
              </a:rPr>
              <a:t>NI Public made aware of </a:t>
            </a:r>
          </a:p>
          <a:p>
            <a:r>
              <a:rPr lang="en-GB" sz="1100" dirty="0">
                <a:latin typeface="Arial" panose="020B0604020202020204" pitchFamily="34" charset="0"/>
                <a:cs typeface="Arial" panose="020B0604020202020204" pitchFamily="34" charset="0"/>
              </a:rPr>
              <a:t>concerns at levels 4 &amp;5 -</a:t>
            </a:r>
          </a:p>
          <a:p>
            <a:r>
              <a:rPr lang="en-GB" sz="1100" dirty="0">
                <a:latin typeface="Arial" panose="020B0604020202020204" pitchFamily="34" charset="0"/>
                <a:cs typeface="Arial" panose="020B0604020202020204" pitchFamily="34" charset="0"/>
              </a:rPr>
              <a:t> serious problems or </a:t>
            </a:r>
          </a:p>
          <a:p>
            <a:r>
              <a:rPr lang="en-GB" sz="1100" dirty="0">
                <a:latin typeface="Arial" panose="020B0604020202020204" pitchFamily="34" charset="0"/>
                <a:cs typeface="Arial" panose="020B0604020202020204" pitchFamily="34" charset="0"/>
              </a:rPr>
              <a:t>concerns re existing </a:t>
            </a:r>
          </a:p>
          <a:p>
            <a:r>
              <a:rPr lang="en-GB" sz="1100" dirty="0">
                <a:latin typeface="Arial" panose="020B0604020202020204" pitchFamily="34" charset="0"/>
                <a:cs typeface="Arial" panose="020B0604020202020204" pitchFamily="34" charset="0"/>
              </a:rPr>
              <a:t>leadership’s ability to</a:t>
            </a:r>
          </a:p>
          <a:p>
            <a:r>
              <a:rPr lang="en-GB" sz="1100" dirty="0">
                <a:latin typeface="Arial" panose="020B0604020202020204" pitchFamily="34" charset="0"/>
                <a:cs typeface="Arial" panose="020B0604020202020204" pitchFamily="34" charset="0"/>
              </a:rPr>
              <a:t> rectify</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Escalation and de-escalation to &amp; from level 1 will take place as necessary and be decided by DOH/SPPG/PHA</a:t>
            </a:r>
          </a:p>
        </p:txBody>
      </p:sp>
    </p:spTree>
    <p:extLst>
      <p:ext uri="{BB962C8B-B14F-4D97-AF65-F5344CB8AC3E}">
        <p14:creationId xmlns:p14="http://schemas.microsoft.com/office/powerpoint/2010/main" val="3248559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6264F757A50147A304998346CC9946" ma:contentTypeVersion="16" ma:contentTypeDescription="Create a new document." ma:contentTypeScope="" ma:versionID="13495d0fc6b713c9a800b289844045ac">
  <xsd:schema xmlns:xsd="http://www.w3.org/2001/XMLSchema" xmlns:xs="http://www.w3.org/2001/XMLSchema" xmlns:p="http://schemas.microsoft.com/office/2006/metadata/properties" xmlns:ns2="cb71897c-df1d-4362-8731-bcfc3c3b1c15" xmlns:ns3="113bc8f4-fbd1-47dc-a367-b45504fa7fa8" xmlns:ns4="f742fd9a-f586-485c-bfbd-846a835e4eff" targetNamespace="http://schemas.microsoft.com/office/2006/metadata/properties" ma:root="true" ma:fieldsID="42a3ca5ec15aaa04490c9911c8f85048" ns2:_="" ns3:_="" ns4:_="">
    <xsd:import namespace="cb71897c-df1d-4362-8731-bcfc3c3b1c15"/>
    <xsd:import namespace="113bc8f4-fbd1-47dc-a367-b45504fa7fa8"/>
    <xsd:import namespace="f742fd9a-f586-485c-bfbd-846a835e4e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1897c-df1d-4362-8731-bcfc3c3b1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672522-f831-4571-a95f-deab59c652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13bc8f4-fbd1-47dc-a367-b45504fa7fa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42fd9a-f586-485c-bfbd-846a835e4ef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87cf79a-0cc7-4041-bfeb-b00bcb421968}" ma:internalName="TaxCatchAll" ma:showField="CatchAllData" ma:web="113bc8f4-fbd1-47dc-a367-b45504fa7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71897c-df1d-4362-8731-bcfc3c3b1c15">
      <Terms xmlns="http://schemas.microsoft.com/office/infopath/2007/PartnerControls"/>
    </lcf76f155ced4ddcb4097134ff3c332f>
    <TaxCatchAll xmlns="f742fd9a-f586-485c-bfbd-846a835e4eff" xsi:nil="true"/>
  </documentManagement>
</p:properties>
</file>

<file path=customXml/itemProps1.xml><?xml version="1.0" encoding="utf-8"?>
<ds:datastoreItem xmlns:ds="http://schemas.openxmlformats.org/officeDocument/2006/customXml" ds:itemID="{CF03C979-0850-44E4-B5E1-1D9C4708BF88}">
  <ds:schemaRefs>
    <ds:schemaRef ds:uri="http://schemas.microsoft.com/sharepoint/v3/contenttype/forms"/>
  </ds:schemaRefs>
</ds:datastoreItem>
</file>

<file path=customXml/itemProps2.xml><?xml version="1.0" encoding="utf-8"?>
<ds:datastoreItem xmlns:ds="http://schemas.openxmlformats.org/officeDocument/2006/customXml" ds:itemID="{2AF41538-9360-435B-9C65-9E867239E5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71897c-df1d-4362-8731-bcfc3c3b1c15"/>
    <ds:schemaRef ds:uri="113bc8f4-fbd1-47dc-a367-b45504fa7fa8"/>
    <ds:schemaRef ds:uri="f742fd9a-f586-485c-bfbd-846a835e4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2CDAA6-46F8-4F85-8CE2-EF41976F91A9}">
  <ds:schemaRefs>
    <ds:schemaRef ds:uri="http://purl.org/dc/terms/"/>
    <ds:schemaRef ds:uri="http://schemas.openxmlformats.org/package/2006/metadata/core-properties"/>
    <ds:schemaRef ds:uri="http://schemas.microsoft.com/office/2006/documentManagement/types"/>
    <ds:schemaRef ds:uri="cb71897c-df1d-4362-8731-bcfc3c3b1c15"/>
    <ds:schemaRef ds:uri="f742fd9a-f586-485c-bfbd-846a835e4eff"/>
    <ds:schemaRef ds:uri="http://purl.org/dc/elements/1.1/"/>
    <ds:schemaRef ds:uri="http://schemas.microsoft.com/office/2006/metadata/properties"/>
    <ds:schemaRef ds:uri="113bc8f4-fbd1-47dc-a367-b45504fa7fa8"/>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6220</TotalTime>
  <Words>2331</Words>
  <Application>Microsoft Office PowerPoint</Application>
  <PresentationFormat>Widescreen</PresentationFormat>
  <Paragraphs>379</Paragraphs>
  <Slides>15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Segoe UI Semibold</vt:lpstr>
      <vt:lpstr>Office Theme</vt:lpstr>
      <vt:lpstr>Trust Board Report Service Delivery Plan Report </vt:lpstr>
      <vt:lpstr>Section 1 – Headlines</vt:lpstr>
      <vt:lpstr>Section 2 – Key SDP Indicators (Slide 1)</vt:lpstr>
      <vt:lpstr>Section 2 – Key SDP Indicators</vt:lpstr>
      <vt:lpstr>Section 2 – Key SDP Indicators (Slide 2)</vt:lpstr>
      <vt:lpstr>Section 2 – Key SDP Indicators (Slide 3)</vt:lpstr>
      <vt:lpstr>Section 2 – Key SDP Indicators (Slide 4)</vt:lpstr>
      <vt:lpstr>Section 2 – Key SDP Indicators (Slide 5)</vt:lpstr>
      <vt:lpstr>Section 3 – Patient Satisfaction - Real-Time Feedback: Patient Experience Charts - Month of May 2025 =  648 surveys </vt:lpstr>
      <vt:lpstr>Section 3 – Patient Satisfaction </vt:lpstr>
      <vt:lpstr>Appendix </vt:lpstr>
      <vt:lpstr>SDP Indicators Summary Tables</vt:lpstr>
      <vt:lpstr>Waiting Lists</vt:lpstr>
      <vt:lpstr>Waiting Lists</vt:lpstr>
      <vt:lpstr>Escalations: Support and Intervention Framework – March 25</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Deeny, Niamh</dc:creator>
  <cp:lastModifiedBy>Caves, Matthew</cp:lastModifiedBy>
  <cp:revision>345</cp:revision>
  <cp:lastPrinted>2025-06-12T12:41:19Z</cp:lastPrinted>
  <dcterms:created xsi:type="dcterms:W3CDTF">2023-12-14T16:23:12Z</dcterms:created>
  <dcterms:modified xsi:type="dcterms:W3CDTF">2025-11-03T17:20:39Z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0x0101008B6264F757A50147A304998346CC9946</vt:lpwstr>
  </property>
</Properties>
</file>