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9" r:id="rId3"/>
    <p:sldId id="261" r:id="rId4"/>
    <p:sldId id="262" r:id="rId5"/>
    <p:sldId id="267" r:id="rId6"/>
    <p:sldId id="26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DB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103" d="100"/>
          <a:sy n="103" d="100"/>
        </p:scale>
        <p:origin x="168"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1" i="0" u="none" strike="noStrike" kern="1200" spc="0" baseline="0">
                <a:solidFill>
                  <a:schemeClr val="tx1">
                    <a:lumMod val="65000"/>
                    <a:lumOff val="35000"/>
                  </a:schemeClr>
                </a:solidFill>
                <a:latin typeface="+mn-lt"/>
                <a:ea typeface="+mn-ea"/>
                <a:cs typeface="+mn-cs"/>
              </a:defRPr>
            </a:pPr>
            <a:r>
              <a:rPr lang="en-GB" sz="1000" b="1" dirty="0"/>
              <a:t>Weekly</a:t>
            </a:r>
            <a:r>
              <a:rPr lang="en-GB" sz="1000" b="1" baseline="0" dirty="0"/>
              <a:t> Referrals to PATH</a:t>
            </a:r>
          </a:p>
          <a:p>
            <a:pPr>
              <a:defRPr sz="1000" b="1"/>
            </a:pPr>
            <a:r>
              <a:rPr lang="en-GB" sz="1000" b="1" baseline="0" dirty="0"/>
              <a:t>Detained vs Voluntary</a:t>
            </a:r>
          </a:p>
          <a:p>
            <a:pPr>
              <a:defRPr sz="1000" b="1"/>
            </a:pPr>
            <a:r>
              <a:rPr lang="en-GB" sz="1000" b="1" baseline="0" dirty="0"/>
              <a:t>11/11/2024- 13/04/2025</a:t>
            </a:r>
            <a:endParaRPr lang="en-GB" sz="1000" b="1" dirty="0"/>
          </a:p>
        </c:rich>
      </c:tx>
      <c:layout>
        <c:manualLayout>
          <c:xMode val="edge"/>
          <c:yMode val="edge"/>
          <c:x val="6.0245900455103703E-2"/>
          <c:y val="3.4445640473627553E-2"/>
        </c:manualLayout>
      </c:layout>
      <c:overlay val="0"/>
      <c:spPr>
        <a:solidFill>
          <a:sysClr val="window" lastClr="FFFFFF"/>
        </a:solidFill>
        <a:ln>
          <a:solidFill>
            <a:schemeClr val="tx1"/>
          </a:solidFill>
        </a:ln>
        <a:effectLst/>
      </c:spPr>
      <c:txPr>
        <a:bodyPr rot="0" spcFirstLastPara="1" vertOverflow="ellipsis" vert="horz" wrap="square" anchor="ctr" anchorCtr="1"/>
        <a:lstStyle/>
        <a:p>
          <a:pPr>
            <a:defRPr sz="1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458040401393937E-2"/>
          <c:y val="0.15788502586117587"/>
          <c:w val="0.87643244961352318"/>
          <c:h val="0.57178847800106802"/>
        </c:manualLayout>
      </c:layout>
      <c:lineChart>
        <c:grouping val="standard"/>
        <c:varyColors val="0"/>
        <c:ser>
          <c:idx val="0"/>
          <c:order val="0"/>
          <c:tx>
            <c:strRef>
              <c:f>'Weekly '!$B$5:$B$6</c:f>
              <c:strCache>
                <c:ptCount val="2"/>
                <c:pt idx="0">
                  <c:v>No of Referrals to PATH (Accepted &amp; Declined from 18.12.24)</c:v>
                </c:pt>
                <c:pt idx="1">
                  <c:v>Total no of Detained Referrals</c:v>
                </c:pt>
              </c:strCache>
            </c:strRef>
          </c:tx>
          <c:spPr>
            <a:ln w="28575" cap="rnd">
              <a:solidFill>
                <a:srgbClr val="FF0000"/>
              </a:solidFill>
              <a:round/>
            </a:ln>
            <a:effectLst/>
          </c:spPr>
          <c:marker>
            <c:symbol val="square"/>
            <c:size val="6"/>
            <c:spPr>
              <a:solidFill>
                <a:srgbClr val="FF0000"/>
              </a:solidFill>
              <a:ln w="9525">
                <a:solidFill>
                  <a:srgbClr val="FF0000"/>
                </a:solidFill>
              </a:ln>
              <a:effectLst/>
            </c:spPr>
          </c:marker>
          <c:cat>
            <c:numRef>
              <c:f>'Weekly '!$A$7:$A$28</c:f>
              <c:numCache>
                <c:formatCode>d\-mmm</c:formatCode>
                <c:ptCount val="22"/>
                <c:pt idx="0">
                  <c:v>45607</c:v>
                </c:pt>
                <c:pt idx="1">
                  <c:v>45614</c:v>
                </c:pt>
                <c:pt idx="2">
                  <c:v>45621</c:v>
                </c:pt>
                <c:pt idx="3">
                  <c:v>45628</c:v>
                </c:pt>
                <c:pt idx="4">
                  <c:v>45635</c:v>
                </c:pt>
                <c:pt idx="5">
                  <c:v>45642</c:v>
                </c:pt>
                <c:pt idx="6">
                  <c:v>45649</c:v>
                </c:pt>
                <c:pt idx="7">
                  <c:v>45656</c:v>
                </c:pt>
                <c:pt idx="8">
                  <c:v>45663</c:v>
                </c:pt>
                <c:pt idx="9">
                  <c:v>45670</c:v>
                </c:pt>
                <c:pt idx="10">
                  <c:v>45677</c:v>
                </c:pt>
                <c:pt idx="11">
                  <c:v>45684</c:v>
                </c:pt>
                <c:pt idx="12">
                  <c:v>45691</c:v>
                </c:pt>
                <c:pt idx="13">
                  <c:v>45698</c:v>
                </c:pt>
                <c:pt idx="14">
                  <c:v>45705</c:v>
                </c:pt>
                <c:pt idx="15">
                  <c:v>45712</c:v>
                </c:pt>
                <c:pt idx="16">
                  <c:v>45719</c:v>
                </c:pt>
                <c:pt idx="17">
                  <c:v>45726</c:v>
                </c:pt>
                <c:pt idx="18">
                  <c:v>45733</c:v>
                </c:pt>
                <c:pt idx="19">
                  <c:v>45740</c:v>
                </c:pt>
                <c:pt idx="20">
                  <c:v>45747</c:v>
                </c:pt>
                <c:pt idx="21">
                  <c:v>45754</c:v>
                </c:pt>
              </c:numCache>
            </c:numRef>
          </c:cat>
          <c:val>
            <c:numRef>
              <c:f>'Weekly '!$B$7:$B$28</c:f>
              <c:numCache>
                <c:formatCode>0</c:formatCode>
                <c:ptCount val="22"/>
                <c:pt idx="0">
                  <c:v>4</c:v>
                </c:pt>
                <c:pt idx="1">
                  <c:v>5</c:v>
                </c:pt>
                <c:pt idx="2">
                  <c:v>2</c:v>
                </c:pt>
                <c:pt idx="3" formatCode="General">
                  <c:v>4</c:v>
                </c:pt>
                <c:pt idx="4" formatCode="General">
                  <c:v>3</c:v>
                </c:pt>
                <c:pt idx="5" formatCode="General">
                  <c:v>5</c:v>
                </c:pt>
                <c:pt idx="6" formatCode="General">
                  <c:v>0</c:v>
                </c:pt>
                <c:pt idx="7" formatCode="General">
                  <c:v>3</c:v>
                </c:pt>
                <c:pt idx="8" formatCode="General">
                  <c:v>0</c:v>
                </c:pt>
                <c:pt idx="9" formatCode="General">
                  <c:v>0</c:v>
                </c:pt>
                <c:pt idx="10" formatCode="General">
                  <c:v>2</c:v>
                </c:pt>
                <c:pt idx="11" formatCode="General">
                  <c:v>0</c:v>
                </c:pt>
                <c:pt idx="12" formatCode="General">
                  <c:v>2</c:v>
                </c:pt>
                <c:pt idx="13" formatCode="General">
                  <c:v>1</c:v>
                </c:pt>
                <c:pt idx="14" formatCode="General">
                  <c:v>2</c:v>
                </c:pt>
                <c:pt idx="15" formatCode="General">
                  <c:v>0</c:v>
                </c:pt>
                <c:pt idx="16" formatCode="General">
                  <c:v>3</c:v>
                </c:pt>
                <c:pt idx="17" formatCode="General">
                  <c:v>4</c:v>
                </c:pt>
                <c:pt idx="18" formatCode="General">
                  <c:v>1</c:v>
                </c:pt>
                <c:pt idx="19" formatCode="General">
                  <c:v>2</c:v>
                </c:pt>
                <c:pt idx="20" formatCode="General">
                  <c:v>3</c:v>
                </c:pt>
                <c:pt idx="21" formatCode="General">
                  <c:v>1</c:v>
                </c:pt>
              </c:numCache>
            </c:numRef>
          </c:val>
          <c:smooth val="0"/>
          <c:extLst>
            <c:ext xmlns:c16="http://schemas.microsoft.com/office/drawing/2014/chart" uri="{C3380CC4-5D6E-409C-BE32-E72D297353CC}">
              <c16:uniqueId val="{00000000-6815-44D9-ABA2-5426D69D8D3B}"/>
            </c:ext>
          </c:extLst>
        </c:ser>
        <c:ser>
          <c:idx val="1"/>
          <c:order val="1"/>
          <c:tx>
            <c:strRef>
              <c:f>'Weekly '!$C$5:$C$6</c:f>
              <c:strCache>
                <c:ptCount val="2"/>
                <c:pt idx="0">
                  <c:v>Column1</c:v>
                </c:pt>
                <c:pt idx="1">
                  <c:v>Total no of Voluntary Referrals</c:v>
                </c:pt>
              </c:strCache>
            </c:strRef>
          </c:tx>
          <c:spPr>
            <a:ln w="28575" cap="rnd">
              <a:solidFill>
                <a:srgbClr val="00B050"/>
              </a:solidFill>
              <a:round/>
            </a:ln>
            <a:effectLst/>
          </c:spPr>
          <c:marker>
            <c:symbol val="square"/>
            <c:size val="6"/>
            <c:spPr>
              <a:solidFill>
                <a:srgbClr val="00B050"/>
              </a:solidFill>
              <a:ln w="9525">
                <a:solidFill>
                  <a:srgbClr val="00B050"/>
                </a:solidFill>
              </a:ln>
              <a:effectLst/>
            </c:spPr>
          </c:marker>
          <c:cat>
            <c:numRef>
              <c:f>'Weekly '!$A$7:$A$28</c:f>
              <c:numCache>
                <c:formatCode>d\-mmm</c:formatCode>
                <c:ptCount val="22"/>
                <c:pt idx="0">
                  <c:v>45607</c:v>
                </c:pt>
                <c:pt idx="1">
                  <c:v>45614</c:v>
                </c:pt>
                <c:pt idx="2">
                  <c:v>45621</c:v>
                </c:pt>
                <c:pt idx="3">
                  <c:v>45628</c:v>
                </c:pt>
                <c:pt idx="4">
                  <c:v>45635</c:v>
                </c:pt>
                <c:pt idx="5">
                  <c:v>45642</c:v>
                </c:pt>
                <c:pt idx="6">
                  <c:v>45649</c:v>
                </c:pt>
                <c:pt idx="7">
                  <c:v>45656</c:v>
                </c:pt>
                <c:pt idx="8">
                  <c:v>45663</c:v>
                </c:pt>
                <c:pt idx="9">
                  <c:v>45670</c:v>
                </c:pt>
                <c:pt idx="10">
                  <c:v>45677</c:v>
                </c:pt>
                <c:pt idx="11">
                  <c:v>45684</c:v>
                </c:pt>
                <c:pt idx="12">
                  <c:v>45691</c:v>
                </c:pt>
                <c:pt idx="13">
                  <c:v>45698</c:v>
                </c:pt>
                <c:pt idx="14">
                  <c:v>45705</c:v>
                </c:pt>
                <c:pt idx="15">
                  <c:v>45712</c:v>
                </c:pt>
                <c:pt idx="16">
                  <c:v>45719</c:v>
                </c:pt>
                <c:pt idx="17">
                  <c:v>45726</c:v>
                </c:pt>
                <c:pt idx="18">
                  <c:v>45733</c:v>
                </c:pt>
                <c:pt idx="19">
                  <c:v>45740</c:v>
                </c:pt>
                <c:pt idx="20">
                  <c:v>45747</c:v>
                </c:pt>
                <c:pt idx="21">
                  <c:v>45754</c:v>
                </c:pt>
              </c:numCache>
            </c:numRef>
          </c:cat>
          <c:val>
            <c:numRef>
              <c:f>'Weekly '!$C$7:$C$28</c:f>
              <c:numCache>
                <c:formatCode>0</c:formatCode>
                <c:ptCount val="22"/>
                <c:pt idx="0">
                  <c:v>6</c:v>
                </c:pt>
                <c:pt idx="1">
                  <c:v>7</c:v>
                </c:pt>
                <c:pt idx="2">
                  <c:v>3</c:v>
                </c:pt>
                <c:pt idx="3" formatCode="General">
                  <c:v>5</c:v>
                </c:pt>
                <c:pt idx="4" formatCode="General">
                  <c:v>2</c:v>
                </c:pt>
                <c:pt idx="5" formatCode="General">
                  <c:v>9</c:v>
                </c:pt>
                <c:pt idx="6" formatCode="General">
                  <c:v>3</c:v>
                </c:pt>
                <c:pt idx="7" formatCode="General">
                  <c:v>2</c:v>
                </c:pt>
                <c:pt idx="8" formatCode="General">
                  <c:v>6</c:v>
                </c:pt>
                <c:pt idx="9" formatCode="General">
                  <c:v>13</c:v>
                </c:pt>
                <c:pt idx="10" formatCode="General">
                  <c:v>3</c:v>
                </c:pt>
                <c:pt idx="11" formatCode="General">
                  <c:v>5</c:v>
                </c:pt>
                <c:pt idx="12" formatCode="General">
                  <c:v>7</c:v>
                </c:pt>
                <c:pt idx="13" formatCode="General">
                  <c:v>4</c:v>
                </c:pt>
                <c:pt idx="14" formatCode="General">
                  <c:v>4</c:v>
                </c:pt>
                <c:pt idx="15" formatCode="General">
                  <c:v>6</c:v>
                </c:pt>
                <c:pt idx="16" formatCode="General">
                  <c:v>2</c:v>
                </c:pt>
                <c:pt idx="17" formatCode="General">
                  <c:v>3</c:v>
                </c:pt>
                <c:pt idx="18" formatCode="General">
                  <c:v>2</c:v>
                </c:pt>
                <c:pt idx="19" formatCode="General">
                  <c:v>2</c:v>
                </c:pt>
                <c:pt idx="20" formatCode="General">
                  <c:v>6</c:v>
                </c:pt>
                <c:pt idx="21" formatCode="General">
                  <c:v>7</c:v>
                </c:pt>
              </c:numCache>
            </c:numRef>
          </c:val>
          <c:smooth val="0"/>
          <c:extLst>
            <c:ext xmlns:c16="http://schemas.microsoft.com/office/drawing/2014/chart" uri="{C3380CC4-5D6E-409C-BE32-E72D297353CC}">
              <c16:uniqueId val="{00000001-6815-44D9-ABA2-5426D69D8D3B}"/>
            </c:ext>
          </c:extLst>
        </c:ser>
        <c:dLbls>
          <c:showLegendKey val="0"/>
          <c:showVal val="0"/>
          <c:showCatName val="0"/>
          <c:showSerName val="0"/>
          <c:showPercent val="0"/>
          <c:showBubbleSize val="0"/>
        </c:dLbls>
        <c:marker val="1"/>
        <c:smooth val="0"/>
        <c:axId val="436660360"/>
        <c:axId val="436661344"/>
      </c:lineChart>
      <c:dateAx>
        <c:axId val="436660360"/>
        <c:scaling>
          <c:orientation val="minMax"/>
        </c:scaling>
        <c:delete val="0"/>
        <c:axPos val="b"/>
        <c:numFmt formatCode="d\-mmm"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661344"/>
        <c:crosses val="autoZero"/>
        <c:auto val="1"/>
        <c:lblOffset val="100"/>
        <c:baseTimeUnit val="days"/>
      </c:dateAx>
      <c:valAx>
        <c:axId val="43666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660360"/>
        <c:crosses val="autoZero"/>
        <c:crossBetween val="between"/>
      </c:valAx>
      <c:spPr>
        <a:noFill/>
        <a:ln>
          <a:noFill/>
        </a:ln>
        <a:effectLst/>
      </c:spPr>
    </c:plotArea>
    <c:legend>
      <c:legendPos val="tr"/>
      <c:layout>
        <c:manualLayout>
          <c:xMode val="edge"/>
          <c:yMode val="edge"/>
          <c:x val="0.49630437717738335"/>
          <c:y val="2.8482397191016529E-2"/>
          <c:w val="0.49488821531482563"/>
          <c:h val="0.34717376432724556"/>
        </c:manualLayout>
      </c:layout>
      <c:overlay val="0"/>
      <c:spPr>
        <a:noFill/>
        <a:ln>
          <a:solidFill>
            <a:schemeClr val="tx1"/>
          </a:solid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000" dirty="0"/>
              <a:t>Number of unallocated cases CHPT March</a:t>
            </a:r>
            <a:r>
              <a:rPr lang="en-US" sz="1000" baseline="0" dirty="0"/>
              <a:t> 24-March 25</a:t>
            </a:r>
            <a:endParaRPr lang="en-US" sz="1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Sheet1!$A$25:$A$45</c:f>
              <c:numCache>
                <c:formatCode>mmm\-yy</c:formatCode>
                <c:ptCount val="21"/>
                <c:pt idx="1">
                  <c:v>45352</c:v>
                </c:pt>
                <c:pt idx="2">
                  <c:v>45383</c:v>
                </c:pt>
                <c:pt idx="3">
                  <c:v>45413</c:v>
                </c:pt>
                <c:pt idx="4">
                  <c:v>45444</c:v>
                </c:pt>
                <c:pt idx="5">
                  <c:v>45474</c:v>
                </c:pt>
                <c:pt idx="6">
                  <c:v>45505</c:v>
                </c:pt>
                <c:pt idx="7">
                  <c:v>45536</c:v>
                </c:pt>
                <c:pt idx="8">
                  <c:v>45566</c:v>
                </c:pt>
                <c:pt idx="9">
                  <c:v>45597</c:v>
                </c:pt>
                <c:pt idx="10">
                  <c:v>45627</c:v>
                </c:pt>
                <c:pt idx="11">
                  <c:v>45658</c:v>
                </c:pt>
                <c:pt idx="12">
                  <c:v>45689</c:v>
                </c:pt>
                <c:pt idx="13">
                  <c:v>45717</c:v>
                </c:pt>
              </c:numCache>
            </c:numRef>
          </c:cat>
          <c:val>
            <c:numRef>
              <c:f>Sheet1!$B$25:$B$45</c:f>
              <c:numCache>
                <c:formatCode>General</c:formatCode>
                <c:ptCount val="21"/>
                <c:pt idx="1">
                  <c:v>459</c:v>
                </c:pt>
                <c:pt idx="2">
                  <c:v>522</c:v>
                </c:pt>
                <c:pt idx="3">
                  <c:v>588</c:v>
                </c:pt>
                <c:pt idx="4">
                  <c:v>404</c:v>
                </c:pt>
                <c:pt idx="5">
                  <c:v>404</c:v>
                </c:pt>
                <c:pt idx="6">
                  <c:v>435</c:v>
                </c:pt>
                <c:pt idx="7">
                  <c:v>449</c:v>
                </c:pt>
                <c:pt idx="8">
                  <c:v>384</c:v>
                </c:pt>
                <c:pt idx="9">
                  <c:v>449</c:v>
                </c:pt>
                <c:pt idx="10">
                  <c:v>275</c:v>
                </c:pt>
                <c:pt idx="11">
                  <c:v>272</c:v>
                </c:pt>
                <c:pt idx="12">
                  <c:v>177</c:v>
                </c:pt>
                <c:pt idx="13">
                  <c:v>329</c:v>
                </c:pt>
              </c:numCache>
            </c:numRef>
          </c:val>
          <c:smooth val="0"/>
          <c:extLst>
            <c:ext xmlns:c16="http://schemas.microsoft.com/office/drawing/2014/chart" uri="{C3380CC4-5D6E-409C-BE32-E72D297353CC}">
              <c16:uniqueId val="{00000000-6001-413F-8705-71ED637C70B5}"/>
            </c:ext>
          </c:extLst>
        </c:ser>
        <c:dLbls>
          <c:showLegendKey val="0"/>
          <c:showVal val="0"/>
          <c:showCatName val="0"/>
          <c:showSerName val="0"/>
          <c:showPercent val="0"/>
          <c:showBubbleSize val="0"/>
        </c:dLbls>
        <c:smooth val="0"/>
        <c:axId val="358062840"/>
        <c:axId val="358065792"/>
      </c:lineChart>
      <c:dateAx>
        <c:axId val="35806284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8065792"/>
        <c:crosses val="autoZero"/>
        <c:auto val="1"/>
        <c:lblOffset val="100"/>
        <c:baseTimeUnit val="months"/>
      </c:dateAx>
      <c:valAx>
        <c:axId val="35806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8062840"/>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100" b="1"/>
              <a:t>CSW</a:t>
            </a:r>
            <a:r>
              <a:rPr lang="en-US" sz="1100" b="1" baseline="0"/>
              <a:t> Unmet Need Hours</a:t>
            </a:r>
            <a:endParaRPr lang="en-US" sz="11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Sheet1!$B$39</c:f>
              <c:strCache>
                <c:ptCount val="1"/>
                <c:pt idx="0">
                  <c:v>Hours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Sheet1!$A$40:$A$51</c:f>
              <c:numCache>
                <c:formatCode>mmm\-yy</c:formatCode>
                <c:ptCount val="12"/>
                <c:pt idx="0">
                  <c:v>45383</c:v>
                </c:pt>
                <c:pt idx="1">
                  <c:v>45413</c:v>
                </c:pt>
                <c:pt idx="2">
                  <c:v>45444</c:v>
                </c:pt>
                <c:pt idx="3">
                  <c:v>45474</c:v>
                </c:pt>
                <c:pt idx="4">
                  <c:v>45505</c:v>
                </c:pt>
                <c:pt idx="5">
                  <c:v>45536</c:v>
                </c:pt>
                <c:pt idx="6">
                  <c:v>45566</c:v>
                </c:pt>
                <c:pt idx="7">
                  <c:v>45597</c:v>
                </c:pt>
                <c:pt idx="8">
                  <c:v>45627</c:v>
                </c:pt>
                <c:pt idx="9">
                  <c:v>45658</c:v>
                </c:pt>
                <c:pt idx="10">
                  <c:v>45689</c:v>
                </c:pt>
                <c:pt idx="11">
                  <c:v>45717</c:v>
                </c:pt>
              </c:numCache>
            </c:numRef>
          </c:cat>
          <c:val>
            <c:numRef>
              <c:f>Sheet1!$B$40:$B$51</c:f>
              <c:numCache>
                <c:formatCode>0</c:formatCode>
                <c:ptCount val="12"/>
                <c:pt idx="0">
                  <c:v>3212</c:v>
                </c:pt>
                <c:pt idx="1">
                  <c:v>2666</c:v>
                </c:pt>
                <c:pt idx="2">
                  <c:v>2320</c:v>
                </c:pt>
                <c:pt idx="3">
                  <c:v>2550</c:v>
                </c:pt>
                <c:pt idx="4">
                  <c:v>2618</c:v>
                </c:pt>
                <c:pt idx="5">
                  <c:v>3030</c:v>
                </c:pt>
                <c:pt idx="6">
                  <c:v>3211</c:v>
                </c:pt>
                <c:pt idx="7">
                  <c:v>3126</c:v>
                </c:pt>
                <c:pt idx="8">
                  <c:v>3637</c:v>
                </c:pt>
                <c:pt idx="9">
                  <c:v>2817</c:v>
                </c:pt>
                <c:pt idx="10">
                  <c:v>2816</c:v>
                </c:pt>
                <c:pt idx="11">
                  <c:v>2673</c:v>
                </c:pt>
              </c:numCache>
            </c:numRef>
          </c:val>
          <c:smooth val="0"/>
          <c:extLst>
            <c:ext xmlns:c16="http://schemas.microsoft.com/office/drawing/2014/chart" uri="{C3380CC4-5D6E-409C-BE32-E72D297353CC}">
              <c16:uniqueId val="{00000000-DACF-4E1D-B784-3D952D8815A6}"/>
            </c:ext>
          </c:extLst>
        </c:ser>
        <c:dLbls>
          <c:dLblPos val="t"/>
          <c:showLegendKey val="0"/>
          <c:showVal val="1"/>
          <c:showCatName val="0"/>
          <c:showSerName val="0"/>
          <c:showPercent val="0"/>
          <c:showBubbleSize val="0"/>
        </c:dLbls>
        <c:marker val="1"/>
        <c:smooth val="0"/>
        <c:axId val="455856856"/>
        <c:axId val="461785976"/>
      </c:lineChart>
      <c:dateAx>
        <c:axId val="455856856"/>
        <c:scaling>
          <c:orientation val="minMax"/>
        </c:scaling>
        <c:delete val="0"/>
        <c:axPos val="b"/>
        <c:numFmt formatCode="mmm\-yy" sourceLinked="1"/>
        <c:majorTickMark val="out"/>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785976"/>
        <c:crosses val="autoZero"/>
        <c:auto val="1"/>
        <c:lblOffset val="100"/>
        <c:baseTimeUnit val="months"/>
      </c:dateAx>
      <c:valAx>
        <c:axId val="461785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5856856"/>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0" dirty="0"/>
              <a:t>Number</a:t>
            </a:r>
            <a:r>
              <a:rPr lang="en-GB" b="0" baseline="0" dirty="0"/>
              <a:t> of unallocated cases PSD March 24-March 25</a:t>
            </a:r>
            <a:endParaRPr lang="en-GB" b="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Sheet1!$A$48:$A$66</c:f>
              <c:numCache>
                <c:formatCode>mmm\-yy</c:formatCode>
                <c:ptCount val="19"/>
                <c:pt idx="1">
                  <c:v>45352</c:v>
                </c:pt>
                <c:pt idx="2">
                  <c:v>45383</c:v>
                </c:pt>
                <c:pt idx="3">
                  <c:v>45413</c:v>
                </c:pt>
                <c:pt idx="4">
                  <c:v>45444</c:v>
                </c:pt>
                <c:pt idx="5">
                  <c:v>45474</c:v>
                </c:pt>
                <c:pt idx="6">
                  <c:v>45505</c:v>
                </c:pt>
                <c:pt idx="7">
                  <c:v>45536</c:v>
                </c:pt>
                <c:pt idx="8">
                  <c:v>45566</c:v>
                </c:pt>
                <c:pt idx="9">
                  <c:v>45597</c:v>
                </c:pt>
                <c:pt idx="10">
                  <c:v>45627</c:v>
                </c:pt>
                <c:pt idx="11">
                  <c:v>45658</c:v>
                </c:pt>
                <c:pt idx="12">
                  <c:v>45689</c:v>
                </c:pt>
                <c:pt idx="13">
                  <c:v>45717</c:v>
                </c:pt>
              </c:numCache>
            </c:numRef>
          </c:cat>
          <c:val>
            <c:numRef>
              <c:f>Sheet1!$B$48:$B$66</c:f>
              <c:numCache>
                <c:formatCode>General</c:formatCode>
                <c:ptCount val="19"/>
                <c:pt idx="1">
                  <c:v>361</c:v>
                </c:pt>
                <c:pt idx="2">
                  <c:v>352</c:v>
                </c:pt>
                <c:pt idx="3">
                  <c:v>332</c:v>
                </c:pt>
                <c:pt idx="4">
                  <c:v>0</c:v>
                </c:pt>
                <c:pt idx="5">
                  <c:v>319</c:v>
                </c:pt>
                <c:pt idx="6">
                  <c:v>123</c:v>
                </c:pt>
                <c:pt idx="7">
                  <c:v>169</c:v>
                </c:pt>
                <c:pt idx="8">
                  <c:v>113</c:v>
                </c:pt>
                <c:pt idx="9">
                  <c:v>347</c:v>
                </c:pt>
                <c:pt idx="10">
                  <c:v>340</c:v>
                </c:pt>
                <c:pt idx="11">
                  <c:v>371</c:v>
                </c:pt>
                <c:pt idx="12">
                  <c:v>366</c:v>
                </c:pt>
                <c:pt idx="13">
                  <c:v>421</c:v>
                </c:pt>
              </c:numCache>
            </c:numRef>
          </c:val>
          <c:smooth val="0"/>
          <c:extLst>
            <c:ext xmlns:c16="http://schemas.microsoft.com/office/drawing/2014/chart" uri="{C3380CC4-5D6E-409C-BE32-E72D297353CC}">
              <c16:uniqueId val="{00000000-ACE8-4E02-B507-6DB553CFB9FB}"/>
            </c:ext>
          </c:extLst>
        </c:ser>
        <c:dLbls>
          <c:showLegendKey val="0"/>
          <c:showVal val="0"/>
          <c:showCatName val="0"/>
          <c:showSerName val="0"/>
          <c:showPercent val="0"/>
          <c:showBubbleSize val="0"/>
        </c:dLbls>
        <c:smooth val="0"/>
        <c:axId val="407802256"/>
        <c:axId val="407802912"/>
      </c:lineChart>
      <c:dateAx>
        <c:axId val="40780225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7802912"/>
        <c:crosses val="autoZero"/>
        <c:auto val="1"/>
        <c:lblOffset val="100"/>
        <c:baseTimeUnit val="months"/>
      </c:dateAx>
      <c:valAx>
        <c:axId val="4078029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7802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GB" sz="1200" b="1" dirty="0"/>
              <a:t>Unallocated</a:t>
            </a:r>
            <a:r>
              <a:rPr lang="en-GB" sz="1200" b="1" baseline="0" dirty="0"/>
              <a:t> Cases per Service Area</a:t>
            </a:r>
            <a:endParaRPr lang="en-GB" sz="1200" b="1"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bar"/>
        <c:grouping val="clustered"/>
        <c:varyColors val="0"/>
        <c:ser>
          <c:idx val="0"/>
          <c:order val="0"/>
          <c:spPr>
            <a:solidFill>
              <a:schemeClr val="accent1"/>
            </a:solidFill>
            <a:ln>
              <a:noFill/>
            </a:ln>
            <a:effectLst/>
          </c:spPr>
          <c:invertIfNegative val="0"/>
          <c:cat>
            <c:strRef>
              <c:f>Sheet1!$C$3:$C$7</c:f>
              <c:strCache>
                <c:ptCount val="5"/>
                <c:pt idx="0">
                  <c:v>Gateway</c:v>
                </c:pt>
                <c:pt idx="1">
                  <c:v>Family Support</c:v>
                </c:pt>
                <c:pt idx="2">
                  <c:v>LAC</c:v>
                </c:pt>
                <c:pt idx="3">
                  <c:v>Fostering</c:v>
                </c:pt>
                <c:pt idx="4">
                  <c:v>CwD</c:v>
                </c:pt>
              </c:strCache>
            </c:strRef>
          </c:cat>
          <c:val>
            <c:numRef>
              <c:f>Sheet1!$D$3:$D$7</c:f>
              <c:numCache>
                <c:formatCode>General</c:formatCode>
                <c:ptCount val="5"/>
                <c:pt idx="0">
                  <c:v>175</c:v>
                </c:pt>
                <c:pt idx="1">
                  <c:v>66</c:v>
                </c:pt>
                <c:pt idx="2">
                  <c:v>77</c:v>
                </c:pt>
                <c:pt idx="3">
                  <c:v>151</c:v>
                </c:pt>
                <c:pt idx="4">
                  <c:v>44</c:v>
                </c:pt>
              </c:numCache>
            </c:numRef>
          </c:val>
          <c:extLst>
            <c:ext xmlns:c16="http://schemas.microsoft.com/office/drawing/2014/chart" uri="{C3380CC4-5D6E-409C-BE32-E72D297353CC}">
              <c16:uniqueId val="{00000000-0688-4A25-AED4-81C0ABA9723E}"/>
            </c:ext>
          </c:extLst>
        </c:ser>
        <c:dLbls>
          <c:showLegendKey val="0"/>
          <c:showVal val="0"/>
          <c:showCatName val="0"/>
          <c:showSerName val="0"/>
          <c:showPercent val="0"/>
          <c:showBubbleSize val="0"/>
        </c:dLbls>
        <c:gapWidth val="182"/>
        <c:axId val="504333632"/>
        <c:axId val="504334288"/>
      </c:barChart>
      <c:catAx>
        <c:axId val="50433363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Service area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4334288"/>
        <c:crosses val="autoZero"/>
        <c:auto val="1"/>
        <c:lblAlgn val="ctr"/>
        <c:lblOffset val="100"/>
        <c:noMultiLvlLbl val="0"/>
      </c:catAx>
      <c:valAx>
        <c:axId val="50433428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unallocated</a:t>
                </a:r>
                <a:r>
                  <a:rPr lang="en-US" baseline="0"/>
                  <a:t> </a:t>
                </a:r>
                <a:r>
                  <a:rPr lang="en-US"/>
                  <a:t>cases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4333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DEB800-7C33-4DCD-8970-5A4A58E77A55}" type="datetimeFigureOut">
              <a:rPr lang="en-GB" smtClean="0"/>
              <a:t>04/11/2025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CAFE0E-EA01-49DD-BC52-A3908E939BFD}" type="slidenum">
              <a:rPr lang="en-GB" smtClean="0"/>
              <a:t>‹#›</a:t>
            </a:fld>
            <a:endParaRPr lang="en-GB"/>
          </a:p>
        </p:txBody>
      </p:sp>
    </p:spTree>
    <p:extLst>
      <p:ext uri="{BB962C8B-B14F-4D97-AF65-F5344CB8AC3E}">
        <p14:creationId xmlns:p14="http://schemas.microsoft.com/office/powerpoint/2010/main" val="3961790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CAFE0E-EA01-49DD-BC52-A3908E939BFD}" type="slidenum">
              <a:rPr lang="en-GB" smtClean="0"/>
              <a:t>2</a:t>
            </a:fld>
            <a:endParaRPr lang="en-GB"/>
          </a:p>
        </p:txBody>
      </p:sp>
    </p:spTree>
    <p:extLst>
      <p:ext uri="{BB962C8B-B14F-4D97-AF65-F5344CB8AC3E}">
        <p14:creationId xmlns:p14="http://schemas.microsoft.com/office/powerpoint/2010/main" val="1852888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674AF15-DEDA-4C7B-B851-F90DF560B332}" type="datetimeFigureOut">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588978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74AF15-DEDA-4C7B-B851-F90DF560B332}" type="datetimeFigureOut">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245282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74AF15-DEDA-4C7B-B851-F90DF560B332}" type="datetimeFigureOut">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394314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674AF15-DEDA-4C7B-B851-F90DF560B332}" type="datetimeFigureOut">
              <a:rPr lang="en-GB" smtClean="0"/>
              <a:t>04/11/2025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1593575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674AF15-DEDA-4C7B-B851-F90DF560B332}" type="datetimeFigureOut">
              <a:rPr lang="en-GB" smtClean="0"/>
              <a:t>04/11/2025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3694797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674AF15-DEDA-4C7B-B851-F90DF560B332}" type="datetimeFigureOut">
              <a:rPr lang="en-GB" smtClean="0"/>
              <a:t>04/11/2025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1162655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4AF15-DEDA-4C7B-B851-F90DF560B332}" type="datetimeFigureOut">
              <a:rPr lang="en-GB" smtClean="0"/>
              <a:t>04/11/2025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579899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74AF15-DEDA-4C7B-B851-F90DF560B332}" type="datetimeFigureOut">
              <a:rPr lang="en-GB" smtClean="0"/>
              <a:t>04/11/2025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794672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74AF15-DEDA-4C7B-B851-F90DF560B332}" type="datetimeFigureOut">
              <a:rPr lang="en-GB" smtClean="0"/>
              <a:t>04/11/2025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211462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74AF15-DEDA-4C7B-B851-F90DF560B332}" type="datetimeFigureOut">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181331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74AF15-DEDA-4C7B-B851-F90DF560B332}" type="datetimeFigureOut">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490511-FEDE-47A5-98F5-48C6DF5CEB9B}" type="slidenum">
              <a:rPr lang="en-GB" smtClean="0"/>
              <a:t>‹#›</a:t>
            </a:fld>
            <a:endParaRPr lang="en-GB"/>
          </a:p>
        </p:txBody>
      </p:sp>
    </p:spTree>
    <p:extLst>
      <p:ext uri="{BB962C8B-B14F-4D97-AF65-F5344CB8AC3E}">
        <p14:creationId xmlns:p14="http://schemas.microsoft.com/office/powerpoint/2010/main" val="1063980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ScIL.master-White.eps"/>
          <p:cNvPicPr>
            <a:picLocks noChangeAspect="1"/>
          </p:cNvPicPr>
          <p:nvPr userDrawn="1"/>
        </p:nvPicPr>
        <p:blipFill rotWithShape="1">
          <a:blip r:embed="rId2" cstate="print">
            <a:extLst>
              <a:ext uri="{28A0092B-C50C-407E-A947-70E740481C1C}">
                <a14:useLocalDpi xmlns:a14="http://schemas.microsoft.com/office/drawing/2010/main" val="0"/>
              </a:ext>
            </a:extLst>
          </a:blip>
          <a:srcRect l="2725" t="17600" r="-7951" b="15806"/>
          <a:stretch/>
        </p:blipFill>
        <p:spPr>
          <a:xfrm>
            <a:off x="7056392" y="6172498"/>
            <a:ext cx="5135608" cy="685502"/>
          </a:xfrm>
          <a:prstGeom prst="rect">
            <a:avLst/>
          </a:prstGeom>
        </p:spPr>
      </p:pic>
    </p:spTree>
    <p:extLst>
      <p:ext uri="{BB962C8B-B14F-4D97-AF65-F5344CB8AC3E}">
        <p14:creationId xmlns:p14="http://schemas.microsoft.com/office/powerpoint/2010/main" val="610463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74AF15-DEDA-4C7B-B851-F90DF560B332}" type="datetimeFigureOut">
              <a:rPr lang="en-GB" smtClean="0"/>
              <a:t>04/11/2025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490511-FEDE-47A5-98F5-48C6DF5CEB9B}" type="slidenum">
              <a:rPr lang="en-GB" smtClean="0"/>
              <a:t>‹#›</a:t>
            </a:fld>
            <a:endParaRPr lang="en-GB"/>
          </a:p>
        </p:txBody>
      </p:sp>
    </p:spTree>
    <p:extLst>
      <p:ext uri="{BB962C8B-B14F-4D97-AF65-F5344CB8AC3E}">
        <p14:creationId xmlns:p14="http://schemas.microsoft.com/office/powerpoint/2010/main" val="3821131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4.wdp"/><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chart" Target="../charts/chart3.xml"/><Relationship Id="rId5" Type="http://schemas.microsoft.com/office/2007/relationships/hdphoto" Target="../media/hdphoto1.wdp"/><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4.xml"/><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1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chart" Target="../charts/chart5.xml"/><Relationship Id="rId5" Type="http://schemas.openxmlformats.org/officeDocument/2006/relationships/image" Target="../media/image5.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6" Type="http://schemas.microsoft.com/office/2007/relationships/hdphoto" Target="../media/hdphoto6.wdp"/><Relationship Id="rId5"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495"/>
            <a:ext cx="12191999" cy="969496"/>
          </a:xfrm>
          <a:prstGeom prst="rect">
            <a:avLst/>
          </a:prstGeom>
          <a:solidFill>
            <a:srgbClr val="00B0F0"/>
          </a:solidFill>
          <a:ln>
            <a:solidFill>
              <a:srgbClr val="00B0F0"/>
            </a:solidFill>
          </a:ln>
        </p:spPr>
        <p:txBody>
          <a:bodyPr wrap="square" rtlCol="0">
            <a:spAutoFit/>
          </a:bodyPr>
          <a:lstStyle/>
          <a:p>
            <a:pPr defTabSz="685800"/>
            <a:r>
              <a:rPr lang="en-GB" sz="3000" dirty="0">
                <a:solidFill>
                  <a:prstClr val="black"/>
                </a:solidFill>
                <a:latin typeface="Calibri" panose="020F0502020204030204"/>
              </a:rPr>
              <a:t>Delegated Statutory Functions</a:t>
            </a:r>
          </a:p>
          <a:p>
            <a:pPr defTabSz="685800"/>
            <a:r>
              <a:rPr lang="en-GB" sz="1350" dirty="0">
                <a:solidFill>
                  <a:prstClr val="black"/>
                </a:solidFill>
                <a:latin typeface="Calibri" panose="020F0502020204030204"/>
              </a:rPr>
              <a:t>Service area: Mental Health and CAMHS</a:t>
            </a:r>
          </a:p>
          <a:p>
            <a:pPr defTabSz="685800"/>
            <a:r>
              <a:rPr lang="en-GB" sz="1350" dirty="0">
                <a:solidFill>
                  <a:prstClr val="black"/>
                </a:solidFill>
                <a:latin typeface="Calibri" panose="020F0502020204030204"/>
              </a:rPr>
              <a:t>1</a:t>
            </a:r>
            <a:r>
              <a:rPr lang="en-GB" sz="1350" baseline="30000" dirty="0">
                <a:solidFill>
                  <a:prstClr val="black"/>
                </a:solidFill>
                <a:latin typeface="Calibri" panose="020F0502020204030204"/>
              </a:rPr>
              <a:t>st</a:t>
            </a:r>
            <a:r>
              <a:rPr lang="en-GB" sz="1350" dirty="0">
                <a:solidFill>
                  <a:prstClr val="black"/>
                </a:solidFill>
                <a:latin typeface="Calibri" panose="020F0502020204030204"/>
              </a:rPr>
              <a:t> April 2024- 31</a:t>
            </a:r>
            <a:r>
              <a:rPr lang="en-GB" sz="1350" baseline="30000" dirty="0">
                <a:solidFill>
                  <a:prstClr val="black"/>
                </a:solidFill>
                <a:latin typeface="Calibri" panose="020F0502020204030204"/>
              </a:rPr>
              <a:t>st</a:t>
            </a:r>
            <a:r>
              <a:rPr lang="en-GB" sz="1350" dirty="0">
                <a:solidFill>
                  <a:prstClr val="black"/>
                </a:solidFill>
                <a:latin typeface="Calibri" panose="020F0502020204030204"/>
              </a:rPr>
              <a:t> March 2025</a:t>
            </a:r>
            <a:endParaRPr lang="en-GB" sz="900" dirty="0">
              <a:solidFill>
                <a:prstClr val="black"/>
              </a:solidFill>
              <a:latin typeface="Calibri" panose="020F0502020204030204"/>
            </a:endParaRPr>
          </a:p>
        </p:txBody>
      </p:sp>
      <p:pic>
        <p:nvPicPr>
          <p:cNvPr id="86" name="Picture 85" descr="BHSCT Logo"/>
          <p:cNvPicPr/>
          <p:nvPr/>
        </p:nvPicPr>
        <p:blipFill>
          <a:blip r:embed="rId2">
            <a:extLst>
              <a:ext uri="{28A0092B-C50C-407E-A947-70E740481C1C}">
                <a14:useLocalDpi xmlns:a14="http://schemas.microsoft.com/office/drawing/2010/main" val="0"/>
              </a:ext>
            </a:extLst>
          </a:blip>
          <a:srcRect/>
          <a:stretch>
            <a:fillRect/>
          </a:stretch>
        </p:blipFill>
        <p:spPr bwMode="auto">
          <a:xfrm>
            <a:off x="61619" y="5966257"/>
            <a:ext cx="2834760" cy="793246"/>
          </a:xfrm>
          <a:prstGeom prst="rect">
            <a:avLst/>
          </a:prstGeom>
          <a:noFill/>
          <a:ln>
            <a:noFill/>
          </a:ln>
        </p:spPr>
      </p:pic>
      <p:sp>
        <p:nvSpPr>
          <p:cNvPr id="90" name="Rectangle 89">
            <a:extLst>
              <a:ext uri="{C183D7F6-B498-43B3-948B-1728B52AA6E4}">
                <adec:decorative xmlns:adec="http://schemas.microsoft.com/office/drawing/2017/decorative" val="1"/>
              </a:ext>
            </a:extLst>
          </p:cNvPr>
          <p:cNvSpPr/>
          <p:nvPr/>
        </p:nvSpPr>
        <p:spPr>
          <a:xfrm>
            <a:off x="2896380" y="1039763"/>
            <a:ext cx="6617008" cy="2881678"/>
          </a:xfrm>
          <a:prstGeom prst="rect">
            <a:avLst/>
          </a:prstGeom>
          <a:solidFill>
            <a:srgbClr val="ABDB77"/>
          </a:solidFill>
          <a:ln/>
        </p:spPr>
        <p:style>
          <a:lnRef idx="2">
            <a:schemeClr val="accent5"/>
          </a:lnRef>
          <a:fillRef idx="1">
            <a:schemeClr val="lt1"/>
          </a:fillRef>
          <a:effectRef idx="0">
            <a:schemeClr val="accent5"/>
          </a:effectRef>
          <a:fontRef idx="minor">
            <a:schemeClr val="dk1"/>
          </a:fontRef>
        </p:style>
        <p:txBody>
          <a:bodyPr rtlCol="0" anchor="ctr"/>
          <a:lstStyle/>
          <a:p>
            <a:endParaRPr lang="en-GB" sz="1050" dirty="0"/>
          </a:p>
        </p:txBody>
      </p:sp>
      <p:sp>
        <p:nvSpPr>
          <p:cNvPr id="91" name="Rectangle 90" descr="Text box"/>
          <p:cNvSpPr/>
          <p:nvPr/>
        </p:nvSpPr>
        <p:spPr>
          <a:xfrm>
            <a:off x="2914992" y="4030037"/>
            <a:ext cx="6596880" cy="2798991"/>
          </a:xfrm>
          <a:prstGeom prst="rect">
            <a:avLst/>
          </a:prstGeom>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p:txBody>
      </p:sp>
      <p:sp>
        <p:nvSpPr>
          <p:cNvPr id="11" name="TextBox 10" descr="Graph red line"/>
          <p:cNvSpPr txBox="1"/>
          <p:nvPr/>
        </p:nvSpPr>
        <p:spPr>
          <a:xfrm>
            <a:off x="5050272" y="3121874"/>
            <a:ext cx="2743448" cy="253916"/>
          </a:xfrm>
          <a:prstGeom prst="rect">
            <a:avLst/>
          </a:prstGeom>
          <a:noFill/>
        </p:spPr>
        <p:txBody>
          <a:bodyPr wrap="square" rtlCol="0">
            <a:spAutoFit/>
          </a:bodyPr>
          <a:lstStyle/>
          <a:p>
            <a:pPr defTabSz="685800"/>
            <a:endParaRPr lang="en-GB" sz="1050" dirty="0">
              <a:solidFill>
                <a:prstClr val="black"/>
              </a:solidFill>
              <a:latin typeface="Calibri" panose="020F0502020204030204"/>
            </a:endParaRPr>
          </a:p>
        </p:txBody>
      </p:sp>
      <p:sp>
        <p:nvSpPr>
          <p:cNvPr id="3" name="TextBox 2"/>
          <p:cNvSpPr txBox="1"/>
          <p:nvPr/>
        </p:nvSpPr>
        <p:spPr>
          <a:xfrm>
            <a:off x="0" y="959315"/>
            <a:ext cx="1804805" cy="307777"/>
          </a:xfrm>
          <a:prstGeom prst="rect">
            <a:avLst/>
          </a:prstGeom>
          <a:noFill/>
        </p:spPr>
        <p:txBody>
          <a:bodyPr wrap="square" rtlCol="0">
            <a:spAutoFit/>
          </a:bodyPr>
          <a:lstStyle/>
          <a:p>
            <a:pPr defTabSz="685800"/>
            <a:r>
              <a:rPr lang="en-GB" sz="1400" dirty="0">
                <a:solidFill>
                  <a:prstClr val="black"/>
                </a:solidFill>
                <a:latin typeface="Calibri" panose="020F0502020204030204"/>
              </a:rPr>
              <a:t>Data overview </a:t>
            </a:r>
            <a:endParaRPr lang="en-GB" sz="700" dirty="0">
              <a:solidFill>
                <a:prstClr val="black"/>
              </a:solidFill>
              <a:latin typeface="Calibri" panose="020F0502020204030204"/>
            </a:endParaRPr>
          </a:p>
        </p:txBody>
      </p:sp>
      <p:sp>
        <p:nvSpPr>
          <p:cNvPr id="14" name="TextBox 13"/>
          <p:cNvSpPr txBox="1"/>
          <p:nvPr/>
        </p:nvSpPr>
        <p:spPr>
          <a:xfrm>
            <a:off x="61619" y="5221932"/>
            <a:ext cx="1933885" cy="253916"/>
          </a:xfrm>
          <a:prstGeom prst="rect">
            <a:avLst/>
          </a:prstGeom>
          <a:noFill/>
        </p:spPr>
        <p:txBody>
          <a:bodyPr wrap="square" rtlCol="0">
            <a:spAutoFit/>
          </a:bodyPr>
          <a:lstStyle/>
          <a:p>
            <a:pPr defTabSz="685800"/>
            <a:r>
              <a:rPr lang="en-GB" sz="1050" b="1" dirty="0">
                <a:solidFill>
                  <a:prstClr val="black"/>
                </a:solidFill>
                <a:latin typeface="Calibri" panose="020F0502020204030204"/>
              </a:rPr>
              <a:t>Workforce Capacity Summary</a:t>
            </a:r>
          </a:p>
        </p:txBody>
      </p:sp>
      <p:pic>
        <p:nvPicPr>
          <p:cNvPr id="38" name="Picture 37" descr="Animated Graphic of a Report Card"/>
          <p:cNvPicPr>
            <a:picLocks noChangeAspect="1"/>
          </p:cNvPicPr>
          <p:nvPr/>
        </p:nvPicPr>
        <p:blipFill>
          <a:blip r:embed="rId3" cstate="print">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844147" y="37512"/>
            <a:ext cx="1296000" cy="893888"/>
          </a:xfrm>
          <a:prstGeom prst="rect">
            <a:avLst/>
          </a:prstGeom>
        </p:spPr>
      </p:pic>
      <p:graphicFrame>
        <p:nvGraphicFramePr>
          <p:cNvPr id="40" name="Table 39"/>
          <p:cNvGraphicFramePr>
            <a:graphicFrameLocks noGrp="1"/>
          </p:cNvGraphicFramePr>
          <p:nvPr>
            <p:extLst>
              <p:ext uri="{D42A27DB-BD31-4B8C-83A1-F6EECF244321}">
                <p14:modId xmlns:p14="http://schemas.microsoft.com/office/powerpoint/2010/main" val="3344626643"/>
              </p:ext>
            </p:extLst>
          </p:nvPr>
        </p:nvGraphicFramePr>
        <p:xfrm>
          <a:off x="26524" y="1416172"/>
          <a:ext cx="2869855" cy="3955194"/>
        </p:xfrm>
        <a:graphic>
          <a:graphicData uri="http://schemas.openxmlformats.org/drawingml/2006/table">
            <a:tbl>
              <a:tblPr firstRow="1" bandRow="1">
                <a:tableStyleId>{2D5ABB26-0587-4C30-8999-92F81FD0307C}</a:tableStyleId>
              </a:tblPr>
              <a:tblGrid>
                <a:gridCol w="617701">
                  <a:extLst>
                    <a:ext uri="{9D8B030D-6E8A-4147-A177-3AD203B41FA5}">
                      <a16:colId xmlns:a16="http://schemas.microsoft.com/office/drawing/2014/main" val="3489528828"/>
                    </a:ext>
                  </a:extLst>
                </a:gridCol>
                <a:gridCol w="1475520">
                  <a:extLst>
                    <a:ext uri="{9D8B030D-6E8A-4147-A177-3AD203B41FA5}">
                      <a16:colId xmlns:a16="http://schemas.microsoft.com/office/drawing/2014/main" val="2176547501"/>
                    </a:ext>
                  </a:extLst>
                </a:gridCol>
                <a:gridCol w="776634">
                  <a:extLst>
                    <a:ext uri="{9D8B030D-6E8A-4147-A177-3AD203B41FA5}">
                      <a16:colId xmlns:a16="http://schemas.microsoft.com/office/drawing/2014/main" val="800800030"/>
                    </a:ext>
                  </a:extLst>
                </a:gridCol>
              </a:tblGrid>
              <a:tr h="717428">
                <a:tc>
                  <a:txBody>
                    <a:bodyPr/>
                    <a:lstStyle/>
                    <a:p>
                      <a:r>
                        <a:rPr lang="en-GB" sz="1400" b="1" dirty="0"/>
                        <a:t>308</a:t>
                      </a:r>
                    </a:p>
                  </a:txBody>
                  <a:tcPr/>
                </a:tc>
                <a:tc>
                  <a:txBody>
                    <a:bodyPr/>
                    <a:lstStyle/>
                    <a:p>
                      <a:r>
                        <a:rPr lang="en-GB" sz="1200" dirty="0">
                          <a:latin typeface="Bahnschrift Condensed" panose="020B0502040204020203" pitchFamily="34" charset="0"/>
                        </a:rPr>
                        <a:t>Referrals and Assessments in Hospital Social Work</a:t>
                      </a:r>
                    </a:p>
                  </a:txBody>
                  <a:tcPr/>
                </a:tc>
                <a:tc>
                  <a:txBody>
                    <a:bodyPr/>
                    <a:lstStyle/>
                    <a:p>
                      <a:endParaRPr lang="en-GB" sz="1000" dirty="0">
                        <a:solidFill>
                          <a:srgbClr val="FF0000"/>
                        </a:solidFill>
                      </a:endParaRPr>
                    </a:p>
                    <a:p>
                      <a:r>
                        <a:rPr lang="en-GB" sz="1000" dirty="0">
                          <a:solidFill>
                            <a:srgbClr val="FFC000"/>
                          </a:solidFill>
                        </a:rPr>
                        <a:t>Reduced</a:t>
                      </a:r>
                      <a:r>
                        <a:rPr lang="en-GB" sz="1000" baseline="0" dirty="0">
                          <a:solidFill>
                            <a:srgbClr val="FFC000"/>
                          </a:solidFill>
                        </a:rPr>
                        <a:t> by 19</a:t>
                      </a:r>
                      <a:r>
                        <a:rPr lang="en-GB" sz="1000" dirty="0">
                          <a:solidFill>
                            <a:srgbClr val="FFC000"/>
                          </a:solidFill>
                        </a:rPr>
                        <a:t> </a:t>
                      </a:r>
                    </a:p>
                  </a:txBody>
                  <a:tcPr/>
                </a:tc>
                <a:extLst>
                  <a:ext uri="{0D108BD9-81ED-4DB2-BD59-A6C34878D82A}">
                    <a16:rowId xmlns:a16="http://schemas.microsoft.com/office/drawing/2014/main" val="1032965335"/>
                  </a:ext>
                </a:extLst>
              </a:tr>
              <a:tr h="614904">
                <a:tc>
                  <a:txBody>
                    <a:bodyPr/>
                    <a:lstStyle/>
                    <a:p>
                      <a:r>
                        <a:rPr lang="en-GB" sz="1400" b="1" dirty="0"/>
                        <a:t>6788</a:t>
                      </a:r>
                    </a:p>
                  </a:txBody>
                  <a:tcPr/>
                </a:tc>
                <a:tc>
                  <a:txBody>
                    <a:bodyPr/>
                    <a:lstStyle/>
                    <a:p>
                      <a:r>
                        <a:rPr lang="en-GB" sz="1200" dirty="0">
                          <a:latin typeface="Bahnschrift Condensed" panose="020B0502040204020203" pitchFamily="34" charset="0"/>
                        </a:rPr>
                        <a:t>Community</a:t>
                      </a:r>
                      <a:r>
                        <a:rPr lang="en-GB" sz="1200" baseline="0" dirty="0">
                          <a:latin typeface="Bahnschrift Condensed" panose="020B0502040204020203" pitchFamily="34" charset="0"/>
                        </a:rPr>
                        <a:t> social work referrals</a:t>
                      </a:r>
                      <a:endParaRPr lang="en-GB" sz="1200" dirty="0">
                        <a:latin typeface="Bahnschrift Condensed" panose="020B0502040204020203" pitchFamily="34" charset="0"/>
                      </a:endParaRPr>
                    </a:p>
                  </a:txBody>
                  <a:tcPr/>
                </a:tc>
                <a:tc>
                  <a:txBody>
                    <a:bodyPr/>
                    <a:lstStyle/>
                    <a:p>
                      <a:r>
                        <a:rPr lang="en-GB" sz="1000" dirty="0">
                          <a:solidFill>
                            <a:srgbClr val="FF0000"/>
                          </a:solidFill>
                        </a:rPr>
                        <a:t>Increased</a:t>
                      </a:r>
                      <a:r>
                        <a:rPr lang="en-GB" sz="1000" baseline="0" dirty="0">
                          <a:solidFill>
                            <a:srgbClr val="FF0000"/>
                          </a:solidFill>
                        </a:rPr>
                        <a:t> </a:t>
                      </a:r>
                      <a:r>
                        <a:rPr lang="en-GB" sz="1000" dirty="0">
                          <a:solidFill>
                            <a:srgbClr val="FF0000"/>
                          </a:solidFill>
                        </a:rPr>
                        <a:t> by 2028</a:t>
                      </a:r>
                    </a:p>
                  </a:txBody>
                  <a:tcPr/>
                </a:tc>
                <a:extLst>
                  <a:ext uri="{0D108BD9-81ED-4DB2-BD59-A6C34878D82A}">
                    <a16:rowId xmlns:a16="http://schemas.microsoft.com/office/drawing/2014/main" val="1412399857"/>
                  </a:ext>
                </a:extLst>
              </a:tr>
              <a:tr h="734053">
                <a:tc>
                  <a:txBody>
                    <a:bodyPr/>
                    <a:lstStyle/>
                    <a:p>
                      <a:r>
                        <a:rPr lang="en-GB" sz="1400" b="1" dirty="0"/>
                        <a:t>3980</a:t>
                      </a:r>
                    </a:p>
                  </a:txBody>
                  <a:tcPr/>
                </a:tc>
                <a:tc>
                  <a:txBody>
                    <a:bodyPr/>
                    <a:lstStyle/>
                    <a:p>
                      <a:r>
                        <a:rPr lang="en-GB" sz="1200" dirty="0">
                          <a:latin typeface="Bahnschrift Condensed" panose="020B0502040204020203" pitchFamily="34" charset="0"/>
                        </a:rPr>
                        <a:t>People who</a:t>
                      </a:r>
                      <a:r>
                        <a:rPr lang="en-GB" sz="1200" baseline="0" dirty="0">
                          <a:latin typeface="Bahnschrift Condensed" panose="020B0502040204020203" pitchFamily="34" charset="0"/>
                        </a:rPr>
                        <a:t> commenced receipt of</a:t>
                      </a:r>
                      <a:r>
                        <a:rPr lang="en-GB" sz="1200" dirty="0">
                          <a:latin typeface="Bahnschrift Condensed" panose="020B0502040204020203" pitchFamily="34" charset="0"/>
                        </a:rPr>
                        <a:t> social work/ social</a:t>
                      </a:r>
                      <a:r>
                        <a:rPr lang="en-GB" sz="1200" baseline="0" dirty="0">
                          <a:latin typeface="Bahnschrift Condensed" panose="020B0502040204020203" pitchFamily="34" charset="0"/>
                        </a:rPr>
                        <a:t> care service</a:t>
                      </a:r>
                      <a:endParaRPr lang="en-GB" sz="1200" dirty="0">
                        <a:latin typeface="Bahnschrift Condensed" panose="020B05020402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rgbClr val="FF0000"/>
                          </a:solidFill>
                        </a:rPr>
                        <a:t>Increased</a:t>
                      </a:r>
                      <a:r>
                        <a:rPr lang="en-GB" sz="1000" baseline="0" dirty="0">
                          <a:solidFill>
                            <a:srgbClr val="FF0000"/>
                          </a:solidFill>
                        </a:rPr>
                        <a:t> by 1071</a:t>
                      </a:r>
                      <a:endParaRPr lang="en-GB" sz="1000" dirty="0">
                        <a:solidFill>
                          <a:srgbClr val="FF0000"/>
                        </a:solidFill>
                      </a:endParaRPr>
                    </a:p>
                    <a:p>
                      <a:endParaRPr lang="en-GB" sz="1000" dirty="0"/>
                    </a:p>
                  </a:txBody>
                  <a:tcPr/>
                </a:tc>
                <a:extLst>
                  <a:ext uri="{0D108BD9-81ED-4DB2-BD59-A6C34878D82A}">
                    <a16:rowId xmlns:a16="http://schemas.microsoft.com/office/drawing/2014/main" val="622407480"/>
                  </a:ext>
                </a:extLst>
              </a:tr>
              <a:tr h="458615">
                <a:tc>
                  <a:txBody>
                    <a:bodyPr/>
                    <a:lstStyle/>
                    <a:p>
                      <a:r>
                        <a:rPr lang="en-GB" sz="1400" b="1" dirty="0"/>
                        <a:t>593</a:t>
                      </a:r>
                    </a:p>
                  </a:txBody>
                  <a:tcPr/>
                </a:tc>
                <a:tc>
                  <a:txBody>
                    <a:bodyPr/>
                    <a:lstStyle/>
                    <a:p>
                      <a:r>
                        <a:rPr lang="en-GB" sz="1200" dirty="0">
                          <a:latin typeface="Bahnschrift Condensed" panose="020B0502040204020203" pitchFamily="34" charset="0"/>
                        </a:rPr>
                        <a:t>Carers assessments completed</a:t>
                      </a:r>
                    </a:p>
                  </a:txBody>
                  <a:tcPr/>
                </a:tc>
                <a:tc>
                  <a:txBody>
                    <a:bodyPr/>
                    <a:lstStyle/>
                    <a:p>
                      <a:r>
                        <a:rPr lang="en-GB" sz="1000" dirty="0">
                          <a:solidFill>
                            <a:srgbClr val="FF0000"/>
                          </a:solidFill>
                        </a:rPr>
                        <a:t>Reduced</a:t>
                      </a:r>
                      <a:r>
                        <a:rPr lang="en-GB" sz="1000" baseline="0" dirty="0">
                          <a:solidFill>
                            <a:srgbClr val="FF0000"/>
                          </a:solidFill>
                        </a:rPr>
                        <a:t> by 119</a:t>
                      </a:r>
                      <a:endParaRPr lang="en-GB" sz="1000" dirty="0">
                        <a:solidFill>
                          <a:srgbClr val="FF0000"/>
                        </a:solidFill>
                      </a:endParaRPr>
                    </a:p>
                  </a:txBody>
                  <a:tcPr/>
                </a:tc>
                <a:extLst>
                  <a:ext uri="{0D108BD9-81ED-4DB2-BD59-A6C34878D82A}">
                    <a16:rowId xmlns:a16="http://schemas.microsoft.com/office/drawing/2014/main" val="2673357223"/>
                  </a:ext>
                </a:extLst>
              </a:tr>
              <a:tr h="424354">
                <a:tc>
                  <a:txBody>
                    <a:bodyPr/>
                    <a:lstStyle/>
                    <a:p>
                      <a:r>
                        <a:rPr lang="en-GB" sz="1400" b="1" dirty="0"/>
                        <a:t>31</a:t>
                      </a:r>
                    </a:p>
                  </a:txBody>
                  <a:tcPr/>
                </a:tc>
                <a:tc>
                  <a:txBody>
                    <a:bodyPr/>
                    <a:lstStyle/>
                    <a:p>
                      <a:r>
                        <a:rPr lang="en-GB" sz="1200" dirty="0">
                          <a:latin typeface="Bahnschrift Condensed" panose="020B0502040204020203" pitchFamily="34" charset="0"/>
                        </a:rPr>
                        <a:t>Direct payments</a:t>
                      </a:r>
                    </a:p>
                  </a:txBody>
                  <a:tcPr/>
                </a:tc>
                <a:tc>
                  <a:txBody>
                    <a:bodyPr/>
                    <a:lstStyle/>
                    <a:p>
                      <a:r>
                        <a:rPr lang="en-GB" sz="1000" baseline="0" dirty="0">
                          <a:solidFill>
                            <a:srgbClr val="FFC000"/>
                          </a:solidFill>
                        </a:rPr>
                        <a:t> No change</a:t>
                      </a:r>
                      <a:endParaRPr lang="en-GB" sz="1000" dirty="0">
                        <a:solidFill>
                          <a:srgbClr val="FFC000"/>
                        </a:solidFill>
                      </a:endParaRPr>
                    </a:p>
                  </a:txBody>
                  <a:tcPr/>
                </a:tc>
                <a:extLst>
                  <a:ext uri="{0D108BD9-81ED-4DB2-BD59-A6C34878D82A}">
                    <a16:rowId xmlns:a16="http://schemas.microsoft.com/office/drawing/2014/main" val="2039939422"/>
                  </a:ext>
                </a:extLst>
              </a:tr>
              <a:tr h="424354">
                <a:tc>
                  <a:txBody>
                    <a:bodyPr/>
                    <a:lstStyle/>
                    <a:p>
                      <a:r>
                        <a:rPr lang="en-GB" sz="1400" b="1" dirty="0"/>
                        <a:t>750</a:t>
                      </a:r>
                    </a:p>
                    <a:p>
                      <a:endParaRPr lang="en-GB" sz="1400" b="1" dirty="0"/>
                    </a:p>
                    <a:p>
                      <a:r>
                        <a:rPr lang="en-GB" sz="1400" b="1" dirty="0"/>
                        <a:t>331</a:t>
                      </a:r>
                    </a:p>
                  </a:txBody>
                  <a:tcPr/>
                </a:tc>
                <a:tc>
                  <a:txBody>
                    <a:bodyPr/>
                    <a:lstStyle/>
                    <a:p>
                      <a:r>
                        <a:rPr lang="en-GB" sz="1200" dirty="0">
                          <a:latin typeface="Bahnschrift Condensed" panose="020B0502040204020203" pitchFamily="34" charset="0"/>
                        </a:rPr>
                        <a:t>Carers grants</a:t>
                      </a:r>
                    </a:p>
                    <a:p>
                      <a:endParaRPr lang="en-GB" sz="1200" dirty="0">
                        <a:latin typeface="Bahnschrift Condensed" panose="020B0502040204020203" pitchFamily="34" charset="0"/>
                      </a:endParaRPr>
                    </a:p>
                    <a:p>
                      <a:r>
                        <a:rPr lang="en-GB" sz="1200" dirty="0">
                          <a:latin typeface="Bahnschrift Condensed" panose="020B0502040204020203" pitchFamily="34" charset="0"/>
                        </a:rPr>
                        <a:t>Approved</a:t>
                      </a:r>
                      <a:r>
                        <a:rPr lang="en-GB" sz="1200" baseline="0" dirty="0">
                          <a:latin typeface="Bahnschrift Condensed" panose="020B0502040204020203" pitchFamily="34" charset="0"/>
                        </a:rPr>
                        <a:t> social work assessments</a:t>
                      </a:r>
                      <a:endParaRPr lang="en-GB" sz="1200" dirty="0">
                        <a:latin typeface="Bahnschrift Condensed" panose="020B0502040204020203" pitchFamily="34" charset="0"/>
                      </a:endParaRPr>
                    </a:p>
                    <a:p>
                      <a:endParaRPr lang="en-GB" sz="1200" dirty="0">
                        <a:latin typeface="Bahnschrift Condensed" panose="020B0502040204020203" pitchFamily="34" charset="0"/>
                      </a:endParaRPr>
                    </a:p>
                  </a:txBody>
                  <a:tcPr/>
                </a:tc>
                <a:tc>
                  <a:txBody>
                    <a:bodyPr/>
                    <a:lstStyle/>
                    <a:p>
                      <a:r>
                        <a:rPr lang="en-GB" sz="1000" dirty="0">
                          <a:solidFill>
                            <a:srgbClr val="FF0000"/>
                          </a:solidFill>
                        </a:rPr>
                        <a:t>Reduced</a:t>
                      </a:r>
                      <a:r>
                        <a:rPr lang="en-GB" sz="1000" baseline="0" dirty="0">
                          <a:solidFill>
                            <a:srgbClr val="FF0000"/>
                          </a:solidFill>
                        </a:rPr>
                        <a:t> by 162</a:t>
                      </a:r>
                      <a:r>
                        <a:rPr lang="en-GB" sz="1000" dirty="0">
                          <a:solidFill>
                            <a:srgbClr val="FF0000"/>
                          </a:solidFill>
                        </a:rPr>
                        <a:t> </a:t>
                      </a:r>
                    </a:p>
                    <a:p>
                      <a:endParaRPr lang="en-GB" sz="1000" dirty="0">
                        <a:solidFill>
                          <a:srgbClr val="FFC000"/>
                        </a:solidFill>
                      </a:endParaRPr>
                    </a:p>
                    <a:p>
                      <a:r>
                        <a:rPr lang="en-GB" sz="1000" dirty="0">
                          <a:solidFill>
                            <a:srgbClr val="00B050"/>
                          </a:solidFill>
                        </a:rPr>
                        <a:t>Increased</a:t>
                      </a:r>
                      <a:r>
                        <a:rPr lang="en-GB" sz="1000" baseline="0" dirty="0">
                          <a:solidFill>
                            <a:srgbClr val="00B050"/>
                          </a:solidFill>
                        </a:rPr>
                        <a:t> by 33</a:t>
                      </a:r>
                      <a:endParaRPr lang="en-GB" sz="1000" dirty="0">
                        <a:solidFill>
                          <a:srgbClr val="00B050"/>
                        </a:solidFill>
                      </a:endParaRPr>
                    </a:p>
                  </a:txBody>
                  <a:tcPr/>
                </a:tc>
                <a:extLst>
                  <a:ext uri="{0D108BD9-81ED-4DB2-BD59-A6C34878D82A}">
                    <a16:rowId xmlns:a16="http://schemas.microsoft.com/office/drawing/2014/main" val="1903107568"/>
                  </a:ext>
                </a:extLst>
              </a:tr>
            </a:tbl>
          </a:graphicData>
        </a:graphic>
      </p:graphicFrame>
      <p:sp>
        <p:nvSpPr>
          <p:cNvPr id="42" name="Down Arrow 41" descr="Red arrow pointing up"/>
          <p:cNvSpPr/>
          <p:nvPr/>
        </p:nvSpPr>
        <p:spPr>
          <a:xfrm rot="10800000">
            <a:off x="2027659" y="2170910"/>
            <a:ext cx="143061" cy="362748"/>
          </a:xfrm>
          <a:prstGeom prst="down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44" name="Down Arrow 43" descr="Red arrow pointing up"/>
          <p:cNvSpPr/>
          <p:nvPr/>
        </p:nvSpPr>
        <p:spPr>
          <a:xfrm rot="10800000">
            <a:off x="2027659" y="2897342"/>
            <a:ext cx="143061" cy="362748"/>
          </a:xfrm>
          <a:prstGeom prst="down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1" name="Right Arrow 50" descr="Red arrow pointing down"/>
          <p:cNvSpPr/>
          <p:nvPr/>
        </p:nvSpPr>
        <p:spPr>
          <a:xfrm rot="5400000">
            <a:off x="1918790" y="3624883"/>
            <a:ext cx="408389" cy="190653"/>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3" name="Left-Right Arrow 52" descr="Yellow two headed arrow pointing left and right"/>
          <p:cNvSpPr/>
          <p:nvPr/>
        </p:nvSpPr>
        <p:spPr>
          <a:xfrm>
            <a:off x="1799228" y="3958037"/>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5" name="Down Arrow 54" descr="Green arrow pointing up"/>
          <p:cNvSpPr/>
          <p:nvPr/>
        </p:nvSpPr>
        <p:spPr>
          <a:xfrm rot="10800000">
            <a:off x="2008547" y="4775209"/>
            <a:ext cx="143061" cy="36274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9" name="TextBox 58"/>
          <p:cNvSpPr txBox="1"/>
          <p:nvPr/>
        </p:nvSpPr>
        <p:spPr>
          <a:xfrm>
            <a:off x="9584252" y="5189843"/>
            <a:ext cx="2553960" cy="1569660"/>
          </a:xfrm>
          <a:prstGeom prst="rect">
            <a:avLst/>
          </a:prstGeom>
          <a:solidFill>
            <a:srgbClr val="FF0000"/>
          </a:solidFill>
        </p:spPr>
        <p:txBody>
          <a:bodyPr wrap="square" rtlCol="0">
            <a:spAutoFit/>
          </a:bodyPr>
          <a:lstStyle/>
          <a:p>
            <a:r>
              <a:rPr lang="en-GB" sz="1600" dirty="0">
                <a:solidFill>
                  <a:schemeClr val="bg2">
                    <a:lumMod val="10000"/>
                  </a:schemeClr>
                </a:solidFill>
              </a:rPr>
              <a:t>Summary Risks escalated to the Board Assurance Framework </a:t>
            </a:r>
            <a:r>
              <a:rPr lang="en-GB" sz="1600" b="1" dirty="0">
                <a:solidFill>
                  <a:schemeClr val="bg2">
                    <a:lumMod val="10000"/>
                  </a:schemeClr>
                </a:solidFill>
              </a:rPr>
              <a:t>ASW WAITS FOLLOWING MHO ASSESSMENT  DUE TO BED DELAYS </a:t>
            </a:r>
            <a:endParaRPr lang="en-GB" sz="1600" dirty="0">
              <a:solidFill>
                <a:schemeClr val="bg2">
                  <a:lumMod val="10000"/>
                </a:schemeClr>
              </a:solidFill>
              <a:latin typeface="Bahnschrift Condensed" panose="020B0502040204020203" pitchFamily="34" charset="0"/>
            </a:endParaRPr>
          </a:p>
        </p:txBody>
      </p:sp>
      <p:sp>
        <p:nvSpPr>
          <p:cNvPr id="60" name="TextBox 59"/>
          <p:cNvSpPr txBox="1"/>
          <p:nvPr/>
        </p:nvSpPr>
        <p:spPr>
          <a:xfrm>
            <a:off x="2908617" y="1030159"/>
            <a:ext cx="4382350" cy="800219"/>
          </a:xfrm>
          <a:prstGeom prst="rect">
            <a:avLst/>
          </a:prstGeom>
          <a:noFill/>
        </p:spPr>
        <p:txBody>
          <a:bodyPr wrap="square" rtlCol="0">
            <a:spAutoFit/>
          </a:bodyPr>
          <a:lstStyle/>
          <a:p>
            <a:r>
              <a:rPr lang="en-GB" b="1" dirty="0">
                <a:solidFill>
                  <a:srgbClr val="002060"/>
                </a:solidFill>
              </a:rPr>
              <a:t>What went well</a:t>
            </a:r>
          </a:p>
          <a:p>
            <a:r>
              <a:rPr lang="en-GB" sz="1400" b="1" dirty="0"/>
              <a:t>Development of Psychiatric Assessment &amp; Treatment Hub (PATH)</a:t>
            </a:r>
          </a:p>
        </p:txBody>
      </p:sp>
      <p:sp>
        <p:nvSpPr>
          <p:cNvPr id="62" name="TextBox 61"/>
          <p:cNvSpPr txBox="1"/>
          <p:nvPr/>
        </p:nvSpPr>
        <p:spPr>
          <a:xfrm>
            <a:off x="2875017" y="3931045"/>
            <a:ext cx="2864247" cy="369332"/>
          </a:xfrm>
          <a:prstGeom prst="rect">
            <a:avLst/>
          </a:prstGeom>
          <a:noFill/>
        </p:spPr>
        <p:txBody>
          <a:bodyPr wrap="square" rtlCol="0">
            <a:spAutoFit/>
          </a:bodyPr>
          <a:lstStyle/>
          <a:p>
            <a:r>
              <a:rPr lang="en-GB" b="1" dirty="0">
                <a:solidFill>
                  <a:srgbClr val="002060"/>
                </a:solidFill>
              </a:rPr>
              <a:t>What could be even better</a:t>
            </a:r>
          </a:p>
        </p:txBody>
      </p:sp>
      <p:sp>
        <p:nvSpPr>
          <p:cNvPr id="9" name="TextBox 8"/>
          <p:cNvSpPr txBox="1"/>
          <p:nvPr/>
        </p:nvSpPr>
        <p:spPr>
          <a:xfrm>
            <a:off x="7207306" y="2282218"/>
            <a:ext cx="2306082" cy="738664"/>
          </a:xfrm>
          <a:prstGeom prst="rect">
            <a:avLst/>
          </a:prstGeom>
          <a:solidFill>
            <a:srgbClr val="ABDB77"/>
          </a:solidFill>
        </p:spPr>
        <p:txBody>
          <a:bodyPr wrap="square" rtlCol="0">
            <a:spAutoFit/>
          </a:bodyPr>
          <a:lstStyle/>
          <a:p>
            <a:r>
              <a:rPr lang="en-GB" sz="1400" b="1" dirty="0"/>
              <a:t>Increase in social care workforce supporting social work and social care </a:t>
            </a:r>
          </a:p>
        </p:txBody>
      </p:sp>
      <p:sp>
        <p:nvSpPr>
          <p:cNvPr id="10" name="TextBox 9"/>
          <p:cNvSpPr txBox="1"/>
          <p:nvPr/>
        </p:nvSpPr>
        <p:spPr>
          <a:xfrm>
            <a:off x="7166812" y="1046840"/>
            <a:ext cx="2370059" cy="523220"/>
          </a:xfrm>
          <a:prstGeom prst="rect">
            <a:avLst/>
          </a:prstGeom>
          <a:solidFill>
            <a:srgbClr val="ABDB77"/>
          </a:solidFill>
        </p:spPr>
        <p:txBody>
          <a:bodyPr wrap="square" rtlCol="0">
            <a:spAutoFit/>
          </a:bodyPr>
          <a:lstStyle/>
          <a:p>
            <a:r>
              <a:rPr lang="en-GB" sz="1400" b="1" dirty="0"/>
              <a:t>SW Supervision compliance increased from 83.5% to 93%</a:t>
            </a:r>
          </a:p>
        </p:txBody>
      </p:sp>
      <p:sp>
        <p:nvSpPr>
          <p:cNvPr id="17" name="TextBox 16"/>
          <p:cNvSpPr txBox="1"/>
          <p:nvPr/>
        </p:nvSpPr>
        <p:spPr>
          <a:xfrm>
            <a:off x="7181353" y="1538752"/>
            <a:ext cx="2291826" cy="738664"/>
          </a:xfrm>
          <a:prstGeom prst="rect">
            <a:avLst/>
          </a:prstGeom>
          <a:solidFill>
            <a:srgbClr val="ABDB77"/>
          </a:solidFill>
        </p:spPr>
        <p:txBody>
          <a:bodyPr wrap="square" rtlCol="0">
            <a:spAutoFit/>
          </a:bodyPr>
          <a:lstStyle/>
          <a:p>
            <a:r>
              <a:rPr lang="en-GB" sz="1400" b="1" dirty="0"/>
              <a:t>Increase in the number of Approved Social Workers from 38 to 43</a:t>
            </a:r>
          </a:p>
        </p:txBody>
      </p:sp>
      <p:sp>
        <p:nvSpPr>
          <p:cNvPr id="29" name="TextBox 28"/>
          <p:cNvSpPr txBox="1"/>
          <p:nvPr/>
        </p:nvSpPr>
        <p:spPr>
          <a:xfrm>
            <a:off x="6005413" y="5475848"/>
            <a:ext cx="3504337" cy="738664"/>
          </a:xfrm>
          <a:prstGeom prst="rect">
            <a:avLst/>
          </a:prstGeom>
          <a:solidFill>
            <a:srgbClr val="FFC000"/>
          </a:solidFill>
        </p:spPr>
        <p:txBody>
          <a:bodyPr wrap="square" rtlCol="0">
            <a:spAutoFit/>
          </a:bodyPr>
          <a:lstStyle/>
          <a:p>
            <a:r>
              <a:rPr lang="en-GB" sz="1400" b="1" dirty="0"/>
              <a:t>31/331 ASW Assessments not completed within 5 working days- this is 10% of all assessments</a:t>
            </a:r>
          </a:p>
        </p:txBody>
      </p:sp>
      <p:sp>
        <p:nvSpPr>
          <p:cNvPr id="30" name="TextBox 29"/>
          <p:cNvSpPr txBox="1"/>
          <p:nvPr/>
        </p:nvSpPr>
        <p:spPr>
          <a:xfrm>
            <a:off x="52659" y="5462105"/>
            <a:ext cx="2776224" cy="430887"/>
          </a:xfrm>
          <a:prstGeom prst="rect">
            <a:avLst/>
          </a:prstGeom>
          <a:solidFill>
            <a:srgbClr val="FF0000"/>
          </a:solidFill>
        </p:spPr>
        <p:txBody>
          <a:bodyPr wrap="square" rtlCol="0">
            <a:spAutoFit/>
          </a:bodyPr>
          <a:lstStyle/>
          <a:p>
            <a:r>
              <a:rPr lang="en-GB" sz="1100" b="1" dirty="0"/>
              <a:t>Vacancies at 31</a:t>
            </a:r>
            <a:r>
              <a:rPr lang="en-GB" sz="1100" b="1" baseline="30000" dirty="0"/>
              <a:t>st</a:t>
            </a:r>
            <a:r>
              <a:rPr lang="en-GB" sz="1100" b="1" dirty="0"/>
              <a:t> March 24 </a:t>
            </a:r>
          </a:p>
          <a:p>
            <a:r>
              <a:rPr lang="en-GB" sz="1100" dirty="0"/>
              <a:t>5 Band 5/6 social work (SW) vacancies . </a:t>
            </a:r>
            <a:endParaRPr lang="en-GB" dirty="0"/>
          </a:p>
        </p:txBody>
      </p:sp>
      <p:sp>
        <p:nvSpPr>
          <p:cNvPr id="36" name="TextBox 35" descr="Blue text box"/>
          <p:cNvSpPr txBox="1"/>
          <p:nvPr/>
        </p:nvSpPr>
        <p:spPr>
          <a:xfrm>
            <a:off x="9556498" y="1039763"/>
            <a:ext cx="2575298" cy="4140000"/>
          </a:xfrm>
          <a:prstGeom prst="rect">
            <a:avLst/>
          </a:prstGeom>
          <a:solidFill>
            <a:srgbClr val="00B0F0"/>
          </a:solidFill>
        </p:spPr>
        <p:txBody>
          <a:bodyPr wrap="square" rtlCol="0">
            <a:spAutoFit/>
          </a:bodyPr>
          <a:lstStyle/>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80" name="TextBox 79"/>
          <p:cNvSpPr txBox="1"/>
          <p:nvPr/>
        </p:nvSpPr>
        <p:spPr>
          <a:xfrm>
            <a:off x="9556360" y="2094915"/>
            <a:ext cx="1597015" cy="307777"/>
          </a:xfrm>
          <a:prstGeom prst="rect">
            <a:avLst/>
          </a:prstGeom>
          <a:noFill/>
        </p:spPr>
        <p:txBody>
          <a:bodyPr wrap="square" rtlCol="0">
            <a:spAutoFit/>
          </a:bodyPr>
          <a:lstStyle/>
          <a:p>
            <a:r>
              <a:rPr lang="en-GB" sz="1400" dirty="0">
                <a:solidFill>
                  <a:schemeClr val="bg1"/>
                </a:solidFill>
              </a:rPr>
              <a:t>ASW support</a:t>
            </a:r>
          </a:p>
        </p:txBody>
      </p:sp>
      <p:pic>
        <p:nvPicPr>
          <p:cNvPr id="81" name="Picture 80" descr="Icons for defining goals (bullseye) &#10;and icon for Identifying Necessary Steps (staircase)"/>
          <p:cNvPicPr>
            <a:picLocks noChangeAspect="1"/>
          </p:cNvPicPr>
          <p:nvPr/>
        </p:nvPicPr>
        <p:blipFill rotWithShape="1">
          <a:blip r:embed="rId5" cstate="print">
            <a:biLevel thresh="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l="1221" t="-881" r="49390" b="881"/>
          <a:stretch/>
        </p:blipFill>
        <p:spPr>
          <a:xfrm>
            <a:off x="9623814" y="1391060"/>
            <a:ext cx="1168009" cy="735232"/>
          </a:xfrm>
          <a:prstGeom prst="rect">
            <a:avLst/>
          </a:prstGeom>
        </p:spPr>
      </p:pic>
      <p:pic>
        <p:nvPicPr>
          <p:cNvPr id="85" name="Picture 84" descr="Share Media via URL - OAI+"/>
          <p:cNvPicPr>
            <a:picLocks noChangeAspect="1"/>
          </p:cNvPicPr>
          <p:nvPr/>
        </p:nvPicPr>
        <p:blipFill>
          <a:blip r:embed="rId7">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661225" y="1102129"/>
            <a:ext cx="1044000" cy="278808"/>
          </a:xfrm>
          <a:prstGeom prst="rect">
            <a:avLst/>
          </a:prstGeom>
        </p:spPr>
      </p:pic>
      <p:sp>
        <p:nvSpPr>
          <p:cNvPr id="68" name="TextBox 67"/>
          <p:cNvSpPr txBox="1"/>
          <p:nvPr/>
        </p:nvSpPr>
        <p:spPr>
          <a:xfrm>
            <a:off x="9556360" y="3372941"/>
            <a:ext cx="1348893" cy="307777"/>
          </a:xfrm>
          <a:prstGeom prst="rect">
            <a:avLst/>
          </a:prstGeom>
          <a:noFill/>
        </p:spPr>
        <p:txBody>
          <a:bodyPr wrap="square" rtlCol="0">
            <a:spAutoFit/>
          </a:bodyPr>
          <a:lstStyle/>
          <a:p>
            <a:r>
              <a:rPr lang="en-GB" sz="1400" dirty="0">
                <a:solidFill>
                  <a:schemeClr val="bg1"/>
                </a:solidFill>
              </a:rPr>
              <a:t>Bed waits</a:t>
            </a:r>
          </a:p>
        </p:txBody>
      </p:sp>
      <p:sp>
        <p:nvSpPr>
          <p:cNvPr id="46" name="Left-Right Arrow 45" descr="Yellow two headed arrow pointing left and right"/>
          <p:cNvSpPr/>
          <p:nvPr/>
        </p:nvSpPr>
        <p:spPr>
          <a:xfrm>
            <a:off x="1894750" y="1522575"/>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47" name="Right Arrow 46" descr="Red arrow pointing down"/>
          <p:cNvSpPr/>
          <p:nvPr/>
        </p:nvSpPr>
        <p:spPr>
          <a:xfrm rot="5400000">
            <a:off x="1875884" y="4404075"/>
            <a:ext cx="408389" cy="152400"/>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2" name="TextBox 1"/>
          <p:cNvSpPr txBox="1"/>
          <p:nvPr/>
        </p:nvSpPr>
        <p:spPr>
          <a:xfrm>
            <a:off x="5987994" y="3993527"/>
            <a:ext cx="3291691" cy="523220"/>
          </a:xfrm>
          <a:prstGeom prst="rect">
            <a:avLst/>
          </a:prstGeom>
          <a:noFill/>
        </p:spPr>
        <p:txBody>
          <a:bodyPr wrap="square" rtlCol="0">
            <a:spAutoFit/>
          </a:bodyPr>
          <a:lstStyle/>
          <a:p>
            <a:r>
              <a:rPr lang="en-GB" sz="1400" b="1" dirty="0"/>
              <a:t>Limited assurance with Encompass data so manual count required</a:t>
            </a:r>
          </a:p>
        </p:txBody>
      </p:sp>
      <p:graphicFrame>
        <p:nvGraphicFramePr>
          <p:cNvPr id="48" name="Chart 47" descr="Graph which shows the Development of Psychiatric Assessment and Treatment Hub (PATH).&#10;&#10;This line graph indicates the weekly referrals to PATH Detained versus Voluntary (11/11/24 to 13/04/2025)"/>
          <p:cNvGraphicFramePr/>
          <p:nvPr>
            <p:extLst>
              <p:ext uri="{D42A27DB-BD31-4B8C-83A1-F6EECF244321}">
                <p14:modId xmlns:p14="http://schemas.microsoft.com/office/powerpoint/2010/main" val="1319125833"/>
              </p:ext>
            </p:extLst>
          </p:nvPr>
        </p:nvGraphicFramePr>
        <p:xfrm>
          <a:off x="2940073" y="1742331"/>
          <a:ext cx="4210121" cy="2160000"/>
        </p:xfrm>
        <a:graphic>
          <a:graphicData uri="http://schemas.openxmlformats.org/drawingml/2006/chart">
            <c:chart xmlns:c="http://schemas.openxmlformats.org/drawingml/2006/chart" xmlns:r="http://schemas.openxmlformats.org/officeDocument/2006/relationships" r:id="rId8"/>
          </a:graphicData>
        </a:graphic>
      </p:graphicFrame>
      <p:sp>
        <p:nvSpPr>
          <p:cNvPr id="50" name="TextBox 49"/>
          <p:cNvSpPr txBox="1"/>
          <p:nvPr/>
        </p:nvSpPr>
        <p:spPr>
          <a:xfrm>
            <a:off x="7218250" y="2994108"/>
            <a:ext cx="2301692" cy="954107"/>
          </a:xfrm>
          <a:prstGeom prst="rect">
            <a:avLst/>
          </a:prstGeom>
          <a:noFill/>
        </p:spPr>
        <p:txBody>
          <a:bodyPr wrap="square" rtlCol="0">
            <a:spAutoFit/>
          </a:bodyPr>
          <a:lstStyle/>
          <a:p>
            <a:r>
              <a:rPr lang="en-GB" sz="1400" b="1" dirty="0"/>
              <a:t>80% less delays in ED and 46% of patients admitted to PATH do not require onward admission to AMHIC.</a:t>
            </a:r>
          </a:p>
        </p:txBody>
      </p:sp>
      <p:pic>
        <p:nvPicPr>
          <p:cNvPr id="54" name="Group 15" descr="Line graph for Bed Capacity for Patients "/>
          <p:cNvPicPr>
            <a:picLocks noChangeAspect="1" noChangeArrowheads="1"/>
          </p:cNvPicPr>
          <p:nvPr/>
        </p:nvPicPr>
        <p:blipFill>
          <a:blip r:embed="rId9" cstate="print">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039304" y="4597822"/>
            <a:ext cx="2880000" cy="2089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987994" y="4468309"/>
            <a:ext cx="3826923" cy="523220"/>
          </a:xfrm>
          <a:prstGeom prst="rect">
            <a:avLst/>
          </a:prstGeom>
          <a:noFill/>
        </p:spPr>
        <p:txBody>
          <a:bodyPr wrap="square" rtlCol="0">
            <a:spAutoFit/>
          </a:bodyPr>
          <a:lstStyle/>
          <a:p>
            <a:r>
              <a:rPr lang="en-GB" sz="1400" b="1" dirty="0"/>
              <a:t>Increase in referrals for SW support with no additional resource</a:t>
            </a:r>
          </a:p>
        </p:txBody>
      </p:sp>
      <p:sp>
        <p:nvSpPr>
          <p:cNvPr id="7" name="TextBox 6" descr="Graphic Showing Bed Capacity for Patients Requiring Admission Under the MHO"/>
          <p:cNvSpPr txBox="1"/>
          <p:nvPr/>
        </p:nvSpPr>
        <p:spPr>
          <a:xfrm>
            <a:off x="6015423" y="4981633"/>
            <a:ext cx="3541006" cy="523220"/>
          </a:xfrm>
          <a:prstGeom prst="rect">
            <a:avLst/>
          </a:prstGeom>
          <a:noFill/>
        </p:spPr>
        <p:txBody>
          <a:bodyPr wrap="square" rtlCol="0">
            <a:spAutoFit/>
          </a:bodyPr>
          <a:lstStyle/>
          <a:p>
            <a:r>
              <a:rPr lang="en-GB" sz="1400" b="1" dirty="0"/>
              <a:t>Impact NIPSA direction </a:t>
            </a:r>
          </a:p>
          <a:p>
            <a:r>
              <a:rPr lang="en-GB" sz="1400" b="1" dirty="0"/>
              <a:t>on ASW workforce and patient wellbeing of</a:t>
            </a:r>
          </a:p>
        </p:txBody>
      </p:sp>
      <p:sp>
        <p:nvSpPr>
          <p:cNvPr id="8" name="TextBox 7"/>
          <p:cNvSpPr txBox="1"/>
          <p:nvPr/>
        </p:nvSpPr>
        <p:spPr>
          <a:xfrm>
            <a:off x="2908617" y="4197712"/>
            <a:ext cx="2965595" cy="400110"/>
          </a:xfrm>
          <a:prstGeom prst="rect">
            <a:avLst/>
          </a:prstGeom>
          <a:noFill/>
        </p:spPr>
        <p:txBody>
          <a:bodyPr wrap="square" rtlCol="0">
            <a:spAutoFit/>
          </a:bodyPr>
          <a:lstStyle/>
          <a:p>
            <a:r>
              <a:rPr lang="en-GB" sz="1000" b="1" dirty="0"/>
              <a:t>Bed capacity for patients requiring  admission under the MHO</a:t>
            </a:r>
          </a:p>
        </p:txBody>
      </p:sp>
      <p:sp>
        <p:nvSpPr>
          <p:cNvPr id="13" name="TextBox 12"/>
          <p:cNvSpPr txBox="1"/>
          <p:nvPr/>
        </p:nvSpPr>
        <p:spPr>
          <a:xfrm>
            <a:off x="9576259" y="4495816"/>
            <a:ext cx="2687420" cy="307777"/>
          </a:xfrm>
          <a:prstGeom prst="rect">
            <a:avLst/>
          </a:prstGeom>
          <a:noFill/>
        </p:spPr>
        <p:txBody>
          <a:bodyPr wrap="square" rtlCol="0">
            <a:spAutoFit/>
          </a:bodyPr>
          <a:lstStyle/>
          <a:p>
            <a:r>
              <a:rPr lang="en-GB" sz="1400" dirty="0">
                <a:solidFill>
                  <a:schemeClr val="bg1"/>
                </a:solidFill>
              </a:rPr>
              <a:t>Financial capacity assessments</a:t>
            </a:r>
          </a:p>
        </p:txBody>
      </p:sp>
      <p:sp>
        <p:nvSpPr>
          <p:cNvPr id="15" name="TextBox 14"/>
          <p:cNvSpPr txBox="1"/>
          <p:nvPr/>
        </p:nvSpPr>
        <p:spPr>
          <a:xfrm>
            <a:off x="10755741" y="1223878"/>
            <a:ext cx="1292087" cy="307777"/>
          </a:xfrm>
          <a:prstGeom prst="rect">
            <a:avLst/>
          </a:prstGeom>
          <a:noFill/>
        </p:spPr>
        <p:txBody>
          <a:bodyPr wrap="square" rtlCol="0">
            <a:spAutoFit/>
          </a:bodyPr>
          <a:lstStyle/>
          <a:p>
            <a:r>
              <a:rPr lang="en-GB" sz="1400" dirty="0">
                <a:solidFill>
                  <a:schemeClr val="bg1"/>
                </a:solidFill>
              </a:rPr>
              <a:t>Think Family</a:t>
            </a:r>
          </a:p>
        </p:txBody>
      </p:sp>
      <p:sp>
        <p:nvSpPr>
          <p:cNvPr id="16" name="TextBox 15"/>
          <p:cNvSpPr txBox="1"/>
          <p:nvPr/>
        </p:nvSpPr>
        <p:spPr>
          <a:xfrm>
            <a:off x="9616648" y="2379271"/>
            <a:ext cx="2401719" cy="1015663"/>
          </a:xfrm>
          <a:prstGeom prst="rect">
            <a:avLst/>
          </a:prstGeom>
          <a:solidFill>
            <a:schemeClr val="bg1"/>
          </a:solidFill>
        </p:spPr>
        <p:txBody>
          <a:bodyPr wrap="square" rtlCol="0">
            <a:spAutoFit/>
          </a:bodyPr>
          <a:lstStyle/>
          <a:p>
            <a:r>
              <a:rPr lang="en-GB" sz="1000" b="1" dirty="0"/>
              <a:t>Risk triage system and review of very referral received</a:t>
            </a:r>
          </a:p>
          <a:p>
            <a:r>
              <a:rPr lang="en-GB" sz="1000" b="1" dirty="0"/>
              <a:t>Risk matrix developed</a:t>
            </a:r>
          </a:p>
          <a:p>
            <a:r>
              <a:rPr lang="en-GB" sz="1000" b="1" dirty="0"/>
              <a:t>Bed huddles 2x per day</a:t>
            </a:r>
          </a:p>
          <a:p>
            <a:r>
              <a:rPr lang="en-GB" sz="1000" b="1" dirty="0"/>
              <a:t>Use of PATH where resource allows   </a:t>
            </a:r>
          </a:p>
          <a:p>
            <a:r>
              <a:rPr lang="en-GB" sz="1000" b="1" dirty="0"/>
              <a:t>Legal consultation</a:t>
            </a:r>
          </a:p>
        </p:txBody>
      </p:sp>
      <p:sp>
        <p:nvSpPr>
          <p:cNvPr id="19" name="TextBox 18"/>
          <p:cNvSpPr txBox="1"/>
          <p:nvPr/>
        </p:nvSpPr>
        <p:spPr>
          <a:xfrm>
            <a:off x="6048989" y="6487674"/>
            <a:ext cx="3333198" cy="307777"/>
          </a:xfrm>
          <a:prstGeom prst="rect">
            <a:avLst/>
          </a:prstGeom>
          <a:noFill/>
        </p:spPr>
        <p:txBody>
          <a:bodyPr wrap="square" rtlCol="0">
            <a:spAutoFit/>
          </a:bodyPr>
          <a:lstStyle/>
          <a:p>
            <a:r>
              <a:rPr lang="en-GB" sz="1400" b="1" dirty="0"/>
              <a:t>Implementation of the Think Family model </a:t>
            </a:r>
          </a:p>
        </p:txBody>
      </p:sp>
      <p:sp>
        <p:nvSpPr>
          <p:cNvPr id="22" name="TextBox 21"/>
          <p:cNvSpPr txBox="1"/>
          <p:nvPr/>
        </p:nvSpPr>
        <p:spPr>
          <a:xfrm>
            <a:off x="9625302" y="3659346"/>
            <a:ext cx="2393066" cy="861774"/>
          </a:xfrm>
          <a:prstGeom prst="rect">
            <a:avLst/>
          </a:prstGeom>
          <a:solidFill>
            <a:schemeClr val="bg1"/>
          </a:solidFill>
        </p:spPr>
        <p:txBody>
          <a:bodyPr wrap="square" rtlCol="0">
            <a:spAutoFit/>
          </a:bodyPr>
          <a:lstStyle/>
          <a:p>
            <a:r>
              <a:rPr lang="en-GB" sz="1000" b="1" dirty="0"/>
              <a:t>Daily data submission to SPPG</a:t>
            </a:r>
          </a:p>
          <a:p>
            <a:r>
              <a:rPr lang="en-GB" sz="1000" b="1" dirty="0"/>
              <a:t>Use of PATH</a:t>
            </a:r>
          </a:p>
          <a:p>
            <a:r>
              <a:rPr lang="en-GB" sz="1000" b="1" dirty="0"/>
              <a:t>Facilitated early discharge by Home Treatment team</a:t>
            </a:r>
          </a:p>
          <a:p>
            <a:r>
              <a:rPr lang="en-GB" sz="1000" b="1" dirty="0"/>
              <a:t>Plans to increase bed capacity by 10</a:t>
            </a:r>
          </a:p>
        </p:txBody>
      </p:sp>
      <p:sp>
        <p:nvSpPr>
          <p:cNvPr id="24" name="TextBox 23"/>
          <p:cNvSpPr txBox="1"/>
          <p:nvPr/>
        </p:nvSpPr>
        <p:spPr>
          <a:xfrm>
            <a:off x="9631155" y="4737847"/>
            <a:ext cx="2387211" cy="400110"/>
          </a:xfrm>
          <a:prstGeom prst="rect">
            <a:avLst/>
          </a:prstGeom>
          <a:solidFill>
            <a:schemeClr val="bg1"/>
          </a:solidFill>
        </p:spPr>
        <p:txBody>
          <a:bodyPr wrap="square" rtlCol="0">
            <a:spAutoFit/>
          </a:bodyPr>
          <a:lstStyle/>
          <a:p>
            <a:r>
              <a:rPr lang="en-GB" sz="1000" b="1" dirty="0"/>
              <a:t>Locum Doctor  accessed for assessments</a:t>
            </a:r>
          </a:p>
          <a:p>
            <a:r>
              <a:rPr lang="en-GB" sz="1000" b="1" dirty="0"/>
              <a:t>Dev. of Community finance Policy</a:t>
            </a:r>
          </a:p>
        </p:txBody>
      </p:sp>
      <p:sp>
        <p:nvSpPr>
          <p:cNvPr id="26" name="TextBox 25"/>
          <p:cNvSpPr txBox="1"/>
          <p:nvPr/>
        </p:nvSpPr>
        <p:spPr>
          <a:xfrm>
            <a:off x="10755741" y="1585588"/>
            <a:ext cx="1262625" cy="707886"/>
          </a:xfrm>
          <a:prstGeom prst="rect">
            <a:avLst/>
          </a:prstGeom>
          <a:solidFill>
            <a:schemeClr val="bg1"/>
          </a:solidFill>
        </p:spPr>
        <p:txBody>
          <a:bodyPr wrap="square" rtlCol="0">
            <a:spAutoFit/>
          </a:bodyPr>
          <a:lstStyle/>
          <a:p>
            <a:r>
              <a:rPr lang="en-GB" sz="1000" b="1" dirty="0"/>
              <a:t>Developing a Think Family Champion in each childcare and mental health team</a:t>
            </a:r>
          </a:p>
        </p:txBody>
      </p:sp>
      <p:sp>
        <p:nvSpPr>
          <p:cNvPr id="27" name="TextBox 26"/>
          <p:cNvSpPr txBox="1"/>
          <p:nvPr/>
        </p:nvSpPr>
        <p:spPr>
          <a:xfrm>
            <a:off x="6043616" y="6217534"/>
            <a:ext cx="3466134" cy="307777"/>
          </a:xfrm>
          <a:prstGeom prst="rect">
            <a:avLst/>
          </a:prstGeom>
          <a:noFill/>
        </p:spPr>
        <p:txBody>
          <a:bodyPr wrap="square" rtlCol="0">
            <a:spAutoFit/>
          </a:bodyPr>
          <a:lstStyle/>
          <a:p>
            <a:r>
              <a:rPr lang="en-GB" sz="1400" b="1" dirty="0"/>
              <a:t>Referrals for Office of Care and Protection</a:t>
            </a:r>
          </a:p>
        </p:txBody>
      </p:sp>
    </p:spTree>
    <p:extLst>
      <p:ext uri="{BB962C8B-B14F-4D97-AF65-F5344CB8AC3E}">
        <p14:creationId xmlns:p14="http://schemas.microsoft.com/office/powerpoint/2010/main" val="3453986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495"/>
            <a:ext cx="12191999" cy="969496"/>
          </a:xfrm>
          <a:prstGeom prst="rect">
            <a:avLst/>
          </a:prstGeom>
          <a:solidFill>
            <a:srgbClr val="00B0F0"/>
          </a:solidFill>
          <a:ln>
            <a:solidFill>
              <a:srgbClr val="00B0F0"/>
            </a:solidFill>
          </a:ln>
        </p:spPr>
        <p:txBody>
          <a:bodyPr wrap="square" rtlCol="0">
            <a:spAutoFit/>
          </a:bodyPr>
          <a:lstStyle/>
          <a:p>
            <a:pPr defTabSz="685800"/>
            <a:r>
              <a:rPr lang="en-GB" sz="3000" dirty="0">
                <a:solidFill>
                  <a:prstClr val="black"/>
                </a:solidFill>
                <a:latin typeface="Calibri" panose="020F0502020204030204"/>
              </a:rPr>
              <a:t>Delegated Statutory Functions</a:t>
            </a:r>
          </a:p>
          <a:p>
            <a:pPr defTabSz="685800"/>
            <a:r>
              <a:rPr lang="en-GB" sz="1350" dirty="0">
                <a:solidFill>
                  <a:prstClr val="black"/>
                </a:solidFill>
                <a:latin typeface="Calibri" panose="020F0502020204030204"/>
              </a:rPr>
              <a:t>Service area: </a:t>
            </a:r>
            <a:r>
              <a:rPr lang="en-GB" sz="1200" b="1" dirty="0"/>
              <a:t>ACOPS - </a:t>
            </a:r>
            <a:r>
              <a:rPr lang="en-GB" sz="1200" dirty="0"/>
              <a:t>Adult Social Work Services, Community Nursing and Intermediate Care Services</a:t>
            </a:r>
            <a:endParaRPr lang="en-GB" sz="1350" dirty="0">
              <a:solidFill>
                <a:prstClr val="black"/>
              </a:solidFill>
              <a:latin typeface="Calibri" panose="020F0502020204030204"/>
            </a:endParaRPr>
          </a:p>
          <a:p>
            <a:pPr defTabSz="685800"/>
            <a:r>
              <a:rPr lang="en-GB" sz="1350" dirty="0">
                <a:solidFill>
                  <a:prstClr val="black"/>
                </a:solidFill>
                <a:latin typeface="Calibri" panose="020F0502020204030204"/>
              </a:rPr>
              <a:t>1</a:t>
            </a:r>
            <a:r>
              <a:rPr lang="en-GB" sz="1350" baseline="30000" dirty="0">
                <a:solidFill>
                  <a:prstClr val="black"/>
                </a:solidFill>
                <a:latin typeface="Calibri" panose="020F0502020204030204"/>
              </a:rPr>
              <a:t>st</a:t>
            </a:r>
            <a:r>
              <a:rPr lang="en-GB" sz="1350" dirty="0">
                <a:solidFill>
                  <a:prstClr val="black"/>
                </a:solidFill>
                <a:latin typeface="Calibri" panose="020F0502020204030204"/>
              </a:rPr>
              <a:t> April 2024- 31</a:t>
            </a:r>
            <a:r>
              <a:rPr lang="en-GB" sz="1350" baseline="30000" dirty="0">
                <a:solidFill>
                  <a:prstClr val="black"/>
                </a:solidFill>
                <a:latin typeface="Calibri" panose="020F0502020204030204"/>
              </a:rPr>
              <a:t>st</a:t>
            </a:r>
            <a:r>
              <a:rPr lang="en-GB" sz="1350" dirty="0">
                <a:solidFill>
                  <a:prstClr val="black"/>
                </a:solidFill>
                <a:latin typeface="Calibri" panose="020F0502020204030204"/>
              </a:rPr>
              <a:t> March 2025</a:t>
            </a:r>
            <a:endParaRPr lang="en-GB" sz="900" dirty="0">
              <a:solidFill>
                <a:prstClr val="black"/>
              </a:solidFill>
              <a:latin typeface="Calibri" panose="020F0502020204030204"/>
            </a:endParaRPr>
          </a:p>
        </p:txBody>
      </p:sp>
      <p:pic>
        <p:nvPicPr>
          <p:cNvPr id="86" name="Picture 85" descr="BHSCT Logo"/>
          <p:cNvPicPr/>
          <p:nvPr/>
        </p:nvPicPr>
        <p:blipFill>
          <a:blip r:embed="rId3">
            <a:extLst>
              <a:ext uri="{28A0092B-C50C-407E-A947-70E740481C1C}">
                <a14:useLocalDpi xmlns:a14="http://schemas.microsoft.com/office/drawing/2010/main" val="0"/>
              </a:ext>
            </a:extLst>
          </a:blip>
          <a:srcRect/>
          <a:stretch>
            <a:fillRect/>
          </a:stretch>
        </p:blipFill>
        <p:spPr bwMode="auto">
          <a:xfrm>
            <a:off x="61619" y="6128809"/>
            <a:ext cx="2211306" cy="630694"/>
          </a:xfrm>
          <a:prstGeom prst="rect">
            <a:avLst/>
          </a:prstGeom>
          <a:noFill/>
          <a:ln>
            <a:noFill/>
          </a:ln>
        </p:spPr>
      </p:pic>
      <p:sp>
        <p:nvSpPr>
          <p:cNvPr id="90" name="Rectangle 89" descr="Green text box"/>
          <p:cNvSpPr/>
          <p:nvPr/>
        </p:nvSpPr>
        <p:spPr>
          <a:xfrm>
            <a:off x="3064457" y="995437"/>
            <a:ext cx="5810198" cy="2881678"/>
          </a:xfrm>
          <a:prstGeom prst="rect">
            <a:avLst/>
          </a:prstGeom>
          <a:solidFill>
            <a:srgbClr val="92D050"/>
          </a:solidFill>
          <a:ln/>
        </p:spPr>
        <p:style>
          <a:lnRef idx="2">
            <a:schemeClr val="accent5"/>
          </a:lnRef>
          <a:fillRef idx="1">
            <a:schemeClr val="lt1"/>
          </a:fillRef>
          <a:effectRef idx="0">
            <a:schemeClr val="accent5"/>
          </a:effectRef>
          <a:fontRef idx="minor">
            <a:schemeClr val="dk1"/>
          </a:fontRef>
        </p:style>
        <p:txBody>
          <a:bodyPr rtlCol="0" anchor="ctr"/>
          <a:lstStyle/>
          <a:p>
            <a:pPr defTabSz="685800"/>
            <a:endParaRPr lang="en-GB" sz="1050" b="1" i="1" dirty="0">
              <a:solidFill>
                <a:prstClr val="black"/>
              </a:solidFill>
              <a:latin typeface="Calibri" panose="020F0502020204030204"/>
            </a:endParaRPr>
          </a:p>
          <a:p>
            <a:pPr defTabSz="685800"/>
            <a:endParaRPr lang="en-GB" sz="1050" dirty="0">
              <a:solidFill>
                <a:prstClr val="black"/>
              </a:solidFill>
              <a:latin typeface="Calibri" panose="020F0502020204030204"/>
            </a:endParaRPr>
          </a:p>
          <a:p>
            <a:pPr defTabSz="685800"/>
            <a:endParaRPr lang="en-GB" sz="1050" dirty="0">
              <a:solidFill>
                <a:prstClr val="black"/>
              </a:solidFill>
              <a:latin typeface="Calibri" panose="020F0502020204030204"/>
            </a:endParaRPr>
          </a:p>
        </p:txBody>
      </p:sp>
      <p:sp>
        <p:nvSpPr>
          <p:cNvPr id="91" name="Rectangle 90" descr="Yellow text box"/>
          <p:cNvSpPr/>
          <p:nvPr/>
        </p:nvSpPr>
        <p:spPr>
          <a:xfrm>
            <a:off x="3056800" y="3940344"/>
            <a:ext cx="5843609" cy="2798991"/>
          </a:xfrm>
          <a:prstGeom prst="rect">
            <a:avLst/>
          </a:prstGeom>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685800"/>
            <a:endParaRPr lang="en-GB" sz="1350" b="1" dirty="0">
              <a:solidFill>
                <a:prstClr val="black"/>
              </a:solidFill>
              <a:latin typeface="Calibri" panose="020F0502020204030204"/>
            </a:endParaRPr>
          </a:p>
        </p:txBody>
      </p:sp>
      <p:sp>
        <p:nvSpPr>
          <p:cNvPr id="11" name="TextBox 10" descr="Chart line"/>
          <p:cNvSpPr txBox="1"/>
          <p:nvPr/>
        </p:nvSpPr>
        <p:spPr>
          <a:xfrm>
            <a:off x="5050272" y="3121874"/>
            <a:ext cx="2743448" cy="253916"/>
          </a:xfrm>
          <a:prstGeom prst="rect">
            <a:avLst/>
          </a:prstGeom>
          <a:noFill/>
        </p:spPr>
        <p:txBody>
          <a:bodyPr wrap="square" rtlCol="0">
            <a:spAutoFit/>
          </a:bodyPr>
          <a:lstStyle/>
          <a:p>
            <a:pPr defTabSz="685800"/>
            <a:endParaRPr lang="en-GB" sz="1050" dirty="0">
              <a:solidFill>
                <a:prstClr val="black"/>
              </a:solidFill>
              <a:latin typeface="Calibri" panose="020F0502020204030204"/>
            </a:endParaRPr>
          </a:p>
        </p:txBody>
      </p:sp>
      <p:sp>
        <p:nvSpPr>
          <p:cNvPr id="3" name="TextBox 2"/>
          <p:cNvSpPr txBox="1"/>
          <p:nvPr/>
        </p:nvSpPr>
        <p:spPr>
          <a:xfrm>
            <a:off x="0" y="959315"/>
            <a:ext cx="1804805" cy="307777"/>
          </a:xfrm>
          <a:prstGeom prst="rect">
            <a:avLst/>
          </a:prstGeom>
          <a:noFill/>
        </p:spPr>
        <p:txBody>
          <a:bodyPr wrap="square" rtlCol="0">
            <a:spAutoFit/>
          </a:bodyPr>
          <a:lstStyle/>
          <a:p>
            <a:pPr defTabSz="685800"/>
            <a:r>
              <a:rPr lang="en-GB" sz="1400" dirty="0">
                <a:solidFill>
                  <a:prstClr val="black"/>
                </a:solidFill>
                <a:latin typeface="Calibri" panose="020F0502020204030204"/>
              </a:rPr>
              <a:t>Data overview </a:t>
            </a:r>
            <a:endParaRPr lang="en-GB" sz="700" dirty="0">
              <a:solidFill>
                <a:prstClr val="black"/>
              </a:solidFill>
              <a:latin typeface="Calibri" panose="020F0502020204030204"/>
            </a:endParaRPr>
          </a:p>
        </p:txBody>
      </p:sp>
      <p:pic>
        <p:nvPicPr>
          <p:cNvPr id="38" name="Picture 37" descr="Animated Graphic of a Report Card"/>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855234" y="49773"/>
            <a:ext cx="1336765" cy="909542"/>
          </a:xfrm>
          <a:prstGeom prst="rect">
            <a:avLst/>
          </a:prstGeom>
        </p:spPr>
      </p:pic>
      <p:sp>
        <p:nvSpPr>
          <p:cNvPr id="59" name="TextBox 58"/>
          <p:cNvSpPr txBox="1"/>
          <p:nvPr/>
        </p:nvSpPr>
        <p:spPr>
          <a:xfrm>
            <a:off x="8934235" y="968322"/>
            <a:ext cx="3234989" cy="830997"/>
          </a:xfrm>
          <a:prstGeom prst="rect">
            <a:avLst/>
          </a:prstGeom>
          <a:solidFill>
            <a:srgbClr val="FF0000"/>
          </a:solidFill>
        </p:spPr>
        <p:txBody>
          <a:bodyPr wrap="square" rtlCol="0">
            <a:spAutoFit/>
          </a:bodyPr>
          <a:lstStyle/>
          <a:p>
            <a:r>
              <a:rPr lang="en-GB" sz="1200" b="1" dirty="0">
                <a:solidFill>
                  <a:schemeClr val="bg2">
                    <a:lumMod val="10000"/>
                  </a:schemeClr>
                </a:solidFill>
              </a:rPr>
              <a:t>Summary Risks escalated to the Board Assurance Framework; (</a:t>
            </a:r>
            <a:r>
              <a:rPr lang="en-GB" sz="1200" b="1" dirty="0" err="1">
                <a:solidFill>
                  <a:schemeClr val="bg2">
                    <a:lumMod val="10000"/>
                  </a:schemeClr>
                </a:solidFill>
              </a:rPr>
              <a:t>incl</a:t>
            </a:r>
            <a:r>
              <a:rPr lang="en-GB" sz="1200" b="1" dirty="0">
                <a:solidFill>
                  <a:schemeClr val="bg2">
                    <a:lumMod val="10000"/>
                  </a:schemeClr>
                </a:solidFill>
              </a:rPr>
              <a:t> Corporate Register); Unallocated &amp; Vacant  Casework; Completion of Annual Reviews; Domiciliary Care - Unmet Need</a:t>
            </a:r>
          </a:p>
        </p:txBody>
      </p:sp>
      <p:sp>
        <p:nvSpPr>
          <p:cNvPr id="60" name="TextBox 59"/>
          <p:cNvSpPr txBox="1"/>
          <p:nvPr/>
        </p:nvSpPr>
        <p:spPr>
          <a:xfrm>
            <a:off x="3524675" y="978020"/>
            <a:ext cx="1798710" cy="369332"/>
          </a:xfrm>
          <a:prstGeom prst="rect">
            <a:avLst/>
          </a:prstGeom>
          <a:noFill/>
        </p:spPr>
        <p:txBody>
          <a:bodyPr wrap="square" rtlCol="0">
            <a:spAutoFit/>
          </a:bodyPr>
          <a:lstStyle/>
          <a:p>
            <a:r>
              <a:rPr lang="en-GB" b="1" dirty="0">
                <a:solidFill>
                  <a:srgbClr val="002060"/>
                </a:solidFill>
              </a:rPr>
              <a:t>What went well</a:t>
            </a:r>
          </a:p>
        </p:txBody>
      </p:sp>
      <p:sp>
        <p:nvSpPr>
          <p:cNvPr id="62" name="TextBox 61"/>
          <p:cNvSpPr txBox="1"/>
          <p:nvPr/>
        </p:nvSpPr>
        <p:spPr>
          <a:xfrm>
            <a:off x="3479430" y="3981291"/>
            <a:ext cx="2705029" cy="338554"/>
          </a:xfrm>
          <a:prstGeom prst="rect">
            <a:avLst/>
          </a:prstGeom>
          <a:noFill/>
        </p:spPr>
        <p:txBody>
          <a:bodyPr wrap="square" rtlCol="0">
            <a:spAutoFit/>
          </a:bodyPr>
          <a:lstStyle/>
          <a:p>
            <a:r>
              <a:rPr lang="en-GB" sz="1600" b="1" dirty="0">
                <a:solidFill>
                  <a:srgbClr val="002060"/>
                </a:solidFill>
              </a:rPr>
              <a:t>What could be even better</a:t>
            </a:r>
          </a:p>
        </p:txBody>
      </p:sp>
      <p:sp>
        <p:nvSpPr>
          <p:cNvPr id="24" name="TextBox 23"/>
          <p:cNvSpPr txBox="1"/>
          <p:nvPr/>
        </p:nvSpPr>
        <p:spPr>
          <a:xfrm>
            <a:off x="3102365" y="1370918"/>
            <a:ext cx="2763238" cy="461665"/>
          </a:xfrm>
          <a:prstGeom prst="rect">
            <a:avLst/>
          </a:prstGeom>
          <a:noFill/>
        </p:spPr>
        <p:txBody>
          <a:bodyPr wrap="square" rtlCol="0">
            <a:spAutoFit/>
          </a:bodyPr>
          <a:lstStyle/>
          <a:p>
            <a:pPr marL="171450" indent="-171450">
              <a:buFont typeface="Arial" panose="020B0604020202020204" pitchFamily="34" charset="0"/>
              <a:buChar char="•"/>
            </a:pPr>
            <a:r>
              <a:rPr lang="en-GB" sz="1200" b="1" dirty="0"/>
              <a:t>SW Supervision compliance in CSW increased 73 %to 92%</a:t>
            </a:r>
          </a:p>
        </p:txBody>
      </p:sp>
      <p:sp>
        <p:nvSpPr>
          <p:cNvPr id="29" name="TextBox 28"/>
          <p:cNvSpPr txBox="1"/>
          <p:nvPr/>
        </p:nvSpPr>
        <p:spPr>
          <a:xfrm>
            <a:off x="5670614" y="4345690"/>
            <a:ext cx="3195870"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Completed carers assessments in community SW have reduced by 396</a:t>
            </a:r>
          </a:p>
        </p:txBody>
      </p:sp>
      <p:sp>
        <p:nvSpPr>
          <p:cNvPr id="36" name="TextBox 35" descr="Blue text box"/>
          <p:cNvSpPr txBox="1"/>
          <p:nvPr/>
        </p:nvSpPr>
        <p:spPr>
          <a:xfrm>
            <a:off x="8938733" y="1878329"/>
            <a:ext cx="3205163" cy="4932000"/>
          </a:xfrm>
          <a:prstGeom prst="rect">
            <a:avLst/>
          </a:prstGeom>
          <a:solidFill>
            <a:srgbClr val="00B0F0"/>
          </a:solidFill>
        </p:spPr>
        <p:txBody>
          <a:bodyPr wrap="square" rtlCol="0">
            <a:spAutoFit/>
          </a:bodyPr>
          <a:lstStyle/>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80" name="TextBox 79"/>
          <p:cNvSpPr txBox="1"/>
          <p:nvPr/>
        </p:nvSpPr>
        <p:spPr>
          <a:xfrm>
            <a:off x="10375054" y="1929943"/>
            <a:ext cx="1597015" cy="523220"/>
          </a:xfrm>
          <a:prstGeom prst="rect">
            <a:avLst/>
          </a:prstGeom>
          <a:noFill/>
        </p:spPr>
        <p:txBody>
          <a:bodyPr wrap="square" rtlCol="0">
            <a:spAutoFit/>
          </a:bodyPr>
          <a:lstStyle/>
          <a:p>
            <a:r>
              <a:rPr lang="en-GB" sz="1400" b="1" dirty="0">
                <a:solidFill>
                  <a:schemeClr val="bg1"/>
                </a:solidFill>
              </a:rPr>
              <a:t>Care Management Circular</a:t>
            </a:r>
          </a:p>
        </p:txBody>
      </p:sp>
      <p:pic>
        <p:nvPicPr>
          <p:cNvPr id="81" name="Picture 80" descr="Icons for defining goals (bullseye) &#10;and icon for Identifying Necessary Steps (staircase)"/>
          <p:cNvPicPr>
            <a:picLocks noChangeAspect="1"/>
          </p:cNvPicPr>
          <p:nvPr/>
        </p:nvPicPr>
        <p:blipFill rotWithShape="1">
          <a:blip r:embed="rId6" cstate="print">
            <a:biLevel thresh="50000"/>
            <a:extLst>
              <a:ext uri="{BEBA8EAE-BF5A-486C-A8C5-ECC9F3942E4B}">
                <a14:imgProps xmlns:a14="http://schemas.microsoft.com/office/drawing/2010/main">
                  <a14:imgLayer r:embed="rId7">
                    <a14:imgEffect>
                      <a14:colorTemperature colorTemp="5900"/>
                    </a14:imgEffect>
                  </a14:imgLayer>
                </a14:imgProps>
              </a:ext>
              <a:ext uri="{28A0092B-C50C-407E-A947-70E740481C1C}">
                <a14:useLocalDpi xmlns:a14="http://schemas.microsoft.com/office/drawing/2010/main" val="0"/>
              </a:ext>
            </a:extLst>
          </a:blip>
          <a:srcRect l="1221" t="-881" r="49390" b="881"/>
          <a:stretch/>
        </p:blipFill>
        <p:spPr>
          <a:xfrm>
            <a:off x="9078062" y="2248854"/>
            <a:ext cx="1229982" cy="702692"/>
          </a:xfrm>
          <a:prstGeom prst="rect">
            <a:avLst/>
          </a:prstGeom>
        </p:spPr>
      </p:pic>
      <p:sp>
        <p:nvSpPr>
          <p:cNvPr id="83" name="TextBox 82"/>
          <p:cNvSpPr txBox="1"/>
          <p:nvPr/>
        </p:nvSpPr>
        <p:spPr>
          <a:xfrm>
            <a:off x="10493936" y="2436276"/>
            <a:ext cx="1526184" cy="1754326"/>
          </a:xfrm>
          <a:prstGeom prst="rect">
            <a:avLst/>
          </a:prstGeom>
          <a:solidFill>
            <a:schemeClr val="bg1"/>
          </a:solidFill>
        </p:spPr>
        <p:txBody>
          <a:bodyPr wrap="square" rtlCol="0">
            <a:spAutoFit/>
          </a:bodyPr>
          <a:lstStyle/>
          <a:p>
            <a:r>
              <a:rPr lang="en-GB" sz="1200" dirty="0"/>
              <a:t>Regional recruitment</a:t>
            </a:r>
          </a:p>
          <a:p>
            <a:r>
              <a:rPr lang="en-GB" sz="1200" dirty="0"/>
              <a:t>Use of Bank SW staff</a:t>
            </a:r>
          </a:p>
          <a:p>
            <a:r>
              <a:rPr lang="en-GB" sz="1200" dirty="0"/>
              <a:t>Exploration  of delegation in CSW teams to maximise skills mix</a:t>
            </a:r>
          </a:p>
          <a:p>
            <a:r>
              <a:rPr lang="en-GB" sz="1200" dirty="0"/>
              <a:t>Transfer of people to CHPT where appropriate</a:t>
            </a:r>
          </a:p>
        </p:txBody>
      </p:sp>
      <p:sp>
        <p:nvSpPr>
          <p:cNvPr id="65" name="TextBox 64"/>
          <p:cNvSpPr txBox="1"/>
          <p:nvPr/>
        </p:nvSpPr>
        <p:spPr>
          <a:xfrm>
            <a:off x="8916062" y="4550594"/>
            <a:ext cx="1575311" cy="523220"/>
          </a:xfrm>
          <a:prstGeom prst="rect">
            <a:avLst/>
          </a:prstGeom>
          <a:noFill/>
        </p:spPr>
        <p:txBody>
          <a:bodyPr wrap="square" rtlCol="0">
            <a:spAutoFit/>
          </a:bodyPr>
          <a:lstStyle/>
          <a:p>
            <a:r>
              <a:rPr lang="en-GB" sz="1400" b="1" dirty="0">
                <a:solidFill>
                  <a:schemeClr val="bg1"/>
                </a:solidFill>
              </a:rPr>
              <a:t>Carer’s assessments</a:t>
            </a:r>
          </a:p>
        </p:txBody>
      </p:sp>
      <p:pic>
        <p:nvPicPr>
          <p:cNvPr id="85" name="Picture 84" descr="Share Media via URL - OAI+"/>
          <p:cNvPicPr>
            <a:picLocks noChangeAspect="1"/>
          </p:cNvPicPr>
          <p:nvPr/>
        </p:nvPicPr>
        <p:blipFill>
          <a:blip r:embed="rId8">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940819" y="1992992"/>
            <a:ext cx="1044000" cy="278808"/>
          </a:xfrm>
          <a:prstGeom prst="rect">
            <a:avLst/>
          </a:prstGeom>
        </p:spPr>
      </p:pic>
      <p:graphicFrame>
        <p:nvGraphicFramePr>
          <p:cNvPr id="46" name="Table 45"/>
          <p:cNvGraphicFramePr>
            <a:graphicFrameLocks noGrp="1"/>
          </p:cNvGraphicFramePr>
          <p:nvPr>
            <p:extLst>
              <p:ext uri="{D42A27DB-BD31-4B8C-83A1-F6EECF244321}">
                <p14:modId xmlns:p14="http://schemas.microsoft.com/office/powerpoint/2010/main" val="1065879981"/>
              </p:ext>
            </p:extLst>
          </p:nvPr>
        </p:nvGraphicFramePr>
        <p:xfrm>
          <a:off x="65363" y="1151201"/>
          <a:ext cx="3031847" cy="4324475"/>
        </p:xfrm>
        <a:graphic>
          <a:graphicData uri="http://schemas.openxmlformats.org/drawingml/2006/table">
            <a:tbl>
              <a:tblPr firstRow="1" bandRow="1">
                <a:tableStyleId>{2D5ABB26-0587-4C30-8999-92F81FD0307C}</a:tableStyleId>
              </a:tblPr>
              <a:tblGrid>
                <a:gridCol w="583621">
                  <a:extLst>
                    <a:ext uri="{9D8B030D-6E8A-4147-A177-3AD203B41FA5}">
                      <a16:colId xmlns:a16="http://schemas.microsoft.com/office/drawing/2014/main" val="3489528828"/>
                    </a:ext>
                  </a:extLst>
                </a:gridCol>
                <a:gridCol w="1727313">
                  <a:extLst>
                    <a:ext uri="{9D8B030D-6E8A-4147-A177-3AD203B41FA5}">
                      <a16:colId xmlns:a16="http://schemas.microsoft.com/office/drawing/2014/main" val="2176547501"/>
                    </a:ext>
                  </a:extLst>
                </a:gridCol>
                <a:gridCol w="720913">
                  <a:extLst>
                    <a:ext uri="{9D8B030D-6E8A-4147-A177-3AD203B41FA5}">
                      <a16:colId xmlns:a16="http://schemas.microsoft.com/office/drawing/2014/main" val="800800030"/>
                    </a:ext>
                  </a:extLst>
                </a:gridCol>
              </a:tblGrid>
              <a:tr h="701530">
                <a:tc>
                  <a:txBody>
                    <a:bodyPr/>
                    <a:lstStyle/>
                    <a:p>
                      <a:r>
                        <a:rPr lang="en-GB" sz="1400" b="1" dirty="0"/>
                        <a:t>8199</a:t>
                      </a:r>
                    </a:p>
                  </a:txBody>
                  <a:tcPr/>
                </a:tc>
                <a:tc>
                  <a:txBody>
                    <a:bodyPr/>
                    <a:lstStyle/>
                    <a:p>
                      <a:r>
                        <a:rPr lang="en-GB" sz="1400" dirty="0">
                          <a:latin typeface="Bahnschrift Condensed" panose="020B0502040204020203" pitchFamily="34" charset="0"/>
                        </a:rPr>
                        <a:t>Referrals and Assessments in Hospital Social Work</a:t>
                      </a:r>
                    </a:p>
                  </a:txBody>
                  <a:tcPr/>
                </a:tc>
                <a:tc>
                  <a:txBody>
                    <a:bodyPr/>
                    <a:lstStyle/>
                    <a:p>
                      <a:r>
                        <a:rPr lang="en-GB" sz="1000" dirty="0">
                          <a:solidFill>
                            <a:srgbClr val="FF0000"/>
                          </a:solidFill>
                        </a:rPr>
                        <a:t>Increase</a:t>
                      </a:r>
                      <a:r>
                        <a:rPr lang="en-GB" sz="1000" baseline="0" dirty="0">
                          <a:solidFill>
                            <a:srgbClr val="FF0000"/>
                          </a:solidFill>
                        </a:rPr>
                        <a:t> of 495</a:t>
                      </a:r>
                      <a:endParaRPr lang="en-GB" sz="1000" dirty="0">
                        <a:solidFill>
                          <a:srgbClr val="FF0000"/>
                        </a:solidFill>
                      </a:endParaRPr>
                    </a:p>
                  </a:txBody>
                  <a:tcPr/>
                </a:tc>
                <a:extLst>
                  <a:ext uri="{0D108BD9-81ED-4DB2-BD59-A6C34878D82A}">
                    <a16:rowId xmlns:a16="http://schemas.microsoft.com/office/drawing/2014/main" val="1032965335"/>
                  </a:ext>
                </a:extLst>
              </a:tr>
              <a:tr h="601311">
                <a:tc>
                  <a:txBody>
                    <a:bodyPr/>
                    <a:lstStyle/>
                    <a:p>
                      <a:r>
                        <a:rPr lang="en-GB" sz="1400" b="1" dirty="0"/>
                        <a:t>6453</a:t>
                      </a:r>
                    </a:p>
                  </a:txBody>
                  <a:tcPr/>
                </a:tc>
                <a:tc>
                  <a:txBody>
                    <a:bodyPr/>
                    <a:lstStyle/>
                    <a:p>
                      <a:r>
                        <a:rPr lang="en-GB" sz="1400" dirty="0">
                          <a:latin typeface="Bahnschrift Condensed" panose="020B0502040204020203" pitchFamily="34" charset="0"/>
                        </a:rPr>
                        <a:t>Community</a:t>
                      </a:r>
                      <a:r>
                        <a:rPr lang="en-GB" sz="1400" baseline="0" dirty="0">
                          <a:latin typeface="Bahnschrift Condensed" panose="020B0502040204020203" pitchFamily="34" charset="0"/>
                        </a:rPr>
                        <a:t> social work referrals</a:t>
                      </a:r>
                      <a:endParaRPr lang="en-GB" sz="1400" dirty="0">
                        <a:latin typeface="Bahnschrift Condensed" panose="020B0502040204020203" pitchFamily="34" charset="0"/>
                      </a:endParaRPr>
                    </a:p>
                  </a:txBody>
                  <a:tcPr/>
                </a:tc>
                <a:tc>
                  <a:txBody>
                    <a:bodyPr/>
                    <a:lstStyle/>
                    <a:p>
                      <a:r>
                        <a:rPr lang="en-GB" sz="1000" dirty="0">
                          <a:solidFill>
                            <a:srgbClr val="FF0000"/>
                          </a:solidFill>
                        </a:rPr>
                        <a:t>Increase</a:t>
                      </a:r>
                      <a:r>
                        <a:rPr lang="en-GB" sz="1000" baseline="0" dirty="0">
                          <a:solidFill>
                            <a:srgbClr val="FF0000"/>
                          </a:solidFill>
                        </a:rPr>
                        <a:t> of 507</a:t>
                      </a:r>
                      <a:endParaRPr lang="en-GB" sz="1000" dirty="0">
                        <a:solidFill>
                          <a:srgbClr val="FF0000"/>
                        </a:solidFill>
                      </a:endParaRPr>
                    </a:p>
                  </a:txBody>
                  <a:tcPr/>
                </a:tc>
                <a:extLst>
                  <a:ext uri="{0D108BD9-81ED-4DB2-BD59-A6C34878D82A}">
                    <a16:rowId xmlns:a16="http://schemas.microsoft.com/office/drawing/2014/main" val="1412399857"/>
                  </a:ext>
                </a:extLst>
              </a:tr>
              <a:tr h="567905">
                <a:tc>
                  <a:txBody>
                    <a:bodyPr/>
                    <a:lstStyle/>
                    <a:p>
                      <a:r>
                        <a:rPr lang="en-GB" sz="1400" b="1" dirty="0"/>
                        <a:t>5470</a:t>
                      </a:r>
                    </a:p>
                  </a:txBody>
                  <a:tcPr/>
                </a:tc>
                <a:tc>
                  <a:txBody>
                    <a:bodyPr/>
                    <a:lstStyle/>
                    <a:p>
                      <a:r>
                        <a:rPr lang="en-GB" sz="1400" dirty="0">
                          <a:latin typeface="Bahnschrift Condensed" panose="020B0502040204020203" pitchFamily="34" charset="0"/>
                        </a:rPr>
                        <a:t>People receiving a CSW/ social</a:t>
                      </a:r>
                      <a:r>
                        <a:rPr lang="en-GB" sz="1400" baseline="0" dirty="0">
                          <a:latin typeface="Bahnschrift Condensed" panose="020B0502040204020203" pitchFamily="34" charset="0"/>
                        </a:rPr>
                        <a:t> care service</a:t>
                      </a:r>
                      <a:endParaRPr lang="en-GB" sz="1400" dirty="0">
                        <a:latin typeface="Bahnschrift Condensed" panose="020B0502040204020203" pitchFamily="34" charset="0"/>
                      </a:endParaRPr>
                    </a:p>
                  </a:txBody>
                  <a:tcPr/>
                </a:tc>
                <a:tc>
                  <a:txBody>
                    <a:bodyPr/>
                    <a:lstStyle/>
                    <a:p>
                      <a:r>
                        <a:rPr lang="en-GB" sz="1000" dirty="0"/>
                        <a:t> </a:t>
                      </a:r>
                      <a:endParaRPr lang="en-GB" sz="1000" dirty="0">
                        <a:solidFill>
                          <a:schemeClr val="accent6">
                            <a:lumMod val="75000"/>
                          </a:schemeClr>
                        </a:solidFill>
                      </a:endParaRPr>
                    </a:p>
                  </a:txBody>
                  <a:tcPr/>
                </a:tc>
                <a:extLst>
                  <a:ext uri="{0D108BD9-81ED-4DB2-BD59-A6C34878D82A}">
                    <a16:rowId xmlns:a16="http://schemas.microsoft.com/office/drawing/2014/main" val="622407480"/>
                  </a:ext>
                </a:extLst>
              </a:tr>
              <a:tr h="438456">
                <a:tc>
                  <a:txBody>
                    <a:bodyPr/>
                    <a:lstStyle/>
                    <a:p>
                      <a:r>
                        <a:rPr lang="en-GB" sz="1400" b="1" dirty="0"/>
                        <a:t>496</a:t>
                      </a:r>
                    </a:p>
                  </a:txBody>
                  <a:tcPr/>
                </a:tc>
                <a:tc>
                  <a:txBody>
                    <a:bodyPr/>
                    <a:lstStyle/>
                    <a:p>
                      <a:r>
                        <a:rPr lang="en-GB" sz="1400" dirty="0">
                          <a:latin typeface="Bahnschrift Condensed" panose="020B0502040204020203" pitchFamily="34" charset="0"/>
                        </a:rPr>
                        <a:t>Carers assessments</a:t>
                      </a:r>
                    </a:p>
                  </a:txBody>
                  <a:tcPr/>
                </a:tc>
                <a:tc>
                  <a:txBody>
                    <a:bodyPr/>
                    <a:lstStyle/>
                    <a:p>
                      <a:r>
                        <a:rPr lang="en-GB" sz="1000" baseline="0" dirty="0">
                          <a:solidFill>
                            <a:srgbClr val="FF0000"/>
                          </a:solidFill>
                        </a:rPr>
                        <a:t>Reduced by</a:t>
                      </a:r>
                      <a:r>
                        <a:rPr lang="en-GB" sz="1000" dirty="0">
                          <a:solidFill>
                            <a:srgbClr val="FF0000"/>
                          </a:solidFill>
                        </a:rPr>
                        <a:t> 396</a:t>
                      </a:r>
                    </a:p>
                  </a:txBody>
                  <a:tcPr/>
                </a:tc>
                <a:extLst>
                  <a:ext uri="{0D108BD9-81ED-4DB2-BD59-A6C34878D82A}">
                    <a16:rowId xmlns:a16="http://schemas.microsoft.com/office/drawing/2014/main" val="2673357223"/>
                  </a:ext>
                </a:extLst>
              </a:tr>
              <a:tr h="400323">
                <a:tc>
                  <a:txBody>
                    <a:bodyPr/>
                    <a:lstStyle/>
                    <a:p>
                      <a:r>
                        <a:rPr lang="en-GB" sz="1400" b="1" dirty="0"/>
                        <a:t>218</a:t>
                      </a:r>
                    </a:p>
                  </a:txBody>
                  <a:tcPr/>
                </a:tc>
                <a:tc>
                  <a:txBody>
                    <a:bodyPr/>
                    <a:lstStyle/>
                    <a:p>
                      <a:r>
                        <a:rPr lang="en-GB" sz="1400" dirty="0">
                          <a:latin typeface="Bahnschrift Condensed" panose="020B0502040204020203" pitchFamily="34" charset="0"/>
                        </a:rPr>
                        <a:t>Direct payments</a:t>
                      </a:r>
                    </a:p>
                  </a:txBody>
                  <a:tcPr/>
                </a:tc>
                <a:tc>
                  <a:txBody>
                    <a:bodyPr/>
                    <a:lstStyle/>
                    <a:p>
                      <a:r>
                        <a:rPr lang="en-GB" sz="1000" dirty="0">
                          <a:solidFill>
                            <a:schemeClr val="accent6">
                              <a:lumMod val="75000"/>
                            </a:schemeClr>
                          </a:solidFill>
                        </a:rPr>
                        <a:t>Reduced</a:t>
                      </a:r>
                      <a:r>
                        <a:rPr lang="en-GB" sz="1000" baseline="0" dirty="0">
                          <a:solidFill>
                            <a:schemeClr val="accent6">
                              <a:lumMod val="75000"/>
                            </a:schemeClr>
                          </a:solidFill>
                        </a:rPr>
                        <a:t> by 11</a:t>
                      </a:r>
                      <a:endParaRPr lang="en-GB" sz="1000" dirty="0">
                        <a:solidFill>
                          <a:schemeClr val="accent6">
                            <a:lumMod val="75000"/>
                          </a:schemeClr>
                        </a:solidFill>
                      </a:endParaRPr>
                    </a:p>
                  </a:txBody>
                  <a:tcPr/>
                </a:tc>
                <a:extLst>
                  <a:ext uri="{0D108BD9-81ED-4DB2-BD59-A6C34878D82A}">
                    <a16:rowId xmlns:a16="http://schemas.microsoft.com/office/drawing/2014/main" val="2039939422"/>
                  </a:ext>
                </a:extLst>
              </a:tr>
              <a:tr h="1519981">
                <a:tc>
                  <a:txBody>
                    <a:bodyPr/>
                    <a:lstStyle/>
                    <a:p>
                      <a:r>
                        <a:rPr lang="en-GB" sz="1400" b="1" dirty="0"/>
                        <a:t>726</a:t>
                      </a:r>
                    </a:p>
                    <a:p>
                      <a:endParaRPr lang="en-GB" sz="1400" b="1" dirty="0"/>
                    </a:p>
                    <a:p>
                      <a:r>
                        <a:rPr lang="en-GB" sz="1400" b="1" dirty="0"/>
                        <a:t>1861</a:t>
                      </a:r>
                    </a:p>
                    <a:p>
                      <a:endParaRPr lang="en-GB" sz="1400" b="1" dirty="0"/>
                    </a:p>
                    <a:p>
                      <a:r>
                        <a:rPr lang="en-GB" sz="1400" b="1" dirty="0"/>
                        <a:t>188</a:t>
                      </a:r>
                    </a:p>
                    <a:p>
                      <a:endParaRPr lang="en-GB" sz="1400" b="1" dirty="0"/>
                    </a:p>
                    <a:p>
                      <a:endParaRPr lang="en-GB" sz="1400" b="1" dirty="0"/>
                    </a:p>
                  </a:txBody>
                  <a:tcPr/>
                </a:tc>
                <a:tc>
                  <a:txBody>
                    <a:bodyPr/>
                    <a:lstStyle/>
                    <a:p>
                      <a:r>
                        <a:rPr lang="en-GB" sz="1400" dirty="0">
                          <a:latin typeface="Bahnschrift Condensed" panose="020B0502040204020203" pitchFamily="34" charset="0"/>
                        </a:rPr>
                        <a:t>Carers grants</a:t>
                      </a:r>
                    </a:p>
                    <a:p>
                      <a:endParaRPr lang="en-GB" sz="1400" dirty="0">
                        <a:latin typeface="Bahnschrift Condensed" panose="020B0502040204020203" pitchFamily="34" charset="0"/>
                      </a:endParaRPr>
                    </a:p>
                    <a:p>
                      <a:r>
                        <a:rPr lang="en-GB" sz="1400" dirty="0">
                          <a:latin typeface="Bahnschrift Condensed" panose="020B0502040204020203" pitchFamily="34" charset="0"/>
                        </a:rPr>
                        <a:t>Outstanding reviews CSW</a:t>
                      </a:r>
                    </a:p>
                    <a:p>
                      <a:endParaRPr lang="en-GB" sz="1400" dirty="0">
                        <a:latin typeface="Bahnschrift Condensed" panose="020B0502040204020203" pitchFamily="34" charset="0"/>
                      </a:endParaRPr>
                    </a:p>
                    <a:p>
                      <a:r>
                        <a:rPr lang="en-GB" sz="1400" dirty="0">
                          <a:latin typeface="Bahnschrift Condensed" panose="020B0502040204020203" pitchFamily="34" charset="0"/>
                        </a:rPr>
                        <a:t>Outstanding</a:t>
                      </a:r>
                      <a:r>
                        <a:rPr lang="en-GB" sz="1400" baseline="0" dirty="0">
                          <a:latin typeface="Bahnschrift Condensed" panose="020B0502040204020203" pitchFamily="34" charset="0"/>
                        </a:rPr>
                        <a:t> review CHPT</a:t>
                      </a:r>
                      <a:endParaRPr lang="en-GB" sz="1400" dirty="0">
                        <a:latin typeface="Bahnschrift Condensed" panose="020B0502040204020203" pitchFamily="34" charset="0"/>
                      </a:endParaRPr>
                    </a:p>
                  </a:txBody>
                  <a:tcPr/>
                </a:tc>
                <a:tc>
                  <a:txBody>
                    <a:bodyPr/>
                    <a:lstStyle/>
                    <a:p>
                      <a:r>
                        <a:rPr lang="en-GB" sz="1000" dirty="0">
                          <a:solidFill>
                            <a:srgbClr val="FF0000"/>
                          </a:solidFill>
                        </a:rPr>
                        <a:t>Reduced</a:t>
                      </a:r>
                      <a:r>
                        <a:rPr lang="en-GB" sz="1000" baseline="0" dirty="0">
                          <a:solidFill>
                            <a:srgbClr val="FF0000"/>
                          </a:solidFill>
                        </a:rPr>
                        <a:t> by 101</a:t>
                      </a:r>
                    </a:p>
                    <a:p>
                      <a:endParaRPr lang="en-GB" sz="1000" baseline="0" dirty="0">
                        <a:solidFill>
                          <a:srgbClr val="FFC000"/>
                        </a:solidFill>
                      </a:endParaRPr>
                    </a:p>
                    <a:p>
                      <a:endParaRPr lang="en-GB" sz="1000" dirty="0">
                        <a:solidFill>
                          <a:srgbClr val="FFC000"/>
                        </a:solidFill>
                      </a:endParaRPr>
                    </a:p>
                  </a:txBody>
                  <a:tcPr/>
                </a:tc>
                <a:extLst>
                  <a:ext uri="{0D108BD9-81ED-4DB2-BD59-A6C34878D82A}">
                    <a16:rowId xmlns:a16="http://schemas.microsoft.com/office/drawing/2014/main" val="1903107568"/>
                  </a:ext>
                </a:extLst>
              </a:tr>
            </a:tbl>
          </a:graphicData>
        </a:graphic>
      </p:graphicFrame>
      <p:sp>
        <p:nvSpPr>
          <p:cNvPr id="2" name="TextBox 1"/>
          <p:cNvSpPr txBox="1"/>
          <p:nvPr/>
        </p:nvSpPr>
        <p:spPr>
          <a:xfrm>
            <a:off x="2412254" y="2482192"/>
            <a:ext cx="736317" cy="461665"/>
          </a:xfrm>
          <a:prstGeom prst="rect">
            <a:avLst/>
          </a:prstGeom>
          <a:noFill/>
        </p:spPr>
        <p:txBody>
          <a:bodyPr wrap="square" rtlCol="0">
            <a:spAutoFit/>
          </a:bodyPr>
          <a:lstStyle/>
          <a:p>
            <a:r>
              <a:rPr lang="en-GB" sz="1200" dirty="0">
                <a:solidFill>
                  <a:srgbClr val="FFC000"/>
                </a:solidFill>
              </a:rPr>
              <a:t>Reduced by  122</a:t>
            </a:r>
          </a:p>
        </p:txBody>
      </p:sp>
      <p:sp>
        <p:nvSpPr>
          <p:cNvPr id="61" name="Down Arrow 60" descr="Green arrow pointing down"/>
          <p:cNvSpPr/>
          <p:nvPr/>
        </p:nvSpPr>
        <p:spPr>
          <a:xfrm>
            <a:off x="2272925" y="4857860"/>
            <a:ext cx="143061" cy="36274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63" name="Right Arrow 62" descr="Red arrow pointing up"/>
          <p:cNvSpPr/>
          <p:nvPr/>
        </p:nvSpPr>
        <p:spPr>
          <a:xfrm rot="16200000">
            <a:off x="2188467" y="4460791"/>
            <a:ext cx="313854" cy="1449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 name="TextBox 3"/>
          <p:cNvSpPr txBox="1"/>
          <p:nvPr/>
        </p:nvSpPr>
        <p:spPr>
          <a:xfrm>
            <a:off x="2417891" y="4811811"/>
            <a:ext cx="873861" cy="400110"/>
          </a:xfrm>
          <a:prstGeom prst="rect">
            <a:avLst/>
          </a:prstGeom>
          <a:noFill/>
        </p:spPr>
        <p:txBody>
          <a:bodyPr wrap="square" rtlCol="0">
            <a:spAutoFit/>
          </a:bodyPr>
          <a:lstStyle/>
          <a:p>
            <a:r>
              <a:rPr lang="en-GB" sz="1000" dirty="0">
                <a:solidFill>
                  <a:schemeClr val="accent6">
                    <a:lumMod val="75000"/>
                  </a:schemeClr>
                </a:solidFill>
              </a:rPr>
              <a:t>Reduced by 267</a:t>
            </a:r>
          </a:p>
        </p:txBody>
      </p:sp>
      <p:sp>
        <p:nvSpPr>
          <p:cNvPr id="5" name="TextBox 4"/>
          <p:cNvSpPr txBox="1"/>
          <p:nvPr/>
        </p:nvSpPr>
        <p:spPr>
          <a:xfrm>
            <a:off x="2391070" y="4384339"/>
            <a:ext cx="767548" cy="400110"/>
          </a:xfrm>
          <a:prstGeom prst="rect">
            <a:avLst/>
          </a:prstGeom>
          <a:noFill/>
        </p:spPr>
        <p:txBody>
          <a:bodyPr wrap="square" rtlCol="0">
            <a:spAutoFit/>
          </a:bodyPr>
          <a:lstStyle/>
          <a:p>
            <a:r>
              <a:rPr lang="en-GB" sz="1000" dirty="0">
                <a:solidFill>
                  <a:srgbClr val="FF0000"/>
                </a:solidFill>
              </a:rPr>
              <a:t>Increase of 653</a:t>
            </a:r>
          </a:p>
        </p:txBody>
      </p:sp>
      <p:sp>
        <p:nvSpPr>
          <p:cNvPr id="67" name="Down Arrow 66" descr="Red arrow pointing down"/>
          <p:cNvSpPr/>
          <p:nvPr/>
        </p:nvSpPr>
        <p:spPr>
          <a:xfrm>
            <a:off x="2129911" y="3153829"/>
            <a:ext cx="143061" cy="362748"/>
          </a:xfrm>
          <a:prstGeom prst="down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16" name="TextBox 15"/>
          <p:cNvSpPr txBox="1"/>
          <p:nvPr/>
        </p:nvSpPr>
        <p:spPr>
          <a:xfrm>
            <a:off x="5670296" y="5339839"/>
            <a:ext cx="3144737"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Increase of 653 to 1861  outstanding reviews in CSW</a:t>
            </a:r>
          </a:p>
        </p:txBody>
      </p:sp>
      <p:sp>
        <p:nvSpPr>
          <p:cNvPr id="72" name="TextBox 71"/>
          <p:cNvSpPr txBox="1"/>
          <p:nvPr/>
        </p:nvSpPr>
        <p:spPr>
          <a:xfrm>
            <a:off x="3077811" y="1744375"/>
            <a:ext cx="2927862" cy="461665"/>
          </a:xfrm>
          <a:prstGeom prst="rect">
            <a:avLst/>
          </a:prstGeom>
          <a:noFill/>
        </p:spPr>
        <p:txBody>
          <a:bodyPr wrap="square" rtlCol="0">
            <a:spAutoFit/>
          </a:bodyPr>
          <a:lstStyle/>
          <a:p>
            <a:pPr marL="171450" indent="-171450">
              <a:buFont typeface="Arial" panose="020B0604020202020204" pitchFamily="34" charset="0"/>
              <a:buChar char="•"/>
            </a:pPr>
            <a:r>
              <a:rPr lang="en-GB" sz="1200" b="1" dirty="0"/>
              <a:t>Reduction in unallocated cases and outstanding reviews in CHPT</a:t>
            </a:r>
          </a:p>
        </p:txBody>
      </p:sp>
      <p:sp>
        <p:nvSpPr>
          <p:cNvPr id="75" name="TextBox 74"/>
          <p:cNvSpPr txBox="1"/>
          <p:nvPr/>
        </p:nvSpPr>
        <p:spPr>
          <a:xfrm rot="10800000" flipV="1">
            <a:off x="3123488" y="2528834"/>
            <a:ext cx="1392140" cy="1200329"/>
          </a:xfrm>
          <a:prstGeom prst="rect">
            <a:avLst/>
          </a:prstGeom>
          <a:solidFill>
            <a:srgbClr val="92D050"/>
          </a:solidFill>
        </p:spPr>
        <p:txBody>
          <a:bodyPr wrap="square" rtlCol="0">
            <a:spAutoFit/>
          </a:bodyPr>
          <a:lstStyle/>
          <a:p>
            <a:pPr marL="171450" indent="-171450">
              <a:buFont typeface="Arial" panose="020B0604020202020204" pitchFamily="34" charset="0"/>
              <a:buChar char="•"/>
            </a:pPr>
            <a:r>
              <a:rPr lang="en-GB" sz="1200" b="1" dirty="0"/>
              <a:t>There is a decrease in unmet need hours in community social work</a:t>
            </a:r>
          </a:p>
        </p:txBody>
      </p:sp>
      <p:sp>
        <p:nvSpPr>
          <p:cNvPr id="51" name="Down Arrow 50" descr="Red arrow pointing up"/>
          <p:cNvSpPr/>
          <p:nvPr/>
        </p:nvSpPr>
        <p:spPr>
          <a:xfrm rot="10800000">
            <a:off x="2171060" y="1199508"/>
            <a:ext cx="143061" cy="362748"/>
          </a:xfrm>
          <a:prstGeom prst="down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2" name="Right Arrow 51" descr="Red arrow pointing down"/>
          <p:cNvSpPr/>
          <p:nvPr/>
        </p:nvSpPr>
        <p:spPr>
          <a:xfrm rot="5400000">
            <a:off x="1984858" y="4002927"/>
            <a:ext cx="313854" cy="1449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5" name="Down Arrow 54" descr="Red arrow pointing up"/>
          <p:cNvSpPr/>
          <p:nvPr/>
        </p:nvSpPr>
        <p:spPr>
          <a:xfrm rot="10800000">
            <a:off x="2165231" y="1836293"/>
            <a:ext cx="143061" cy="362748"/>
          </a:xfrm>
          <a:prstGeom prst="down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64" name="Left-Right Arrow 63" descr="Two headed arrow pointing left and right"/>
          <p:cNvSpPr/>
          <p:nvPr/>
        </p:nvSpPr>
        <p:spPr>
          <a:xfrm>
            <a:off x="2016254" y="2769138"/>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66" name="Left-Right Arrow 65" descr="Two headed arrow pointing left and right"/>
          <p:cNvSpPr/>
          <p:nvPr/>
        </p:nvSpPr>
        <p:spPr>
          <a:xfrm>
            <a:off x="1955119" y="3597966"/>
            <a:ext cx="396000" cy="159301"/>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graphicFrame>
        <p:nvGraphicFramePr>
          <p:cNvPr id="47" name="Chart 46" descr="Graph of number of unallocated cases CHPT March 24-March 25"/>
          <p:cNvGraphicFramePr/>
          <p:nvPr>
            <p:extLst>
              <p:ext uri="{D42A27DB-BD31-4B8C-83A1-F6EECF244321}">
                <p14:modId xmlns:p14="http://schemas.microsoft.com/office/powerpoint/2010/main" val="3239242895"/>
              </p:ext>
            </p:extLst>
          </p:nvPr>
        </p:nvGraphicFramePr>
        <p:xfrm>
          <a:off x="5643945" y="1017380"/>
          <a:ext cx="3248823" cy="1591973"/>
        </p:xfrm>
        <a:graphic>
          <a:graphicData uri="http://schemas.openxmlformats.org/drawingml/2006/chart">
            <c:chart xmlns:c="http://schemas.openxmlformats.org/drawingml/2006/chart" xmlns:r="http://schemas.openxmlformats.org/officeDocument/2006/relationships" r:id="rId9"/>
          </a:graphicData>
        </a:graphic>
      </p:graphicFrame>
      <p:pic>
        <p:nvPicPr>
          <p:cNvPr id="48" name="Picture 47" descr="Bar Chart for the number of adult protection referrals (March 2024 to March 2025) "/>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16107" y="4584394"/>
            <a:ext cx="2458335" cy="1814131"/>
          </a:xfrm>
          <a:prstGeom prst="rect">
            <a:avLst/>
          </a:prstGeom>
          <a:noFill/>
        </p:spPr>
      </p:pic>
      <p:sp>
        <p:nvSpPr>
          <p:cNvPr id="6" name="TextBox 5"/>
          <p:cNvSpPr txBox="1"/>
          <p:nvPr/>
        </p:nvSpPr>
        <p:spPr>
          <a:xfrm>
            <a:off x="8863008" y="2877512"/>
            <a:ext cx="1391684" cy="307777"/>
          </a:xfrm>
          <a:prstGeom prst="rect">
            <a:avLst/>
          </a:prstGeom>
          <a:noFill/>
        </p:spPr>
        <p:txBody>
          <a:bodyPr wrap="square" rtlCol="0">
            <a:spAutoFit/>
          </a:bodyPr>
          <a:lstStyle/>
          <a:p>
            <a:r>
              <a:rPr lang="en-GB" sz="1400" b="1" dirty="0">
                <a:solidFill>
                  <a:schemeClr val="bg1"/>
                </a:solidFill>
              </a:rPr>
              <a:t>Safeguarding</a:t>
            </a:r>
          </a:p>
        </p:txBody>
      </p:sp>
      <p:sp>
        <p:nvSpPr>
          <p:cNvPr id="7" name="TextBox 6"/>
          <p:cNvSpPr txBox="1"/>
          <p:nvPr/>
        </p:nvSpPr>
        <p:spPr>
          <a:xfrm>
            <a:off x="8991125" y="3165599"/>
            <a:ext cx="1445670" cy="1384995"/>
          </a:xfrm>
          <a:prstGeom prst="rect">
            <a:avLst/>
          </a:prstGeom>
          <a:solidFill>
            <a:schemeClr val="bg1"/>
          </a:solidFill>
        </p:spPr>
        <p:txBody>
          <a:bodyPr wrap="square" rtlCol="0">
            <a:spAutoFit/>
          </a:bodyPr>
          <a:lstStyle/>
          <a:p>
            <a:r>
              <a:rPr lang="en-GB" sz="1200" dirty="0"/>
              <a:t>Outline vacant and unallocated ASG cases</a:t>
            </a:r>
          </a:p>
          <a:p>
            <a:r>
              <a:rPr lang="en-GB" sz="1200" dirty="0"/>
              <a:t>Data analysis</a:t>
            </a:r>
          </a:p>
          <a:p>
            <a:r>
              <a:rPr lang="en-GB" sz="1200" dirty="0"/>
              <a:t>IO role essential criteria modification</a:t>
            </a:r>
          </a:p>
          <a:p>
            <a:r>
              <a:rPr lang="en-GB" sz="1200" dirty="0"/>
              <a:t>Threshold audit</a:t>
            </a:r>
          </a:p>
        </p:txBody>
      </p:sp>
      <p:sp>
        <p:nvSpPr>
          <p:cNvPr id="57" name="TextBox 56"/>
          <p:cNvSpPr txBox="1"/>
          <p:nvPr/>
        </p:nvSpPr>
        <p:spPr>
          <a:xfrm>
            <a:off x="8957550" y="5056164"/>
            <a:ext cx="1481074" cy="1615827"/>
          </a:xfrm>
          <a:prstGeom prst="rect">
            <a:avLst/>
          </a:prstGeom>
          <a:solidFill>
            <a:schemeClr val="bg1"/>
          </a:solidFill>
        </p:spPr>
        <p:txBody>
          <a:bodyPr wrap="square" rtlCol="0">
            <a:spAutoFit/>
          </a:bodyPr>
          <a:lstStyle/>
          <a:p>
            <a:pPr defTabSz="685800"/>
            <a:r>
              <a:rPr lang="en-GB" sz="1100" dirty="0">
                <a:solidFill>
                  <a:prstClr val="black"/>
                </a:solidFill>
              </a:rPr>
              <a:t>Co-designed training developed for staff</a:t>
            </a:r>
          </a:p>
          <a:p>
            <a:pPr defTabSz="685800"/>
            <a:r>
              <a:rPr lang="en-GB" sz="1100" dirty="0">
                <a:solidFill>
                  <a:prstClr val="black"/>
                </a:solidFill>
              </a:rPr>
              <a:t>Staff to review CA progression in supervision</a:t>
            </a:r>
          </a:p>
          <a:p>
            <a:pPr defTabSz="685800"/>
            <a:r>
              <a:rPr lang="en-GB" sz="1100" dirty="0">
                <a:solidFill>
                  <a:prstClr val="black"/>
                </a:solidFill>
              </a:rPr>
              <a:t>Regional liaison to resolve Encompass recording issues and validate data</a:t>
            </a:r>
          </a:p>
        </p:txBody>
      </p:sp>
      <p:sp>
        <p:nvSpPr>
          <p:cNvPr id="8" name="TextBox 7"/>
          <p:cNvSpPr txBox="1"/>
          <p:nvPr/>
        </p:nvSpPr>
        <p:spPr>
          <a:xfrm>
            <a:off x="10435718" y="4190441"/>
            <a:ext cx="1739297" cy="307777"/>
          </a:xfrm>
          <a:prstGeom prst="rect">
            <a:avLst/>
          </a:prstGeom>
          <a:noFill/>
        </p:spPr>
        <p:txBody>
          <a:bodyPr wrap="square" rtlCol="0">
            <a:spAutoFit/>
          </a:bodyPr>
          <a:lstStyle/>
          <a:p>
            <a:r>
              <a:rPr lang="en-GB" sz="1400" b="1" dirty="0">
                <a:solidFill>
                  <a:schemeClr val="bg1"/>
                </a:solidFill>
              </a:rPr>
              <a:t>Unallocated cases</a:t>
            </a:r>
          </a:p>
        </p:txBody>
      </p:sp>
      <p:sp>
        <p:nvSpPr>
          <p:cNvPr id="9" name="TextBox 8"/>
          <p:cNvSpPr txBox="1"/>
          <p:nvPr/>
        </p:nvSpPr>
        <p:spPr>
          <a:xfrm>
            <a:off x="10486373" y="4464925"/>
            <a:ext cx="1533823" cy="2308324"/>
          </a:xfrm>
          <a:prstGeom prst="rect">
            <a:avLst/>
          </a:prstGeom>
          <a:solidFill>
            <a:schemeClr val="bg1"/>
          </a:solidFill>
        </p:spPr>
        <p:txBody>
          <a:bodyPr wrap="square" rtlCol="0">
            <a:spAutoFit/>
          </a:bodyPr>
          <a:lstStyle/>
          <a:p>
            <a:r>
              <a:rPr lang="en-GB" sz="1200" dirty="0"/>
              <a:t>Update on management and assurance of unallocated cases</a:t>
            </a:r>
          </a:p>
          <a:p>
            <a:r>
              <a:rPr lang="en-GB" sz="1200" dirty="0"/>
              <a:t>Transfer of cases to CHPT</a:t>
            </a:r>
          </a:p>
          <a:p>
            <a:r>
              <a:rPr lang="en-GB" sz="1200" dirty="0"/>
              <a:t>CHPT to provide breakdown of unallocated and vacant</a:t>
            </a:r>
          </a:p>
          <a:p>
            <a:r>
              <a:rPr lang="en-GB" sz="1200" dirty="0"/>
              <a:t>Use of skills mix in teams</a:t>
            </a:r>
          </a:p>
        </p:txBody>
      </p:sp>
      <p:sp>
        <p:nvSpPr>
          <p:cNvPr id="71" name="TextBox 70"/>
          <p:cNvSpPr txBox="1"/>
          <p:nvPr/>
        </p:nvSpPr>
        <p:spPr>
          <a:xfrm>
            <a:off x="65041" y="5257970"/>
            <a:ext cx="2907093" cy="938719"/>
          </a:xfrm>
          <a:prstGeom prst="rect">
            <a:avLst/>
          </a:prstGeom>
          <a:solidFill>
            <a:srgbClr val="FF0000"/>
          </a:solidFill>
        </p:spPr>
        <p:txBody>
          <a:bodyPr wrap="square" rtlCol="0">
            <a:spAutoFit/>
          </a:bodyPr>
          <a:lstStyle/>
          <a:p>
            <a:r>
              <a:rPr lang="en-GB" sz="1100" b="1" dirty="0"/>
              <a:t>Vacancies at 31</a:t>
            </a:r>
            <a:r>
              <a:rPr lang="en-GB" sz="1100" b="1" baseline="30000" dirty="0"/>
              <a:t>st</a:t>
            </a:r>
            <a:r>
              <a:rPr lang="en-GB" sz="1100" b="1" dirty="0"/>
              <a:t> March 25</a:t>
            </a:r>
          </a:p>
          <a:p>
            <a:r>
              <a:rPr lang="en-GB" sz="1100" dirty="0"/>
              <a:t>27 Band 5/6 social work (SW) vacancies </a:t>
            </a:r>
          </a:p>
          <a:p>
            <a:r>
              <a:rPr lang="en-GB" sz="1100" dirty="0"/>
              <a:t>4 Band 7 (SW) vacancies</a:t>
            </a:r>
          </a:p>
          <a:p>
            <a:r>
              <a:rPr lang="en-GB" sz="1100" dirty="0"/>
              <a:t>3 Band 8a vacancies</a:t>
            </a:r>
          </a:p>
          <a:p>
            <a:r>
              <a:rPr lang="en-GB" sz="1100" dirty="0"/>
              <a:t>1 Band 8b vacancy</a:t>
            </a:r>
            <a:endParaRPr lang="en-GB" dirty="0"/>
          </a:p>
        </p:txBody>
      </p:sp>
      <p:graphicFrame>
        <p:nvGraphicFramePr>
          <p:cNvPr id="73" name="Chart 72"/>
          <p:cNvGraphicFramePr/>
          <p:nvPr>
            <p:extLst>
              <p:ext uri="{D42A27DB-BD31-4B8C-83A1-F6EECF244321}">
                <p14:modId xmlns:p14="http://schemas.microsoft.com/office/powerpoint/2010/main" val="579308738"/>
              </p:ext>
            </p:extLst>
          </p:nvPr>
        </p:nvGraphicFramePr>
        <p:xfrm>
          <a:off x="4226473" y="2615926"/>
          <a:ext cx="4659829" cy="1253964"/>
        </p:xfrm>
        <a:graphic>
          <a:graphicData uri="http://schemas.openxmlformats.org/drawingml/2006/chart">
            <c:chart xmlns:c="http://schemas.openxmlformats.org/drawingml/2006/chart" xmlns:r="http://schemas.openxmlformats.org/officeDocument/2006/relationships" r:id="rId11"/>
          </a:graphicData>
        </a:graphic>
      </p:graphicFrame>
      <p:sp>
        <p:nvSpPr>
          <p:cNvPr id="10" name="TextBox 9"/>
          <p:cNvSpPr txBox="1"/>
          <p:nvPr/>
        </p:nvSpPr>
        <p:spPr>
          <a:xfrm>
            <a:off x="3110564" y="2138723"/>
            <a:ext cx="2559732" cy="461665"/>
          </a:xfrm>
          <a:prstGeom prst="rect">
            <a:avLst/>
          </a:prstGeom>
          <a:noFill/>
        </p:spPr>
        <p:txBody>
          <a:bodyPr wrap="square" rtlCol="0">
            <a:spAutoFit/>
          </a:bodyPr>
          <a:lstStyle/>
          <a:p>
            <a:pPr marL="171450" indent="-171450">
              <a:buFont typeface="Arial" panose="020B0604020202020204" pitchFamily="34" charset="0"/>
              <a:buChar char="•"/>
            </a:pPr>
            <a:r>
              <a:rPr lang="en-GB" sz="1200" b="1" dirty="0"/>
              <a:t>3402 older people avail of domiciliary care</a:t>
            </a:r>
          </a:p>
        </p:txBody>
      </p:sp>
      <p:sp>
        <p:nvSpPr>
          <p:cNvPr id="74" name="TextBox 73"/>
          <p:cNvSpPr txBox="1"/>
          <p:nvPr/>
        </p:nvSpPr>
        <p:spPr>
          <a:xfrm>
            <a:off x="5617709" y="6287957"/>
            <a:ext cx="3411510" cy="461665"/>
          </a:xfrm>
          <a:prstGeom prst="rect">
            <a:avLst/>
          </a:prstGeom>
          <a:noFill/>
        </p:spPr>
        <p:txBody>
          <a:bodyPr wrap="square" rtlCol="0">
            <a:spAutoFit/>
          </a:bodyPr>
          <a:lstStyle/>
          <a:p>
            <a:pPr marL="171450" indent="-171450">
              <a:buFont typeface="Arial" panose="020B0604020202020204" pitchFamily="34" charset="0"/>
              <a:buChar char="•"/>
            </a:pPr>
            <a:r>
              <a:rPr lang="en-GB" sz="1200" b="1" dirty="0"/>
              <a:t> There is limited assurance with Encompass </a:t>
            </a:r>
          </a:p>
          <a:p>
            <a:r>
              <a:rPr lang="en-GB" sz="1200" b="1" dirty="0"/>
              <a:t>      data </a:t>
            </a:r>
            <a:endParaRPr lang="en-GB" sz="1200" dirty="0"/>
          </a:p>
        </p:txBody>
      </p:sp>
      <p:sp>
        <p:nvSpPr>
          <p:cNvPr id="13" name="TextBox 12"/>
          <p:cNvSpPr txBox="1"/>
          <p:nvPr/>
        </p:nvSpPr>
        <p:spPr>
          <a:xfrm>
            <a:off x="5682269" y="4727646"/>
            <a:ext cx="3219063" cy="646331"/>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Increase in adult protection referrals with decreased workforce capacity 157 April 24- 241 March 25</a:t>
            </a:r>
          </a:p>
        </p:txBody>
      </p:sp>
      <p:sp>
        <p:nvSpPr>
          <p:cNvPr id="14" name="TextBox 13"/>
          <p:cNvSpPr txBox="1"/>
          <p:nvPr/>
        </p:nvSpPr>
        <p:spPr>
          <a:xfrm>
            <a:off x="5662762" y="5724133"/>
            <a:ext cx="3152271" cy="646331"/>
          </a:xfrm>
          <a:prstGeom prst="rect">
            <a:avLst/>
          </a:prstGeom>
          <a:noFill/>
        </p:spPr>
        <p:txBody>
          <a:bodyPr wrap="square" rtlCol="0">
            <a:spAutoFit/>
          </a:bodyPr>
          <a:lstStyle/>
          <a:p>
            <a:pPr marL="171450" indent="-171450">
              <a:buFont typeface="Arial" panose="020B0604020202020204" pitchFamily="34" charset="0"/>
              <a:buChar char="•"/>
            </a:pPr>
            <a:r>
              <a:rPr lang="en-GB" sz="1200" b="1" dirty="0"/>
              <a:t>Older people waiting for a service remains consistently high although this is slightly reduced to 1743 from 2023</a:t>
            </a:r>
          </a:p>
        </p:txBody>
      </p:sp>
    </p:spTree>
    <p:extLst>
      <p:ext uri="{BB962C8B-B14F-4D97-AF65-F5344CB8AC3E}">
        <p14:creationId xmlns:p14="http://schemas.microsoft.com/office/powerpoint/2010/main" val="358829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495"/>
            <a:ext cx="12191999" cy="946413"/>
          </a:xfrm>
          <a:prstGeom prst="rect">
            <a:avLst/>
          </a:prstGeom>
          <a:solidFill>
            <a:srgbClr val="00B0F0"/>
          </a:solidFill>
          <a:ln>
            <a:solidFill>
              <a:srgbClr val="00B0F0"/>
            </a:solidFill>
          </a:ln>
        </p:spPr>
        <p:txBody>
          <a:bodyPr wrap="square" rtlCol="0">
            <a:spAutoFit/>
          </a:bodyPr>
          <a:lstStyle/>
          <a:p>
            <a:pPr defTabSz="685800"/>
            <a:r>
              <a:rPr lang="en-GB" sz="3000" dirty="0">
                <a:solidFill>
                  <a:prstClr val="black"/>
                </a:solidFill>
                <a:latin typeface="Calibri" panose="020F0502020204030204"/>
              </a:rPr>
              <a:t>Delegated Statutory Functions</a:t>
            </a:r>
          </a:p>
          <a:p>
            <a:pPr defTabSz="685800"/>
            <a:r>
              <a:rPr lang="en-GB" sz="1350" dirty="0">
                <a:solidFill>
                  <a:prstClr val="black"/>
                </a:solidFill>
                <a:latin typeface="Calibri" panose="020F0502020204030204"/>
              </a:rPr>
              <a:t>Service area:  ACOPS; </a:t>
            </a:r>
            <a:r>
              <a:rPr lang="en-GB" sz="1200" dirty="0"/>
              <a:t>Division of Adult Social Care and Community MDTs</a:t>
            </a:r>
            <a:endParaRPr lang="en-GB" sz="1200" dirty="0">
              <a:solidFill>
                <a:prstClr val="black"/>
              </a:solidFill>
            </a:endParaRPr>
          </a:p>
          <a:p>
            <a:pPr defTabSz="685800"/>
            <a:r>
              <a:rPr lang="en-GB" sz="1200" dirty="0">
                <a:solidFill>
                  <a:prstClr val="black"/>
                </a:solidFill>
              </a:rPr>
              <a:t>1</a:t>
            </a:r>
            <a:r>
              <a:rPr lang="en-GB" sz="1200" baseline="30000" dirty="0">
                <a:solidFill>
                  <a:prstClr val="black"/>
                </a:solidFill>
              </a:rPr>
              <a:t>st</a:t>
            </a:r>
            <a:r>
              <a:rPr lang="en-GB" sz="1200" dirty="0">
                <a:solidFill>
                  <a:prstClr val="black"/>
                </a:solidFill>
              </a:rPr>
              <a:t> April 2024- 31</a:t>
            </a:r>
            <a:r>
              <a:rPr lang="en-GB" sz="1200" baseline="30000" dirty="0">
                <a:solidFill>
                  <a:prstClr val="black"/>
                </a:solidFill>
              </a:rPr>
              <a:t>st</a:t>
            </a:r>
            <a:r>
              <a:rPr lang="en-GB" sz="1200" dirty="0">
                <a:solidFill>
                  <a:prstClr val="black"/>
                </a:solidFill>
              </a:rPr>
              <a:t> March 2025</a:t>
            </a:r>
          </a:p>
        </p:txBody>
      </p:sp>
      <p:pic>
        <p:nvPicPr>
          <p:cNvPr id="86" name="Picture 85" descr="BHSCT Logo"/>
          <p:cNvPicPr/>
          <p:nvPr/>
        </p:nvPicPr>
        <p:blipFill>
          <a:blip r:embed="rId2">
            <a:extLst>
              <a:ext uri="{28A0092B-C50C-407E-A947-70E740481C1C}">
                <a14:useLocalDpi xmlns:a14="http://schemas.microsoft.com/office/drawing/2010/main" val="0"/>
              </a:ext>
            </a:extLst>
          </a:blip>
          <a:srcRect/>
          <a:stretch>
            <a:fillRect/>
          </a:stretch>
        </p:blipFill>
        <p:spPr bwMode="auto">
          <a:xfrm>
            <a:off x="61619" y="6128809"/>
            <a:ext cx="2301796" cy="630694"/>
          </a:xfrm>
          <a:prstGeom prst="rect">
            <a:avLst/>
          </a:prstGeom>
          <a:noFill/>
          <a:ln>
            <a:noFill/>
          </a:ln>
        </p:spPr>
      </p:pic>
      <p:sp>
        <p:nvSpPr>
          <p:cNvPr id="90" name="Rectangle 89"/>
          <p:cNvSpPr/>
          <p:nvPr/>
        </p:nvSpPr>
        <p:spPr>
          <a:xfrm>
            <a:off x="3569530" y="1065576"/>
            <a:ext cx="5196751" cy="2240762"/>
          </a:xfrm>
          <a:prstGeom prst="rect">
            <a:avLst/>
          </a:prstGeom>
          <a:solidFill>
            <a:srgbClr val="92D050"/>
          </a:solidFill>
          <a:ln/>
        </p:spPr>
        <p:style>
          <a:lnRef idx="2">
            <a:schemeClr val="accent5"/>
          </a:lnRef>
          <a:fillRef idx="1">
            <a:schemeClr val="lt1"/>
          </a:fillRef>
          <a:effectRef idx="0">
            <a:schemeClr val="accent5"/>
          </a:effectRef>
          <a:fontRef idx="minor">
            <a:schemeClr val="dk1"/>
          </a:fontRef>
        </p:style>
        <p:txBody>
          <a:bodyPr rtlCol="0" anchor="ctr"/>
          <a:lstStyle/>
          <a:p>
            <a:pPr marL="285750" indent="-285750" defTabSz="685800">
              <a:buFont typeface="Arial" panose="020B0604020202020204" pitchFamily="34" charset="0"/>
              <a:buChar char="•"/>
            </a:pPr>
            <a:endParaRPr lang="en-GB" sz="1200" dirty="0">
              <a:solidFill>
                <a:prstClr val="black"/>
              </a:solidFill>
              <a:latin typeface="Calibri" panose="020F0502020204030204"/>
            </a:endParaRPr>
          </a:p>
        </p:txBody>
      </p:sp>
      <p:sp>
        <p:nvSpPr>
          <p:cNvPr id="91" name="Rectangle 90"/>
          <p:cNvSpPr/>
          <p:nvPr/>
        </p:nvSpPr>
        <p:spPr>
          <a:xfrm>
            <a:off x="3597780" y="3392773"/>
            <a:ext cx="5199921" cy="3281241"/>
          </a:xfrm>
          <a:prstGeom prst="rect">
            <a:avLst/>
          </a:prstGeom>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685800"/>
            <a:endParaRPr lang="en-GB" sz="1350" b="1" dirty="0">
              <a:solidFill>
                <a:prstClr val="black"/>
              </a:solidFill>
              <a:latin typeface="Calibri" panose="020F0502020204030204"/>
            </a:endParaRPr>
          </a:p>
        </p:txBody>
      </p:sp>
      <p:sp>
        <p:nvSpPr>
          <p:cNvPr id="3" name="TextBox 2"/>
          <p:cNvSpPr txBox="1"/>
          <p:nvPr/>
        </p:nvSpPr>
        <p:spPr>
          <a:xfrm>
            <a:off x="0" y="959315"/>
            <a:ext cx="1804805" cy="307777"/>
          </a:xfrm>
          <a:prstGeom prst="rect">
            <a:avLst/>
          </a:prstGeom>
          <a:noFill/>
        </p:spPr>
        <p:txBody>
          <a:bodyPr wrap="square" rtlCol="0">
            <a:spAutoFit/>
          </a:bodyPr>
          <a:lstStyle/>
          <a:p>
            <a:pPr defTabSz="685800"/>
            <a:r>
              <a:rPr lang="en-GB" sz="1400" dirty="0">
                <a:solidFill>
                  <a:prstClr val="black"/>
                </a:solidFill>
                <a:latin typeface="Calibri" panose="020F0502020204030204"/>
              </a:rPr>
              <a:t>Data overview </a:t>
            </a:r>
            <a:endParaRPr lang="en-GB" sz="700" dirty="0">
              <a:solidFill>
                <a:prstClr val="black"/>
              </a:solidFill>
              <a:latin typeface="Calibri" panose="020F0502020204030204"/>
            </a:endParaRPr>
          </a:p>
        </p:txBody>
      </p:sp>
      <p:pic>
        <p:nvPicPr>
          <p:cNvPr id="38" name="Picture 37" descr="Animated Graphic of a Report Card"/>
          <p:cNvPicPr>
            <a:picLocks noChangeAspect="1"/>
          </p:cNvPicPr>
          <p:nvPr/>
        </p:nvPicPr>
        <p:blipFill>
          <a:blip r:embed="rId3" cstate="print">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895999" y="49773"/>
            <a:ext cx="1296000" cy="893888"/>
          </a:xfrm>
          <a:prstGeom prst="rect">
            <a:avLst/>
          </a:prstGeom>
        </p:spPr>
      </p:pic>
      <p:graphicFrame>
        <p:nvGraphicFramePr>
          <p:cNvPr id="40" name="Table 39"/>
          <p:cNvGraphicFramePr>
            <a:graphicFrameLocks noGrp="1"/>
          </p:cNvGraphicFramePr>
          <p:nvPr>
            <p:extLst>
              <p:ext uri="{D42A27DB-BD31-4B8C-83A1-F6EECF244321}">
                <p14:modId xmlns:p14="http://schemas.microsoft.com/office/powerpoint/2010/main" val="3903317073"/>
              </p:ext>
            </p:extLst>
          </p:nvPr>
        </p:nvGraphicFramePr>
        <p:xfrm>
          <a:off x="61619" y="1416944"/>
          <a:ext cx="3621702" cy="5381796"/>
        </p:xfrm>
        <a:graphic>
          <a:graphicData uri="http://schemas.openxmlformats.org/drawingml/2006/table">
            <a:tbl>
              <a:tblPr firstRow="1" bandRow="1">
                <a:tableStyleId>{2D5ABB26-0587-4C30-8999-92F81FD0307C}</a:tableStyleId>
              </a:tblPr>
              <a:tblGrid>
                <a:gridCol w="700381">
                  <a:extLst>
                    <a:ext uri="{9D8B030D-6E8A-4147-A177-3AD203B41FA5}">
                      <a16:colId xmlns:a16="http://schemas.microsoft.com/office/drawing/2014/main" val="3489528828"/>
                    </a:ext>
                  </a:extLst>
                </a:gridCol>
                <a:gridCol w="2121854">
                  <a:extLst>
                    <a:ext uri="{9D8B030D-6E8A-4147-A177-3AD203B41FA5}">
                      <a16:colId xmlns:a16="http://schemas.microsoft.com/office/drawing/2014/main" val="2176547501"/>
                    </a:ext>
                  </a:extLst>
                </a:gridCol>
                <a:gridCol w="799467">
                  <a:extLst>
                    <a:ext uri="{9D8B030D-6E8A-4147-A177-3AD203B41FA5}">
                      <a16:colId xmlns:a16="http://schemas.microsoft.com/office/drawing/2014/main" val="800800030"/>
                    </a:ext>
                  </a:extLst>
                </a:gridCol>
              </a:tblGrid>
              <a:tr h="494983">
                <a:tc>
                  <a:txBody>
                    <a:bodyPr/>
                    <a:lstStyle/>
                    <a:p>
                      <a:r>
                        <a:rPr lang="en-GB" b="1" dirty="0"/>
                        <a:t>303</a:t>
                      </a:r>
                    </a:p>
                  </a:txBody>
                  <a:tcPr/>
                </a:tc>
                <a:tc>
                  <a:txBody>
                    <a:bodyPr/>
                    <a:lstStyle/>
                    <a:p>
                      <a:r>
                        <a:rPr lang="en-GB" dirty="0">
                          <a:latin typeface="Bahnschrift Condensed" panose="020B0502040204020203" pitchFamily="34" charset="0"/>
                        </a:rPr>
                        <a:t>Outstanding reviews</a:t>
                      </a:r>
                    </a:p>
                  </a:txBody>
                  <a:tcPr/>
                </a:tc>
                <a:tc>
                  <a:txBody>
                    <a:bodyPr/>
                    <a:lstStyle/>
                    <a:p>
                      <a:r>
                        <a:rPr lang="en-GB" sz="1200" dirty="0">
                          <a:solidFill>
                            <a:srgbClr val="FF0000"/>
                          </a:solidFill>
                        </a:rPr>
                        <a:t>Increased by 182</a:t>
                      </a:r>
                    </a:p>
                  </a:txBody>
                  <a:tcPr/>
                </a:tc>
                <a:extLst>
                  <a:ext uri="{0D108BD9-81ED-4DB2-BD59-A6C34878D82A}">
                    <a16:rowId xmlns:a16="http://schemas.microsoft.com/office/drawing/2014/main" val="1032965335"/>
                  </a:ext>
                </a:extLst>
              </a:tr>
              <a:tr h="722053">
                <a:tc>
                  <a:txBody>
                    <a:bodyPr/>
                    <a:lstStyle/>
                    <a:p>
                      <a:r>
                        <a:rPr lang="en-GB" b="1" dirty="0"/>
                        <a:t>2646</a:t>
                      </a:r>
                    </a:p>
                  </a:txBody>
                  <a:tcPr/>
                </a:tc>
                <a:tc>
                  <a:txBody>
                    <a:bodyPr/>
                    <a:lstStyle/>
                    <a:p>
                      <a:r>
                        <a:rPr lang="en-GB" dirty="0">
                          <a:latin typeface="Bahnschrift Condensed" panose="020B0502040204020203" pitchFamily="34" charset="0"/>
                        </a:rPr>
                        <a:t>Community</a:t>
                      </a:r>
                      <a:r>
                        <a:rPr lang="en-GB" baseline="0" dirty="0">
                          <a:latin typeface="Bahnschrift Condensed" panose="020B0502040204020203" pitchFamily="34" charset="0"/>
                        </a:rPr>
                        <a:t> social work referrals</a:t>
                      </a:r>
                      <a:endParaRPr lang="en-GB" dirty="0">
                        <a:latin typeface="Bahnschrift Condensed" panose="020B0502040204020203" pitchFamily="34" charset="0"/>
                      </a:endParaRPr>
                    </a:p>
                  </a:txBody>
                  <a:tcPr/>
                </a:tc>
                <a:tc>
                  <a:txBody>
                    <a:bodyPr/>
                    <a:lstStyle/>
                    <a:p>
                      <a:r>
                        <a:rPr lang="en-GB" sz="1200" dirty="0">
                          <a:solidFill>
                            <a:srgbClr val="FFC000"/>
                          </a:solidFill>
                        </a:rPr>
                        <a:t>Stable</a:t>
                      </a:r>
                      <a:r>
                        <a:rPr lang="en-GB" sz="1200" baseline="0" dirty="0">
                          <a:solidFill>
                            <a:srgbClr val="FFC000"/>
                          </a:solidFill>
                        </a:rPr>
                        <a:t> with decrease of 49</a:t>
                      </a:r>
                      <a:endParaRPr lang="en-GB" sz="1200" dirty="0">
                        <a:solidFill>
                          <a:srgbClr val="FFC000"/>
                        </a:solidFill>
                      </a:endParaRPr>
                    </a:p>
                  </a:txBody>
                  <a:tcPr/>
                </a:tc>
                <a:extLst>
                  <a:ext uri="{0D108BD9-81ED-4DB2-BD59-A6C34878D82A}">
                    <a16:rowId xmlns:a16="http://schemas.microsoft.com/office/drawing/2014/main" val="1412399857"/>
                  </a:ext>
                </a:extLst>
              </a:tr>
              <a:tr h="881149">
                <a:tc>
                  <a:txBody>
                    <a:bodyPr/>
                    <a:lstStyle/>
                    <a:p>
                      <a:r>
                        <a:rPr lang="en-GB" b="1" dirty="0"/>
                        <a:t>1977</a:t>
                      </a:r>
                    </a:p>
                  </a:txBody>
                  <a:tcPr/>
                </a:tc>
                <a:tc>
                  <a:txBody>
                    <a:bodyPr/>
                    <a:lstStyle/>
                    <a:p>
                      <a:r>
                        <a:rPr lang="en-GB" dirty="0">
                          <a:latin typeface="Bahnschrift Condensed" panose="020B0502040204020203" pitchFamily="34" charset="0"/>
                        </a:rPr>
                        <a:t>People receiving a social work/ social</a:t>
                      </a:r>
                    </a:p>
                    <a:p>
                      <a:r>
                        <a:rPr lang="en-GB" baseline="0" dirty="0">
                          <a:latin typeface="Bahnschrift Condensed" panose="020B0502040204020203" pitchFamily="34" charset="0"/>
                        </a:rPr>
                        <a:t>care service</a:t>
                      </a:r>
                      <a:endParaRPr lang="en-GB" dirty="0">
                        <a:latin typeface="Bahnschrift Condensed" panose="020B05020402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F0000"/>
                          </a:solidFill>
                        </a:rPr>
                        <a:t>Increase</a:t>
                      </a:r>
                      <a:r>
                        <a:rPr lang="en-GB" sz="1200" baseline="0" dirty="0">
                          <a:solidFill>
                            <a:srgbClr val="FF0000"/>
                          </a:solidFill>
                        </a:rPr>
                        <a:t> by 338</a:t>
                      </a:r>
                      <a:endParaRPr lang="en-GB" sz="1200" dirty="0">
                        <a:solidFill>
                          <a:srgbClr val="FF0000"/>
                        </a:solidFill>
                      </a:endParaRPr>
                    </a:p>
                    <a:p>
                      <a:endParaRPr lang="en-GB" dirty="0"/>
                    </a:p>
                  </a:txBody>
                  <a:tcPr/>
                </a:tc>
                <a:extLst>
                  <a:ext uri="{0D108BD9-81ED-4DB2-BD59-A6C34878D82A}">
                    <a16:rowId xmlns:a16="http://schemas.microsoft.com/office/drawing/2014/main" val="622407480"/>
                  </a:ext>
                </a:extLst>
              </a:tr>
              <a:tr h="458615">
                <a:tc>
                  <a:txBody>
                    <a:bodyPr/>
                    <a:lstStyle/>
                    <a:p>
                      <a:r>
                        <a:rPr lang="en-GB" b="1" dirty="0"/>
                        <a:t>78</a:t>
                      </a:r>
                    </a:p>
                  </a:txBody>
                  <a:tcPr/>
                </a:tc>
                <a:tc>
                  <a:txBody>
                    <a:bodyPr/>
                    <a:lstStyle/>
                    <a:p>
                      <a:r>
                        <a:rPr lang="en-GB" dirty="0">
                          <a:latin typeface="Bahnschrift Condensed" panose="020B0502040204020203" pitchFamily="34" charset="0"/>
                        </a:rPr>
                        <a:t>Carers assessments completed</a:t>
                      </a:r>
                    </a:p>
                  </a:txBody>
                  <a:tcPr/>
                </a:tc>
                <a:tc>
                  <a:txBody>
                    <a:bodyPr/>
                    <a:lstStyle/>
                    <a:p>
                      <a:r>
                        <a:rPr lang="en-GB" sz="1200" dirty="0">
                          <a:solidFill>
                            <a:srgbClr val="FF0000"/>
                          </a:solidFill>
                        </a:rPr>
                        <a:t>Decrease </a:t>
                      </a:r>
                      <a:r>
                        <a:rPr lang="en-GB" sz="1200" baseline="0" dirty="0">
                          <a:solidFill>
                            <a:srgbClr val="FF0000"/>
                          </a:solidFill>
                        </a:rPr>
                        <a:t>by 128</a:t>
                      </a:r>
                      <a:endParaRPr lang="en-GB" sz="1200" dirty="0">
                        <a:solidFill>
                          <a:srgbClr val="FF0000"/>
                        </a:solidFill>
                      </a:endParaRPr>
                    </a:p>
                  </a:txBody>
                  <a:tcPr/>
                </a:tc>
                <a:extLst>
                  <a:ext uri="{0D108BD9-81ED-4DB2-BD59-A6C34878D82A}">
                    <a16:rowId xmlns:a16="http://schemas.microsoft.com/office/drawing/2014/main" val="2673357223"/>
                  </a:ext>
                </a:extLst>
              </a:tr>
              <a:tr h="497693">
                <a:tc>
                  <a:txBody>
                    <a:bodyPr/>
                    <a:lstStyle/>
                    <a:p>
                      <a:r>
                        <a:rPr lang="en-GB" b="1" dirty="0"/>
                        <a:t>161</a:t>
                      </a:r>
                    </a:p>
                  </a:txBody>
                  <a:tcPr/>
                </a:tc>
                <a:tc>
                  <a:txBody>
                    <a:bodyPr/>
                    <a:lstStyle/>
                    <a:p>
                      <a:r>
                        <a:rPr lang="en-GB" dirty="0">
                          <a:latin typeface="Bahnschrift Condensed" panose="020B0502040204020203" pitchFamily="34" charset="0"/>
                        </a:rPr>
                        <a:t>Direct payments</a:t>
                      </a:r>
                    </a:p>
                  </a:txBody>
                  <a:tcPr/>
                </a:tc>
                <a:tc>
                  <a:txBody>
                    <a:bodyPr/>
                    <a:lstStyle/>
                    <a:p>
                      <a:r>
                        <a:rPr lang="en-GB" sz="1200" baseline="0" dirty="0">
                          <a:solidFill>
                            <a:srgbClr val="FFC000"/>
                          </a:solidFill>
                        </a:rPr>
                        <a:t>Reduction of 1</a:t>
                      </a:r>
                      <a:endParaRPr lang="en-GB" sz="1200" dirty="0">
                        <a:solidFill>
                          <a:srgbClr val="FFC000"/>
                        </a:solidFill>
                      </a:endParaRPr>
                    </a:p>
                  </a:txBody>
                  <a:tcPr/>
                </a:tc>
                <a:extLst>
                  <a:ext uri="{0D108BD9-81ED-4DB2-BD59-A6C34878D82A}">
                    <a16:rowId xmlns:a16="http://schemas.microsoft.com/office/drawing/2014/main" val="2039939422"/>
                  </a:ext>
                </a:extLst>
              </a:tr>
              <a:tr h="424354">
                <a:tc>
                  <a:txBody>
                    <a:bodyPr/>
                    <a:lstStyle/>
                    <a:p>
                      <a:r>
                        <a:rPr lang="en-GB" b="1" dirty="0"/>
                        <a:t>292</a:t>
                      </a:r>
                    </a:p>
                    <a:p>
                      <a:endParaRPr lang="en-GB" b="1" dirty="0"/>
                    </a:p>
                    <a:p>
                      <a:r>
                        <a:rPr lang="en-GB" b="1" dirty="0"/>
                        <a:t>203</a:t>
                      </a:r>
                    </a:p>
                    <a:p>
                      <a:endParaRPr lang="en-GB" b="1" dirty="0"/>
                    </a:p>
                    <a:p>
                      <a:r>
                        <a:rPr lang="en-GB" b="1" dirty="0"/>
                        <a:t>262</a:t>
                      </a:r>
                    </a:p>
                  </a:txBody>
                  <a:tcPr/>
                </a:tc>
                <a:tc>
                  <a:txBody>
                    <a:bodyPr/>
                    <a:lstStyle/>
                    <a:p>
                      <a:r>
                        <a:rPr lang="en-GB" dirty="0">
                          <a:latin typeface="Bahnschrift Condensed" panose="020B0502040204020203" pitchFamily="34" charset="0"/>
                        </a:rPr>
                        <a:t>Carers grants</a:t>
                      </a:r>
                    </a:p>
                    <a:p>
                      <a:endParaRPr lang="en-GB" dirty="0">
                        <a:latin typeface="Bahnschrift Condensed" panose="020B0502040204020203" pitchFamily="34" charset="0"/>
                      </a:endParaRPr>
                    </a:p>
                    <a:p>
                      <a:r>
                        <a:rPr lang="en-GB" baseline="0" dirty="0">
                          <a:latin typeface="Bahnschrift Condensed" panose="020B0502040204020203" pitchFamily="34" charset="0"/>
                        </a:rPr>
                        <a:t>Day care placements</a:t>
                      </a:r>
                      <a:endParaRPr lang="en-GB" dirty="0">
                        <a:latin typeface="Bahnschrift Condensed" panose="020B0502040204020203" pitchFamily="34" charset="0"/>
                      </a:endParaRPr>
                    </a:p>
                    <a:p>
                      <a:endParaRPr lang="en-GB" dirty="0">
                        <a:latin typeface="Bahnschrift Condensed" panose="020B0502040204020203" pitchFamily="34" charset="0"/>
                      </a:endParaRPr>
                    </a:p>
                    <a:p>
                      <a:r>
                        <a:rPr lang="en-GB" dirty="0">
                          <a:latin typeface="Bahnschrift Condensed" panose="020B0502040204020203" pitchFamily="34" charset="0"/>
                        </a:rPr>
                        <a:t>Day opportunities</a:t>
                      </a:r>
                    </a:p>
                    <a:p>
                      <a:endParaRPr lang="en-GB" dirty="0">
                        <a:latin typeface="Bahnschrift Condensed" panose="020B0502040204020203" pitchFamily="34" charset="0"/>
                      </a:endParaRPr>
                    </a:p>
                    <a:p>
                      <a:endParaRPr lang="en-GB" dirty="0">
                        <a:latin typeface="Bahnschrift Condensed" panose="020B0502040204020203" pitchFamily="34" charset="0"/>
                      </a:endParaRPr>
                    </a:p>
                  </a:txBody>
                  <a:tcPr/>
                </a:tc>
                <a:tc>
                  <a:txBody>
                    <a:bodyPr/>
                    <a:lstStyle/>
                    <a:p>
                      <a:r>
                        <a:rPr lang="en-GB" sz="1200" baseline="0" dirty="0">
                          <a:solidFill>
                            <a:srgbClr val="FF0000"/>
                          </a:solidFill>
                        </a:rPr>
                        <a:t>Decrease of  77</a:t>
                      </a:r>
                      <a:endParaRPr lang="en-GB" sz="1200" dirty="0">
                        <a:solidFill>
                          <a:srgbClr val="FF0000"/>
                        </a:solidFill>
                      </a:endParaRPr>
                    </a:p>
                    <a:p>
                      <a:endParaRPr lang="en-GB" sz="1200" dirty="0">
                        <a:solidFill>
                          <a:srgbClr val="FFC000"/>
                        </a:solidFill>
                      </a:endParaRPr>
                    </a:p>
                    <a:p>
                      <a:r>
                        <a:rPr lang="en-GB" sz="1200" dirty="0">
                          <a:solidFill>
                            <a:srgbClr val="FFC000"/>
                          </a:solidFill>
                        </a:rPr>
                        <a:t>Decrease</a:t>
                      </a:r>
                      <a:r>
                        <a:rPr lang="en-GB" sz="1200" baseline="0" dirty="0">
                          <a:solidFill>
                            <a:srgbClr val="FFC000"/>
                          </a:solidFill>
                        </a:rPr>
                        <a:t> of 36</a:t>
                      </a:r>
                    </a:p>
                    <a:p>
                      <a:endParaRPr lang="en-GB" sz="1200" baseline="0" dirty="0">
                        <a:solidFill>
                          <a:srgbClr val="00B050"/>
                        </a:solidFill>
                      </a:endParaRPr>
                    </a:p>
                    <a:p>
                      <a:r>
                        <a:rPr lang="en-GB" sz="1200" baseline="0" dirty="0">
                          <a:solidFill>
                            <a:srgbClr val="00B050"/>
                          </a:solidFill>
                        </a:rPr>
                        <a:t>Increased by 211</a:t>
                      </a:r>
                      <a:endParaRPr lang="en-GB" sz="1200" dirty="0">
                        <a:solidFill>
                          <a:srgbClr val="00B050"/>
                        </a:solidFill>
                      </a:endParaRPr>
                    </a:p>
                  </a:txBody>
                  <a:tcPr/>
                </a:tc>
                <a:extLst>
                  <a:ext uri="{0D108BD9-81ED-4DB2-BD59-A6C34878D82A}">
                    <a16:rowId xmlns:a16="http://schemas.microsoft.com/office/drawing/2014/main" val="1903107568"/>
                  </a:ext>
                </a:extLst>
              </a:tr>
            </a:tbl>
          </a:graphicData>
        </a:graphic>
      </p:graphicFrame>
      <p:sp>
        <p:nvSpPr>
          <p:cNvPr id="51" name="Right Arrow 50"/>
          <p:cNvSpPr/>
          <p:nvPr/>
        </p:nvSpPr>
        <p:spPr>
          <a:xfrm rot="16200000">
            <a:off x="2561340" y="3072511"/>
            <a:ext cx="408389" cy="190653"/>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srgbClr val="FF0000"/>
              </a:solidFill>
              <a:latin typeface="Calibri" panose="020F0502020204030204"/>
            </a:endParaRPr>
          </a:p>
        </p:txBody>
      </p:sp>
      <p:sp>
        <p:nvSpPr>
          <p:cNvPr id="53" name="Left-Right Arrow 52"/>
          <p:cNvSpPr/>
          <p:nvPr/>
        </p:nvSpPr>
        <p:spPr>
          <a:xfrm>
            <a:off x="2508621" y="2215893"/>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5" name="Down Arrow 54"/>
          <p:cNvSpPr/>
          <p:nvPr/>
        </p:nvSpPr>
        <p:spPr>
          <a:xfrm rot="10800000">
            <a:off x="2706621" y="1459331"/>
            <a:ext cx="143061" cy="362748"/>
          </a:xfrm>
          <a:prstGeom prst="down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9" name="TextBox 58"/>
          <p:cNvSpPr txBox="1"/>
          <p:nvPr/>
        </p:nvSpPr>
        <p:spPr>
          <a:xfrm>
            <a:off x="8874602" y="5169805"/>
            <a:ext cx="3231433" cy="1569660"/>
          </a:xfrm>
          <a:prstGeom prst="rect">
            <a:avLst/>
          </a:prstGeom>
          <a:solidFill>
            <a:srgbClr val="FF0000"/>
          </a:solidFill>
        </p:spPr>
        <p:txBody>
          <a:bodyPr wrap="square" rtlCol="0">
            <a:spAutoFit/>
          </a:bodyPr>
          <a:lstStyle/>
          <a:p>
            <a:pPr lvl="0"/>
            <a:r>
              <a:rPr lang="en-GB" sz="1200" dirty="0">
                <a:solidFill>
                  <a:schemeClr val="bg2">
                    <a:lumMod val="10000"/>
                  </a:schemeClr>
                </a:solidFill>
              </a:rPr>
              <a:t>Summary Risks escalated to the Board Assurance Framework; (</a:t>
            </a:r>
            <a:r>
              <a:rPr lang="en-GB" sz="1200" dirty="0" err="1">
                <a:solidFill>
                  <a:schemeClr val="bg2">
                    <a:lumMod val="10000"/>
                  </a:schemeClr>
                </a:solidFill>
              </a:rPr>
              <a:t>incl</a:t>
            </a:r>
            <a:r>
              <a:rPr lang="en-GB" sz="1200" dirty="0">
                <a:solidFill>
                  <a:schemeClr val="bg2">
                    <a:lumMod val="10000"/>
                  </a:schemeClr>
                </a:solidFill>
              </a:rPr>
              <a:t> Corporate Register); </a:t>
            </a:r>
            <a:r>
              <a:rPr lang="en-GB" sz="1200" dirty="0">
                <a:solidFill>
                  <a:schemeClr val="bg2">
                    <a:lumMod val="10000"/>
                  </a:schemeClr>
                </a:solidFill>
                <a:cs typeface="Arial" panose="020B0604020202020204" pitchFamily="34" charset="0"/>
              </a:rPr>
              <a:t>Compliance with 2010 DHSSPS Care Management Circular remains on Trust Risk Register with regards Care Home Placement Team</a:t>
            </a:r>
          </a:p>
          <a:p>
            <a:pPr lvl="0"/>
            <a:r>
              <a:rPr lang="en-GB" sz="1200" dirty="0">
                <a:solidFill>
                  <a:schemeClr val="bg2">
                    <a:lumMod val="10000"/>
                  </a:schemeClr>
                </a:solidFill>
                <a:cs typeface="Arial" panose="020B0604020202020204" pitchFamily="34" charset="0"/>
              </a:rPr>
              <a:t>Access to Domiciliary Care within ACOPS remains on Trust Risk Register. </a:t>
            </a:r>
          </a:p>
        </p:txBody>
      </p:sp>
      <p:sp>
        <p:nvSpPr>
          <p:cNvPr id="60" name="TextBox 59"/>
          <p:cNvSpPr txBox="1"/>
          <p:nvPr/>
        </p:nvSpPr>
        <p:spPr>
          <a:xfrm>
            <a:off x="3580709" y="2426052"/>
            <a:ext cx="4497196" cy="646331"/>
          </a:xfrm>
          <a:prstGeom prst="rect">
            <a:avLst/>
          </a:prstGeom>
          <a:noFill/>
        </p:spPr>
        <p:txBody>
          <a:bodyPr wrap="square" rtlCol="0">
            <a:spAutoFit/>
          </a:bodyPr>
          <a:lstStyle/>
          <a:p>
            <a:pPr marL="171450" lvl="0" indent="-171450">
              <a:buFont typeface="Arial" panose="020B0604020202020204" pitchFamily="34" charset="0"/>
              <a:buChar char="•"/>
            </a:pPr>
            <a:r>
              <a:rPr lang="en-GB" sz="1200" b="1" dirty="0"/>
              <a:t>Unmet need domiciliary care is monitored and reported daily. There is an ongoing action plan to address where possible increased uptake can be managed</a:t>
            </a:r>
          </a:p>
        </p:txBody>
      </p:sp>
      <p:sp>
        <p:nvSpPr>
          <p:cNvPr id="62" name="TextBox 61"/>
          <p:cNvSpPr txBox="1"/>
          <p:nvPr/>
        </p:nvSpPr>
        <p:spPr>
          <a:xfrm>
            <a:off x="3362349" y="3525227"/>
            <a:ext cx="3205031" cy="369332"/>
          </a:xfrm>
          <a:prstGeom prst="rect">
            <a:avLst/>
          </a:prstGeom>
          <a:noFill/>
        </p:spPr>
        <p:txBody>
          <a:bodyPr wrap="square" rtlCol="0">
            <a:spAutoFit/>
          </a:bodyPr>
          <a:lstStyle/>
          <a:p>
            <a:pPr algn="ctr"/>
            <a:r>
              <a:rPr lang="en-GB" b="1" dirty="0">
                <a:solidFill>
                  <a:srgbClr val="002060"/>
                </a:solidFill>
              </a:rPr>
              <a:t>What could be even better </a:t>
            </a:r>
          </a:p>
        </p:txBody>
      </p:sp>
      <p:sp>
        <p:nvSpPr>
          <p:cNvPr id="9" name="TextBox 8"/>
          <p:cNvSpPr txBox="1"/>
          <p:nvPr/>
        </p:nvSpPr>
        <p:spPr>
          <a:xfrm>
            <a:off x="6598100" y="5507462"/>
            <a:ext cx="2145668"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Increase in number of outstanding reviews</a:t>
            </a:r>
          </a:p>
        </p:txBody>
      </p:sp>
      <p:sp>
        <p:nvSpPr>
          <p:cNvPr id="18" name="TextBox 17"/>
          <p:cNvSpPr txBox="1"/>
          <p:nvPr/>
        </p:nvSpPr>
        <p:spPr>
          <a:xfrm>
            <a:off x="6580121" y="5900752"/>
            <a:ext cx="2186160"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Decrease  in carers assessments  completed</a:t>
            </a:r>
          </a:p>
        </p:txBody>
      </p:sp>
      <p:sp>
        <p:nvSpPr>
          <p:cNvPr id="24" name="TextBox 23"/>
          <p:cNvSpPr txBox="1"/>
          <p:nvPr/>
        </p:nvSpPr>
        <p:spPr>
          <a:xfrm>
            <a:off x="3588071" y="2011032"/>
            <a:ext cx="4945305" cy="461665"/>
          </a:xfrm>
          <a:prstGeom prst="rect">
            <a:avLst/>
          </a:prstGeom>
          <a:solidFill>
            <a:srgbClr val="92D050"/>
          </a:solidFill>
        </p:spPr>
        <p:txBody>
          <a:bodyPr wrap="square" rtlCol="0">
            <a:spAutoFit/>
          </a:bodyPr>
          <a:lstStyle/>
          <a:p>
            <a:pPr marL="171450" indent="-171450">
              <a:buFont typeface="Arial" panose="020B0604020202020204" pitchFamily="34" charset="0"/>
              <a:buChar char="•"/>
            </a:pPr>
            <a:r>
              <a:rPr lang="en-GB" sz="1200" b="1" dirty="0"/>
              <a:t>Annual supervision compliance is 76% and at end of March 25 had increased to 83%</a:t>
            </a:r>
          </a:p>
        </p:txBody>
      </p:sp>
      <p:sp>
        <p:nvSpPr>
          <p:cNvPr id="30" name="TextBox 29"/>
          <p:cNvSpPr txBox="1"/>
          <p:nvPr/>
        </p:nvSpPr>
        <p:spPr>
          <a:xfrm>
            <a:off x="8848165" y="1039764"/>
            <a:ext cx="3286545" cy="600164"/>
          </a:xfrm>
          <a:prstGeom prst="rect">
            <a:avLst/>
          </a:prstGeom>
          <a:solidFill>
            <a:srgbClr val="FF0000"/>
          </a:solidFill>
        </p:spPr>
        <p:txBody>
          <a:bodyPr wrap="square" rtlCol="0">
            <a:spAutoFit/>
          </a:bodyPr>
          <a:lstStyle/>
          <a:p>
            <a:r>
              <a:rPr lang="en-GB" sz="1100" b="1" dirty="0"/>
              <a:t>Vacancies at 31</a:t>
            </a:r>
            <a:r>
              <a:rPr lang="en-GB" sz="1100" b="1" baseline="30000" dirty="0"/>
              <a:t>st</a:t>
            </a:r>
            <a:r>
              <a:rPr lang="en-GB" sz="1100" b="1" dirty="0"/>
              <a:t> March 24 </a:t>
            </a:r>
          </a:p>
          <a:p>
            <a:r>
              <a:rPr lang="en-GB" sz="1100" dirty="0"/>
              <a:t>2.3 Band 5/6 social work (SW) vacancies </a:t>
            </a:r>
          </a:p>
          <a:p>
            <a:r>
              <a:rPr lang="en-GB" sz="1100" dirty="0"/>
              <a:t>1.5 Band 8a (SW) vacancies</a:t>
            </a:r>
            <a:endParaRPr lang="en-GB" dirty="0"/>
          </a:p>
        </p:txBody>
      </p:sp>
      <p:sp>
        <p:nvSpPr>
          <p:cNvPr id="36" name="TextBox 35"/>
          <p:cNvSpPr txBox="1"/>
          <p:nvPr/>
        </p:nvSpPr>
        <p:spPr>
          <a:xfrm>
            <a:off x="8863008" y="1685889"/>
            <a:ext cx="3271702" cy="3416320"/>
          </a:xfrm>
          <a:prstGeom prst="rect">
            <a:avLst/>
          </a:prstGeom>
          <a:solidFill>
            <a:srgbClr val="00B0F0"/>
          </a:solidFill>
        </p:spPr>
        <p:txBody>
          <a:bodyPr wrap="square" rtlCol="0">
            <a:spAutoFit/>
          </a:bodyPr>
          <a:lstStyle/>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80" name="TextBox 79"/>
          <p:cNvSpPr txBox="1"/>
          <p:nvPr/>
        </p:nvSpPr>
        <p:spPr>
          <a:xfrm>
            <a:off x="10379868" y="1683014"/>
            <a:ext cx="1597015" cy="307777"/>
          </a:xfrm>
          <a:prstGeom prst="rect">
            <a:avLst/>
          </a:prstGeom>
          <a:noFill/>
        </p:spPr>
        <p:txBody>
          <a:bodyPr wrap="square" rtlCol="0">
            <a:spAutoFit/>
          </a:bodyPr>
          <a:lstStyle/>
          <a:p>
            <a:r>
              <a:rPr lang="en-GB" sz="1200" b="1" dirty="0">
                <a:solidFill>
                  <a:schemeClr val="bg1"/>
                </a:solidFill>
              </a:rPr>
              <a:t>Unallocated</a:t>
            </a:r>
            <a:r>
              <a:rPr lang="en-GB" sz="1400" b="1" dirty="0">
                <a:solidFill>
                  <a:schemeClr val="bg1"/>
                </a:solidFill>
              </a:rPr>
              <a:t> cases</a:t>
            </a:r>
          </a:p>
        </p:txBody>
      </p:sp>
      <p:pic>
        <p:nvPicPr>
          <p:cNvPr id="81" name="Picture 80" descr="Icons for defining goals (bullseye) &#10;and icon for Identifying Necessary Steps (staircase)"/>
          <p:cNvPicPr>
            <a:picLocks noChangeAspect="1"/>
          </p:cNvPicPr>
          <p:nvPr/>
        </p:nvPicPr>
        <p:blipFill rotWithShape="1">
          <a:blip r:embed="rId5" cstate="print">
            <a:biLevel thresh="50000"/>
            <a:extLst>
              <a:ext uri="{28A0092B-C50C-407E-A947-70E740481C1C}">
                <a14:useLocalDpi xmlns:a14="http://schemas.microsoft.com/office/drawing/2010/main" val="0"/>
              </a:ext>
            </a:extLst>
          </a:blip>
          <a:srcRect l="1221" t="-881" r="49390" b="881"/>
          <a:stretch/>
        </p:blipFill>
        <p:spPr>
          <a:xfrm>
            <a:off x="8900593" y="2011056"/>
            <a:ext cx="867219" cy="553674"/>
          </a:xfrm>
          <a:prstGeom prst="rect">
            <a:avLst/>
          </a:prstGeom>
        </p:spPr>
      </p:pic>
      <p:sp>
        <p:nvSpPr>
          <p:cNvPr id="83" name="TextBox 82"/>
          <p:cNvSpPr txBox="1"/>
          <p:nvPr/>
        </p:nvSpPr>
        <p:spPr>
          <a:xfrm>
            <a:off x="10238490" y="1940981"/>
            <a:ext cx="1799493" cy="1107996"/>
          </a:xfrm>
          <a:prstGeom prst="rect">
            <a:avLst/>
          </a:prstGeom>
          <a:solidFill>
            <a:schemeClr val="bg1"/>
          </a:solidFill>
        </p:spPr>
        <p:txBody>
          <a:bodyPr wrap="square" rtlCol="0">
            <a:spAutoFit/>
          </a:bodyPr>
          <a:lstStyle/>
          <a:p>
            <a:r>
              <a:rPr lang="en-GB" sz="1100" dirty="0"/>
              <a:t>Review of  sick leave</a:t>
            </a:r>
          </a:p>
          <a:p>
            <a:r>
              <a:rPr lang="en-GB" sz="1100" dirty="0"/>
              <a:t>Progression on delays to transfer to older people’s services</a:t>
            </a:r>
          </a:p>
          <a:p>
            <a:r>
              <a:rPr lang="en-GB" sz="1100" dirty="0"/>
              <a:t>Provide assurance re risk mitigations</a:t>
            </a:r>
          </a:p>
        </p:txBody>
      </p:sp>
      <p:sp>
        <p:nvSpPr>
          <p:cNvPr id="84" name="TextBox 83"/>
          <p:cNvSpPr txBox="1"/>
          <p:nvPr/>
        </p:nvSpPr>
        <p:spPr>
          <a:xfrm>
            <a:off x="8901679" y="2803872"/>
            <a:ext cx="1192894" cy="2123658"/>
          </a:xfrm>
          <a:prstGeom prst="rect">
            <a:avLst/>
          </a:prstGeom>
          <a:solidFill>
            <a:schemeClr val="bg1"/>
          </a:solidFill>
        </p:spPr>
        <p:txBody>
          <a:bodyPr wrap="square" rtlCol="0">
            <a:spAutoFit/>
          </a:bodyPr>
          <a:lstStyle/>
          <a:p>
            <a:pPr defTabSz="685800"/>
            <a:r>
              <a:rPr lang="en-GB" sz="1100" dirty="0">
                <a:solidFill>
                  <a:prstClr val="black"/>
                </a:solidFill>
              </a:rPr>
              <a:t>Co-designed training developed for staff</a:t>
            </a:r>
          </a:p>
          <a:p>
            <a:pPr defTabSz="685800"/>
            <a:r>
              <a:rPr lang="en-GB" sz="1100" dirty="0">
                <a:solidFill>
                  <a:prstClr val="black"/>
                </a:solidFill>
              </a:rPr>
              <a:t>Staff to review CA progression in supervision</a:t>
            </a:r>
          </a:p>
          <a:p>
            <a:pPr defTabSz="685800"/>
            <a:r>
              <a:rPr lang="en-GB" sz="1100" dirty="0">
                <a:solidFill>
                  <a:prstClr val="black"/>
                </a:solidFill>
              </a:rPr>
              <a:t>Regional liaison to resolve Encompass recording issues and validate data</a:t>
            </a:r>
          </a:p>
        </p:txBody>
      </p:sp>
      <p:sp>
        <p:nvSpPr>
          <p:cNvPr id="65" name="TextBox 64"/>
          <p:cNvSpPr txBox="1"/>
          <p:nvPr/>
        </p:nvSpPr>
        <p:spPr>
          <a:xfrm>
            <a:off x="8814637" y="2510065"/>
            <a:ext cx="1633703" cy="276999"/>
          </a:xfrm>
          <a:prstGeom prst="rect">
            <a:avLst/>
          </a:prstGeom>
          <a:noFill/>
        </p:spPr>
        <p:txBody>
          <a:bodyPr wrap="square" rtlCol="0">
            <a:spAutoFit/>
          </a:bodyPr>
          <a:lstStyle/>
          <a:p>
            <a:r>
              <a:rPr lang="en-GB" sz="1200" b="1" dirty="0">
                <a:solidFill>
                  <a:schemeClr val="bg1"/>
                </a:solidFill>
              </a:rPr>
              <a:t>Carers Assessment</a:t>
            </a:r>
          </a:p>
        </p:txBody>
      </p:sp>
      <p:pic>
        <p:nvPicPr>
          <p:cNvPr id="85" name="Picture 84" descr="Share Media via URL - OAI+"/>
          <p:cNvPicPr>
            <a:picLocks noChangeAspect="1"/>
          </p:cNvPicPr>
          <p:nvPr/>
        </p:nvPicPr>
        <p:blipFill>
          <a:blip r:embed="rId6">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904743" y="1757944"/>
            <a:ext cx="1044000" cy="278808"/>
          </a:xfrm>
          <a:prstGeom prst="rect">
            <a:avLst/>
          </a:prstGeom>
        </p:spPr>
      </p:pic>
      <p:sp>
        <p:nvSpPr>
          <p:cNvPr id="68" name="TextBox 67"/>
          <p:cNvSpPr txBox="1"/>
          <p:nvPr/>
        </p:nvSpPr>
        <p:spPr>
          <a:xfrm>
            <a:off x="10460232" y="3838104"/>
            <a:ext cx="1827644" cy="461665"/>
          </a:xfrm>
          <a:prstGeom prst="rect">
            <a:avLst/>
          </a:prstGeom>
          <a:noFill/>
        </p:spPr>
        <p:txBody>
          <a:bodyPr wrap="square" rtlCol="0">
            <a:spAutoFit/>
          </a:bodyPr>
          <a:lstStyle/>
          <a:p>
            <a:r>
              <a:rPr lang="en-GB" sz="1200" b="1" dirty="0">
                <a:solidFill>
                  <a:schemeClr val="bg1"/>
                </a:solidFill>
              </a:rPr>
              <a:t>Complex placement provision</a:t>
            </a:r>
          </a:p>
        </p:txBody>
      </p:sp>
      <p:sp>
        <p:nvSpPr>
          <p:cNvPr id="69" name="TextBox 68"/>
          <p:cNvSpPr txBox="1"/>
          <p:nvPr/>
        </p:nvSpPr>
        <p:spPr>
          <a:xfrm>
            <a:off x="10198551" y="4276840"/>
            <a:ext cx="1873659" cy="769441"/>
          </a:xfrm>
          <a:prstGeom prst="rect">
            <a:avLst/>
          </a:prstGeom>
          <a:solidFill>
            <a:schemeClr val="bg1"/>
          </a:solidFill>
        </p:spPr>
        <p:txBody>
          <a:bodyPr wrap="square" rtlCol="0">
            <a:spAutoFit/>
          </a:bodyPr>
          <a:lstStyle/>
          <a:p>
            <a:r>
              <a:rPr lang="en-GB" sz="1100" dirty="0" err="1"/>
              <a:t>Thresholding</a:t>
            </a:r>
            <a:r>
              <a:rPr lang="en-GB" sz="1100" dirty="0"/>
              <a:t> for new provider</a:t>
            </a:r>
          </a:p>
          <a:p>
            <a:r>
              <a:rPr lang="en-GB" sz="1100" dirty="0"/>
              <a:t>Completion of restrictive practice work</a:t>
            </a:r>
          </a:p>
        </p:txBody>
      </p:sp>
      <p:sp>
        <p:nvSpPr>
          <p:cNvPr id="46" name="Right Arrow 45"/>
          <p:cNvSpPr/>
          <p:nvPr/>
        </p:nvSpPr>
        <p:spPr>
          <a:xfrm rot="5400000">
            <a:off x="2562056" y="3882236"/>
            <a:ext cx="408389" cy="190653"/>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7" name="Left-Right Arrow 46"/>
          <p:cNvSpPr/>
          <p:nvPr/>
        </p:nvSpPr>
        <p:spPr>
          <a:xfrm>
            <a:off x="2453682" y="4445238"/>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 name="TextBox 3"/>
          <p:cNvSpPr txBox="1"/>
          <p:nvPr/>
        </p:nvSpPr>
        <p:spPr>
          <a:xfrm>
            <a:off x="6514989" y="3392773"/>
            <a:ext cx="2194853" cy="2215991"/>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Physical and Sensory Disability Services have continued to experience challenges with the limited provision of community placements, these include Care Homes, Supported Housing and Domiciliary Care to meet the needs of service users under 65 years of age</a:t>
            </a:r>
            <a:r>
              <a:rPr lang="en-GB" b="1" dirty="0"/>
              <a:t>.</a:t>
            </a:r>
          </a:p>
        </p:txBody>
      </p:sp>
      <p:sp>
        <p:nvSpPr>
          <p:cNvPr id="2" name="TextBox 1"/>
          <p:cNvSpPr txBox="1"/>
          <p:nvPr/>
        </p:nvSpPr>
        <p:spPr>
          <a:xfrm>
            <a:off x="10448340" y="3029339"/>
            <a:ext cx="1407937" cy="276999"/>
          </a:xfrm>
          <a:prstGeom prst="rect">
            <a:avLst/>
          </a:prstGeom>
          <a:noFill/>
        </p:spPr>
        <p:txBody>
          <a:bodyPr wrap="square" rtlCol="0">
            <a:spAutoFit/>
          </a:bodyPr>
          <a:lstStyle/>
          <a:p>
            <a:r>
              <a:rPr lang="en-GB" sz="1200" b="1" dirty="0">
                <a:solidFill>
                  <a:schemeClr val="bg1"/>
                </a:solidFill>
              </a:rPr>
              <a:t>Annual reviews</a:t>
            </a:r>
          </a:p>
        </p:txBody>
      </p:sp>
      <p:sp>
        <p:nvSpPr>
          <p:cNvPr id="5" name="TextBox 4"/>
          <p:cNvSpPr txBox="1"/>
          <p:nvPr/>
        </p:nvSpPr>
        <p:spPr>
          <a:xfrm>
            <a:off x="10238490" y="3298630"/>
            <a:ext cx="1778113" cy="600164"/>
          </a:xfrm>
          <a:prstGeom prst="rect">
            <a:avLst/>
          </a:prstGeom>
          <a:solidFill>
            <a:schemeClr val="bg1"/>
          </a:solidFill>
        </p:spPr>
        <p:txBody>
          <a:bodyPr wrap="square" rtlCol="0">
            <a:spAutoFit/>
          </a:bodyPr>
          <a:lstStyle/>
          <a:p>
            <a:r>
              <a:rPr lang="en-GB" sz="1100" dirty="0"/>
              <a:t>Overtime for staff</a:t>
            </a:r>
          </a:p>
          <a:p>
            <a:r>
              <a:rPr lang="en-GB" sz="1100" dirty="0"/>
              <a:t>Action plan to reduce sickness levels</a:t>
            </a:r>
          </a:p>
        </p:txBody>
      </p:sp>
      <p:sp>
        <p:nvSpPr>
          <p:cNvPr id="44" name="Left-Right Arrow 43"/>
          <p:cNvSpPr/>
          <p:nvPr/>
        </p:nvSpPr>
        <p:spPr>
          <a:xfrm>
            <a:off x="2502684" y="5533263"/>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5" name="Right Arrow 44"/>
          <p:cNvSpPr/>
          <p:nvPr/>
        </p:nvSpPr>
        <p:spPr>
          <a:xfrm rot="16200000">
            <a:off x="2542814" y="5933304"/>
            <a:ext cx="408389" cy="190653"/>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9" name="Right Arrow 48"/>
          <p:cNvSpPr/>
          <p:nvPr/>
        </p:nvSpPr>
        <p:spPr>
          <a:xfrm rot="5400000">
            <a:off x="2501939" y="5117660"/>
            <a:ext cx="408389" cy="190653"/>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graphicFrame>
        <p:nvGraphicFramePr>
          <p:cNvPr id="50" name="Chart 49" descr="Line Graph showing the number of unallocated cases PSD March 24-March 25&#10;"/>
          <p:cNvGraphicFramePr/>
          <p:nvPr>
            <p:extLst>
              <p:ext uri="{D42A27DB-BD31-4B8C-83A1-F6EECF244321}">
                <p14:modId xmlns:p14="http://schemas.microsoft.com/office/powerpoint/2010/main" val="375620711"/>
              </p:ext>
            </p:extLst>
          </p:nvPr>
        </p:nvGraphicFramePr>
        <p:xfrm>
          <a:off x="3683321" y="3963805"/>
          <a:ext cx="3056612" cy="2412000"/>
        </p:xfrm>
        <a:graphic>
          <a:graphicData uri="http://schemas.openxmlformats.org/drawingml/2006/chart">
            <c:chart xmlns:c="http://schemas.openxmlformats.org/drawingml/2006/chart" xmlns:r="http://schemas.openxmlformats.org/officeDocument/2006/relationships" r:id="rId7"/>
          </a:graphicData>
        </a:graphic>
      </p:graphicFrame>
      <p:sp>
        <p:nvSpPr>
          <p:cNvPr id="61" name="TextBox 60"/>
          <p:cNvSpPr txBox="1"/>
          <p:nvPr/>
        </p:nvSpPr>
        <p:spPr>
          <a:xfrm>
            <a:off x="3592783" y="1155180"/>
            <a:ext cx="1798710" cy="369332"/>
          </a:xfrm>
          <a:prstGeom prst="rect">
            <a:avLst/>
          </a:prstGeom>
          <a:noFill/>
        </p:spPr>
        <p:txBody>
          <a:bodyPr wrap="square" rtlCol="0">
            <a:spAutoFit/>
          </a:bodyPr>
          <a:lstStyle/>
          <a:p>
            <a:r>
              <a:rPr lang="en-GB" b="1" dirty="0">
                <a:solidFill>
                  <a:srgbClr val="002060"/>
                </a:solidFill>
              </a:rPr>
              <a:t>What went well</a:t>
            </a:r>
          </a:p>
        </p:txBody>
      </p:sp>
      <p:sp>
        <p:nvSpPr>
          <p:cNvPr id="6" name="TextBox 5"/>
          <p:cNvSpPr txBox="1"/>
          <p:nvPr/>
        </p:nvSpPr>
        <p:spPr>
          <a:xfrm>
            <a:off x="3553584" y="1459331"/>
            <a:ext cx="4464182" cy="646331"/>
          </a:xfrm>
          <a:prstGeom prst="rect">
            <a:avLst/>
          </a:prstGeom>
          <a:noFill/>
        </p:spPr>
        <p:txBody>
          <a:bodyPr wrap="square" rtlCol="0">
            <a:spAutoFit/>
          </a:bodyPr>
          <a:lstStyle/>
          <a:p>
            <a:pPr marL="171450" indent="-171450" defTabSz="685800">
              <a:buFont typeface="Arial" panose="020B0604020202020204" pitchFamily="34" charset="0"/>
              <a:buChar char="•"/>
            </a:pPr>
            <a:r>
              <a:rPr lang="en-GB" sz="1200" b="1" dirty="0"/>
              <a:t>Care home and domiciliary annual reviews. PSD has developed monthly reporting on annual reviews completed. An action plan is in place and monthly monitoring and reporting is ongoing</a:t>
            </a:r>
            <a:endParaRPr lang="en-GB" sz="1200" b="1" dirty="0">
              <a:solidFill>
                <a:prstClr val="black"/>
              </a:solidFill>
            </a:endParaRPr>
          </a:p>
        </p:txBody>
      </p:sp>
      <p:sp>
        <p:nvSpPr>
          <p:cNvPr id="7" name="TextBox 6"/>
          <p:cNvSpPr txBox="1"/>
          <p:nvPr/>
        </p:nvSpPr>
        <p:spPr>
          <a:xfrm>
            <a:off x="3588071" y="2989696"/>
            <a:ext cx="4308026" cy="276999"/>
          </a:xfrm>
          <a:prstGeom prst="rect">
            <a:avLst/>
          </a:prstGeom>
          <a:noFill/>
        </p:spPr>
        <p:txBody>
          <a:bodyPr wrap="square" rtlCol="0">
            <a:spAutoFit/>
          </a:bodyPr>
          <a:lstStyle/>
          <a:p>
            <a:pPr marL="171450" indent="-171450">
              <a:buFont typeface="Arial" panose="020B0604020202020204" pitchFamily="34" charset="0"/>
              <a:buChar char="•"/>
            </a:pPr>
            <a:r>
              <a:rPr lang="en-GB" sz="1200" b="1" dirty="0"/>
              <a:t>Increased uptake of day opportunities</a:t>
            </a:r>
          </a:p>
        </p:txBody>
      </p:sp>
      <p:sp>
        <p:nvSpPr>
          <p:cNvPr id="63" name="TextBox 62"/>
          <p:cNvSpPr txBox="1"/>
          <p:nvPr/>
        </p:nvSpPr>
        <p:spPr>
          <a:xfrm>
            <a:off x="6576327" y="6240314"/>
            <a:ext cx="2133516" cy="461665"/>
          </a:xfrm>
          <a:prstGeom prst="rect">
            <a:avLst/>
          </a:prstGeom>
          <a:noFill/>
        </p:spPr>
        <p:txBody>
          <a:bodyPr wrap="square" rtlCol="0">
            <a:spAutoFit/>
          </a:bodyPr>
          <a:lstStyle/>
          <a:p>
            <a:pPr marL="171450" indent="-171450">
              <a:buFont typeface="Arial" panose="020B0604020202020204" pitchFamily="34" charset="0"/>
              <a:buChar char="•"/>
            </a:pPr>
            <a:r>
              <a:rPr lang="en-GB" sz="1200" b="1" dirty="0"/>
              <a:t>There is limited assurance with Encompass data </a:t>
            </a:r>
            <a:endParaRPr lang="en-GB" sz="1200" dirty="0"/>
          </a:p>
        </p:txBody>
      </p:sp>
    </p:spTree>
    <p:extLst>
      <p:ext uri="{BB962C8B-B14F-4D97-AF65-F5344CB8AC3E}">
        <p14:creationId xmlns:p14="http://schemas.microsoft.com/office/powerpoint/2010/main" val="251965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495"/>
            <a:ext cx="12191999" cy="946413"/>
          </a:xfrm>
          <a:prstGeom prst="rect">
            <a:avLst/>
          </a:prstGeom>
          <a:solidFill>
            <a:srgbClr val="00B0F0"/>
          </a:solidFill>
          <a:ln>
            <a:solidFill>
              <a:srgbClr val="00B0F0"/>
            </a:solidFill>
          </a:ln>
        </p:spPr>
        <p:txBody>
          <a:bodyPr wrap="square" rtlCol="0">
            <a:spAutoFit/>
          </a:bodyPr>
          <a:lstStyle/>
          <a:p>
            <a:pPr defTabSz="685800"/>
            <a:r>
              <a:rPr lang="en-GB" sz="3000" dirty="0">
                <a:solidFill>
                  <a:prstClr val="black"/>
                </a:solidFill>
                <a:latin typeface="Calibri" panose="020F0502020204030204"/>
              </a:rPr>
              <a:t>Delegated Statutory Functions</a:t>
            </a:r>
          </a:p>
          <a:p>
            <a:pPr defTabSz="685800"/>
            <a:r>
              <a:rPr lang="en-GB" sz="1350" dirty="0">
                <a:solidFill>
                  <a:prstClr val="black"/>
                </a:solidFill>
                <a:latin typeface="Calibri" panose="020F0502020204030204"/>
              </a:rPr>
              <a:t>Service area:  Adult Learning Disability Services</a:t>
            </a:r>
            <a:endParaRPr lang="en-GB" sz="1200" dirty="0">
              <a:solidFill>
                <a:prstClr val="black"/>
              </a:solidFill>
            </a:endParaRPr>
          </a:p>
          <a:p>
            <a:pPr defTabSz="685800"/>
            <a:r>
              <a:rPr lang="en-GB" sz="1200" dirty="0">
                <a:solidFill>
                  <a:prstClr val="black"/>
                </a:solidFill>
              </a:rPr>
              <a:t>1</a:t>
            </a:r>
            <a:r>
              <a:rPr lang="en-GB" sz="1200" baseline="30000" dirty="0">
                <a:solidFill>
                  <a:prstClr val="black"/>
                </a:solidFill>
              </a:rPr>
              <a:t>st</a:t>
            </a:r>
            <a:r>
              <a:rPr lang="en-GB" sz="1200" dirty="0">
                <a:solidFill>
                  <a:prstClr val="black"/>
                </a:solidFill>
              </a:rPr>
              <a:t> April 2024- 31</a:t>
            </a:r>
            <a:r>
              <a:rPr lang="en-GB" sz="1200" baseline="30000" dirty="0">
                <a:solidFill>
                  <a:prstClr val="black"/>
                </a:solidFill>
              </a:rPr>
              <a:t>st</a:t>
            </a:r>
            <a:r>
              <a:rPr lang="en-GB" sz="1200" dirty="0">
                <a:solidFill>
                  <a:prstClr val="black"/>
                </a:solidFill>
              </a:rPr>
              <a:t> March 2025</a:t>
            </a:r>
          </a:p>
        </p:txBody>
      </p:sp>
      <p:pic>
        <p:nvPicPr>
          <p:cNvPr id="86" name="Picture 85" descr="BHSCT Logo"/>
          <p:cNvPicPr/>
          <p:nvPr/>
        </p:nvPicPr>
        <p:blipFill>
          <a:blip r:embed="rId2">
            <a:extLst>
              <a:ext uri="{28A0092B-C50C-407E-A947-70E740481C1C}">
                <a14:useLocalDpi xmlns:a14="http://schemas.microsoft.com/office/drawing/2010/main" val="0"/>
              </a:ext>
            </a:extLst>
          </a:blip>
          <a:srcRect/>
          <a:stretch>
            <a:fillRect/>
          </a:stretch>
        </p:blipFill>
        <p:spPr bwMode="auto">
          <a:xfrm>
            <a:off x="61619" y="6128809"/>
            <a:ext cx="2301796" cy="630694"/>
          </a:xfrm>
          <a:prstGeom prst="rect">
            <a:avLst/>
          </a:prstGeom>
          <a:noFill/>
          <a:ln>
            <a:noFill/>
          </a:ln>
        </p:spPr>
      </p:pic>
      <p:sp>
        <p:nvSpPr>
          <p:cNvPr id="90" name="Rectangle 89"/>
          <p:cNvSpPr/>
          <p:nvPr/>
        </p:nvSpPr>
        <p:spPr>
          <a:xfrm>
            <a:off x="3571743" y="1064048"/>
            <a:ext cx="5128519" cy="2519308"/>
          </a:xfrm>
          <a:prstGeom prst="rect">
            <a:avLst/>
          </a:prstGeom>
          <a:solidFill>
            <a:srgbClr val="92D050"/>
          </a:solidFill>
          <a:ln/>
        </p:spPr>
        <p:style>
          <a:lnRef idx="2">
            <a:schemeClr val="accent5"/>
          </a:lnRef>
          <a:fillRef idx="1">
            <a:schemeClr val="lt1"/>
          </a:fillRef>
          <a:effectRef idx="0">
            <a:schemeClr val="accent5"/>
          </a:effectRef>
          <a:fontRef idx="minor">
            <a:schemeClr val="dk1"/>
          </a:fontRef>
        </p:style>
        <p:txBody>
          <a:bodyPr rtlCol="0" anchor="ctr"/>
          <a:lstStyle/>
          <a:p>
            <a:pPr defTabSz="685800"/>
            <a:endParaRPr lang="en-GB" sz="1050" b="1" i="1" dirty="0">
              <a:solidFill>
                <a:prstClr val="black"/>
              </a:solidFill>
              <a:latin typeface="Calibri" panose="020F0502020204030204"/>
            </a:endParaRPr>
          </a:p>
          <a:p>
            <a:pPr defTabSz="685800"/>
            <a:endParaRPr lang="en-GB" sz="1050" dirty="0">
              <a:solidFill>
                <a:prstClr val="black"/>
              </a:solidFill>
              <a:latin typeface="Calibri" panose="020F0502020204030204"/>
            </a:endParaRPr>
          </a:p>
          <a:p>
            <a:pPr defTabSz="685800"/>
            <a:endParaRPr lang="en-GB" sz="1050" dirty="0">
              <a:solidFill>
                <a:prstClr val="black"/>
              </a:solidFill>
              <a:latin typeface="Calibri" panose="020F0502020204030204"/>
            </a:endParaRPr>
          </a:p>
        </p:txBody>
      </p:sp>
      <p:sp>
        <p:nvSpPr>
          <p:cNvPr id="91" name="Rectangle 90"/>
          <p:cNvSpPr/>
          <p:nvPr/>
        </p:nvSpPr>
        <p:spPr>
          <a:xfrm>
            <a:off x="3590158" y="3615507"/>
            <a:ext cx="5095162" cy="3123681"/>
          </a:xfrm>
          <a:prstGeom prst="rect">
            <a:avLst/>
          </a:prstGeom>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marL="171450" indent="-171450">
              <a:buFont typeface="Arial" panose="020B0604020202020204" pitchFamily="34" charset="0"/>
              <a:buChar char="•"/>
            </a:pPr>
            <a:endParaRPr lang="en-GB" sz="1400" dirty="0"/>
          </a:p>
        </p:txBody>
      </p:sp>
      <p:sp>
        <p:nvSpPr>
          <p:cNvPr id="3" name="TextBox 2"/>
          <p:cNvSpPr txBox="1"/>
          <p:nvPr/>
        </p:nvSpPr>
        <p:spPr>
          <a:xfrm>
            <a:off x="0" y="959315"/>
            <a:ext cx="1804805" cy="307777"/>
          </a:xfrm>
          <a:prstGeom prst="rect">
            <a:avLst/>
          </a:prstGeom>
          <a:noFill/>
        </p:spPr>
        <p:txBody>
          <a:bodyPr wrap="square" rtlCol="0">
            <a:spAutoFit/>
          </a:bodyPr>
          <a:lstStyle/>
          <a:p>
            <a:pPr defTabSz="685800"/>
            <a:r>
              <a:rPr lang="en-GB" sz="1400" dirty="0">
                <a:solidFill>
                  <a:prstClr val="black"/>
                </a:solidFill>
                <a:latin typeface="Calibri" panose="020F0502020204030204"/>
              </a:rPr>
              <a:t>Data overview </a:t>
            </a:r>
            <a:endParaRPr lang="en-GB" sz="700" dirty="0">
              <a:solidFill>
                <a:prstClr val="black"/>
              </a:solidFill>
              <a:latin typeface="Calibri" panose="020F0502020204030204"/>
            </a:endParaRPr>
          </a:p>
        </p:txBody>
      </p:sp>
      <p:pic>
        <p:nvPicPr>
          <p:cNvPr id="38" name="Picture 37" descr="Animated Graphic of a Report Card"/>
          <p:cNvPicPr>
            <a:picLocks noChangeAspect="1"/>
          </p:cNvPicPr>
          <p:nvPr/>
        </p:nvPicPr>
        <p:blipFill>
          <a:blip r:embed="rId3" cstate="print">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895999" y="49773"/>
            <a:ext cx="1296000" cy="893888"/>
          </a:xfrm>
          <a:prstGeom prst="rect">
            <a:avLst/>
          </a:prstGeom>
        </p:spPr>
      </p:pic>
      <p:graphicFrame>
        <p:nvGraphicFramePr>
          <p:cNvPr id="40" name="Table 39"/>
          <p:cNvGraphicFramePr>
            <a:graphicFrameLocks noGrp="1"/>
          </p:cNvGraphicFramePr>
          <p:nvPr>
            <p:extLst>
              <p:ext uri="{D42A27DB-BD31-4B8C-83A1-F6EECF244321}">
                <p14:modId xmlns:p14="http://schemas.microsoft.com/office/powerpoint/2010/main" val="2997543934"/>
              </p:ext>
            </p:extLst>
          </p:nvPr>
        </p:nvGraphicFramePr>
        <p:xfrm>
          <a:off x="-13014" y="1267092"/>
          <a:ext cx="3621702" cy="5949287"/>
        </p:xfrm>
        <a:graphic>
          <a:graphicData uri="http://schemas.openxmlformats.org/drawingml/2006/table">
            <a:tbl>
              <a:tblPr firstRow="1" bandRow="1">
                <a:tableStyleId>{2D5ABB26-0587-4C30-8999-92F81FD0307C}</a:tableStyleId>
              </a:tblPr>
              <a:tblGrid>
                <a:gridCol w="779527">
                  <a:extLst>
                    <a:ext uri="{9D8B030D-6E8A-4147-A177-3AD203B41FA5}">
                      <a16:colId xmlns:a16="http://schemas.microsoft.com/office/drawing/2014/main" val="3489528828"/>
                    </a:ext>
                  </a:extLst>
                </a:gridCol>
                <a:gridCol w="2042708">
                  <a:extLst>
                    <a:ext uri="{9D8B030D-6E8A-4147-A177-3AD203B41FA5}">
                      <a16:colId xmlns:a16="http://schemas.microsoft.com/office/drawing/2014/main" val="2176547501"/>
                    </a:ext>
                  </a:extLst>
                </a:gridCol>
                <a:gridCol w="799467">
                  <a:extLst>
                    <a:ext uri="{9D8B030D-6E8A-4147-A177-3AD203B41FA5}">
                      <a16:colId xmlns:a16="http://schemas.microsoft.com/office/drawing/2014/main" val="800800030"/>
                    </a:ext>
                  </a:extLst>
                </a:gridCol>
              </a:tblGrid>
              <a:tr h="645767">
                <a:tc>
                  <a:txBody>
                    <a:bodyPr/>
                    <a:lstStyle/>
                    <a:p>
                      <a:r>
                        <a:rPr lang="en-GB" b="1" dirty="0"/>
                        <a:t>339</a:t>
                      </a:r>
                    </a:p>
                  </a:txBody>
                  <a:tcPr/>
                </a:tc>
                <a:tc>
                  <a:txBody>
                    <a:bodyPr/>
                    <a:lstStyle/>
                    <a:p>
                      <a:r>
                        <a:rPr lang="en-GB" dirty="0">
                          <a:latin typeface="Bahnschrift Condensed" panose="020B0502040204020203" pitchFamily="34" charset="0"/>
                        </a:rPr>
                        <a:t>Unallocated cases</a:t>
                      </a:r>
                    </a:p>
                  </a:txBody>
                  <a:tcPr/>
                </a:tc>
                <a:tc>
                  <a:txBody>
                    <a:bodyPr/>
                    <a:lstStyle/>
                    <a:p>
                      <a:r>
                        <a:rPr lang="en-GB" sz="1000" dirty="0">
                          <a:solidFill>
                            <a:srgbClr val="00B050"/>
                          </a:solidFill>
                        </a:rPr>
                        <a:t>Reduction</a:t>
                      </a:r>
                      <a:r>
                        <a:rPr lang="en-GB" sz="1000" baseline="0" dirty="0">
                          <a:solidFill>
                            <a:srgbClr val="00B050"/>
                          </a:solidFill>
                        </a:rPr>
                        <a:t> of 240</a:t>
                      </a:r>
                      <a:endParaRPr lang="en-GB" sz="1000" dirty="0">
                        <a:solidFill>
                          <a:srgbClr val="00B050"/>
                        </a:solidFill>
                      </a:endParaRPr>
                    </a:p>
                  </a:txBody>
                  <a:tcPr/>
                </a:tc>
                <a:extLst>
                  <a:ext uri="{0D108BD9-81ED-4DB2-BD59-A6C34878D82A}">
                    <a16:rowId xmlns:a16="http://schemas.microsoft.com/office/drawing/2014/main" val="1032965335"/>
                  </a:ext>
                </a:extLst>
              </a:tr>
              <a:tr h="704029">
                <a:tc>
                  <a:txBody>
                    <a:bodyPr/>
                    <a:lstStyle/>
                    <a:p>
                      <a:r>
                        <a:rPr lang="en-GB" b="1" dirty="0"/>
                        <a:t>146</a:t>
                      </a:r>
                    </a:p>
                  </a:txBody>
                  <a:tcPr/>
                </a:tc>
                <a:tc>
                  <a:txBody>
                    <a:bodyPr/>
                    <a:lstStyle/>
                    <a:p>
                      <a:r>
                        <a:rPr lang="en-GB" dirty="0">
                          <a:latin typeface="Bahnschrift Condensed" panose="020B0502040204020203" pitchFamily="34" charset="0"/>
                        </a:rPr>
                        <a:t>Community</a:t>
                      </a:r>
                      <a:r>
                        <a:rPr lang="en-GB" baseline="0" dirty="0">
                          <a:latin typeface="Bahnschrift Condensed" panose="020B0502040204020203" pitchFamily="34" charset="0"/>
                        </a:rPr>
                        <a:t> social work referrals</a:t>
                      </a:r>
                      <a:endParaRPr lang="en-GB" dirty="0">
                        <a:latin typeface="Bahnschrift Condensed" panose="020B0502040204020203" pitchFamily="34" charset="0"/>
                      </a:endParaRPr>
                    </a:p>
                  </a:txBody>
                  <a:tcPr/>
                </a:tc>
                <a:tc>
                  <a:txBody>
                    <a:bodyPr/>
                    <a:lstStyle/>
                    <a:p>
                      <a:r>
                        <a:rPr lang="en-GB" sz="1000" dirty="0">
                          <a:solidFill>
                            <a:srgbClr val="00B050"/>
                          </a:solidFill>
                        </a:rPr>
                        <a:t>Reduction</a:t>
                      </a:r>
                      <a:r>
                        <a:rPr lang="en-GB" sz="1000" baseline="0" dirty="0">
                          <a:solidFill>
                            <a:srgbClr val="00B050"/>
                          </a:solidFill>
                        </a:rPr>
                        <a:t> of 167 due to  cleansing of referral list</a:t>
                      </a:r>
                      <a:endParaRPr lang="en-GB" sz="1000" dirty="0">
                        <a:solidFill>
                          <a:srgbClr val="00B050"/>
                        </a:solidFill>
                      </a:endParaRPr>
                    </a:p>
                  </a:txBody>
                  <a:tcPr/>
                </a:tc>
                <a:extLst>
                  <a:ext uri="{0D108BD9-81ED-4DB2-BD59-A6C34878D82A}">
                    <a16:rowId xmlns:a16="http://schemas.microsoft.com/office/drawing/2014/main" val="1412399857"/>
                  </a:ext>
                </a:extLst>
              </a:tr>
              <a:tr h="1005756">
                <a:tc>
                  <a:txBody>
                    <a:bodyPr/>
                    <a:lstStyle/>
                    <a:p>
                      <a:r>
                        <a:rPr lang="en-GB" b="1" dirty="0"/>
                        <a:t>1524</a:t>
                      </a:r>
                    </a:p>
                  </a:txBody>
                  <a:tcPr/>
                </a:tc>
                <a:tc>
                  <a:txBody>
                    <a:bodyPr/>
                    <a:lstStyle/>
                    <a:p>
                      <a:r>
                        <a:rPr lang="en-GB" dirty="0">
                          <a:latin typeface="Bahnschrift Condensed" panose="020B0502040204020203" pitchFamily="34" charset="0"/>
                        </a:rPr>
                        <a:t>People receiving a social work/ social</a:t>
                      </a:r>
                    </a:p>
                    <a:p>
                      <a:r>
                        <a:rPr lang="en-GB" baseline="0" dirty="0">
                          <a:latin typeface="Bahnschrift Condensed" panose="020B0502040204020203" pitchFamily="34" charset="0"/>
                        </a:rPr>
                        <a:t>care service</a:t>
                      </a:r>
                      <a:endParaRPr lang="en-GB" dirty="0">
                        <a:latin typeface="Bahnschrift Condensed" panose="020B0502040204020203" pitchFamily="34" charset="0"/>
                      </a:endParaRPr>
                    </a:p>
                  </a:txBody>
                  <a:tcPr/>
                </a:tc>
                <a:tc>
                  <a:txBody>
                    <a:bodyPr/>
                    <a:lstStyle/>
                    <a:p>
                      <a:r>
                        <a:rPr lang="en-GB" sz="1000" dirty="0">
                          <a:solidFill>
                            <a:srgbClr val="FFC000"/>
                          </a:solidFill>
                        </a:rPr>
                        <a:t>Slight</a:t>
                      </a:r>
                      <a:r>
                        <a:rPr lang="en-GB" sz="1000" baseline="0" dirty="0">
                          <a:solidFill>
                            <a:srgbClr val="FFC000"/>
                          </a:solidFill>
                        </a:rPr>
                        <a:t> decrease by 76 of people receiving support </a:t>
                      </a:r>
                      <a:endParaRPr lang="en-GB" sz="1000" dirty="0">
                        <a:solidFill>
                          <a:srgbClr val="FFC000"/>
                        </a:solidFill>
                      </a:endParaRPr>
                    </a:p>
                  </a:txBody>
                  <a:tcPr/>
                </a:tc>
                <a:extLst>
                  <a:ext uri="{0D108BD9-81ED-4DB2-BD59-A6C34878D82A}">
                    <a16:rowId xmlns:a16="http://schemas.microsoft.com/office/drawing/2014/main" val="622407480"/>
                  </a:ext>
                </a:extLst>
              </a:tr>
              <a:tr h="458615">
                <a:tc>
                  <a:txBody>
                    <a:bodyPr/>
                    <a:lstStyle/>
                    <a:p>
                      <a:r>
                        <a:rPr lang="en-GB" b="1" dirty="0"/>
                        <a:t>110</a:t>
                      </a:r>
                    </a:p>
                  </a:txBody>
                  <a:tcPr/>
                </a:tc>
                <a:tc>
                  <a:txBody>
                    <a:bodyPr/>
                    <a:lstStyle/>
                    <a:p>
                      <a:r>
                        <a:rPr lang="en-GB" dirty="0">
                          <a:latin typeface="Bahnschrift Condensed" panose="020B0502040204020203" pitchFamily="34" charset="0"/>
                        </a:rPr>
                        <a:t>Accepted offer of </a:t>
                      </a:r>
                    </a:p>
                    <a:p>
                      <a:r>
                        <a:rPr lang="en-GB" dirty="0">
                          <a:latin typeface="Bahnschrift Condensed" panose="020B0502040204020203" pitchFamily="34" charset="0"/>
                        </a:rPr>
                        <a:t>carers assessment</a:t>
                      </a:r>
                    </a:p>
                  </a:txBody>
                  <a:tcPr/>
                </a:tc>
                <a:tc>
                  <a:txBody>
                    <a:bodyPr/>
                    <a:lstStyle/>
                    <a:p>
                      <a:r>
                        <a:rPr lang="en-GB" sz="1000" dirty="0">
                          <a:solidFill>
                            <a:srgbClr val="FFC000"/>
                          </a:solidFill>
                        </a:rPr>
                        <a:t>Remained</a:t>
                      </a:r>
                      <a:r>
                        <a:rPr lang="en-GB" sz="1000" baseline="0" dirty="0">
                          <a:solidFill>
                            <a:srgbClr val="FFC000"/>
                          </a:solidFill>
                        </a:rPr>
                        <a:t> stable with decrease of 17</a:t>
                      </a:r>
                      <a:endParaRPr lang="en-GB" sz="1000" dirty="0">
                        <a:solidFill>
                          <a:srgbClr val="FFC000"/>
                        </a:solidFill>
                      </a:endParaRPr>
                    </a:p>
                  </a:txBody>
                  <a:tcPr/>
                </a:tc>
                <a:extLst>
                  <a:ext uri="{0D108BD9-81ED-4DB2-BD59-A6C34878D82A}">
                    <a16:rowId xmlns:a16="http://schemas.microsoft.com/office/drawing/2014/main" val="2673357223"/>
                  </a:ext>
                </a:extLst>
              </a:tr>
              <a:tr h="424354">
                <a:tc>
                  <a:txBody>
                    <a:bodyPr/>
                    <a:lstStyle/>
                    <a:p>
                      <a:r>
                        <a:rPr lang="en-GB" b="1" dirty="0"/>
                        <a:t>297</a:t>
                      </a:r>
                    </a:p>
                  </a:txBody>
                  <a:tcPr/>
                </a:tc>
                <a:tc>
                  <a:txBody>
                    <a:bodyPr/>
                    <a:lstStyle/>
                    <a:p>
                      <a:r>
                        <a:rPr lang="en-GB" dirty="0">
                          <a:latin typeface="Bahnschrift Condensed" panose="020B0502040204020203" pitchFamily="34" charset="0"/>
                        </a:rPr>
                        <a:t>Direct payments</a:t>
                      </a:r>
                    </a:p>
                  </a:txBody>
                  <a:tcPr/>
                </a:tc>
                <a:tc>
                  <a:txBody>
                    <a:bodyPr/>
                    <a:lstStyle/>
                    <a:p>
                      <a:r>
                        <a:rPr lang="en-GB" sz="1200" dirty="0">
                          <a:solidFill>
                            <a:srgbClr val="FFC000"/>
                          </a:solidFill>
                        </a:rPr>
                        <a:t>Increase of 23</a:t>
                      </a:r>
                    </a:p>
                  </a:txBody>
                  <a:tcPr/>
                </a:tc>
                <a:extLst>
                  <a:ext uri="{0D108BD9-81ED-4DB2-BD59-A6C34878D82A}">
                    <a16:rowId xmlns:a16="http://schemas.microsoft.com/office/drawing/2014/main" val="2039939422"/>
                  </a:ext>
                </a:extLst>
              </a:tr>
              <a:tr h="424354">
                <a:tc>
                  <a:txBody>
                    <a:bodyPr/>
                    <a:lstStyle/>
                    <a:p>
                      <a:r>
                        <a:rPr lang="en-GB" b="1" dirty="0"/>
                        <a:t>220</a:t>
                      </a:r>
                    </a:p>
                    <a:p>
                      <a:endParaRPr lang="en-GB" b="1" dirty="0"/>
                    </a:p>
                    <a:p>
                      <a:r>
                        <a:rPr lang="en-GB" b="1" dirty="0"/>
                        <a:t>391</a:t>
                      </a:r>
                    </a:p>
                  </a:txBody>
                  <a:tcPr/>
                </a:tc>
                <a:tc>
                  <a:txBody>
                    <a:bodyPr/>
                    <a:lstStyle/>
                    <a:p>
                      <a:r>
                        <a:rPr lang="en-GB" dirty="0">
                          <a:latin typeface="Bahnschrift Condensed" panose="020B0502040204020203" pitchFamily="34" charset="0"/>
                        </a:rPr>
                        <a:t>Carers grants</a:t>
                      </a:r>
                    </a:p>
                    <a:p>
                      <a:endParaRPr lang="en-GB" dirty="0">
                        <a:latin typeface="Bahnschrift Condensed" panose="020B0502040204020203" pitchFamily="34" charset="0"/>
                      </a:endParaRPr>
                    </a:p>
                    <a:p>
                      <a:r>
                        <a:rPr lang="en-GB" dirty="0">
                          <a:latin typeface="Bahnschrift Condensed" panose="020B0502040204020203" pitchFamily="34" charset="0"/>
                        </a:rPr>
                        <a:t>People</a:t>
                      </a:r>
                      <a:r>
                        <a:rPr lang="en-GB" baseline="0" dirty="0">
                          <a:latin typeface="Bahnschrift Condensed" panose="020B0502040204020203" pitchFamily="34" charset="0"/>
                        </a:rPr>
                        <a:t> in receipt of day opportunities</a:t>
                      </a:r>
                      <a:endParaRPr lang="en-GB" dirty="0">
                        <a:latin typeface="Bahnschrift Condensed" panose="020B0502040204020203" pitchFamily="34" charset="0"/>
                      </a:endParaRPr>
                    </a:p>
                    <a:p>
                      <a:endParaRPr lang="en-GB" dirty="0">
                        <a:latin typeface="Bahnschrift Condensed" panose="020B0502040204020203" pitchFamily="34" charset="0"/>
                      </a:endParaRPr>
                    </a:p>
                    <a:p>
                      <a:endParaRPr lang="en-GB" dirty="0">
                        <a:latin typeface="Bahnschrift Condensed" panose="020B0502040204020203" pitchFamily="34" charset="0"/>
                      </a:endParaRPr>
                    </a:p>
                    <a:p>
                      <a:endParaRPr lang="en-GB" dirty="0">
                        <a:latin typeface="Bahnschrift Condensed" panose="020B0502040204020203" pitchFamily="34" charset="0"/>
                      </a:endParaRPr>
                    </a:p>
                    <a:p>
                      <a:endParaRPr lang="en-GB" dirty="0">
                        <a:latin typeface="Bahnschrift Condensed" panose="020B0502040204020203" pitchFamily="34" charset="0"/>
                      </a:endParaRPr>
                    </a:p>
                  </a:txBody>
                  <a:tcPr/>
                </a:tc>
                <a:tc>
                  <a:txBody>
                    <a:bodyPr/>
                    <a:lstStyle/>
                    <a:p>
                      <a:r>
                        <a:rPr lang="en-GB" sz="1200" dirty="0">
                          <a:solidFill>
                            <a:srgbClr val="FFC000"/>
                          </a:solidFill>
                        </a:rPr>
                        <a:t>Slight</a:t>
                      </a:r>
                      <a:r>
                        <a:rPr lang="en-GB" sz="1200" baseline="0" dirty="0">
                          <a:solidFill>
                            <a:srgbClr val="FFC000"/>
                          </a:solidFill>
                        </a:rPr>
                        <a:t> increase of 13</a:t>
                      </a:r>
                    </a:p>
                    <a:p>
                      <a:endParaRPr lang="en-GB" sz="1200" dirty="0">
                        <a:solidFill>
                          <a:srgbClr val="FFC000"/>
                        </a:solidFill>
                      </a:endParaRPr>
                    </a:p>
                    <a:p>
                      <a:r>
                        <a:rPr lang="en-GB" sz="1200" dirty="0">
                          <a:solidFill>
                            <a:srgbClr val="00B050"/>
                          </a:solidFill>
                        </a:rPr>
                        <a:t>Increase of 109</a:t>
                      </a:r>
                    </a:p>
                  </a:txBody>
                  <a:tcPr/>
                </a:tc>
                <a:extLst>
                  <a:ext uri="{0D108BD9-81ED-4DB2-BD59-A6C34878D82A}">
                    <a16:rowId xmlns:a16="http://schemas.microsoft.com/office/drawing/2014/main" val="1903107568"/>
                  </a:ext>
                </a:extLst>
              </a:tr>
            </a:tbl>
          </a:graphicData>
        </a:graphic>
      </p:graphicFrame>
      <p:sp>
        <p:nvSpPr>
          <p:cNvPr id="51" name="Right Arrow 50"/>
          <p:cNvSpPr/>
          <p:nvPr/>
        </p:nvSpPr>
        <p:spPr>
          <a:xfrm rot="5400000">
            <a:off x="2436082" y="2364378"/>
            <a:ext cx="408389" cy="190653"/>
          </a:xfrm>
          <a:prstGeom prst="rightArrow">
            <a:avLst/>
          </a:prstGeom>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2" name="Left-Right Arrow 51"/>
          <p:cNvSpPr/>
          <p:nvPr/>
        </p:nvSpPr>
        <p:spPr>
          <a:xfrm>
            <a:off x="2426376" y="5255856"/>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3" name="Left-Right Arrow 52"/>
          <p:cNvSpPr/>
          <p:nvPr/>
        </p:nvSpPr>
        <p:spPr>
          <a:xfrm>
            <a:off x="2442276" y="3111139"/>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59" name="TextBox 58"/>
          <p:cNvSpPr txBox="1"/>
          <p:nvPr/>
        </p:nvSpPr>
        <p:spPr>
          <a:xfrm>
            <a:off x="8875435" y="6109721"/>
            <a:ext cx="3231433" cy="646331"/>
          </a:xfrm>
          <a:prstGeom prst="rect">
            <a:avLst/>
          </a:prstGeom>
          <a:solidFill>
            <a:srgbClr val="FF0000"/>
          </a:solidFill>
        </p:spPr>
        <p:txBody>
          <a:bodyPr wrap="square" rtlCol="0">
            <a:spAutoFit/>
          </a:bodyPr>
          <a:lstStyle/>
          <a:p>
            <a:pPr lvl="0"/>
            <a:r>
              <a:rPr lang="en-GB" sz="1200" dirty="0">
                <a:solidFill>
                  <a:schemeClr val="bg2">
                    <a:lumMod val="10000"/>
                  </a:schemeClr>
                </a:solidFill>
              </a:rPr>
              <a:t>Summary Risks escalated to the Board Assurance Framework; (</a:t>
            </a:r>
            <a:r>
              <a:rPr lang="en-GB" sz="1200" dirty="0" err="1">
                <a:solidFill>
                  <a:schemeClr val="bg2">
                    <a:lumMod val="10000"/>
                  </a:schemeClr>
                </a:solidFill>
              </a:rPr>
              <a:t>incl</a:t>
            </a:r>
            <a:r>
              <a:rPr lang="en-GB" sz="1200" dirty="0">
                <a:solidFill>
                  <a:schemeClr val="bg2">
                    <a:lumMod val="10000"/>
                  </a:schemeClr>
                </a:solidFill>
              </a:rPr>
              <a:t> Corporate Register); </a:t>
            </a:r>
            <a:r>
              <a:rPr lang="en-GB" sz="1200" dirty="0">
                <a:solidFill>
                  <a:schemeClr val="bg2">
                    <a:lumMod val="10000"/>
                  </a:schemeClr>
                </a:solidFill>
                <a:cs typeface="Arial" panose="020B0604020202020204" pitchFamily="34" charset="0"/>
              </a:rPr>
              <a:t>Community services; </a:t>
            </a:r>
            <a:r>
              <a:rPr lang="en-GB" sz="1200" dirty="0" err="1">
                <a:solidFill>
                  <a:schemeClr val="bg2">
                    <a:lumMod val="10000"/>
                  </a:schemeClr>
                </a:solidFill>
                <a:cs typeface="Arial" panose="020B0604020202020204" pitchFamily="34" charset="0"/>
              </a:rPr>
              <a:t>Muckamore</a:t>
            </a:r>
            <a:r>
              <a:rPr lang="en-GB" sz="1200" dirty="0">
                <a:solidFill>
                  <a:schemeClr val="bg2">
                    <a:lumMod val="10000"/>
                  </a:schemeClr>
                </a:solidFill>
                <a:cs typeface="Arial" panose="020B0604020202020204" pitchFamily="34" charset="0"/>
              </a:rPr>
              <a:t> Abbey Hospital</a:t>
            </a:r>
          </a:p>
        </p:txBody>
      </p:sp>
      <p:sp>
        <p:nvSpPr>
          <p:cNvPr id="60" name="TextBox 59"/>
          <p:cNvSpPr txBox="1"/>
          <p:nvPr/>
        </p:nvSpPr>
        <p:spPr>
          <a:xfrm>
            <a:off x="3699811" y="1156848"/>
            <a:ext cx="1798710" cy="369332"/>
          </a:xfrm>
          <a:prstGeom prst="rect">
            <a:avLst/>
          </a:prstGeom>
          <a:noFill/>
        </p:spPr>
        <p:txBody>
          <a:bodyPr wrap="square" rtlCol="0">
            <a:spAutoFit/>
          </a:bodyPr>
          <a:lstStyle/>
          <a:p>
            <a:r>
              <a:rPr lang="en-GB" b="1" dirty="0">
                <a:solidFill>
                  <a:srgbClr val="002060"/>
                </a:solidFill>
              </a:rPr>
              <a:t>What went well</a:t>
            </a:r>
          </a:p>
        </p:txBody>
      </p:sp>
      <p:sp>
        <p:nvSpPr>
          <p:cNvPr id="62" name="TextBox 61"/>
          <p:cNvSpPr txBox="1"/>
          <p:nvPr/>
        </p:nvSpPr>
        <p:spPr>
          <a:xfrm>
            <a:off x="3503403" y="3704861"/>
            <a:ext cx="3055571" cy="369332"/>
          </a:xfrm>
          <a:prstGeom prst="rect">
            <a:avLst/>
          </a:prstGeom>
          <a:noFill/>
        </p:spPr>
        <p:txBody>
          <a:bodyPr wrap="square" rtlCol="0">
            <a:spAutoFit/>
          </a:bodyPr>
          <a:lstStyle/>
          <a:p>
            <a:pPr algn="ctr"/>
            <a:r>
              <a:rPr lang="en-GB" b="1" dirty="0">
                <a:solidFill>
                  <a:srgbClr val="002060"/>
                </a:solidFill>
              </a:rPr>
              <a:t>What could be even  better</a:t>
            </a:r>
          </a:p>
        </p:txBody>
      </p:sp>
      <p:sp>
        <p:nvSpPr>
          <p:cNvPr id="9" name="TextBox 8"/>
          <p:cNvSpPr txBox="1"/>
          <p:nvPr/>
        </p:nvSpPr>
        <p:spPr>
          <a:xfrm>
            <a:off x="3608688" y="1613824"/>
            <a:ext cx="5001302" cy="523220"/>
          </a:xfrm>
          <a:prstGeom prst="rect">
            <a:avLst/>
          </a:prstGeom>
          <a:solidFill>
            <a:srgbClr val="92D050"/>
          </a:solidFill>
        </p:spPr>
        <p:txBody>
          <a:bodyPr wrap="square" rtlCol="0">
            <a:spAutoFit/>
          </a:bodyPr>
          <a:lstStyle/>
          <a:p>
            <a:pPr marL="285750" indent="-285750">
              <a:buFont typeface="Arial" panose="020B0604020202020204" pitchFamily="34" charset="0"/>
              <a:buChar char="•"/>
            </a:pPr>
            <a:r>
              <a:rPr lang="en-GB" sz="1400" b="1" dirty="0"/>
              <a:t>SW supervision compliance is 83% for the supervision of Band 6 staff</a:t>
            </a:r>
          </a:p>
        </p:txBody>
      </p:sp>
      <p:sp>
        <p:nvSpPr>
          <p:cNvPr id="10" name="TextBox 9"/>
          <p:cNvSpPr txBox="1"/>
          <p:nvPr/>
        </p:nvSpPr>
        <p:spPr>
          <a:xfrm>
            <a:off x="3746234" y="4345099"/>
            <a:ext cx="4667429" cy="523220"/>
          </a:xfrm>
          <a:prstGeom prst="rect">
            <a:avLst/>
          </a:prstGeom>
          <a:solidFill>
            <a:srgbClr val="FFC000"/>
          </a:solidFill>
        </p:spPr>
        <p:txBody>
          <a:bodyPr wrap="square" rtlCol="0">
            <a:spAutoFit/>
          </a:bodyPr>
          <a:lstStyle/>
          <a:p>
            <a:pPr marL="285750" indent="-285750">
              <a:buFont typeface="Arial" panose="020B0604020202020204" pitchFamily="34" charset="0"/>
              <a:buChar char="•"/>
            </a:pPr>
            <a:r>
              <a:rPr lang="en-GB" sz="1400" b="1" dirty="0"/>
              <a:t>There is an increase in number of people waiting for a package of care from 13 to 17</a:t>
            </a:r>
          </a:p>
        </p:txBody>
      </p:sp>
      <p:sp>
        <p:nvSpPr>
          <p:cNvPr id="24" name="TextBox 23"/>
          <p:cNvSpPr txBox="1"/>
          <p:nvPr/>
        </p:nvSpPr>
        <p:spPr>
          <a:xfrm>
            <a:off x="3745875" y="4081632"/>
            <a:ext cx="4030038" cy="307777"/>
          </a:xfrm>
          <a:prstGeom prst="rect">
            <a:avLst/>
          </a:prstGeom>
          <a:solidFill>
            <a:srgbClr val="FFC000"/>
          </a:solidFill>
        </p:spPr>
        <p:txBody>
          <a:bodyPr wrap="square" rtlCol="0">
            <a:spAutoFit/>
          </a:bodyPr>
          <a:lstStyle/>
          <a:p>
            <a:pPr marL="285750" indent="-285750">
              <a:buFont typeface="Arial" panose="020B0604020202020204" pitchFamily="34" charset="0"/>
              <a:buChar char="•"/>
            </a:pPr>
            <a:r>
              <a:rPr lang="en-GB" sz="1400" b="1" dirty="0"/>
              <a:t>There are 55 outstanding annual reviews</a:t>
            </a:r>
          </a:p>
        </p:txBody>
      </p:sp>
      <p:sp>
        <p:nvSpPr>
          <p:cNvPr id="25" name="TextBox 24"/>
          <p:cNvSpPr txBox="1"/>
          <p:nvPr/>
        </p:nvSpPr>
        <p:spPr>
          <a:xfrm>
            <a:off x="4123886" y="4905188"/>
            <a:ext cx="1972113" cy="261610"/>
          </a:xfrm>
          <a:prstGeom prst="rect">
            <a:avLst/>
          </a:prstGeom>
          <a:noFill/>
        </p:spPr>
        <p:txBody>
          <a:bodyPr wrap="square" rtlCol="0">
            <a:spAutoFit/>
          </a:bodyPr>
          <a:lstStyle/>
          <a:p>
            <a:endParaRPr lang="en-GB" sz="1100" b="1" dirty="0"/>
          </a:p>
        </p:txBody>
      </p:sp>
      <p:sp>
        <p:nvSpPr>
          <p:cNvPr id="29" name="TextBox 28"/>
          <p:cNvSpPr txBox="1"/>
          <p:nvPr/>
        </p:nvSpPr>
        <p:spPr>
          <a:xfrm>
            <a:off x="3626795" y="2830606"/>
            <a:ext cx="4793256" cy="307777"/>
          </a:xfrm>
          <a:prstGeom prst="rect">
            <a:avLst/>
          </a:prstGeom>
          <a:solidFill>
            <a:srgbClr val="92D050"/>
          </a:solidFill>
        </p:spPr>
        <p:txBody>
          <a:bodyPr wrap="square" rtlCol="0">
            <a:spAutoFit/>
          </a:bodyPr>
          <a:lstStyle/>
          <a:p>
            <a:pPr marL="285750" indent="-285750">
              <a:buFont typeface="Arial" panose="020B0604020202020204" pitchFamily="34" charset="0"/>
              <a:buChar char="•"/>
            </a:pPr>
            <a:r>
              <a:rPr lang="en-GB" sz="1400" b="1" dirty="0"/>
              <a:t>Reduction in the number of outstanding annual reviews</a:t>
            </a:r>
          </a:p>
        </p:txBody>
      </p:sp>
      <p:sp>
        <p:nvSpPr>
          <p:cNvPr id="30" name="TextBox 29"/>
          <p:cNvSpPr txBox="1"/>
          <p:nvPr/>
        </p:nvSpPr>
        <p:spPr>
          <a:xfrm>
            <a:off x="8848166" y="1039764"/>
            <a:ext cx="3241960" cy="754053"/>
          </a:xfrm>
          <a:prstGeom prst="rect">
            <a:avLst/>
          </a:prstGeom>
          <a:solidFill>
            <a:srgbClr val="FF0000"/>
          </a:solidFill>
        </p:spPr>
        <p:txBody>
          <a:bodyPr wrap="square" rtlCol="0">
            <a:spAutoFit/>
          </a:bodyPr>
          <a:lstStyle/>
          <a:p>
            <a:r>
              <a:rPr lang="en-GB" sz="1100" b="1" dirty="0"/>
              <a:t>Vacancies at 31</a:t>
            </a:r>
            <a:r>
              <a:rPr lang="en-GB" sz="1100" b="1" baseline="30000" dirty="0"/>
              <a:t>st</a:t>
            </a:r>
            <a:r>
              <a:rPr lang="en-GB" sz="1100" b="1" dirty="0"/>
              <a:t> March 24 </a:t>
            </a:r>
          </a:p>
          <a:p>
            <a:r>
              <a:rPr lang="en-GB" sz="1100" dirty="0"/>
              <a:t> Band 5/6 social work (SW) vacancies 25% (4 posts)</a:t>
            </a:r>
          </a:p>
          <a:p>
            <a:r>
              <a:rPr lang="en-GB" sz="1100" dirty="0"/>
              <a:t>Band7 posts -1 vacancy due to staff progression </a:t>
            </a:r>
          </a:p>
          <a:p>
            <a:r>
              <a:rPr lang="en-GB" sz="1000" dirty="0"/>
              <a:t>Adult Safeguarding in MAH- </a:t>
            </a:r>
            <a:r>
              <a:rPr lang="en-GB" sz="1000" dirty="0" err="1"/>
              <a:t>i</a:t>
            </a:r>
            <a:r>
              <a:rPr lang="en-GB" sz="1000" dirty="0"/>
              <a:t> Band 7 WTE and 3 Band 6 IO</a:t>
            </a:r>
          </a:p>
        </p:txBody>
      </p:sp>
      <p:sp>
        <p:nvSpPr>
          <p:cNvPr id="36" name="TextBox 35"/>
          <p:cNvSpPr txBox="1"/>
          <p:nvPr/>
        </p:nvSpPr>
        <p:spPr>
          <a:xfrm>
            <a:off x="8866995" y="1789427"/>
            <a:ext cx="3191858" cy="4247317"/>
          </a:xfrm>
          <a:prstGeom prst="rect">
            <a:avLst/>
          </a:prstGeom>
          <a:solidFill>
            <a:srgbClr val="00B0F0"/>
          </a:solidFill>
        </p:spPr>
        <p:txBody>
          <a:bodyPr wrap="square" rtlCol="0">
            <a:spAutoFit/>
          </a:bodyPr>
          <a:lstStyle/>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80" name="TextBox 79"/>
          <p:cNvSpPr txBox="1"/>
          <p:nvPr/>
        </p:nvSpPr>
        <p:spPr>
          <a:xfrm>
            <a:off x="10334841" y="1992016"/>
            <a:ext cx="1597015" cy="307777"/>
          </a:xfrm>
          <a:prstGeom prst="rect">
            <a:avLst/>
          </a:prstGeom>
          <a:noFill/>
        </p:spPr>
        <p:txBody>
          <a:bodyPr wrap="square" rtlCol="0">
            <a:spAutoFit/>
          </a:bodyPr>
          <a:lstStyle/>
          <a:p>
            <a:r>
              <a:rPr lang="en-GB" sz="1400" b="1" dirty="0">
                <a:solidFill>
                  <a:schemeClr val="bg1"/>
                </a:solidFill>
              </a:rPr>
              <a:t>Unallocated cases</a:t>
            </a:r>
          </a:p>
        </p:txBody>
      </p:sp>
      <p:pic>
        <p:nvPicPr>
          <p:cNvPr id="81" name="Picture 80" descr="Icons for defining goals (bullseye) &#10;and icon for Identifying Necessary Steps (staircase)"/>
          <p:cNvPicPr>
            <a:picLocks noChangeAspect="1"/>
          </p:cNvPicPr>
          <p:nvPr/>
        </p:nvPicPr>
        <p:blipFill rotWithShape="1">
          <a:blip r:embed="rId5" cstate="print">
            <a:biLevel thresh="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l="1221" t="-881" r="49390" b="881"/>
          <a:stretch/>
        </p:blipFill>
        <p:spPr>
          <a:xfrm>
            <a:off x="9037901" y="2048706"/>
            <a:ext cx="1152000" cy="806576"/>
          </a:xfrm>
          <a:prstGeom prst="rect">
            <a:avLst/>
          </a:prstGeom>
        </p:spPr>
      </p:pic>
      <p:sp>
        <p:nvSpPr>
          <p:cNvPr id="83" name="TextBox 82"/>
          <p:cNvSpPr txBox="1"/>
          <p:nvPr/>
        </p:nvSpPr>
        <p:spPr>
          <a:xfrm>
            <a:off x="10410428" y="2315451"/>
            <a:ext cx="1624813" cy="830997"/>
          </a:xfrm>
          <a:prstGeom prst="rect">
            <a:avLst/>
          </a:prstGeom>
          <a:solidFill>
            <a:schemeClr val="bg1"/>
          </a:solidFill>
        </p:spPr>
        <p:txBody>
          <a:bodyPr wrap="square" rtlCol="0">
            <a:spAutoFit/>
          </a:bodyPr>
          <a:lstStyle/>
          <a:p>
            <a:r>
              <a:rPr lang="en-GB" sz="1200" dirty="0"/>
              <a:t>Update action plan for SPPG</a:t>
            </a:r>
          </a:p>
          <a:p>
            <a:r>
              <a:rPr lang="en-GB" sz="1200" dirty="0"/>
              <a:t>Monthly meetings to monitor risks</a:t>
            </a:r>
          </a:p>
        </p:txBody>
      </p:sp>
      <p:sp>
        <p:nvSpPr>
          <p:cNvPr id="84" name="TextBox 83"/>
          <p:cNvSpPr txBox="1"/>
          <p:nvPr/>
        </p:nvSpPr>
        <p:spPr>
          <a:xfrm>
            <a:off x="8947882" y="3146448"/>
            <a:ext cx="1386959" cy="1384995"/>
          </a:xfrm>
          <a:prstGeom prst="rect">
            <a:avLst/>
          </a:prstGeom>
          <a:solidFill>
            <a:schemeClr val="bg1"/>
          </a:solidFill>
        </p:spPr>
        <p:txBody>
          <a:bodyPr wrap="square" rtlCol="0">
            <a:spAutoFit/>
          </a:bodyPr>
          <a:lstStyle/>
          <a:p>
            <a:pPr defTabSz="685800"/>
            <a:r>
              <a:rPr lang="en-GB" sz="1200" dirty="0">
                <a:solidFill>
                  <a:prstClr val="black"/>
                </a:solidFill>
              </a:rPr>
              <a:t>Update to SPPG</a:t>
            </a:r>
          </a:p>
          <a:p>
            <a:pPr defTabSz="685800"/>
            <a:r>
              <a:rPr lang="en-GB" sz="1200" dirty="0">
                <a:solidFill>
                  <a:prstClr val="black"/>
                </a:solidFill>
              </a:rPr>
              <a:t>Monthly tracking of outstanding reviews with professional oversight</a:t>
            </a:r>
          </a:p>
          <a:p>
            <a:pPr defTabSz="685800"/>
            <a:endParaRPr lang="en-GB" sz="1200" dirty="0">
              <a:solidFill>
                <a:prstClr val="black"/>
              </a:solidFill>
            </a:endParaRPr>
          </a:p>
        </p:txBody>
      </p:sp>
      <p:sp>
        <p:nvSpPr>
          <p:cNvPr id="65" name="TextBox 64"/>
          <p:cNvSpPr txBox="1"/>
          <p:nvPr/>
        </p:nvSpPr>
        <p:spPr>
          <a:xfrm>
            <a:off x="8882245" y="2866415"/>
            <a:ext cx="1511185" cy="307777"/>
          </a:xfrm>
          <a:prstGeom prst="rect">
            <a:avLst/>
          </a:prstGeom>
          <a:noFill/>
        </p:spPr>
        <p:txBody>
          <a:bodyPr wrap="square" rtlCol="0">
            <a:spAutoFit/>
          </a:bodyPr>
          <a:lstStyle/>
          <a:p>
            <a:r>
              <a:rPr lang="en-GB" sz="1400" b="1" dirty="0">
                <a:solidFill>
                  <a:schemeClr val="bg1"/>
                </a:solidFill>
              </a:rPr>
              <a:t>Statutory reviews</a:t>
            </a:r>
          </a:p>
        </p:txBody>
      </p:sp>
      <p:pic>
        <p:nvPicPr>
          <p:cNvPr id="85" name="Picture 84" descr="Share Media via URL - OAI+"/>
          <p:cNvPicPr>
            <a:picLocks noChangeAspect="1"/>
          </p:cNvPicPr>
          <p:nvPr/>
        </p:nvPicPr>
        <p:blipFill>
          <a:blip r:embed="rId7">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897122" y="1848594"/>
            <a:ext cx="1044000" cy="278808"/>
          </a:xfrm>
          <a:prstGeom prst="rect">
            <a:avLst/>
          </a:prstGeom>
        </p:spPr>
      </p:pic>
      <p:sp>
        <p:nvSpPr>
          <p:cNvPr id="68" name="TextBox 67"/>
          <p:cNvSpPr txBox="1"/>
          <p:nvPr/>
        </p:nvSpPr>
        <p:spPr>
          <a:xfrm>
            <a:off x="10415050" y="3020303"/>
            <a:ext cx="1680772" cy="738664"/>
          </a:xfrm>
          <a:prstGeom prst="rect">
            <a:avLst/>
          </a:prstGeom>
          <a:noFill/>
        </p:spPr>
        <p:txBody>
          <a:bodyPr wrap="square" rtlCol="0">
            <a:spAutoFit/>
          </a:bodyPr>
          <a:lstStyle/>
          <a:p>
            <a:endParaRPr lang="en-GB" sz="1400" i="1" dirty="0">
              <a:solidFill>
                <a:schemeClr val="bg1"/>
              </a:solidFill>
            </a:endParaRPr>
          </a:p>
          <a:p>
            <a:r>
              <a:rPr lang="en-GB" sz="1400" b="1" dirty="0" err="1">
                <a:solidFill>
                  <a:schemeClr val="bg1"/>
                </a:solidFill>
              </a:rPr>
              <a:t>Muckamore</a:t>
            </a:r>
            <a:r>
              <a:rPr lang="en-GB" sz="1400" b="1" dirty="0">
                <a:solidFill>
                  <a:schemeClr val="bg1"/>
                </a:solidFill>
              </a:rPr>
              <a:t> Abbey Hospital </a:t>
            </a:r>
          </a:p>
        </p:txBody>
      </p:sp>
      <p:sp>
        <p:nvSpPr>
          <p:cNvPr id="69" name="TextBox 68"/>
          <p:cNvSpPr txBox="1"/>
          <p:nvPr/>
        </p:nvSpPr>
        <p:spPr>
          <a:xfrm>
            <a:off x="10491151" y="3872889"/>
            <a:ext cx="1549213" cy="2123658"/>
          </a:xfrm>
          <a:prstGeom prst="rect">
            <a:avLst/>
          </a:prstGeom>
          <a:solidFill>
            <a:schemeClr val="bg1"/>
          </a:solidFill>
        </p:spPr>
        <p:txBody>
          <a:bodyPr wrap="square" rtlCol="0">
            <a:spAutoFit/>
          </a:bodyPr>
          <a:lstStyle/>
          <a:p>
            <a:r>
              <a:rPr lang="en-GB" sz="1200" dirty="0"/>
              <a:t>Liaison with </a:t>
            </a:r>
            <a:r>
              <a:rPr lang="en-GB" sz="1200" dirty="0" err="1"/>
              <a:t>DoH</a:t>
            </a:r>
            <a:r>
              <a:rPr lang="en-GB" sz="1200" dirty="0"/>
              <a:t> and SPPG</a:t>
            </a:r>
          </a:p>
          <a:p>
            <a:r>
              <a:rPr lang="en-GB" sz="1200" dirty="0"/>
              <a:t>Complex placement plans in place for community living </a:t>
            </a:r>
          </a:p>
          <a:p>
            <a:r>
              <a:rPr lang="en-GB" sz="1200" dirty="0"/>
              <a:t>Workforce planning in relation to DAPO and IO vacancies</a:t>
            </a:r>
          </a:p>
          <a:p>
            <a:r>
              <a:rPr lang="en-GB" sz="1200" dirty="0"/>
              <a:t>Support from CSW in regard to ASG to continue</a:t>
            </a:r>
          </a:p>
        </p:txBody>
      </p:sp>
      <p:sp>
        <p:nvSpPr>
          <p:cNvPr id="47" name="Left-Right Arrow 46"/>
          <p:cNvSpPr/>
          <p:nvPr/>
        </p:nvSpPr>
        <p:spPr>
          <a:xfrm>
            <a:off x="2426376" y="4670102"/>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 name="TextBox 3"/>
          <p:cNvSpPr txBox="1"/>
          <p:nvPr/>
        </p:nvSpPr>
        <p:spPr>
          <a:xfrm>
            <a:off x="3775421" y="5510400"/>
            <a:ext cx="4550300" cy="523220"/>
          </a:xfrm>
          <a:prstGeom prst="rect">
            <a:avLst/>
          </a:prstGeom>
          <a:solidFill>
            <a:srgbClr val="FFC000"/>
          </a:solidFill>
        </p:spPr>
        <p:txBody>
          <a:bodyPr wrap="square" rtlCol="0">
            <a:spAutoFit/>
          </a:bodyPr>
          <a:lstStyle/>
          <a:p>
            <a:pPr marL="285750" indent="-285750">
              <a:buFont typeface="Arial" panose="020B0604020202020204" pitchFamily="34" charset="0"/>
              <a:buChar char="•"/>
            </a:pPr>
            <a:r>
              <a:rPr lang="en-GB" sz="1400" b="1" dirty="0"/>
              <a:t>9 patients at </a:t>
            </a:r>
            <a:r>
              <a:rPr lang="en-GB" sz="1400" b="1" dirty="0" err="1"/>
              <a:t>Muckamore</a:t>
            </a:r>
            <a:r>
              <a:rPr lang="en-GB" sz="1400" b="1" dirty="0"/>
              <a:t> Abbey Hospital awaiting community placement- plans in place </a:t>
            </a:r>
          </a:p>
        </p:txBody>
      </p:sp>
      <p:sp>
        <p:nvSpPr>
          <p:cNvPr id="42" name="Right Arrow 41"/>
          <p:cNvSpPr/>
          <p:nvPr/>
        </p:nvSpPr>
        <p:spPr>
          <a:xfrm rot="5400000">
            <a:off x="2414545" y="1406448"/>
            <a:ext cx="408389" cy="190653"/>
          </a:xfrm>
          <a:prstGeom prst="rightArrow">
            <a:avLst/>
          </a:prstGeom>
          <a:solidFill>
            <a:srgbClr val="00B05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2" name="TextBox 1"/>
          <p:cNvSpPr txBox="1"/>
          <p:nvPr/>
        </p:nvSpPr>
        <p:spPr>
          <a:xfrm>
            <a:off x="3751749" y="5193174"/>
            <a:ext cx="4692496" cy="307777"/>
          </a:xfrm>
          <a:prstGeom prst="rect">
            <a:avLst/>
          </a:prstGeom>
          <a:solidFill>
            <a:srgbClr val="FFC000"/>
          </a:solidFill>
        </p:spPr>
        <p:txBody>
          <a:bodyPr wrap="square" rtlCol="0">
            <a:spAutoFit/>
          </a:bodyPr>
          <a:lstStyle/>
          <a:p>
            <a:pPr marL="285750" indent="-285750">
              <a:buFont typeface="Arial" panose="020B0604020202020204" pitchFamily="34" charset="0"/>
              <a:buChar char="•"/>
            </a:pPr>
            <a:r>
              <a:rPr lang="en-GB" sz="1400" b="1" dirty="0"/>
              <a:t>SW supervision of Band 7 team leaders is 53% </a:t>
            </a:r>
          </a:p>
        </p:txBody>
      </p:sp>
      <p:sp>
        <p:nvSpPr>
          <p:cNvPr id="7" name="TextBox 6"/>
          <p:cNvSpPr txBox="1"/>
          <p:nvPr/>
        </p:nvSpPr>
        <p:spPr>
          <a:xfrm>
            <a:off x="3608688" y="2486417"/>
            <a:ext cx="5034331" cy="307777"/>
          </a:xfrm>
          <a:prstGeom prst="rect">
            <a:avLst/>
          </a:prstGeom>
          <a:solidFill>
            <a:srgbClr val="92D050"/>
          </a:solidFill>
        </p:spPr>
        <p:txBody>
          <a:bodyPr wrap="square" rtlCol="0">
            <a:spAutoFit/>
          </a:bodyPr>
          <a:lstStyle/>
          <a:p>
            <a:pPr marL="285750" indent="-285750">
              <a:buFont typeface="Arial" panose="020B0604020202020204" pitchFamily="34" charset="0"/>
              <a:buChar char="•"/>
            </a:pPr>
            <a:r>
              <a:rPr lang="en-GB" sz="1400" b="1" dirty="0"/>
              <a:t>Stabilisation of workforce in community social work teams</a:t>
            </a:r>
          </a:p>
        </p:txBody>
      </p:sp>
      <p:sp>
        <p:nvSpPr>
          <p:cNvPr id="8" name="TextBox 7"/>
          <p:cNvSpPr txBox="1"/>
          <p:nvPr/>
        </p:nvSpPr>
        <p:spPr>
          <a:xfrm>
            <a:off x="3626795" y="2161562"/>
            <a:ext cx="4965088" cy="307777"/>
          </a:xfrm>
          <a:prstGeom prst="rect">
            <a:avLst/>
          </a:prstGeom>
          <a:solidFill>
            <a:srgbClr val="92D050"/>
          </a:solidFill>
        </p:spPr>
        <p:txBody>
          <a:bodyPr wrap="square" rtlCol="0">
            <a:spAutoFit/>
          </a:bodyPr>
          <a:lstStyle/>
          <a:p>
            <a:pPr marL="285750" indent="-285750">
              <a:buFont typeface="Arial" panose="020B0604020202020204" pitchFamily="34" charset="0"/>
              <a:buChar char="•"/>
            </a:pPr>
            <a:r>
              <a:rPr lang="en-GB" sz="1400" b="1" dirty="0"/>
              <a:t>Reduction by 240 unallocated cases in this reporting period</a:t>
            </a:r>
          </a:p>
        </p:txBody>
      </p:sp>
      <p:sp>
        <p:nvSpPr>
          <p:cNvPr id="13" name="TextBox 12"/>
          <p:cNvSpPr txBox="1"/>
          <p:nvPr/>
        </p:nvSpPr>
        <p:spPr>
          <a:xfrm>
            <a:off x="8960144" y="4515672"/>
            <a:ext cx="1541429" cy="523220"/>
          </a:xfrm>
          <a:prstGeom prst="rect">
            <a:avLst/>
          </a:prstGeom>
          <a:noFill/>
        </p:spPr>
        <p:txBody>
          <a:bodyPr wrap="square" rtlCol="0">
            <a:spAutoFit/>
          </a:bodyPr>
          <a:lstStyle/>
          <a:p>
            <a:r>
              <a:rPr lang="en-GB" sz="1400" dirty="0">
                <a:solidFill>
                  <a:schemeClr val="bg1"/>
                </a:solidFill>
              </a:rPr>
              <a:t> </a:t>
            </a:r>
            <a:r>
              <a:rPr lang="en-GB" sz="1400" b="1" dirty="0">
                <a:solidFill>
                  <a:schemeClr val="bg1"/>
                </a:solidFill>
              </a:rPr>
              <a:t>Mental health inpatient beds</a:t>
            </a:r>
          </a:p>
        </p:txBody>
      </p:sp>
      <p:sp>
        <p:nvSpPr>
          <p:cNvPr id="15" name="TextBox 14"/>
          <p:cNvSpPr txBox="1"/>
          <p:nvPr/>
        </p:nvSpPr>
        <p:spPr>
          <a:xfrm>
            <a:off x="8949597" y="5003389"/>
            <a:ext cx="1453809" cy="1015663"/>
          </a:xfrm>
          <a:prstGeom prst="rect">
            <a:avLst/>
          </a:prstGeom>
          <a:solidFill>
            <a:schemeClr val="bg1"/>
          </a:solidFill>
        </p:spPr>
        <p:txBody>
          <a:bodyPr wrap="square" rtlCol="0">
            <a:spAutoFit/>
          </a:bodyPr>
          <a:lstStyle/>
          <a:p>
            <a:r>
              <a:rPr lang="en-GB" sz="1200" dirty="0"/>
              <a:t>Engagement in regional work</a:t>
            </a:r>
          </a:p>
          <a:p>
            <a:r>
              <a:rPr lang="en-GB" sz="1200" dirty="0"/>
              <a:t>Awaiting outcome of business case for 4 beds</a:t>
            </a:r>
          </a:p>
        </p:txBody>
      </p:sp>
      <p:sp>
        <p:nvSpPr>
          <p:cNvPr id="45" name="Right Arrow 44"/>
          <p:cNvSpPr/>
          <p:nvPr/>
        </p:nvSpPr>
        <p:spPr>
          <a:xfrm rot="16200000">
            <a:off x="2509871" y="5816501"/>
            <a:ext cx="408389" cy="190653"/>
          </a:xfrm>
          <a:prstGeom prst="rightArrow">
            <a:avLst/>
          </a:prstGeom>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8" name="Left-Right Arrow 47"/>
          <p:cNvSpPr/>
          <p:nvPr/>
        </p:nvSpPr>
        <p:spPr>
          <a:xfrm>
            <a:off x="2439655" y="3923849"/>
            <a:ext cx="396000" cy="144000"/>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dirty="0">
              <a:solidFill>
                <a:prstClr val="white"/>
              </a:solidFill>
              <a:latin typeface="Calibri" panose="020F0502020204030204"/>
            </a:endParaRPr>
          </a:p>
        </p:txBody>
      </p:sp>
      <p:sp>
        <p:nvSpPr>
          <p:cNvPr id="14" name="TextBox 13"/>
          <p:cNvSpPr txBox="1"/>
          <p:nvPr/>
        </p:nvSpPr>
        <p:spPr>
          <a:xfrm>
            <a:off x="9231815" y="22498"/>
            <a:ext cx="1418614" cy="923330"/>
          </a:xfrm>
          <a:prstGeom prst="rect">
            <a:avLst/>
          </a:prstGeom>
          <a:noFill/>
        </p:spPr>
        <p:txBody>
          <a:bodyPr wrap="square" rtlCol="0">
            <a:spAutoFit/>
          </a:bodyPr>
          <a:lstStyle/>
          <a:p>
            <a:r>
              <a:rPr lang="en-GB" dirty="0"/>
              <a:t>Supervision compliance tracker</a:t>
            </a:r>
          </a:p>
        </p:txBody>
      </p:sp>
      <p:sp>
        <p:nvSpPr>
          <p:cNvPr id="16" name="TextBox 15"/>
          <p:cNvSpPr txBox="1"/>
          <p:nvPr/>
        </p:nvSpPr>
        <p:spPr>
          <a:xfrm>
            <a:off x="3751749" y="5985237"/>
            <a:ext cx="5212862" cy="738664"/>
          </a:xfrm>
          <a:prstGeom prst="rect">
            <a:avLst/>
          </a:prstGeom>
          <a:noFill/>
        </p:spPr>
        <p:txBody>
          <a:bodyPr wrap="square" rtlCol="0">
            <a:spAutoFit/>
          </a:bodyPr>
          <a:lstStyle/>
          <a:p>
            <a:pPr marL="285750" indent="-285750">
              <a:buFont typeface="Arial" panose="020B0604020202020204" pitchFamily="34" charset="0"/>
              <a:buChar char="•"/>
            </a:pPr>
            <a:r>
              <a:rPr lang="en-GB" sz="1400" b="1" dirty="0"/>
              <a:t>There are challenges regarding resourcing suitable </a:t>
            </a:r>
          </a:p>
          <a:p>
            <a:r>
              <a:rPr lang="en-GB" sz="1400" b="1" dirty="0"/>
              <a:t>       assessment and treatment beds for adults with a learning</a:t>
            </a:r>
          </a:p>
          <a:p>
            <a:r>
              <a:rPr lang="en-GB" sz="1400" b="1" dirty="0"/>
              <a:t>       disability. </a:t>
            </a:r>
          </a:p>
        </p:txBody>
      </p:sp>
      <p:sp>
        <p:nvSpPr>
          <p:cNvPr id="19" name="TextBox 18"/>
          <p:cNvSpPr txBox="1"/>
          <p:nvPr/>
        </p:nvSpPr>
        <p:spPr>
          <a:xfrm>
            <a:off x="3764998" y="4893876"/>
            <a:ext cx="4442749" cy="307777"/>
          </a:xfrm>
          <a:prstGeom prst="rect">
            <a:avLst/>
          </a:prstGeom>
          <a:noFill/>
        </p:spPr>
        <p:txBody>
          <a:bodyPr wrap="square" rtlCol="0">
            <a:spAutoFit/>
          </a:bodyPr>
          <a:lstStyle/>
          <a:p>
            <a:pPr marL="171450" indent="-171450">
              <a:buFont typeface="Arial" panose="020B0604020202020204" pitchFamily="34" charset="0"/>
              <a:buChar char="•"/>
            </a:pPr>
            <a:r>
              <a:rPr lang="en-GB" sz="1400" b="1" dirty="0"/>
              <a:t>  There is limited assurance with Encompass data </a:t>
            </a:r>
            <a:endParaRPr lang="en-GB" sz="1400" dirty="0"/>
          </a:p>
        </p:txBody>
      </p:sp>
      <p:sp>
        <p:nvSpPr>
          <p:cNvPr id="20" name="TextBox 19"/>
          <p:cNvSpPr txBox="1"/>
          <p:nvPr/>
        </p:nvSpPr>
        <p:spPr>
          <a:xfrm>
            <a:off x="3644517" y="3128025"/>
            <a:ext cx="5157519" cy="523220"/>
          </a:xfrm>
          <a:prstGeom prst="rect">
            <a:avLst/>
          </a:prstGeom>
          <a:noFill/>
        </p:spPr>
        <p:txBody>
          <a:bodyPr wrap="square" rtlCol="0">
            <a:spAutoFit/>
          </a:bodyPr>
          <a:lstStyle/>
          <a:p>
            <a:pPr marL="285750" indent="-285750">
              <a:buFont typeface="Arial" panose="020B0604020202020204" pitchFamily="34" charset="0"/>
              <a:buChar char="•"/>
            </a:pPr>
            <a:r>
              <a:rPr lang="en-GB" sz="1400" b="1" dirty="0"/>
              <a:t>Increase of 109 adults with a learning disability accessing day opportunities</a:t>
            </a:r>
          </a:p>
        </p:txBody>
      </p:sp>
    </p:spTree>
    <p:extLst>
      <p:ext uri="{BB962C8B-B14F-4D97-AF65-F5344CB8AC3E}">
        <p14:creationId xmlns:p14="http://schemas.microsoft.com/office/powerpoint/2010/main" val="3858269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495"/>
            <a:ext cx="12191999" cy="946413"/>
          </a:xfrm>
          <a:prstGeom prst="rect">
            <a:avLst/>
          </a:prstGeom>
          <a:solidFill>
            <a:srgbClr val="00B0F0"/>
          </a:solidFill>
          <a:ln>
            <a:solidFill>
              <a:srgbClr val="00B0F0"/>
            </a:solidFill>
          </a:ln>
        </p:spPr>
        <p:txBody>
          <a:bodyPr wrap="square" rtlCol="0">
            <a:spAutoFit/>
          </a:bodyPr>
          <a:lstStyle/>
          <a:p>
            <a:pPr defTabSz="685800"/>
            <a:r>
              <a:rPr lang="en-GB" sz="3000" dirty="0">
                <a:solidFill>
                  <a:prstClr val="black"/>
                </a:solidFill>
                <a:latin typeface="Calibri" panose="020F0502020204030204"/>
              </a:rPr>
              <a:t>Delegated Statutory Functions</a:t>
            </a:r>
          </a:p>
          <a:p>
            <a:pPr defTabSz="685800"/>
            <a:r>
              <a:rPr lang="en-GB" sz="1350" dirty="0">
                <a:solidFill>
                  <a:prstClr val="black"/>
                </a:solidFill>
                <a:latin typeface="Calibri" panose="020F0502020204030204"/>
              </a:rPr>
              <a:t>Service area:  Children’s Community Services</a:t>
            </a:r>
            <a:endParaRPr lang="en-GB" sz="1200" dirty="0">
              <a:solidFill>
                <a:prstClr val="black"/>
              </a:solidFill>
            </a:endParaRPr>
          </a:p>
          <a:p>
            <a:pPr defTabSz="685800"/>
            <a:r>
              <a:rPr lang="en-GB" sz="1200" dirty="0">
                <a:solidFill>
                  <a:prstClr val="black"/>
                </a:solidFill>
              </a:rPr>
              <a:t>1</a:t>
            </a:r>
            <a:r>
              <a:rPr lang="en-GB" sz="1200" baseline="30000" dirty="0">
                <a:solidFill>
                  <a:prstClr val="black"/>
                </a:solidFill>
              </a:rPr>
              <a:t>st</a:t>
            </a:r>
            <a:r>
              <a:rPr lang="en-GB" sz="1200" dirty="0">
                <a:solidFill>
                  <a:prstClr val="black"/>
                </a:solidFill>
              </a:rPr>
              <a:t> October 2024- 31</a:t>
            </a:r>
            <a:r>
              <a:rPr lang="en-GB" sz="1200" baseline="30000" dirty="0">
                <a:solidFill>
                  <a:prstClr val="black"/>
                </a:solidFill>
              </a:rPr>
              <a:t>st</a:t>
            </a:r>
            <a:r>
              <a:rPr lang="en-GB" sz="1200" dirty="0">
                <a:solidFill>
                  <a:prstClr val="black"/>
                </a:solidFill>
              </a:rPr>
              <a:t> March 2025</a:t>
            </a:r>
          </a:p>
        </p:txBody>
      </p:sp>
      <p:pic>
        <p:nvPicPr>
          <p:cNvPr id="86" name="Picture 85" descr="BHSCT Logo"/>
          <p:cNvPicPr/>
          <p:nvPr/>
        </p:nvPicPr>
        <p:blipFill>
          <a:blip r:embed="rId2">
            <a:extLst>
              <a:ext uri="{28A0092B-C50C-407E-A947-70E740481C1C}">
                <a14:useLocalDpi xmlns:a14="http://schemas.microsoft.com/office/drawing/2010/main" val="0"/>
              </a:ext>
            </a:extLst>
          </a:blip>
          <a:srcRect/>
          <a:stretch>
            <a:fillRect/>
          </a:stretch>
        </p:blipFill>
        <p:spPr bwMode="auto">
          <a:xfrm>
            <a:off x="61619" y="6128809"/>
            <a:ext cx="2301796" cy="630694"/>
          </a:xfrm>
          <a:prstGeom prst="rect">
            <a:avLst/>
          </a:prstGeom>
          <a:noFill/>
          <a:ln>
            <a:noFill/>
          </a:ln>
        </p:spPr>
      </p:pic>
      <p:sp>
        <p:nvSpPr>
          <p:cNvPr id="90" name="Rectangle 89"/>
          <p:cNvSpPr/>
          <p:nvPr/>
        </p:nvSpPr>
        <p:spPr>
          <a:xfrm>
            <a:off x="3556700" y="1039764"/>
            <a:ext cx="5128519" cy="2584392"/>
          </a:xfrm>
          <a:prstGeom prst="rect">
            <a:avLst/>
          </a:prstGeom>
          <a:solidFill>
            <a:srgbClr val="92D050"/>
          </a:solidFill>
          <a:ln/>
        </p:spPr>
        <p:style>
          <a:lnRef idx="2">
            <a:schemeClr val="accent5"/>
          </a:lnRef>
          <a:fillRef idx="1">
            <a:schemeClr val="lt1"/>
          </a:fillRef>
          <a:effectRef idx="0">
            <a:schemeClr val="accent5"/>
          </a:effectRef>
          <a:fontRef idx="minor">
            <a:schemeClr val="dk1"/>
          </a:fontRef>
        </p:style>
        <p:txBody>
          <a:bodyPr rtlCol="0" anchor="ctr"/>
          <a:lstStyle/>
          <a:p>
            <a:endParaRPr lang="en-GB" sz="1050" dirty="0">
              <a:effectLst/>
            </a:endParaRPr>
          </a:p>
        </p:txBody>
      </p:sp>
      <p:sp>
        <p:nvSpPr>
          <p:cNvPr id="91" name="Rectangle 90"/>
          <p:cNvSpPr/>
          <p:nvPr/>
        </p:nvSpPr>
        <p:spPr>
          <a:xfrm>
            <a:off x="3573378" y="3658635"/>
            <a:ext cx="5095162" cy="3107558"/>
          </a:xfrm>
          <a:prstGeom prst="rect">
            <a:avLst/>
          </a:prstGeom>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685800"/>
            <a:endParaRPr lang="en-GB" sz="1350" b="1" dirty="0">
              <a:solidFill>
                <a:prstClr val="black"/>
              </a:solidFill>
              <a:latin typeface="Calibri" panose="020F0502020204030204"/>
            </a:endParaRPr>
          </a:p>
        </p:txBody>
      </p:sp>
      <p:sp>
        <p:nvSpPr>
          <p:cNvPr id="11" name="TextBox 10"/>
          <p:cNvSpPr txBox="1"/>
          <p:nvPr/>
        </p:nvSpPr>
        <p:spPr>
          <a:xfrm>
            <a:off x="4970094" y="3173682"/>
            <a:ext cx="2743448" cy="253916"/>
          </a:xfrm>
          <a:prstGeom prst="rect">
            <a:avLst/>
          </a:prstGeom>
          <a:noFill/>
        </p:spPr>
        <p:txBody>
          <a:bodyPr wrap="square" rtlCol="0">
            <a:spAutoFit/>
          </a:bodyPr>
          <a:lstStyle/>
          <a:p>
            <a:pPr defTabSz="685800"/>
            <a:endParaRPr lang="en-GB" sz="1050" dirty="0">
              <a:solidFill>
                <a:prstClr val="black"/>
              </a:solidFill>
              <a:latin typeface="Calibri" panose="020F0502020204030204"/>
            </a:endParaRPr>
          </a:p>
        </p:txBody>
      </p:sp>
      <p:sp>
        <p:nvSpPr>
          <p:cNvPr id="3" name="TextBox 2"/>
          <p:cNvSpPr txBox="1"/>
          <p:nvPr/>
        </p:nvSpPr>
        <p:spPr>
          <a:xfrm>
            <a:off x="0" y="959315"/>
            <a:ext cx="3712701" cy="246221"/>
          </a:xfrm>
          <a:prstGeom prst="rect">
            <a:avLst/>
          </a:prstGeom>
          <a:noFill/>
        </p:spPr>
        <p:txBody>
          <a:bodyPr wrap="square" rtlCol="0">
            <a:spAutoFit/>
          </a:bodyPr>
          <a:lstStyle/>
          <a:p>
            <a:pPr defTabSz="685800"/>
            <a:r>
              <a:rPr lang="en-GB" sz="1000" b="1" dirty="0">
                <a:solidFill>
                  <a:prstClr val="black"/>
                </a:solidFill>
                <a:latin typeface="Calibri" panose="020F0502020204030204"/>
              </a:rPr>
              <a:t>Data 10 overview- comparison with interim report November 2024  </a:t>
            </a:r>
          </a:p>
        </p:txBody>
      </p:sp>
      <p:sp>
        <p:nvSpPr>
          <p:cNvPr id="14" name="TextBox 13"/>
          <p:cNvSpPr txBox="1"/>
          <p:nvPr/>
        </p:nvSpPr>
        <p:spPr>
          <a:xfrm>
            <a:off x="9631489" y="7036919"/>
            <a:ext cx="1933885" cy="253916"/>
          </a:xfrm>
          <a:prstGeom prst="rect">
            <a:avLst/>
          </a:prstGeom>
          <a:noFill/>
        </p:spPr>
        <p:txBody>
          <a:bodyPr wrap="square" rtlCol="0">
            <a:spAutoFit/>
          </a:bodyPr>
          <a:lstStyle/>
          <a:p>
            <a:pPr defTabSz="685800"/>
            <a:endParaRPr lang="en-GB" sz="1050" b="1" dirty="0">
              <a:solidFill>
                <a:prstClr val="black"/>
              </a:solidFill>
              <a:latin typeface="Calibri" panose="020F0502020204030204"/>
            </a:endParaRPr>
          </a:p>
        </p:txBody>
      </p:sp>
      <p:pic>
        <p:nvPicPr>
          <p:cNvPr id="38" name="Picture 37" descr="Animated Graphic of a Report Card"/>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895999" y="49773"/>
            <a:ext cx="1296000" cy="893888"/>
          </a:xfrm>
          <a:prstGeom prst="rect">
            <a:avLst/>
          </a:prstGeom>
        </p:spPr>
      </p:pic>
      <p:sp>
        <p:nvSpPr>
          <p:cNvPr id="60" name="TextBox 59"/>
          <p:cNvSpPr txBox="1"/>
          <p:nvPr/>
        </p:nvSpPr>
        <p:spPr>
          <a:xfrm>
            <a:off x="3542857" y="1034391"/>
            <a:ext cx="1798710" cy="369332"/>
          </a:xfrm>
          <a:prstGeom prst="rect">
            <a:avLst/>
          </a:prstGeom>
          <a:noFill/>
        </p:spPr>
        <p:txBody>
          <a:bodyPr wrap="square" rtlCol="0">
            <a:spAutoFit/>
          </a:bodyPr>
          <a:lstStyle/>
          <a:p>
            <a:r>
              <a:rPr lang="en-GB" b="1" dirty="0">
                <a:solidFill>
                  <a:srgbClr val="002060"/>
                </a:solidFill>
              </a:rPr>
              <a:t>What went well</a:t>
            </a:r>
          </a:p>
        </p:txBody>
      </p:sp>
      <p:sp>
        <p:nvSpPr>
          <p:cNvPr id="62" name="TextBox 61"/>
          <p:cNvSpPr txBox="1"/>
          <p:nvPr/>
        </p:nvSpPr>
        <p:spPr>
          <a:xfrm>
            <a:off x="3330571" y="3703781"/>
            <a:ext cx="3089887" cy="369332"/>
          </a:xfrm>
          <a:prstGeom prst="rect">
            <a:avLst/>
          </a:prstGeom>
          <a:noFill/>
        </p:spPr>
        <p:txBody>
          <a:bodyPr wrap="square" rtlCol="0">
            <a:spAutoFit/>
          </a:bodyPr>
          <a:lstStyle/>
          <a:p>
            <a:pPr algn="ctr"/>
            <a:r>
              <a:rPr lang="en-GB" b="1" dirty="0">
                <a:solidFill>
                  <a:srgbClr val="002060"/>
                </a:solidFill>
              </a:rPr>
              <a:t>What could be even better</a:t>
            </a:r>
          </a:p>
        </p:txBody>
      </p:sp>
      <p:sp>
        <p:nvSpPr>
          <p:cNvPr id="24" name="TextBox 23"/>
          <p:cNvSpPr txBox="1"/>
          <p:nvPr/>
        </p:nvSpPr>
        <p:spPr>
          <a:xfrm>
            <a:off x="6239214" y="4380042"/>
            <a:ext cx="2383136"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dirty="0"/>
              <a:t>Supervision compliance is 62.5 %</a:t>
            </a:r>
          </a:p>
        </p:txBody>
      </p:sp>
      <p:sp>
        <p:nvSpPr>
          <p:cNvPr id="30" name="TextBox 29"/>
          <p:cNvSpPr txBox="1"/>
          <p:nvPr/>
        </p:nvSpPr>
        <p:spPr>
          <a:xfrm>
            <a:off x="8782922" y="1038033"/>
            <a:ext cx="3359848" cy="1446550"/>
          </a:xfrm>
          <a:prstGeom prst="rect">
            <a:avLst/>
          </a:prstGeom>
          <a:solidFill>
            <a:srgbClr val="FF0000"/>
          </a:solidFill>
        </p:spPr>
        <p:txBody>
          <a:bodyPr wrap="square" rtlCol="0">
            <a:spAutoFit/>
          </a:bodyPr>
          <a:lstStyle/>
          <a:p>
            <a:r>
              <a:rPr lang="en-GB" sz="1100" b="1" dirty="0"/>
              <a:t>Vacancies  Band 5-7at 31</a:t>
            </a:r>
            <a:r>
              <a:rPr lang="en-GB" sz="1100" b="1" baseline="30000" dirty="0"/>
              <a:t>st</a:t>
            </a:r>
            <a:r>
              <a:rPr lang="en-GB" sz="1100" b="1" dirty="0"/>
              <a:t> March 24</a:t>
            </a:r>
          </a:p>
          <a:p>
            <a:r>
              <a:rPr lang="en-GB" sz="1100" b="1" dirty="0"/>
              <a:t>Gateway 22 %</a:t>
            </a:r>
          </a:p>
          <a:p>
            <a:r>
              <a:rPr lang="en-GB" sz="1100" b="1" dirty="0"/>
              <a:t>Family Support 49.44%</a:t>
            </a:r>
          </a:p>
          <a:p>
            <a:r>
              <a:rPr lang="en-GB" sz="1100" b="1" dirty="0"/>
              <a:t>LAC 21.9%</a:t>
            </a:r>
          </a:p>
          <a:p>
            <a:r>
              <a:rPr lang="en-GB" sz="1100" b="1" dirty="0"/>
              <a:t>14+/16+ LCAC 17.5%</a:t>
            </a:r>
          </a:p>
          <a:p>
            <a:r>
              <a:rPr lang="en-GB" sz="1100" b="1" dirty="0"/>
              <a:t>Fostering/Adoption 36.9%</a:t>
            </a:r>
          </a:p>
          <a:p>
            <a:r>
              <a:rPr lang="en-GB" sz="1100" b="1" dirty="0" err="1"/>
              <a:t>CwD</a:t>
            </a:r>
            <a:r>
              <a:rPr lang="en-GB" sz="1100" b="1" dirty="0"/>
              <a:t> 21.9%</a:t>
            </a:r>
          </a:p>
          <a:p>
            <a:r>
              <a:rPr lang="en-GB" sz="1100" b="1" dirty="0"/>
              <a:t>Residential/ Peripatetic Teams 20.4%</a:t>
            </a:r>
          </a:p>
        </p:txBody>
      </p:sp>
      <p:sp>
        <p:nvSpPr>
          <p:cNvPr id="36" name="TextBox 35"/>
          <p:cNvSpPr txBox="1"/>
          <p:nvPr/>
        </p:nvSpPr>
        <p:spPr>
          <a:xfrm>
            <a:off x="8793275" y="2544551"/>
            <a:ext cx="3390992" cy="4247317"/>
          </a:xfrm>
          <a:prstGeom prst="rect">
            <a:avLst/>
          </a:prstGeom>
          <a:solidFill>
            <a:srgbClr val="00B0F0"/>
          </a:solidFill>
        </p:spPr>
        <p:txBody>
          <a:bodyPr wrap="square" rtlCol="0">
            <a:spAutoFit/>
          </a:bodyPr>
          <a:lstStyle/>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80" name="TextBox 79"/>
          <p:cNvSpPr txBox="1"/>
          <p:nvPr/>
        </p:nvSpPr>
        <p:spPr>
          <a:xfrm>
            <a:off x="10517104" y="2544551"/>
            <a:ext cx="1398959" cy="461665"/>
          </a:xfrm>
          <a:prstGeom prst="rect">
            <a:avLst/>
          </a:prstGeom>
          <a:noFill/>
        </p:spPr>
        <p:txBody>
          <a:bodyPr wrap="square" rtlCol="0">
            <a:spAutoFit/>
          </a:bodyPr>
          <a:lstStyle/>
          <a:p>
            <a:r>
              <a:rPr lang="en-GB" sz="1200" b="1" dirty="0">
                <a:solidFill>
                  <a:schemeClr val="bg1"/>
                </a:solidFill>
              </a:rPr>
              <a:t>Unallocated cases/ Statutory review</a:t>
            </a:r>
          </a:p>
        </p:txBody>
      </p:sp>
      <p:pic>
        <p:nvPicPr>
          <p:cNvPr id="81" name="Picture 80" descr="Icons for defining goals (bullseye) &#10;and icon for Identifying Necessary Steps (staircase)"/>
          <p:cNvPicPr>
            <a:picLocks noChangeAspect="1"/>
          </p:cNvPicPr>
          <p:nvPr/>
        </p:nvPicPr>
        <p:blipFill rotWithShape="1">
          <a:blip r:embed="rId4" cstate="print">
            <a:biLevel thresh="50000"/>
            <a:extLst>
              <a:ext uri="{28A0092B-C50C-407E-A947-70E740481C1C}">
                <a14:useLocalDpi xmlns:a14="http://schemas.microsoft.com/office/drawing/2010/main" val="0"/>
              </a:ext>
            </a:extLst>
          </a:blip>
          <a:srcRect l="1221" t="-881" r="49390" b="881"/>
          <a:stretch/>
        </p:blipFill>
        <p:spPr>
          <a:xfrm>
            <a:off x="9130534" y="2796812"/>
            <a:ext cx="954273" cy="549344"/>
          </a:xfrm>
          <a:prstGeom prst="rect">
            <a:avLst/>
          </a:prstGeom>
        </p:spPr>
      </p:pic>
      <p:sp>
        <p:nvSpPr>
          <p:cNvPr id="83" name="TextBox 82"/>
          <p:cNvSpPr txBox="1"/>
          <p:nvPr/>
        </p:nvSpPr>
        <p:spPr>
          <a:xfrm>
            <a:off x="10655733" y="2973562"/>
            <a:ext cx="1446469" cy="2123658"/>
          </a:xfrm>
          <a:prstGeom prst="rect">
            <a:avLst/>
          </a:prstGeom>
          <a:solidFill>
            <a:schemeClr val="bg1"/>
          </a:solidFill>
        </p:spPr>
        <p:txBody>
          <a:bodyPr wrap="square" rtlCol="0">
            <a:spAutoFit/>
          </a:bodyPr>
          <a:lstStyle/>
          <a:p>
            <a:r>
              <a:rPr lang="en-GB" sz="1100" dirty="0"/>
              <a:t>Monthly report to SPPG</a:t>
            </a:r>
          </a:p>
          <a:p>
            <a:r>
              <a:rPr lang="en-GB" sz="1100" dirty="0"/>
              <a:t>Use of Bank SW</a:t>
            </a:r>
          </a:p>
          <a:p>
            <a:r>
              <a:rPr lang="en-GB" sz="1100" dirty="0"/>
              <a:t>Overtime offered</a:t>
            </a:r>
          </a:p>
          <a:p>
            <a:r>
              <a:rPr lang="en-GB" sz="1100" dirty="0"/>
              <a:t>Skills mix / delegated framework</a:t>
            </a:r>
          </a:p>
          <a:p>
            <a:r>
              <a:rPr lang="en-GB" sz="1100" dirty="0"/>
              <a:t>Provision of local workforce strategy</a:t>
            </a:r>
          </a:p>
          <a:p>
            <a:r>
              <a:rPr lang="en-GB" sz="1100" dirty="0"/>
              <a:t>Provision of assurance re unallocated numbers and reducing risk</a:t>
            </a:r>
          </a:p>
        </p:txBody>
      </p:sp>
      <p:sp>
        <p:nvSpPr>
          <p:cNvPr id="65" name="TextBox 64"/>
          <p:cNvSpPr txBox="1"/>
          <p:nvPr/>
        </p:nvSpPr>
        <p:spPr>
          <a:xfrm>
            <a:off x="8776647" y="3263264"/>
            <a:ext cx="2119351" cy="276999"/>
          </a:xfrm>
          <a:prstGeom prst="rect">
            <a:avLst/>
          </a:prstGeom>
          <a:noFill/>
        </p:spPr>
        <p:txBody>
          <a:bodyPr wrap="square" rtlCol="0">
            <a:spAutoFit/>
          </a:bodyPr>
          <a:lstStyle/>
          <a:p>
            <a:r>
              <a:rPr lang="en-GB" sz="1200" b="1" dirty="0">
                <a:solidFill>
                  <a:schemeClr val="bg1"/>
                </a:solidFill>
              </a:rPr>
              <a:t>Short break provision</a:t>
            </a:r>
          </a:p>
        </p:txBody>
      </p:sp>
      <p:pic>
        <p:nvPicPr>
          <p:cNvPr id="85" name="Picture 84" descr="Share Media via URL - OAI+"/>
          <p:cNvPicPr>
            <a:picLocks noChangeAspect="1"/>
          </p:cNvPicPr>
          <p:nvPr/>
        </p:nvPicPr>
        <p:blipFill>
          <a:blip r:embed="rId5">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809954" y="2567611"/>
            <a:ext cx="1044000" cy="278808"/>
          </a:xfrm>
          <a:prstGeom prst="rect">
            <a:avLst/>
          </a:prstGeom>
        </p:spPr>
      </p:pic>
      <p:graphicFrame>
        <p:nvGraphicFramePr>
          <p:cNvPr id="42" name="Table 41"/>
          <p:cNvGraphicFramePr>
            <a:graphicFrameLocks noGrp="1"/>
          </p:cNvGraphicFramePr>
          <p:nvPr>
            <p:extLst>
              <p:ext uri="{D42A27DB-BD31-4B8C-83A1-F6EECF244321}">
                <p14:modId xmlns:p14="http://schemas.microsoft.com/office/powerpoint/2010/main" val="3474712065"/>
              </p:ext>
            </p:extLst>
          </p:nvPr>
        </p:nvGraphicFramePr>
        <p:xfrm>
          <a:off x="76413" y="1357230"/>
          <a:ext cx="3351061" cy="4879762"/>
        </p:xfrm>
        <a:graphic>
          <a:graphicData uri="http://schemas.openxmlformats.org/drawingml/2006/table">
            <a:tbl>
              <a:tblPr firstRow="1" bandRow="1">
                <a:tableStyleId>{2D5ABB26-0587-4C30-8999-92F81FD0307C}</a:tableStyleId>
              </a:tblPr>
              <a:tblGrid>
                <a:gridCol w="674935">
                  <a:extLst>
                    <a:ext uri="{9D8B030D-6E8A-4147-A177-3AD203B41FA5}">
                      <a16:colId xmlns:a16="http://schemas.microsoft.com/office/drawing/2014/main" val="3489528828"/>
                    </a:ext>
                  </a:extLst>
                </a:gridCol>
                <a:gridCol w="674394">
                  <a:extLst>
                    <a:ext uri="{9D8B030D-6E8A-4147-A177-3AD203B41FA5}">
                      <a16:colId xmlns:a16="http://schemas.microsoft.com/office/drawing/2014/main" val="3309712212"/>
                    </a:ext>
                  </a:extLst>
                </a:gridCol>
                <a:gridCol w="1262007">
                  <a:extLst>
                    <a:ext uri="{9D8B030D-6E8A-4147-A177-3AD203B41FA5}">
                      <a16:colId xmlns:a16="http://schemas.microsoft.com/office/drawing/2014/main" val="2176547501"/>
                    </a:ext>
                  </a:extLst>
                </a:gridCol>
                <a:gridCol w="739725">
                  <a:extLst>
                    <a:ext uri="{9D8B030D-6E8A-4147-A177-3AD203B41FA5}">
                      <a16:colId xmlns:a16="http://schemas.microsoft.com/office/drawing/2014/main" val="800800030"/>
                    </a:ext>
                  </a:extLst>
                </a:gridCol>
              </a:tblGrid>
              <a:tr h="626574">
                <a:tc>
                  <a:txBody>
                    <a:bodyPr/>
                    <a:lstStyle/>
                    <a:p>
                      <a:r>
                        <a:rPr lang="en-GB" sz="1600" b="1" dirty="0"/>
                        <a:t>3475 </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r>
                        <a:rPr lang="en-GB" sz="1600" b="1" dirty="0"/>
                        <a:t>3530</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c>
                  <a:txBody>
                    <a:bodyPr/>
                    <a:lstStyle/>
                    <a:p>
                      <a:r>
                        <a:rPr lang="en-GB" sz="1400" dirty="0">
                          <a:latin typeface="Bahnschrift Condensed" panose="020B0502040204020203" pitchFamily="34" charset="0"/>
                        </a:rPr>
                        <a:t>Referral</a:t>
                      </a:r>
                      <a:r>
                        <a:rPr lang="en-GB" sz="1400" baseline="0" dirty="0">
                          <a:latin typeface="Bahnschrift Condensed" panose="020B0502040204020203" pitchFamily="34" charset="0"/>
                        </a:rPr>
                        <a:t> for a child in need assessment</a:t>
                      </a:r>
                    </a:p>
                  </a:txBody>
                  <a:tcPr>
                    <a:lnT w="12700" cap="flat" cmpd="sng" algn="ctr">
                      <a:noFill/>
                      <a:prstDash val="solid"/>
                      <a:round/>
                      <a:headEnd type="none" w="med" len="med"/>
                      <a:tailEnd type="none" w="med" len="med"/>
                    </a:lnT>
                    <a:solidFill>
                      <a:schemeClr val="bg1"/>
                    </a:solidFill>
                  </a:tcPr>
                </a:tc>
                <a:tc>
                  <a:txBody>
                    <a:bodyPr/>
                    <a:lstStyle/>
                    <a:p>
                      <a:r>
                        <a:rPr lang="en-GB" sz="1000" dirty="0">
                          <a:solidFill>
                            <a:srgbClr val="FF0000"/>
                          </a:solidFill>
                        </a:rPr>
                        <a:t>Increase of 55</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32965335"/>
                  </a:ext>
                </a:extLst>
              </a:tr>
              <a:tr h="553757">
                <a:tc>
                  <a:txBody>
                    <a:bodyPr/>
                    <a:lstStyle/>
                    <a:p>
                      <a:r>
                        <a:rPr lang="en-GB" sz="1600" b="1" dirty="0"/>
                        <a:t>1158</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GB" sz="1600" b="1" dirty="0"/>
                        <a:t>1172</a:t>
                      </a:r>
                    </a:p>
                  </a:txBody>
                  <a:tcPr>
                    <a:lnL w="12700" cap="flat" cmpd="sng" algn="ctr">
                      <a:solidFill>
                        <a:schemeClr val="tx1"/>
                      </a:solidFill>
                      <a:prstDash val="solid"/>
                      <a:round/>
                      <a:headEnd type="none" w="med" len="med"/>
                      <a:tailEnd type="none" w="med" len="med"/>
                    </a:lnL>
                  </a:tcPr>
                </a:tc>
                <a:tc>
                  <a:txBody>
                    <a:bodyPr/>
                    <a:lstStyle/>
                    <a:p>
                      <a:r>
                        <a:rPr lang="en-GB" sz="1400" dirty="0">
                          <a:latin typeface="Bahnschrift Condensed" panose="020B0502040204020203" pitchFamily="34" charset="0"/>
                        </a:rPr>
                        <a:t>Looked</a:t>
                      </a:r>
                      <a:r>
                        <a:rPr lang="en-GB" sz="1400" baseline="0" dirty="0">
                          <a:latin typeface="Bahnschrift Condensed" panose="020B0502040204020203" pitchFamily="34" charset="0"/>
                        </a:rPr>
                        <a:t> after children supported</a:t>
                      </a:r>
                      <a:endParaRPr lang="en-GB" sz="1400" dirty="0">
                        <a:latin typeface="Bahnschrift Condensed" panose="020B0502040204020203" pitchFamily="34" charset="0"/>
                      </a:endParaRPr>
                    </a:p>
                  </a:txBody>
                  <a:tcPr/>
                </a:tc>
                <a:tc>
                  <a:txBody>
                    <a:bodyPr/>
                    <a:lstStyle/>
                    <a:p>
                      <a:r>
                        <a:rPr lang="en-GB" sz="1000" dirty="0">
                          <a:solidFill>
                            <a:srgbClr val="FF0000"/>
                          </a:solidFill>
                        </a:rPr>
                        <a:t>Increase of 14</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412399857"/>
                  </a:ext>
                </a:extLst>
              </a:tr>
              <a:tr h="1594976">
                <a:tc>
                  <a:txBody>
                    <a:bodyPr/>
                    <a:lstStyle/>
                    <a:p>
                      <a:r>
                        <a:rPr lang="en-GB" sz="1600" b="1" dirty="0"/>
                        <a:t>627</a:t>
                      </a:r>
                    </a:p>
                    <a:p>
                      <a:endParaRPr lang="en-GB" sz="1600" b="1" dirty="0"/>
                    </a:p>
                    <a:p>
                      <a:r>
                        <a:rPr lang="en-GB" sz="1600" b="1" dirty="0"/>
                        <a:t>423</a:t>
                      </a:r>
                    </a:p>
                    <a:p>
                      <a:endParaRPr lang="en-GB" sz="1600" b="1" dirty="0"/>
                    </a:p>
                    <a:p>
                      <a:r>
                        <a:rPr lang="en-GB" sz="1600" b="1" dirty="0"/>
                        <a:t>201</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GB" sz="1600" b="1" dirty="0"/>
                        <a:t>656</a:t>
                      </a:r>
                    </a:p>
                    <a:p>
                      <a:endParaRPr lang="en-GB" sz="1600" b="1" dirty="0"/>
                    </a:p>
                    <a:p>
                      <a:r>
                        <a:rPr lang="en-GB" sz="1600" b="1" dirty="0"/>
                        <a:t>441</a:t>
                      </a:r>
                    </a:p>
                    <a:p>
                      <a:endParaRPr lang="en-GB" sz="1600" b="1" dirty="0"/>
                    </a:p>
                    <a:p>
                      <a:r>
                        <a:rPr lang="en-GB" sz="1600" b="1" dirty="0"/>
                        <a:t>198</a:t>
                      </a:r>
                    </a:p>
                  </a:txBody>
                  <a:tcPr>
                    <a:lnL w="12700" cap="flat" cmpd="sng" algn="ctr">
                      <a:solidFill>
                        <a:schemeClr val="tx1"/>
                      </a:solidFill>
                      <a:prstDash val="solid"/>
                      <a:round/>
                      <a:headEnd type="none" w="med" len="med"/>
                      <a:tailEnd type="none" w="med" len="med"/>
                    </a:lnL>
                  </a:tcPr>
                </a:tc>
                <a:tc>
                  <a:txBody>
                    <a:bodyPr/>
                    <a:lstStyle/>
                    <a:p>
                      <a:r>
                        <a:rPr lang="en-GB" sz="1400" dirty="0">
                          <a:latin typeface="Bahnschrift Condensed" panose="020B0502040204020203" pitchFamily="34" charset="0"/>
                        </a:rPr>
                        <a:t>Registered</a:t>
                      </a:r>
                      <a:r>
                        <a:rPr lang="en-GB" sz="1400" baseline="0" dirty="0">
                          <a:latin typeface="Bahnschrift Condensed" panose="020B0502040204020203" pitchFamily="34" charset="0"/>
                        </a:rPr>
                        <a:t> foster carers</a:t>
                      </a:r>
                    </a:p>
                    <a:p>
                      <a:r>
                        <a:rPr lang="en-GB" sz="1400" baseline="0" dirty="0">
                          <a:latin typeface="Bahnschrift Condensed" panose="020B0502040204020203" pitchFamily="34" charset="0"/>
                        </a:rPr>
                        <a:t>Post adoption support</a:t>
                      </a:r>
                    </a:p>
                    <a:p>
                      <a:endParaRPr lang="en-GB" sz="1400" dirty="0">
                        <a:latin typeface="Bahnschrift Condensed" panose="020B0502040204020203" pitchFamily="34" charset="0"/>
                      </a:endParaRPr>
                    </a:p>
                    <a:p>
                      <a:r>
                        <a:rPr lang="en-GB" sz="1400" dirty="0">
                          <a:latin typeface="Bahnschrift Condensed" panose="020B0502040204020203" pitchFamily="34" charset="0"/>
                        </a:rPr>
                        <a:t>Early years</a:t>
                      </a:r>
                      <a:r>
                        <a:rPr lang="en-GB" sz="1400" baseline="0" dirty="0">
                          <a:latin typeface="Bahnschrift Condensed" panose="020B0502040204020203" pitchFamily="34" charset="0"/>
                        </a:rPr>
                        <a:t> inspections</a:t>
                      </a:r>
                      <a:endParaRPr lang="en-GB" sz="1400" dirty="0">
                        <a:latin typeface="Bahnschrift Condensed" panose="020B0502040204020203" pitchFamily="34" charset="0"/>
                      </a:endParaRPr>
                    </a:p>
                  </a:txBody>
                  <a:tcPr>
                    <a:noFill/>
                  </a:tcPr>
                </a:tc>
                <a:tc>
                  <a:txBody>
                    <a:bodyPr/>
                    <a:lstStyle/>
                    <a:p>
                      <a:r>
                        <a:rPr lang="en-GB" sz="1000" dirty="0">
                          <a:solidFill>
                            <a:schemeClr val="accent6">
                              <a:lumMod val="75000"/>
                            </a:schemeClr>
                          </a:solidFill>
                        </a:rPr>
                        <a:t>Increase of 29</a:t>
                      </a:r>
                    </a:p>
                    <a:p>
                      <a:endParaRPr lang="en-GB" sz="1000" dirty="0">
                        <a:solidFill>
                          <a:schemeClr val="accent6">
                            <a:lumMod val="75000"/>
                          </a:schemeClr>
                        </a:solidFill>
                      </a:endParaRPr>
                    </a:p>
                    <a:p>
                      <a:r>
                        <a:rPr lang="en-GB" sz="1000" dirty="0">
                          <a:solidFill>
                            <a:srgbClr val="92D050"/>
                          </a:solidFill>
                        </a:rPr>
                        <a:t>Increase</a:t>
                      </a:r>
                      <a:r>
                        <a:rPr lang="en-GB" sz="1000" baseline="0" dirty="0">
                          <a:solidFill>
                            <a:srgbClr val="92D050"/>
                          </a:solidFill>
                        </a:rPr>
                        <a:t> of 18</a:t>
                      </a:r>
                      <a:endParaRPr lang="en-GB" sz="1000" dirty="0">
                        <a:solidFill>
                          <a:srgbClr val="92D050"/>
                        </a:solidFill>
                      </a:endParaRPr>
                    </a:p>
                    <a:p>
                      <a:endParaRPr lang="en-GB" sz="1000" dirty="0">
                        <a:solidFill>
                          <a:srgbClr val="FFC000"/>
                        </a:solidFill>
                      </a:endParaRPr>
                    </a:p>
                    <a:p>
                      <a:endParaRPr lang="en-GB" sz="1000" dirty="0">
                        <a:solidFill>
                          <a:srgbClr val="FFC000"/>
                        </a:solidFill>
                      </a:endParaRPr>
                    </a:p>
                    <a:p>
                      <a:r>
                        <a:rPr lang="en-GB" sz="1000" dirty="0">
                          <a:solidFill>
                            <a:srgbClr val="FFC000"/>
                          </a:solidFill>
                        </a:rPr>
                        <a:t>Decrease of 3 </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622407480"/>
                  </a:ext>
                </a:extLst>
              </a:tr>
              <a:tr h="545113">
                <a:tc>
                  <a:txBody>
                    <a:bodyPr/>
                    <a:lstStyle/>
                    <a:p>
                      <a:r>
                        <a:rPr lang="en-GB" sz="1600" b="1" dirty="0"/>
                        <a:t>84</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GB" sz="1600" b="1" dirty="0"/>
                        <a:t>92</a:t>
                      </a:r>
                    </a:p>
                  </a:txBody>
                  <a:tcPr>
                    <a:lnL w="12700" cap="flat" cmpd="sng" algn="ctr">
                      <a:solidFill>
                        <a:schemeClr val="tx1"/>
                      </a:solidFill>
                      <a:prstDash val="solid"/>
                      <a:round/>
                      <a:headEnd type="none" w="med" len="med"/>
                      <a:tailEnd type="none" w="med" len="med"/>
                    </a:lnL>
                  </a:tcPr>
                </a:tc>
                <a:tc>
                  <a:txBody>
                    <a:bodyPr/>
                    <a:lstStyle/>
                    <a:p>
                      <a:r>
                        <a:rPr lang="en-GB" sz="1400" dirty="0">
                          <a:latin typeface="Bahnschrift Condensed" panose="020B0502040204020203" pitchFamily="34" charset="0"/>
                        </a:rPr>
                        <a:t>Awaiting personal advisor</a:t>
                      </a:r>
                    </a:p>
                  </a:txBody>
                  <a:tcPr>
                    <a:noFill/>
                  </a:tcPr>
                </a:tc>
                <a:tc>
                  <a:txBody>
                    <a:bodyPr/>
                    <a:lstStyle/>
                    <a:p>
                      <a:r>
                        <a:rPr lang="en-GB" sz="1000" dirty="0">
                          <a:solidFill>
                            <a:srgbClr val="FF0000"/>
                          </a:solidFill>
                        </a:rPr>
                        <a:t>Increase</a:t>
                      </a:r>
                      <a:r>
                        <a:rPr lang="en-GB" sz="1000" baseline="0" dirty="0">
                          <a:solidFill>
                            <a:srgbClr val="FF0000"/>
                          </a:solidFill>
                        </a:rPr>
                        <a:t> of 9</a:t>
                      </a:r>
                      <a:endParaRPr lang="en-GB" sz="1000" dirty="0">
                        <a:solidFill>
                          <a:srgbClr val="FF0000"/>
                        </a:solidFill>
                      </a:endParaRPr>
                    </a:p>
                  </a:txBody>
                  <a:tcPr>
                    <a:lnR w="12700" cap="flat" cmpd="sng" algn="ctr">
                      <a:noFill/>
                      <a:prstDash val="solid"/>
                      <a:round/>
                      <a:headEnd type="none" w="med" len="med"/>
                      <a:tailEnd type="none" w="med" len="med"/>
                    </a:lnR>
                  </a:tcPr>
                </a:tc>
                <a:extLst>
                  <a:ext uri="{0D108BD9-81ED-4DB2-BD59-A6C34878D82A}">
                    <a16:rowId xmlns:a16="http://schemas.microsoft.com/office/drawing/2014/main" val="2673357223"/>
                  </a:ext>
                </a:extLst>
              </a:tr>
              <a:tr h="631184">
                <a:tc>
                  <a:txBody>
                    <a:bodyPr/>
                    <a:lstStyle/>
                    <a:p>
                      <a:r>
                        <a:rPr lang="en-GB" sz="1600" b="1" dirty="0"/>
                        <a:t>189</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GB" sz="1600" b="1" dirty="0"/>
                        <a:t>77</a:t>
                      </a:r>
                    </a:p>
                  </a:txBody>
                  <a:tcPr>
                    <a:lnL w="12700" cap="flat" cmpd="sng" algn="ctr">
                      <a:solidFill>
                        <a:schemeClr val="tx1"/>
                      </a:solidFill>
                      <a:prstDash val="solid"/>
                      <a:round/>
                      <a:headEnd type="none" w="med" len="med"/>
                      <a:tailEnd type="none" w="med" len="med"/>
                    </a:lnL>
                  </a:tcPr>
                </a:tc>
                <a:tc>
                  <a:txBody>
                    <a:bodyPr/>
                    <a:lstStyle/>
                    <a:p>
                      <a:r>
                        <a:rPr lang="en-GB" sz="1400" dirty="0">
                          <a:latin typeface="Bahnschrift Condensed" panose="020B0502040204020203" pitchFamily="34" charset="0"/>
                        </a:rPr>
                        <a:t>Unallocated</a:t>
                      </a:r>
                      <a:r>
                        <a:rPr lang="en-GB" sz="1400" baseline="0" dirty="0">
                          <a:latin typeface="Bahnschrift Condensed" panose="020B0502040204020203" pitchFamily="34" charset="0"/>
                        </a:rPr>
                        <a:t> Looked After Children</a:t>
                      </a:r>
                      <a:endParaRPr lang="en-GB" sz="1400" dirty="0">
                        <a:latin typeface="Bahnschrift Condensed" panose="020B0502040204020203"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rgbClr val="92D050"/>
                          </a:solidFill>
                        </a:rPr>
                        <a:t>Decrease</a:t>
                      </a:r>
                      <a:r>
                        <a:rPr lang="en-GB" sz="1000" baseline="0" dirty="0">
                          <a:solidFill>
                            <a:srgbClr val="92D050"/>
                          </a:solidFill>
                        </a:rPr>
                        <a:t> of 112</a:t>
                      </a:r>
                      <a:endParaRPr lang="en-GB" sz="1000" dirty="0">
                        <a:solidFill>
                          <a:srgbClr val="92D050"/>
                        </a:solidFill>
                      </a:endParaRPr>
                    </a:p>
                    <a:p>
                      <a:endParaRPr lang="en-GB"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039939422"/>
                  </a:ext>
                </a:extLst>
              </a:tr>
              <a:tr h="545113">
                <a:tc>
                  <a:txBody>
                    <a:bodyPr/>
                    <a:lstStyle/>
                    <a:p>
                      <a:r>
                        <a:rPr lang="en-GB" sz="1600" b="1" dirty="0"/>
                        <a:t>159</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tcPr>
                </a:tc>
                <a:tc>
                  <a:txBody>
                    <a:bodyPr/>
                    <a:lstStyle/>
                    <a:p>
                      <a:r>
                        <a:rPr lang="en-GB" sz="1600" b="1" dirty="0"/>
                        <a:t>151</a:t>
                      </a:r>
                    </a:p>
                  </a:txBody>
                  <a:tcPr>
                    <a:lnL w="12700" cap="flat" cmpd="sng" algn="ctr">
                      <a:solidFill>
                        <a:schemeClr val="tx1"/>
                      </a:solidFill>
                      <a:prstDash val="solid"/>
                      <a:round/>
                      <a:headEnd type="none" w="med" len="med"/>
                      <a:tailEnd type="none" w="med" len="med"/>
                    </a:lnL>
                    <a:lnB w="12700" cap="flat" cmpd="sng" algn="ctr">
                      <a:noFill/>
                      <a:prstDash val="solid"/>
                      <a:round/>
                      <a:headEnd type="none" w="med" len="med"/>
                      <a:tailEnd type="none" w="med" len="med"/>
                    </a:lnB>
                  </a:tcPr>
                </a:tc>
                <a:tc>
                  <a:txBody>
                    <a:bodyPr/>
                    <a:lstStyle/>
                    <a:p>
                      <a:r>
                        <a:rPr lang="en-GB" sz="1400" dirty="0">
                          <a:latin typeface="Bahnschrift Condensed" panose="020B0502040204020203" pitchFamily="34" charset="0"/>
                        </a:rPr>
                        <a:t>Fostering</a:t>
                      </a:r>
                      <a:r>
                        <a:rPr lang="en-GB" sz="1400" baseline="0" dirty="0">
                          <a:latin typeface="Bahnschrift Condensed" panose="020B0502040204020203" pitchFamily="34" charset="0"/>
                        </a:rPr>
                        <a:t> unallocated</a:t>
                      </a:r>
                      <a:endParaRPr lang="en-GB" sz="1400" dirty="0">
                        <a:latin typeface="Bahnschrift Condensed" panose="020B0502040204020203" pitchFamily="34" charset="0"/>
                      </a:endParaRPr>
                    </a:p>
                  </a:txBody>
                  <a:tcPr>
                    <a:lnB w="12700" cap="flat" cmpd="sng" algn="ctr">
                      <a:noFill/>
                      <a:prstDash val="solid"/>
                      <a:round/>
                      <a:headEnd type="none" w="med" len="med"/>
                      <a:tailEnd type="none" w="med" len="med"/>
                    </a:lnB>
                  </a:tcPr>
                </a:tc>
                <a:tc>
                  <a:txBody>
                    <a:bodyPr/>
                    <a:lstStyle/>
                    <a:p>
                      <a:r>
                        <a:rPr lang="en-GB" sz="1000" baseline="0" dirty="0">
                          <a:solidFill>
                            <a:srgbClr val="FF0000"/>
                          </a:solidFill>
                        </a:rPr>
                        <a:t> </a:t>
                      </a:r>
                      <a:r>
                        <a:rPr lang="en-GB" sz="1000" baseline="0" dirty="0">
                          <a:solidFill>
                            <a:srgbClr val="FFC000"/>
                          </a:solidFill>
                        </a:rPr>
                        <a:t>Decrease</a:t>
                      </a:r>
                      <a:r>
                        <a:rPr lang="en-GB" sz="1000" dirty="0">
                          <a:solidFill>
                            <a:srgbClr val="FFC000"/>
                          </a:solidFill>
                        </a:rPr>
                        <a:t> of 8</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903107568"/>
                  </a:ext>
                </a:extLst>
              </a:tr>
            </a:tbl>
          </a:graphicData>
        </a:graphic>
      </p:graphicFrame>
      <p:sp>
        <p:nvSpPr>
          <p:cNvPr id="49" name="Right Arrow 48"/>
          <p:cNvSpPr/>
          <p:nvPr/>
        </p:nvSpPr>
        <p:spPr>
          <a:xfrm rot="16200000">
            <a:off x="2430762" y="1468300"/>
            <a:ext cx="408389" cy="190653"/>
          </a:xfrm>
          <a:prstGeom prst="rightArrow">
            <a:avLst/>
          </a:prstGeom>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0" name="Right Arrow 49"/>
          <p:cNvSpPr/>
          <p:nvPr/>
        </p:nvSpPr>
        <p:spPr>
          <a:xfrm rot="16200000">
            <a:off x="2421658" y="2839843"/>
            <a:ext cx="408389" cy="190653"/>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63" name="Right Arrow 62"/>
          <p:cNvSpPr/>
          <p:nvPr/>
        </p:nvSpPr>
        <p:spPr>
          <a:xfrm rot="16200000">
            <a:off x="2430763" y="2144693"/>
            <a:ext cx="408389" cy="190653"/>
          </a:xfrm>
          <a:prstGeom prst="rightArrow">
            <a:avLst/>
          </a:prstGeom>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 name="TextBox 4"/>
          <p:cNvSpPr txBox="1"/>
          <p:nvPr/>
        </p:nvSpPr>
        <p:spPr>
          <a:xfrm>
            <a:off x="6222587" y="4784228"/>
            <a:ext cx="2239119"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dirty="0"/>
              <a:t>Increase of young people without a Personal Advisor</a:t>
            </a:r>
          </a:p>
        </p:txBody>
      </p:sp>
      <p:sp>
        <p:nvSpPr>
          <p:cNvPr id="7" name="TextBox 6"/>
          <p:cNvSpPr txBox="1"/>
          <p:nvPr/>
        </p:nvSpPr>
        <p:spPr>
          <a:xfrm>
            <a:off x="3565870" y="2451185"/>
            <a:ext cx="2934752" cy="276999"/>
          </a:xfrm>
          <a:prstGeom prst="rect">
            <a:avLst/>
          </a:prstGeom>
          <a:solidFill>
            <a:srgbClr val="92D050"/>
          </a:solidFill>
        </p:spPr>
        <p:txBody>
          <a:bodyPr wrap="square" rtlCol="0">
            <a:spAutoFit/>
          </a:bodyPr>
          <a:lstStyle/>
          <a:p>
            <a:pPr marL="171450" indent="-171450">
              <a:buFont typeface="Arial" panose="020B0604020202020204" pitchFamily="34" charset="0"/>
              <a:buChar char="•"/>
            </a:pPr>
            <a:r>
              <a:rPr lang="en-GB" sz="1200" dirty="0"/>
              <a:t>Increase by 29 in registered foster carers</a:t>
            </a:r>
          </a:p>
        </p:txBody>
      </p:sp>
      <p:sp>
        <p:nvSpPr>
          <p:cNvPr id="8" name="TextBox 7"/>
          <p:cNvSpPr txBox="1"/>
          <p:nvPr/>
        </p:nvSpPr>
        <p:spPr>
          <a:xfrm>
            <a:off x="3556700" y="2239704"/>
            <a:ext cx="5104341" cy="276999"/>
          </a:xfrm>
          <a:prstGeom prst="rect">
            <a:avLst/>
          </a:prstGeom>
          <a:noFill/>
        </p:spPr>
        <p:txBody>
          <a:bodyPr wrap="square" rtlCol="0">
            <a:spAutoFit/>
          </a:bodyPr>
          <a:lstStyle/>
          <a:p>
            <a:pPr marL="171450" indent="-171450">
              <a:buFont typeface="Arial" panose="020B0604020202020204" pitchFamily="34" charset="0"/>
              <a:buChar char="•"/>
            </a:pPr>
            <a:r>
              <a:rPr lang="en-GB" sz="1200" dirty="0"/>
              <a:t>Decrease in unallocated cases in </a:t>
            </a:r>
            <a:r>
              <a:rPr lang="en-GB" sz="1200" dirty="0" err="1"/>
              <a:t>CwD</a:t>
            </a:r>
            <a:r>
              <a:rPr lang="en-GB" sz="1200" dirty="0"/>
              <a:t> 41% reduction to 44 cases</a:t>
            </a:r>
          </a:p>
        </p:txBody>
      </p:sp>
      <p:sp>
        <p:nvSpPr>
          <p:cNvPr id="15" name="TextBox 14"/>
          <p:cNvSpPr txBox="1"/>
          <p:nvPr/>
        </p:nvSpPr>
        <p:spPr>
          <a:xfrm>
            <a:off x="3565870" y="3143411"/>
            <a:ext cx="5038259" cy="461665"/>
          </a:xfrm>
          <a:prstGeom prst="rect">
            <a:avLst/>
          </a:prstGeom>
          <a:solidFill>
            <a:srgbClr val="92D050"/>
          </a:solidFill>
        </p:spPr>
        <p:txBody>
          <a:bodyPr wrap="square" rtlCol="0">
            <a:spAutoFit/>
          </a:bodyPr>
          <a:lstStyle/>
          <a:p>
            <a:pPr marL="171450" indent="-171450">
              <a:buFont typeface="Arial" panose="020B0604020202020204" pitchFamily="34" charset="0"/>
              <a:buChar char="•"/>
            </a:pPr>
            <a:r>
              <a:rPr lang="en-GB" sz="1200" dirty="0"/>
              <a:t>Placement moves remain high at 172 but has been reduced by 7 – (68  children remain inappropriately placed)</a:t>
            </a:r>
          </a:p>
        </p:txBody>
      </p:sp>
      <p:sp>
        <p:nvSpPr>
          <p:cNvPr id="16" name="TextBox 15"/>
          <p:cNvSpPr txBox="1"/>
          <p:nvPr/>
        </p:nvSpPr>
        <p:spPr>
          <a:xfrm>
            <a:off x="6239214" y="6299712"/>
            <a:ext cx="2479616" cy="461665"/>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dirty="0"/>
              <a:t>112 unallocated fostering assessments</a:t>
            </a:r>
          </a:p>
        </p:txBody>
      </p:sp>
      <p:sp>
        <p:nvSpPr>
          <p:cNvPr id="47" name="Down Arrow 46"/>
          <p:cNvSpPr/>
          <p:nvPr/>
        </p:nvSpPr>
        <p:spPr>
          <a:xfrm rot="10800000">
            <a:off x="2620905" y="4521574"/>
            <a:ext cx="180000" cy="399195"/>
          </a:xfrm>
          <a:prstGeom prst="downArrow">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graphicFrame>
        <p:nvGraphicFramePr>
          <p:cNvPr id="6" name="Table 5"/>
          <p:cNvGraphicFramePr>
            <a:graphicFrameLocks noGrp="1"/>
          </p:cNvGraphicFramePr>
          <p:nvPr>
            <p:extLst>
              <p:ext uri="{D42A27DB-BD31-4B8C-83A1-F6EECF244321}">
                <p14:modId xmlns:p14="http://schemas.microsoft.com/office/powerpoint/2010/main" val="316353892"/>
              </p:ext>
            </p:extLst>
          </p:nvPr>
        </p:nvGraphicFramePr>
        <p:xfrm>
          <a:off x="96186" y="1181384"/>
          <a:ext cx="1382711" cy="287756"/>
        </p:xfrm>
        <a:graphic>
          <a:graphicData uri="http://schemas.openxmlformats.org/drawingml/2006/table">
            <a:tbl>
              <a:tblPr/>
              <a:tblGrid>
                <a:gridCol w="1382711">
                  <a:extLst>
                    <a:ext uri="{9D8B030D-6E8A-4147-A177-3AD203B41FA5}">
                      <a16:colId xmlns:a16="http://schemas.microsoft.com/office/drawing/2014/main" val="1329521817"/>
                    </a:ext>
                  </a:extLst>
                </a:gridCol>
              </a:tblGrid>
              <a:tr h="287756">
                <a:tc>
                  <a:txBody>
                    <a:bodyPr/>
                    <a:lstStyle/>
                    <a:p>
                      <a:r>
                        <a:rPr lang="en-GB" sz="1000" b="1" dirty="0"/>
                        <a:t>30</a:t>
                      </a:r>
                      <a:r>
                        <a:rPr lang="en-GB" sz="1000" b="1" baseline="0" dirty="0"/>
                        <a:t> Sept</a:t>
                      </a:r>
                      <a:r>
                        <a:rPr lang="en-GB" sz="1000" b="1" dirty="0"/>
                        <a:t>24   31</a:t>
                      </a:r>
                      <a:r>
                        <a:rPr lang="en-GB" sz="1000" b="1" baseline="0" dirty="0"/>
                        <a:t> Mar 25</a:t>
                      </a:r>
                      <a:endParaRPr lang="en-GB" sz="1000" b="1" dirty="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777590185"/>
                  </a:ext>
                </a:extLst>
              </a:tr>
            </a:tbl>
          </a:graphicData>
        </a:graphic>
      </p:graphicFrame>
      <p:sp>
        <p:nvSpPr>
          <p:cNvPr id="46" name="Down Arrow 45"/>
          <p:cNvSpPr/>
          <p:nvPr/>
        </p:nvSpPr>
        <p:spPr>
          <a:xfrm>
            <a:off x="2480349" y="5169627"/>
            <a:ext cx="222153" cy="399195"/>
          </a:xfrm>
          <a:prstGeom prst="downArrow">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8" name="Right Arrow 47"/>
          <p:cNvSpPr/>
          <p:nvPr/>
        </p:nvSpPr>
        <p:spPr>
          <a:xfrm rot="16200000">
            <a:off x="2430762" y="3446184"/>
            <a:ext cx="408389" cy="190653"/>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10" name="Left-Right Arrow 9"/>
          <p:cNvSpPr/>
          <p:nvPr/>
        </p:nvSpPr>
        <p:spPr>
          <a:xfrm>
            <a:off x="2428397" y="4032465"/>
            <a:ext cx="360000" cy="216000"/>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6223711" y="3624156"/>
            <a:ext cx="2515091" cy="830997"/>
          </a:xfrm>
          <a:prstGeom prst="rect">
            <a:avLst/>
          </a:prstGeom>
          <a:noFill/>
        </p:spPr>
        <p:txBody>
          <a:bodyPr wrap="square" rtlCol="0">
            <a:spAutoFit/>
          </a:bodyPr>
          <a:lstStyle/>
          <a:p>
            <a:pPr marL="171450" indent="-171450">
              <a:buFont typeface="Arial" panose="020B0604020202020204" pitchFamily="34" charset="0"/>
              <a:buChar char="•"/>
            </a:pPr>
            <a:r>
              <a:rPr lang="en-GB" sz="1200" dirty="0"/>
              <a:t>Challenges with provision of residential and short break provision for children with disabilities</a:t>
            </a:r>
          </a:p>
        </p:txBody>
      </p:sp>
      <p:sp>
        <p:nvSpPr>
          <p:cNvPr id="18" name="TextBox 17"/>
          <p:cNvSpPr txBox="1"/>
          <p:nvPr/>
        </p:nvSpPr>
        <p:spPr>
          <a:xfrm>
            <a:off x="3581964" y="2882433"/>
            <a:ext cx="5051492" cy="276999"/>
          </a:xfrm>
          <a:prstGeom prst="rect">
            <a:avLst/>
          </a:prstGeom>
          <a:noFill/>
        </p:spPr>
        <p:txBody>
          <a:bodyPr wrap="square" rtlCol="0">
            <a:spAutoFit/>
          </a:bodyPr>
          <a:lstStyle/>
          <a:p>
            <a:pPr marL="171450" indent="-171450">
              <a:buFont typeface="Arial" panose="020B0604020202020204" pitchFamily="34" charset="0"/>
              <a:buChar char="•"/>
            </a:pPr>
            <a:r>
              <a:rPr lang="en-GB" sz="1200" dirty="0"/>
              <a:t>Increased supervision compliance reporting</a:t>
            </a:r>
          </a:p>
        </p:txBody>
      </p:sp>
      <p:graphicFrame>
        <p:nvGraphicFramePr>
          <p:cNvPr id="51" name="Chart 50" descr="Bar Chart entitled &quot;Unallocated Cases per Service Area&quot; within the area of what could be better &#10;"/>
          <p:cNvGraphicFramePr>
            <a:graphicFrameLocks/>
          </p:cNvGraphicFramePr>
          <p:nvPr>
            <p:extLst>
              <p:ext uri="{D42A27DB-BD31-4B8C-83A1-F6EECF244321}">
                <p14:modId xmlns:p14="http://schemas.microsoft.com/office/powerpoint/2010/main" val="1742171229"/>
              </p:ext>
            </p:extLst>
          </p:nvPr>
        </p:nvGraphicFramePr>
        <p:xfrm>
          <a:off x="3484327" y="4079906"/>
          <a:ext cx="2782374" cy="2578687"/>
        </p:xfrm>
        <a:graphic>
          <a:graphicData uri="http://schemas.openxmlformats.org/drawingml/2006/chart">
            <c:chart xmlns:c="http://schemas.openxmlformats.org/drawingml/2006/chart" xmlns:r="http://schemas.openxmlformats.org/officeDocument/2006/relationships" r:id="rId6"/>
          </a:graphicData>
        </a:graphic>
      </p:graphicFrame>
      <p:sp>
        <p:nvSpPr>
          <p:cNvPr id="53" name="Left-Right Arrow 52"/>
          <p:cNvSpPr/>
          <p:nvPr/>
        </p:nvSpPr>
        <p:spPr>
          <a:xfrm>
            <a:off x="2433851" y="5778234"/>
            <a:ext cx="360000" cy="152004"/>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6199466" y="5169627"/>
            <a:ext cx="2462632" cy="1200329"/>
          </a:xfrm>
          <a:prstGeom prst="rect">
            <a:avLst/>
          </a:prstGeom>
          <a:noFill/>
        </p:spPr>
        <p:txBody>
          <a:bodyPr wrap="square" rtlCol="0">
            <a:spAutoFit/>
          </a:bodyPr>
          <a:lstStyle/>
          <a:p>
            <a:pPr marL="171450" indent="-171450">
              <a:buFont typeface="Arial" panose="020B0604020202020204" pitchFamily="34" charset="0"/>
              <a:buChar char="•"/>
            </a:pPr>
            <a:r>
              <a:rPr lang="en-GB" sz="1200" dirty="0"/>
              <a:t>Increase in unregulated placements with 101 unregulated households at the end of the reporting period; an increase of 30 over the past six months (an increase of 57 across the year)</a:t>
            </a:r>
          </a:p>
        </p:txBody>
      </p:sp>
      <p:sp>
        <p:nvSpPr>
          <p:cNvPr id="21" name="TextBox 20"/>
          <p:cNvSpPr txBox="1"/>
          <p:nvPr/>
        </p:nvSpPr>
        <p:spPr>
          <a:xfrm>
            <a:off x="3563705" y="2647675"/>
            <a:ext cx="3732666" cy="276999"/>
          </a:xfrm>
          <a:prstGeom prst="rect">
            <a:avLst/>
          </a:prstGeom>
          <a:noFill/>
        </p:spPr>
        <p:txBody>
          <a:bodyPr wrap="square" rtlCol="0">
            <a:spAutoFit/>
          </a:bodyPr>
          <a:lstStyle/>
          <a:p>
            <a:pPr marL="171450" indent="-171450">
              <a:buFont typeface="Arial" panose="020B0604020202020204" pitchFamily="34" charset="0"/>
              <a:buChar char="•"/>
            </a:pPr>
            <a:r>
              <a:rPr lang="en-GB" sz="1200" dirty="0"/>
              <a:t>49 outstanding Foster Carer reviews reduction of 77</a:t>
            </a:r>
          </a:p>
        </p:txBody>
      </p:sp>
      <p:sp>
        <p:nvSpPr>
          <p:cNvPr id="22" name="TextBox 21"/>
          <p:cNvSpPr txBox="1"/>
          <p:nvPr/>
        </p:nvSpPr>
        <p:spPr>
          <a:xfrm>
            <a:off x="3539638" y="1337383"/>
            <a:ext cx="5128902"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t>Reconfiguration of  the LAC teams with one team focusing on statutory visits and reviews for LAC cases assess as having lower-level need.  This has contributed to the reduction in the number of unallocated cases and significantly increased compliance with statutory visits and reviews.  At the end of the reporting period this team held responsibility for 243 LAC.</a:t>
            </a:r>
            <a:endParaRPr lang="en-GB" sz="1200" dirty="0"/>
          </a:p>
        </p:txBody>
      </p:sp>
      <p:sp>
        <p:nvSpPr>
          <p:cNvPr id="23" name="TextBox 22"/>
          <p:cNvSpPr txBox="1"/>
          <p:nvPr/>
        </p:nvSpPr>
        <p:spPr>
          <a:xfrm>
            <a:off x="8821543" y="3542205"/>
            <a:ext cx="1784800" cy="430887"/>
          </a:xfrm>
          <a:prstGeom prst="rect">
            <a:avLst/>
          </a:prstGeom>
          <a:solidFill>
            <a:schemeClr val="bg1"/>
          </a:solidFill>
        </p:spPr>
        <p:txBody>
          <a:bodyPr wrap="square" rtlCol="0">
            <a:spAutoFit/>
          </a:bodyPr>
          <a:lstStyle/>
          <a:p>
            <a:r>
              <a:rPr lang="en-GB" sz="1100" dirty="0"/>
              <a:t>Quarterly updates at statutory function meetings</a:t>
            </a:r>
          </a:p>
        </p:txBody>
      </p:sp>
      <p:sp>
        <p:nvSpPr>
          <p:cNvPr id="25" name="TextBox 24"/>
          <p:cNvSpPr txBox="1"/>
          <p:nvPr/>
        </p:nvSpPr>
        <p:spPr>
          <a:xfrm>
            <a:off x="8772153" y="3966414"/>
            <a:ext cx="1110118" cy="276999"/>
          </a:xfrm>
          <a:prstGeom prst="rect">
            <a:avLst/>
          </a:prstGeom>
          <a:noFill/>
        </p:spPr>
        <p:txBody>
          <a:bodyPr wrap="square" rtlCol="0">
            <a:spAutoFit/>
          </a:bodyPr>
          <a:lstStyle/>
          <a:p>
            <a:r>
              <a:rPr lang="en-GB" sz="1200" b="1" dirty="0">
                <a:solidFill>
                  <a:schemeClr val="bg1"/>
                </a:solidFill>
              </a:rPr>
              <a:t>PA Support</a:t>
            </a:r>
          </a:p>
        </p:txBody>
      </p:sp>
      <p:sp>
        <p:nvSpPr>
          <p:cNvPr id="26" name="TextBox 25"/>
          <p:cNvSpPr txBox="1"/>
          <p:nvPr/>
        </p:nvSpPr>
        <p:spPr>
          <a:xfrm>
            <a:off x="8830044" y="4265284"/>
            <a:ext cx="1758951" cy="938719"/>
          </a:xfrm>
          <a:prstGeom prst="rect">
            <a:avLst/>
          </a:prstGeom>
          <a:solidFill>
            <a:schemeClr val="bg1"/>
          </a:solidFill>
        </p:spPr>
        <p:txBody>
          <a:bodyPr wrap="square" rtlCol="0">
            <a:spAutoFit/>
          </a:bodyPr>
          <a:lstStyle/>
          <a:p>
            <a:r>
              <a:rPr lang="en-GB" sz="1100" dirty="0"/>
              <a:t>Recruitment strategy</a:t>
            </a:r>
          </a:p>
          <a:p>
            <a:r>
              <a:rPr lang="en-GB" sz="1100" dirty="0"/>
              <a:t>Evaluation of duty system</a:t>
            </a:r>
          </a:p>
          <a:p>
            <a:r>
              <a:rPr lang="en-GB" sz="1100" dirty="0"/>
              <a:t>Overview of UASC support</a:t>
            </a:r>
          </a:p>
          <a:p>
            <a:r>
              <a:rPr lang="en-GB" sz="1100" dirty="0"/>
              <a:t>Provision of assurance of quality of support</a:t>
            </a:r>
          </a:p>
        </p:txBody>
      </p:sp>
      <p:sp>
        <p:nvSpPr>
          <p:cNvPr id="67" name="TextBox 66"/>
          <p:cNvSpPr txBox="1"/>
          <p:nvPr/>
        </p:nvSpPr>
        <p:spPr>
          <a:xfrm>
            <a:off x="7422665" y="234842"/>
            <a:ext cx="3273636" cy="646331"/>
          </a:xfrm>
          <a:prstGeom prst="rect">
            <a:avLst/>
          </a:prstGeom>
          <a:solidFill>
            <a:srgbClr val="FF0000"/>
          </a:solidFill>
        </p:spPr>
        <p:txBody>
          <a:bodyPr wrap="square" rtlCol="0">
            <a:spAutoFit/>
          </a:bodyPr>
          <a:lstStyle/>
          <a:p>
            <a:pPr lvl="0"/>
            <a:r>
              <a:rPr lang="en-GB" sz="1200" dirty="0">
                <a:solidFill>
                  <a:schemeClr val="bg2">
                    <a:lumMod val="10000"/>
                  </a:schemeClr>
                </a:solidFill>
              </a:rPr>
              <a:t>Summary Risks escalated to the Board Assurance Framework; (</a:t>
            </a:r>
            <a:r>
              <a:rPr lang="en-GB" sz="1200" dirty="0" err="1">
                <a:solidFill>
                  <a:schemeClr val="bg2">
                    <a:lumMod val="10000"/>
                  </a:schemeClr>
                </a:solidFill>
              </a:rPr>
              <a:t>incl</a:t>
            </a:r>
            <a:r>
              <a:rPr lang="en-GB" sz="1200" dirty="0">
                <a:solidFill>
                  <a:schemeClr val="bg2">
                    <a:lumMod val="10000"/>
                  </a:schemeClr>
                </a:solidFill>
              </a:rPr>
              <a:t> Corporate Register); CCS ability to deliver on delegated statutory functions</a:t>
            </a:r>
            <a:endParaRPr lang="en-GB" sz="1200" dirty="0">
              <a:solidFill>
                <a:schemeClr val="bg2">
                  <a:lumMod val="10000"/>
                </a:schemeClr>
              </a:solidFill>
              <a:cs typeface="Arial" panose="020B0604020202020204" pitchFamily="34" charset="0"/>
            </a:endParaRPr>
          </a:p>
        </p:txBody>
      </p:sp>
      <p:sp>
        <p:nvSpPr>
          <p:cNvPr id="27" name="TextBox 26"/>
          <p:cNvSpPr txBox="1"/>
          <p:nvPr/>
        </p:nvSpPr>
        <p:spPr>
          <a:xfrm>
            <a:off x="10674088" y="5043658"/>
            <a:ext cx="1444741" cy="276999"/>
          </a:xfrm>
          <a:prstGeom prst="rect">
            <a:avLst/>
          </a:prstGeom>
          <a:noFill/>
        </p:spPr>
        <p:txBody>
          <a:bodyPr wrap="square" rtlCol="0">
            <a:spAutoFit/>
          </a:bodyPr>
          <a:lstStyle/>
          <a:p>
            <a:r>
              <a:rPr lang="en-GB" sz="1200" b="1" dirty="0">
                <a:solidFill>
                  <a:schemeClr val="bg1"/>
                </a:solidFill>
              </a:rPr>
              <a:t>Increased LAC</a:t>
            </a:r>
          </a:p>
        </p:txBody>
      </p:sp>
      <p:sp>
        <p:nvSpPr>
          <p:cNvPr id="28" name="TextBox 27"/>
          <p:cNvSpPr txBox="1"/>
          <p:nvPr/>
        </p:nvSpPr>
        <p:spPr>
          <a:xfrm>
            <a:off x="10690225" y="5260801"/>
            <a:ext cx="1456935" cy="1446550"/>
          </a:xfrm>
          <a:prstGeom prst="rect">
            <a:avLst/>
          </a:prstGeom>
          <a:solidFill>
            <a:schemeClr val="bg1"/>
          </a:solidFill>
        </p:spPr>
        <p:txBody>
          <a:bodyPr wrap="square" rtlCol="0">
            <a:spAutoFit/>
          </a:bodyPr>
          <a:lstStyle/>
          <a:p>
            <a:r>
              <a:rPr lang="en-GB" sz="1100" dirty="0"/>
              <a:t>Plan to reduce numbers and evaluate 24/25</a:t>
            </a:r>
          </a:p>
          <a:p>
            <a:r>
              <a:rPr lang="en-GB" sz="1100" dirty="0"/>
              <a:t>Options panel for complex </a:t>
            </a:r>
          </a:p>
          <a:p>
            <a:r>
              <a:rPr lang="en-GB" sz="1100" dirty="0"/>
              <a:t>placements</a:t>
            </a:r>
          </a:p>
          <a:p>
            <a:r>
              <a:rPr lang="en-GB" sz="1100" dirty="0"/>
              <a:t>Implementation plan re safeguarding audit</a:t>
            </a:r>
          </a:p>
        </p:txBody>
      </p:sp>
      <p:sp>
        <p:nvSpPr>
          <p:cNvPr id="31" name="TextBox 30"/>
          <p:cNvSpPr txBox="1"/>
          <p:nvPr/>
        </p:nvSpPr>
        <p:spPr>
          <a:xfrm>
            <a:off x="8787354" y="5245893"/>
            <a:ext cx="1281501" cy="276999"/>
          </a:xfrm>
          <a:prstGeom prst="rect">
            <a:avLst/>
          </a:prstGeom>
          <a:noFill/>
        </p:spPr>
        <p:txBody>
          <a:bodyPr wrap="square" rtlCol="0">
            <a:spAutoFit/>
          </a:bodyPr>
          <a:lstStyle/>
          <a:p>
            <a:r>
              <a:rPr lang="en-GB" sz="1200" b="1" dirty="0">
                <a:solidFill>
                  <a:schemeClr val="bg1"/>
                </a:solidFill>
              </a:rPr>
              <a:t>Placements</a:t>
            </a:r>
          </a:p>
        </p:txBody>
      </p:sp>
      <p:sp>
        <p:nvSpPr>
          <p:cNvPr id="32" name="TextBox 31"/>
          <p:cNvSpPr txBox="1"/>
          <p:nvPr/>
        </p:nvSpPr>
        <p:spPr>
          <a:xfrm>
            <a:off x="8818570" y="5560167"/>
            <a:ext cx="1798744" cy="1107996"/>
          </a:xfrm>
          <a:prstGeom prst="rect">
            <a:avLst/>
          </a:prstGeom>
          <a:solidFill>
            <a:schemeClr val="bg1"/>
          </a:solidFill>
        </p:spPr>
        <p:txBody>
          <a:bodyPr wrap="square" rtlCol="0">
            <a:spAutoFit/>
          </a:bodyPr>
          <a:lstStyle/>
          <a:p>
            <a:r>
              <a:rPr lang="en-GB" sz="1100" dirty="0"/>
              <a:t>Scoping exercise and report on placement moves</a:t>
            </a:r>
          </a:p>
          <a:p>
            <a:r>
              <a:rPr lang="en-GB" sz="1100" dirty="0"/>
              <a:t>Provision of report re breakdown of unregulated placement status</a:t>
            </a:r>
          </a:p>
          <a:p>
            <a:r>
              <a:rPr lang="en-GB" sz="1100" dirty="0"/>
              <a:t>Confirm adherence to KPRA</a:t>
            </a:r>
          </a:p>
        </p:txBody>
      </p:sp>
    </p:spTree>
    <p:extLst>
      <p:ext uri="{BB962C8B-B14F-4D97-AF65-F5344CB8AC3E}">
        <p14:creationId xmlns:p14="http://schemas.microsoft.com/office/powerpoint/2010/main" val="2559893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17495"/>
            <a:ext cx="12191999" cy="977191"/>
          </a:xfrm>
          <a:prstGeom prst="rect">
            <a:avLst/>
          </a:prstGeom>
          <a:solidFill>
            <a:srgbClr val="00B0F0"/>
          </a:solidFill>
          <a:ln>
            <a:solidFill>
              <a:srgbClr val="00B0F0"/>
            </a:solidFill>
          </a:ln>
        </p:spPr>
        <p:txBody>
          <a:bodyPr wrap="square" rtlCol="0">
            <a:spAutoFit/>
          </a:bodyPr>
          <a:lstStyle/>
          <a:p>
            <a:pPr defTabSz="685800"/>
            <a:r>
              <a:rPr lang="en-GB" sz="3000" dirty="0">
                <a:solidFill>
                  <a:prstClr val="black"/>
                </a:solidFill>
                <a:latin typeface="Calibri" panose="020F0502020204030204"/>
              </a:rPr>
              <a:t>Delegated Statutory Functions</a:t>
            </a:r>
          </a:p>
          <a:p>
            <a:pPr defTabSz="685800"/>
            <a:r>
              <a:rPr lang="en-GB" sz="1350" dirty="0">
                <a:solidFill>
                  <a:prstClr val="black"/>
                </a:solidFill>
                <a:latin typeface="Calibri" panose="020F0502020204030204"/>
              </a:rPr>
              <a:t>Service area: </a:t>
            </a:r>
            <a:r>
              <a:rPr lang="en-GB" sz="1400" dirty="0"/>
              <a:t>Regional Emergency Social Work Service (RESWS)</a:t>
            </a:r>
          </a:p>
          <a:p>
            <a:pPr defTabSz="685800"/>
            <a:r>
              <a:rPr lang="en-GB" sz="1350" dirty="0">
                <a:solidFill>
                  <a:prstClr val="black"/>
                </a:solidFill>
                <a:latin typeface="Calibri" panose="020F0502020204030204"/>
              </a:rPr>
              <a:t>1</a:t>
            </a:r>
            <a:r>
              <a:rPr lang="en-GB" sz="1350" baseline="30000" dirty="0">
                <a:solidFill>
                  <a:prstClr val="black"/>
                </a:solidFill>
                <a:latin typeface="Calibri" panose="020F0502020204030204"/>
              </a:rPr>
              <a:t>st</a:t>
            </a:r>
            <a:r>
              <a:rPr lang="en-GB" sz="1350" dirty="0">
                <a:solidFill>
                  <a:prstClr val="black"/>
                </a:solidFill>
                <a:latin typeface="Calibri" panose="020F0502020204030204"/>
              </a:rPr>
              <a:t> April 2024- 31</a:t>
            </a:r>
            <a:r>
              <a:rPr lang="en-GB" sz="1350" baseline="30000" dirty="0">
                <a:solidFill>
                  <a:prstClr val="black"/>
                </a:solidFill>
                <a:latin typeface="Calibri" panose="020F0502020204030204"/>
              </a:rPr>
              <a:t>st</a:t>
            </a:r>
            <a:r>
              <a:rPr lang="en-GB" sz="1350" dirty="0">
                <a:solidFill>
                  <a:prstClr val="black"/>
                </a:solidFill>
                <a:latin typeface="Calibri" panose="020F0502020204030204"/>
              </a:rPr>
              <a:t> March 2025</a:t>
            </a:r>
            <a:endParaRPr lang="en-GB" sz="900" dirty="0">
              <a:solidFill>
                <a:prstClr val="black"/>
              </a:solidFill>
              <a:latin typeface="Calibri" panose="020F0502020204030204"/>
            </a:endParaRPr>
          </a:p>
        </p:txBody>
      </p:sp>
      <p:pic>
        <p:nvPicPr>
          <p:cNvPr id="86" name="Picture 85" descr="BHSCT Logo"/>
          <p:cNvPicPr/>
          <p:nvPr/>
        </p:nvPicPr>
        <p:blipFill>
          <a:blip r:embed="rId2">
            <a:extLst>
              <a:ext uri="{28A0092B-C50C-407E-A947-70E740481C1C}">
                <a14:useLocalDpi xmlns:a14="http://schemas.microsoft.com/office/drawing/2010/main" val="0"/>
              </a:ext>
            </a:extLst>
          </a:blip>
          <a:srcRect/>
          <a:stretch>
            <a:fillRect/>
          </a:stretch>
        </p:blipFill>
        <p:spPr bwMode="auto">
          <a:xfrm>
            <a:off x="61619" y="6128809"/>
            <a:ext cx="2301796" cy="630694"/>
          </a:xfrm>
          <a:prstGeom prst="rect">
            <a:avLst/>
          </a:prstGeom>
          <a:noFill/>
          <a:ln>
            <a:noFill/>
          </a:ln>
        </p:spPr>
      </p:pic>
      <p:sp>
        <p:nvSpPr>
          <p:cNvPr id="90" name="Rectangle 89"/>
          <p:cNvSpPr/>
          <p:nvPr/>
        </p:nvSpPr>
        <p:spPr>
          <a:xfrm>
            <a:off x="122970" y="3069907"/>
            <a:ext cx="3128138" cy="3086824"/>
          </a:xfrm>
          <a:prstGeom prst="rect">
            <a:avLst/>
          </a:prstGeom>
          <a:solidFill>
            <a:srgbClr val="92D050"/>
          </a:solidFill>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endParaRPr lang="en-GB" sz="1200" dirty="0"/>
          </a:p>
          <a:p>
            <a:endParaRPr lang="en-GB" sz="1200" b="1" dirty="0"/>
          </a:p>
          <a:p>
            <a:endParaRPr lang="en-GB" sz="1200" b="1" dirty="0"/>
          </a:p>
          <a:p>
            <a:pPr marL="171450" indent="-171450">
              <a:buFont typeface="Arial" panose="020B0604020202020204" pitchFamily="34" charset="0"/>
              <a:buChar char="•"/>
            </a:pPr>
            <a:r>
              <a:rPr lang="en-GB" sz="1200" b="1" dirty="0"/>
              <a:t>The independent review of RESWS has remained ongoing throughout this reporting period. The review team has engaged with key stakeholders and staff within the RESWS service</a:t>
            </a:r>
          </a:p>
          <a:p>
            <a:pPr marL="171450" indent="-171450">
              <a:buFont typeface="Arial" panose="020B0604020202020204" pitchFamily="34" charset="0"/>
              <a:buChar char="•"/>
            </a:pPr>
            <a:r>
              <a:rPr lang="en-GB" sz="1200" b="1" dirty="0"/>
              <a:t>Development of on call ASW management support across aligns the service with the ASW Quality Standards.</a:t>
            </a:r>
          </a:p>
          <a:p>
            <a:endParaRPr lang="en-GB" sz="1200" b="1" dirty="0"/>
          </a:p>
        </p:txBody>
      </p:sp>
      <p:sp>
        <p:nvSpPr>
          <p:cNvPr id="91" name="Rectangle 90"/>
          <p:cNvSpPr/>
          <p:nvPr/>
        </p:nvSpPr>
        <p:spPr>
          <a:xfrm>
            <a:off x="3290489" y="1056860"/>
            <a:ext cx="6107212" cy="5731761"/>
          </a:xfrm>
          <a:prstGeom prst="rect">
            <a:avLst/>
          </a:prstGeom>
          <a:solidFill>
            <a:srgbClr val="FFC000"/>
          </a:solidFill>
          <a:ln>
            <a:solidFill>
              <a:schemeClr val="accent2">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171450" lvl="0" indent="-171450">
              <a:buFont typeface="Arial" panose="020B0604020202020204" pitchFamily="34" charset="0"/>
              <a:buChar char="•"/>
            </a:pPr>
            <a:endParaRPr lang="en-GB" sz="1200" b="1" dirty="0"/>
          </a:p>
        </p:txBody>
      </p:sp>
      <p:sp>
        <p:nvSpPr>
          <p:cNvPr id="3" name="TextBox 2"/>
          <p:cNvSpPr txBox="1"/>
          <p:nvPr/>
        </p:nvSpPr>
        <p:spPr>
          <a:xfrm>
            <a:off x="0" y="959315"/>
            <a:ext cx="1804805" cy="307777"/>
          </a:xfrm>
          <a:prstGeom prst="rect">
            <a:avLst/>
          </a:prstGeom>
          <a:noFill/>
        </p:spPr>
        <p:txBody>
          <a:bodyPr wrap="square" rtlCol="0">
            <a:spAutoFit/>
          </a:bodyPr>
          <a:lstStyle/>
          <a:p>
            <a:pPr defTabSz="685800"/>
            <a:r>
              <a:rPr lang="en-GB" sz="1400" dirty="0">
                <a:solidFill>
                  <a:prstClr val="black"/>
                </a:solidFill>
                <a:latin typeface="Calibri" panose="020F0502020204030204"/>
              </a:rPr>
              <a:t>Data overview </a:t>
            </a:r>
            <a:endParaRPr lang="en-GB" sz="700" dirty="0">
              <a:solidFill>
                <a:prstClr val="black"/>
              </a:solidFill>
              <a:latin typeface="Calibri" panose="020F0502020204030204"/>
            </a:endParaRPr>
          </a:p>
        </p:txBody>
      </p:sp>
      <p:pic>
        <p:nvPicPr>
          <p:cNvPr id="38" name="Picture 37" descr="Animated Graphic of a Report Card"/>
          <p:cNvPicPr>
            <a:picLocks noChangeAspect="1"/>
          </p:cNvPicPr>
          <p:nvPr/>
        </p:nvPicPr>
        <p:blipFill>
          <a:blip r:embed="rId3" cstate="print">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895999" y="49773"/>
            <a:ext cx="1296000" cy="893888"/>
          </a:xfrm>
          <a:prstGeom prst="rect">
            <a:avLst/>
          </a:prstGeom>
        </p:spPr>
      </p:pic>
      <p:graphicFrame>
        <p:nvGraphicFramePr>
          <p:cNvPr id="40" name="Table 39"/>
          <p:cNvGraphicFramePr>
            <a:graphicFrameLocks noGrp="1"/>
          </p:cNvGraphicFramePr>
          <p:nvPr>
            <p:extLst>
              <p:ext uri="{D42A27DB-BD31-4B8C-83A1-F6EECF244321}">
                <p14:modId xmlns:p14="http://schemas.microsoft.com/office/powerpoint/2010/main" val="1029023723"/>
              </p:ext>
            </p:extLst>
          </p:nvPr>
        </p:nvGraphicFramePr>
        <p:xfrm>
          <a:off x="79130" y="1338198"/>
          <a:ext cx="3261946" cy="1696707"/>
        </p:xfrm>
        <a:graphic>
          <a:graphicData uri="http://schemas.openxmlformats.org/drawingml/2006/table">
            <a:tbl>
              <a:tblPr firstRow="1" bandRow="1">
                <a:tableStyleId>{2D5ABB26-0587-4C30-8999-92F81FD0307C}</a:tableStyleId>
              </a:tblPr>
              <a:tblGrid>
                <a:gridCol w="669830">
                  <a:extLst>
                    <a:ext uri="{9D8B030D-6E8A-4147-A177-3AD203B41FA5}">
                      <a16:colId xmlns:a16="http://schemas.microsoft.com/office/drawing/2014/main" val="3489528828"/>
                    </a:ext>
                  </a:extLst>
                </a:gridCol>
                <a:gridCol w="1862987">
                  <a:extLst>
                    <a:ext uri="{9D8B030D-6E8A-4147-A177-3AD203B41FA5}">
                      <a16:colId xmlns:a16="http://schemas.microsoft.com/office/drawing/2014/main" val="2176547501"/>
                    </a:ext>
                  </a:extLst>
                </a:gridCol>
                <a:gridCol w="729129">
                  <a:extLst>
                    <a:ext uri="{9D8B030D-6E8A-4147-A177-3AD203B41FA5}">
                      <a16:colId xmlns:a16="http://schemas.microsoft.com/office/drawing/2014/main" val="800800030"/>
                    </a:ext>
                  </a:extLst>
                </a:gridCol>
              </a:tblGrid>
              <a:tr h="992678">
                <a:tc>
                  <a:txBody>
                    <a:bodyPr/>
                    <a:lstStyle/>
                    <a:p>
                      <a:r>
                        <a:rPr lang="en-GB" b="1" dirty="0"/>
                        <a:t>637</a:t>
                      </a:r>
                    </a:p>
                  </a:txBody>
                  <a:tcPr/>
                </a:tc>
                <a:tc>
                  <a:txBody>
                    <a:bodyPr/>
                    <a:lstStyle/>
                    <a:p>
                      <a:r>
                        <a:rPr lang="en-GB" dirty="0">
                          <a:latin typeface="Bahnschrift Condensed" panose="020B0502040204020203" pitchFamily="34" charset="0"/>
                        </a:rPr>
                        <a:t>Number of</a:t>
                      </a:r>
                      <a:r>
                        <a:rPr lang="en-GB" baseline="0" dirty="0">
                          <a:latin typeface="Bahnschrift Condensed" panose="020B0502040204020203" pitchFamily="34" charset="0"/>
                        </a:rPr>
                        <a:t> ASW assessments completed</a:t>
                      </a:r>
                      <a:endParaRPr lang="en-GB" dirty="0">
                        <a:latin typeface="Bahnschrift Condensed" panose="020B0502040204020203" pitchFamily="34" charset="0"/>
                      </a:endParaRPr>
                    </a:p>
                  </a:txBody>
                  <a:tcPr/>
                </a:tc>
                <a:tc>
                  <a:txBody>
                    <a:bodyPr/>
                    <a:lstStyle/>
                    <a:p>
                      <a:endParaRPr lang="en-GB" sz="1200" dirty="0">
                        <a:solidFill>
                          <a:srgbClr val="FF0000"/>
                        </a:solidFill>
                      </a:endParaRPr>
                    </a:p>
                    <a:p>
                      <a:r>
                        <a:rPr lang="en-GB" sz="1200" dirty="0">
                          <a:solidFill>
                            <a:srgbClr val="92D050"/>
                          </a:solidFill>
                        </a:rPr>
                        <a:t>Increased</a:t>
                      </a:r>
                      <a:r>
                        <a:rPr lang="en-GB" sz="1200" baseline="0" dirty="0">
                          <a:solidFill>
                            <a:srgbClr val="92D050"/>
                          </a:solidFill>
                        </a:rPr>
                        <a:t> by 89</a:t>
                      </a:r>
                      <a:r>
                        <a:rPr lang="en-GB" sz="1200" dirty="0">
                          <a:solidFill>
                            <a:srgbClr val="92D050"/>
                          </a:solidFill>
                        </a:rPr>
                        <a:t> </a:t>
                      </a:r>
                    </a:p>
                  </a:txBody>
                  <a:tcPr/>
                </a:tc>
                <a:extLst>
                  <a:ext uri="{0D108BD9-81ED-4DB2-BD59-A6C34878D82A}">
                    <a16:rowId xmlns:a16="http://schemas.microsoft.com/office/drawing/2014/main" val="1032965335"/>
                  </a:ext>
                </a:extLst>
              </a:tr>
              <a:tr h="704029">
                <a:tc>
                  <a:txBody>
                    <a:bodyPr/>
                    <a:lstStyle/>
                    <a:p>
                      <a:r>
                        <a:rPr lang="en-GB" b="1" dirty="0"/>
                        <a:t>435</a:t>
                      </a:r>
                    </a:p>
                  </a:txBody>
                  <a:tcPr/>
                </a:tc>
                <a:tc>
                  <a:txBody>
                    <a:bodyPr/>
                    <a:lstStyle/>
                    <a:p>
                      <a:r>
                        <a:rPr lang="en-GB" dirty="0">
                          <a:latin typeface="Bahnschrift Condensed" panose="020B0502040204020203" pitchFamily="34" charset="0"/>
                        </a:rPr>
                        <a:t>Number of applications</a:t>
                      </a:r>
                      <a:r>
                        <a:rPr lang="en-GB" baseline="0" dirty="0">
                          <a:latin typeface="Bahnschrift Condensed" panose="020B0502040204020203" pitchFamily="34" charset="0"/>
                        </a:rPr>
                        <a:t> </a:t>
                      </a:r>
                      <a:r>
                        <a:rPr lang="en-GB" dirty="0">
                          <a:latin typeface="Bahnschrift Condensed" panose="020B0502040204020203" pitchFamily="34" charset="0"/>
                        </a:rPr>
                        <a:t>made</a:t>
                      </a:r>
                    </a:p>
                  </a:txBody>
                  <a:tcPr/>
                </a:tc>
                <a:tc>
                  <a:txBody>
                    <a:bodyPr/>
                    <a:lstStyle/>
                    <a:p>
                      <a:r>
                        <a:rPr lang="en-GB" sz="1200" dirty="0">
                          <a:solidFill>
                            <a:srgbClr val="92D050"/>
                          </a:solidFill>
                        </a:rPr>
                        <a:t>Increased</a:t>
                      </a:r>
                      <a:r>
                        <a:rPr lang="en-GB" sz="1200" baseline="0" dirty="0">
                          <a:solidFill>
                            <a:srgbClr val="92D050"/>
                          </a:solidFill>
                        </a:rPr>
                        <a:t> by 167</a:t>
                      </a:r>
                      <a:endParaRPr lang="en-GB" sz="1200" dirty="0">
                        <a:solidFill>
                          <a:srgbClr val="92D050"/>
                        </a:solidFill>
                      </a:endParaRPr>
                    </a:p>
                  </a:txBody>
                  <a:tcPr/>
                </a:tc>
                <a:extLst>
                  <a:ext uri="{0D108BD9-81ED-4DB2-BD59-A6C34878D82A}">
                    <a16:rowId xmlns:a16="http://schemas.microsoft.com/office/drawing/2014/main" val="1412399857"/>
                  </a:ext>
                </a:extLst>
              </a:tr>
            </a:tbl>
          </a:graphicData>
        </a:graphic>
      </p:graphicFrame>
      <p:sp>
        <p:nvSpPr>
          <p:cNvPr id="42" name="Down Arrow 41"/>
          <p:cNvSpPr/>
          <p:nvPr/>
        </p:nvSpPr>
        <p:spPr>
          <a:xfrm rot="10800000">
            <a:off x="2352070" y="2396466"/>
            <a:ext cx="143061" cy="362748"/>
          </a:xfrm>
          <a:prstGeom prst="downArrow">
            <a:avLst/>
          </a:prstGeom>
          <a:solidFill>
            <a:srgbClr val="ABDB77"/>
          </a:solid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44" name="Down Arrow 43"/>
          <p:cNvSpPr/>
          <p:nvPr/>
        </p:nvSpPr>
        <p:spPr>
          <a:xfrm rot="10800000">
            <a:off x="2333056" y="1600135"/>
            <a:ext cx="143061" cy="362748"/>
          </a:xfrm>
          <a:prstGeom prst="downArrow">
            <a:avLst/>
          </a:prstGeom>
          <a:solidFill>
            <a:srgbClr val="ABDB77"/>
          </a:solid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en-GB" sz="1350">
              <a:solidFill>
                <a:prstClr val="white"/>
              </a:solidFill>
              <a:latin typeface="Calibri" panose="020F0502020204030204"/>
            </a:endParaRPr>
          </a:p>
        </p:txBody>
      </p:sp>
      <p:sp>
        <p:nvSpPr>
          <p:cNvPr id="59" name="TextBox 58"/>
          <p:cNvSpPr txBox="1"/>
          <p:nvPr/>
        </p:nvSpPr>
        <p:spPr>
          <a:xfrm>
            <a:off x="9437082" y="5619070"/>
            <a:ext cx="2731495" cy="1169551"/>
          </a:xfrm>
          <a:prstGeom prst="rect">
            <a:avLst/>
          </a:prstGeom>
          <a:solidFill>
            <a:srgbClr val="FF0000"/>
          </a:solidFill>
        </p:spPr>
        <p:txBody>
          <a:bodyPr wrap="square" rtlCol="0">
            <a:spAutoFit/>
          </a:bodyPr>
          <a:lstStyle/>
          <a:p>
            <a:r>
              <a:rPr lang="en-GB" sz="1400" b="1" dirty="0">
                <a:solidFill>
                  <a:schemeClr val="bg1"/>
                </a:solidFill>
              </a:rPr>
              <a:t>Summary Risks escalated to the Board Assurance Framework; (</a:t>
            </a:r>
            <a:r>
              <a:rPr lang="en-GB" sz="1400" b="1" dirty="0" err="1">
                <a:solidFill>
                  <a:schemeClr val="bg1"/>
                </a:solidFill>
              </a:rPr>
              <a:t>incl</a:t>
            </a:r>
            <a:r>
              <a:rPr lang="en-GB" sz="1400" b="1" dirty="0">
                <a:solidFill>
                  <a:schemeClr val="bg1"/>
                </a:solidFill>
              </a:rPr>
              <a:t> Corporate Register); ASW issues in relation to bed pressures and NIPSA action short of strike</a:t>
            </a:r>
          </a:p>
        </p:txBody>
      </p:sp>
      <p:sp>
        <p:nvSpPr>
          <p:cNvPr id="60" name="TextBox 59"/>
          <p:cNvSpPr txBox="1"/>
          <p:nvPr/>
        </p:nvSpPr>
        <p:spPr>
          <a:xfrm>
            <a:off x="45007" y="3065856"/>
            <a:ext cx="1798710" cy="646331"/>
          </a:xfrm>
          <a:prstGeom prst="rect">
            <a:avLst/>
          </a:prstGeom>
          <a:noFill/>
        </p:spPr>
        <p:txBody>
          <a:bodyPr wrap="square" rtlCol="0">
            <a:spAutoFit/>
          </a:bodyPr>
          <a:lstStyle/>
          <a:p>
            <a:r>
              <a:rPr lang="en-GB" b="1" dirty="0">
                <a:solidFill>
                  <a:srgbClr val="002060"/>
                </a:solidFill>
              </a:rPr>
              <a:t>What went well</a:t>
            </a:r>
          </a:p>
          <a:p>
            <a:endParaRPr lang="en-GB" b="1" dirty="0">
              <a:solidFill>
                <a:srgbClr val="002060"/>
              </a:solidFill>
            </a:endParaRPr>
          </a:p>
        </p:txBody>
      </p:sp>
      <p:sp>
        <p:nvSpPr>
          <p:cNvPr id="62" name="TextBox 61"/>
          <p:cNvSpPr txBox="1"/>
          <p:nvPr/>
        </p:nvSpPr>
        <p:spPr>
          <a:xfrm>
            <a:off x="3370180" y="1119185"/>
            <a:ext cx="2763173" cy="369332"/>
          </a:xfrm>
          <a:prstGeom prst="rect">
            <a:avLst/>
          </a:prstGeom>
          <a:noFill/>
          <a:ln>
            <a:solidFill>
              <a:srgbClr val="FFC000"/>
            </a:solidFill>
          </a:ln>
        </p:spPr>
        <p:txBody>
          <a:bodyPr wrap="square" rtlCol="0">
            <a:spAutoFit/>
          </a:bodyPr>
          <a:lstStyle/>
          <a:p>
            <a:pPr algn="ctr"/>
            <a:r>
              <a:rPr lang="en-GB" b="1" dirty="0">
                <a:solidFill>
                  <a:srgbClr val="002060"/>
                </a:solidFill>
              </a:rPr>
              <a:t>What could be even better</a:t>
            </a:r>
          </a:p>
        </p:txBody>
      </p:sp>
      <p:sp>
        <p:nvSpPr>
          <p:cNvPr id="30" name="TextBox 29"/>
          <p:cNvSpPr txBox="1"/>
          <p:nvPr/>
        </p:nvSpPr>
        <p:spPr>
          <a:xfrm>
            <a:off x="9421877" y="1048347"/>
            <a:ext cx="2731496" cy="769441"/>
          </a:xfrm>
          <a:prstGeom prst="rect">
            <a:avLst/>
          </a:prstGeom>
          <a:solidFill>
            <a:srgbClr val="FF0000"/>
          </a:solidFill>
        </p:spPr>
        <p:txBody>
          <a:bodyPr wrap="square" rtlCol="0">
            <a:spAutoFit/>
          </a:bodyPr>
          <a:lstStyle/>
          <a:p>
            <a:r>
              <a:rPr lang="en-GB" sz="1100" b="1" dirty="0"/>
              <a:t>Vacancies at 31</a:t>
            </a:r>
            <a:r>
              <a:rPr lang="en-GB" sz="1100" b="1" baseline="30000" dirty="0"/>
              <a:t>st</a:t>
            </a:r>
            <a:r>
              <a:rPr lang="en-GB" sz="1100" b="1" dirty="0"/>
              <a:t> March 24 </a:t>
            </a:r>
          </a:p>
          <a:p>
            <a:r>
              <a:rPr lang="en-GB" sz="1100" dirty="0"/>
              <a:t>5.46 Band 7 senior practitioner (SW) vacancies </a:t>
            </a:r>
            <a:r>
              <a:rPr lang="en-GB" sz="1100" b="1" dirty="0"/>
              <a:t>(increase of 2 WTE from the last reporting period) </a:t>
            </a:r>
          </a:p>
        </p:txBody>
      </p:sp>
      <p:sp>
        <p:nvSpPr>
          <p:cNvPr id="36" name="TextBox 35"/>
          <p:cNvSpPr txBox="1"/>
          <p:nvPr/>
        </p:nvSpPr>
        <p:spPr>
          <a:xfrm>
            <a:off x="9439584" y="1894232"/>
            <a:ext cx="2719892" cy="3693319"/>
          </a:xfrm>
          <a:prstGeom prst="rect">
            <a:avLst/>
          </a:prstGeom>
          <a:solidFill>
            <a:srgbClr val="00B0F0"/>
          </a:solidFill>
        </p:spPr>
        <p:txBody>
          <a:bodyPr wrap="square" rtlCol="0">
            <a:spAutoFit/>
          </a:bodyPr>
          <a:lstStyle/>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80" name="TextBox 79"/>
          <p:cNvSpPr txBox="1"/>
          <p:nvPr/>
        </p:nvSpPr>
        <p:spPr>
          <a:xfrm>
            <a:off x="10651980" y="1877958"/>
            <a:ext cx="1597015" cy="369332"/>
          </a:xfrm>
          <a:prstGeom prst="rect">
            <a:avLst/>
          </a:prstGeom>
          <a:noFill/>
        </p:spPr>
        <p:txBody>
          <a:bodyPr wrap="square" rtlCol="0">
            <a:spAutoFit/>
          </a:bodyPr>
          <a:lstStyle/>
          <a:p>
            <a:r>
              <a:rPr lang="en-GB" dirty="0">
                <a:solidFill>
                  <a:schemeClr val="bg1"/>
                </a:solidFill>
              </a:rPr>
              <a:t>ASW support</a:t>
            </a:r>
          </a:p>
        </p:txBody>
      </p:sp>
      <p:pic>
        <p:nvPicPr>
          <p:cNvPr id="81" name="Picture 80" descr="Icons for defining goals (bullseye) &#10;and icon for Identifying Necessary Steps (staircase)"/>
          <p:cNvPicPr>
            <a:picLocks noChangeAspect="1"/>
          </p:cNvPicPr>
          <p:nvPr/>
        </p:nvPicPr>
        <p:blipFill rotWithShape="1">
          <a:blip r:embed="rId5" cstate="print">
            <a:biLevel thresh="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l="1221" t="-881" r="49390" b="881"/>
          <a:stretch/>
        </p:blipFill>
        <p:spPr>
          <a:xfrm>
            <a:off x="9447541" y="2200218"/>
            <a:ext cx="1118011" cy="790763"/>
          </a:xfrm>
          <a:prstGeom prst="rect">
            <a:avLst/>
          </a:prstGeom>
        </p:spPr>
      </p:pic>
      <p:sp>
        <p:nvSpPr>
          <p:cNvPr id="83" name="TextBox 82"/>
          <p:cNvSpPr txBox="1"/>
          <p:nvPr/>
        </p:nvSpPr>
        <p:spPr>
          <a:xfrm>
            <a:off x="10581409" y="2249854"/>
            <a:ext cx="1551084" cy="2308324"/>
          </a:xfrm>
          <a:prstGeom prst="rect">
            <a:avLst/>
          </a:prstGeom>
          <a:solidFill>
            <a:schemeClr val="bg1"/>
          </a:solidFill>
        </p:spPr>
        <p:txBody>
          <a:bodyPr wrap="square" rtlCol="0">
            <a:spAutoFit/>
          </a:bodyPr>
          <a:lstStyle/>
          <a:p>
            <a:r>
              <a:rPr lang="en-GB" sz="1200" b="1" dirty="0"/>
              <a:t>Re-engagement of Direction no1 staff</a:t>
            </a:r>
          </a:p>
          <a:p>
            <a:r>
              <a:rPr lang="en-GB" sz="1200" b="1" dirty="0"/>
              <a:t>ASW  daily regional huddle</a:t>
            </a:r>
          </a:p>
          <a:p>
            <a:r>
              <a:rPr lang="en-GB" sz="1200" b="1" dirty="0"/>
              <a:t>Engagement with NIPSA</a:t>
            </a:r>
          </a:p>
          <a:p>
            <a:r>
              <a:rPr lang="en-GB" sz="1200" b="1" dirty="0"/>
              <a:t>Ongoing recruitment</a:t>
            </a:r>
          </a:p>
          <a:p>
            <a:r>
              <a:rPr lang="en-GB" sz="1200" b="1" dirty="0"/>
              <a:t>Regional liaison with SPPG and </a:t>
            </a:r>
            <a:r>
              <a:rPr lang="en-GB" sz="1200" b="1" dirty="0" err="1"/>
              <a:t>DoH</a:t>
            </a:r>
            <a:endParaRPr lang="en-GB" sz="1200" b="1" dirty="0"/>
          </a:p>
          <a:p>
            <a:r>
              <a:rPr lang="en-GB" sz="1200" b="1" dirty="0"/>
              <a:t>On-call manager at Band 8a and a w/end referral manager</a:t>
            </a:r>
          </a:p>
        </p:txBody>
      </p:sp>
      <p:sp>
        <p:nvSpPr>
          <p:cNvPr id="84" name="TextBox 83"/>
          <p:cNvSpPr txBox="1"/>
          <p:nvPr/>
        </p:nvSpPr>
        <p:spPr>
          <a:xfrm>
            <a:off x="9471951" y="1885199"/>
            <a:ext cx="1151329" cy="276999"/>
          </a:xfrm>
          <a:prstGeom prst="rect">
            <a:avLst/>
          </a:prstGeom>
          <a:solidFill>
            <a:schemeClr val="bg1"/>
          </a:solidFill>
        </p:spPr>
        <p:txBody>
          <a:bodyPr wrap="square" rtlCol="0">
            <a:spAutoFit/>
          </a:bodyPr>
          <a:lstStyle/>
          <a:p>
            <a:pPr defTabSz="685800"/>
            <a:endParaRPr lang="en-GB" sz="1200" dirty="0">
              <a:solidFill>
                <a:prstClr val="black"/>
              </a:solidFill>
            </a:endParaRPr>
          </a:p>
        </p:txBody>
      </p:sp>
      <p:sp>
        <p:nvSpPr>
          <p:cNvPr id="65" name="TextBox 64"/>
          <p:cNvSpPr txBox="1"/>
          <p:nvPr/>
        </p:nvSpPr>
        <p:spPr>
          <a:xfrm>
            <a:off x="9400203" y="3050660"/>
            <a:ext cx="1511185" cy="461665"/>
          </a:xfrm>
          <a:prstGeom prst="rect">
            <a:avLst/>
          </a:prstGeom>
          <a:noFill/>
        </p:spPr>
        <p:txBody>
          <a:bodyPr wrap="square" rtlCol="0">
            <a:spAutoFit/>
          </a:bodyPr>
          <a:lstStyle/>
          <a:p>
            <a:r>
              <a:rPr lang="en-GB" sz="1200" dirty="0">
                <a:solidFill>
                  <a:schemeClr val="bg1"/>
                </a:solidFill>
              </a:rPr>
              <a:t>Emergency care placements</a:t>
            </a:r>
          </a:p>
        </p:txBody>
      </p:sp>
      <p:pic>
        <p:nvPicPr>
          <p:cNvPr id="85" name="Picture 84" descr="Share Media via URL - OAI+"/>
          <p:cNvPicPr>
            <a:picLocks noChangeAspect="1"/>
          </p:cNvPicPr>
          <p:nvPr/>
        </p:nvPicPr>
        <p:blipFill>
          <a:blip r:embed="rId7">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464488" y="1923220"/>
            <a:ext cx="1044000" cy="278808"/>
          </a:xfrm>
          <a:prstGeom prst="rect">
            <a:avLst/>
          </a:prstGeom>
        </p:spPr>
      </p:pic>
      <p:sp>
        <p:nvSpPr>
          <p:cNvPr id="68" name="TextBox 67"/>
          <p:cNvSpPr txBox="1"/>
          <p:nvPr/>
        </p:nvSpPr>
        <p:spPr>
          <a:xfrm>
            <a:off x="10569426" y="4571733"/>
            <a:ext cx="1348893" cy="307777"/>
          </a:xfrm>
          <a:prstGeom prst="rect">
            <a:avLst/>
          </a:prstGeom>
          <a:noFill/>
        </p:spPr>
        <p:txBody>
          <a:bodyPr wrap="square" rtlCol="0">
            <a:spAutoFit/>
          </a:bodyPr>
          <a:lstStyle/>
          <a:p>
            <a:r>
              <a:rPr lang="en-GB" sz="1400" dirty="0">
                <a:solidFill>
                  <a:schemeClr val="bg1"/>
                </a:solidFill>
              </a:rPr>
              <a:t>Service review</a:t>
            </a:r>
          </a:p>
        </p:txBody>
      </p:sp>
      <p:sp>
        <p:nvSpPr>
          <p:cNvPr id="7" name="TextBox 6"/>
          <p:cNvSpPr txBox="1"/>
          <p:nvPr/>
        </p:nvSpPr>
        <p:spPr>
          <a:xfrm>
            <a:off x="3359324" y="3578824"/>
            <a:ext cx="5975661" cy="830997"/>
          </a:xfrm>
          <a:prstGeom prst="rect">
            <a:avLst/>
          </a:prstGeom>
          <a:solidFill>
            <a:srgbClr val="FFC000"/>
          </a:solidFill>
        </p:spPr>
        <p:txBody>
          <a:bodyPr wrap="square" rtlCol="0">
            <a:spAutoFit/>
          </a:bodyPr>
          <a:lstStyle/>
          <a:p>
            <a:pPr marL="171450" indent="-171450">
              <a:buFont typeface="Arial" panose="020B0604020202020204" pitchFamily="34" charset="0"/>
              <a:buChar char="•"/>
            </a:pPr>
            <a:r>
              <a:rPr lang="en-GB" sz="1200" b="1" dirty="0"/>
              <a:t>A </a:t>
            </a:r>
            <a:r>
              <a:rPr lang="en-GB" sz="1200" b="1" dirty="0" err="1"/>
              <a:t>Datix</a:t>
            </a:r>
            <a:r>
              <a:rPr lang="en-GB" sz="1200" b="1" dirty="0"/>
              <a:t> audit highlighted 195 incidents (increase of 52). 176 of these incidents involved a request for assessment under The Mental Health (NI) Order 1986 (MHO) and the ASW on duty was unable to undertake the MHO assessment at the time of initial request.</a:t>
            </a:r>
          </a:p>
          <a:p>
            <a:r>
              <a:rPr lang="en-GB" sz="1200" b="1" dirty="0"/>
              <a:t>     (increase of 60)</a:t>
            </a:r>
          </a:p>
        </p:txBody>
      </p:sp>
      <p:sp>
        <p:nvSpPr>
          <p:cNvPr id="54" name="TextBox 53"/>
          <p:cNvSpPr txBox="1"/>
          <p:nvPr/>
        </p:nvSpPr>
        <p:spPr>
          <a:xfrm>
            <a:off x="7743925" y="4502066"/>
            <a:ext cx="1539777" cy="2123658"/>
          </a:xfrm>
          <a:prstGeom prst="rect">
            <a:avLst/>
          </a:prstGeom>
          <a:solidFill>
            <a:schemeClr val="bg1"/>
          </a:solidFill>
        </p:spPr>
        <p:txBody>
          <a:bodyPr wrap="square" rtlCol="0">
            <a:spAutoFit/>
          </a:bodyPr>
          <a:lstStyle/>
          <a:p>
            <a:r>
              <a:rPr lang="en-GB" sz="1200" dirty="0"/>
              <a:t> </a:t>
            </a:r>
            <a:r>
              <a:rPr lang="en-GB" sz="1200" b="1" dirty="0"/>
              <a:t>Protracted waits for bed-based psychiatric in-patient care, NIPSA directives and GP availability directly impact on the ASW services’ ability to provide timely Mental Health Order assessments</a:t>
            </a:r>
          </a:p>
        </p:txBody>
      </p:sp>
      <p:pic>
        <p:nvPicPr>
          <p:cNvPr id="56" name="Picture 55" descr="Map of Northern Ireland showing the different colour coded regions, representing the 5 different Health &amp; Social Care Trusts">
            <a:extLst>
              <a:ext uri="{FF2B5EF4-FFF2-40B4-BE49-F238E27FC236}">
                <a16:creationId xmlns:a16="http://schemas.microsoft.com/office/drawing/2014/main" id="{FA2E9D3F-B829-5540-81D0-7C770CA4C0B0}"/>
              </a:ext>
            </a:extLst>
          </p:cNvPr>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683530" y="19426"/>
            <a:ext cx="1116000" cy="900000"/>
          </a:xfrm>
          <a:prstGeom prst="rect">
            <a:avLst/>
          </a:prstGeom>
          <a:noFill/>
        </p:spPr>
      </p:pic>
      <p:sp>
        <p:nvSpPr>
          <p:cNvPr id="16" name="TextBox 15"/>
          <p:cNvSpPr txBox="1"/>
          <p:nvPr/>
        </p:nvSpPr>
        <p:spPr>
          <a:xfrm>
            <a:off x="117262" y="3432382"/>
            <a:ext cx="3092532" cy="646331"/>
          </a:xfrm>
          <a:prstGeom prst="rect">
            <a:avLst/>
          </a:prstGeom>
          <a:solidFill>
            <a:srgbClr val="92D050"/>
          </a:solidFill>
        </p:spPr>
        <p:txBody>
          <a:bodyPr wrap="square" rtlCol="0">
            <a:spAutoFit/>
          </a:bodyPr>
          <a:lstStyle/>
          <a:p>
            <a:pPr marL="171450" indent="-171450">
              <a:buFont typeface="Arial" panose="020B0604020202020204" pitchFamily="34" charset="0"/>
              <a:buChar char="•"/>
            </a:pPr>
            <a:r>
              <a:rPr lang="en-GB" sz="1200" b="1" dirty="0"/>
              <a:t>SW Supervision compliance rose from 55%- 64% /Reporting supervision compliance increased from 7% to 77%</a:t>
            </a:r>
          </a:p>
        </p:txBody>
      </p:sp>
      <p:sp>
        <p:nvSpPr>
          <p:cNvPr id="61" name="TextBox 60"/>
          <p:cNvSpPr txBox="1"/>
          <p:nvPr/>
        </p:nvSpPr>
        <p:spPr>
          <a:xfrm>
            <a:off x="10565552" y="4887647"/>
            <a:ext cx="1575471" cy="646331"/>
          </a:xfrm>
          <a:prstGeom prst="rect">
            <a:avLst/>
          </a:prstGeom>
          <a:solidFill>
            <a:schemeClr val="bg1"/>
          </a:solidFill>
        </p:spPr>
        <p:txBody>
          <a:bodyPr wrap="square" rtlCol="0">
            <a:spAutoFit/>
          </a:bodyPr>
          <a:lstStyle/>
          <a:p>
            <a:r>
              <a:rPr lang="en-GB" sz="1200" b="1" dirty="0"/>
              <a:t>Awaiting publication of Independent Service Review</a:t>
            </a:r>
          </a:p>
        </p:txBody>
      </p:sp>
      <p:sp>
        <p:nvSpPr>
          <p:cNvPr id="4" name="TextBox 3"/>
          <p:cNvSpPr txBox="1"/>
          <p:nvPr/>
        </p:nvSpPr>
        <p:spPr>
          <a:xfrm>
            <a:off x="3398188" y="1467321"/>
            <a:ext cx="3622431" cy="276999"/>
          </a:xfrm>
          <a:prstGeom prst="rect">
            <a:avLst/>
          </a:prstGeom>
          <a:noFill/>
        </p:spPr>
        <p:txBody>
          <a:bodyPr wrap="square" rtlCol="0">
            <a:spAutoFit/>
          </a:bodyPr>
          <a:lstStyle/>
          <a:p>
            <a:pPr marL="171450" indent="-171450">
              <a:buFont typeface="Arial" panose="020B0604020202020204" pitchFamily="34" charset="0"/>
              <a:buChar char="•"/>
            </a:pPr>
            <a:r>
              <a:rPr lang="en-GB" sz="1200" b="1" dirty="0"/>
              <a:t>Limited assurance with Encompass data </a:t>
            </a:r>
            <a:endParaRPr lang="en-GB" sz="1200" dirty="0"/>
          </a:p>
        </p:txBody>
      </p:sp>
      <p:sp>
        <p:nvSpPr>
          <p:cNvPr id="6" name="TextBox 5"/>
          <p:cNvSpPr txBox="1"/>
          <p:nvPr/>
        </p:nvSpPr>
        <p:spPr>
          <a:xfrm>
            <a:off x="122970" y="5504851"/>
            <a:ext cx="3025878" cy="646331"/>
          </a:xfrm>
          <a:prstGeom prst="rect">
            <a:avLst/>
          </a:prstGeom>
          <a:noFill/>
        </p:spPr>
        <p:txBody>
          <a:bodyPr wrap="square" rtlCol="0">
            <a:spAutoFit/>
          </a:bodyPr>
          <a:lstStyle/>
          <a:p>
            <a:pPr marL="171450" indent="-171450">
              <a:buFont typeface="Arial" panose="020B0604020202020204" pitchFamily="34" charset="0"/>
              <a:buChar char="•"/>
            </a:pPr>
            <a:r>
              <a:rPr lang="en-GB" sz="1200" b="1" dirty="0"/>
              <a:t>RESWS has recently recruited to 5 of 6 current vacant posts. Of these successful candidates only 1 was an ASW.</a:t>
            </a:r>
          </a:p>
        </p:txBody>
      </p:sp>
      <p:pic>
        <p:nvPicPr>
          <p:cNvPr id="34" name="Picture 33"/>
          <p:cNvPicPr/>
          <p:nvPr/>
        </p:nvPicPr>
        <p:blipFill>
          <a:blip r:embed="rId9"/>
          <a:stretch>
            <a:fillRect/>
          </a:stretch>
        </p:blipFill>
        <p:spPr>
          <a:xfrm>
            <a:off x="3370360" y="4357132"/>
            <a:ext cx="4320000" cy="2274382"/>
          </a:xfrm>
          <a:prstGeom prst="rect">
            <a:avLst/>
          </a:prstGeom>
        </p:spPr>
      </p:pic>
      <p:sp>
        <p:nvSpPr>
          <p:cNvPr id="8" name="TextBox 7"/>
          <p:cNvSpPr txBox="1"/>
          <p:nvPr/>
        </p:nvSpPr>
        <p:spPr>
          <a:xfrm>
            <a:off x="3401416" y="1691631"/>
            <a:ext cx="6232098" cy="830997"/>
          </a:xfrm>
          <a:prstGeom prst="rect">
            <a:avLst/>
          </a:prstGeom>
          <a:noFill/>
        </p:spPr>
        <p:txBody>
          <a:bodyPr wrap="square" rtlCol="0">
            <a:spAutoFit/>
          </a:bodyPr>
          <a:lstStyle/>
          <a:p>
            <a:pPr marL="171450" indent="-171450">
              <a:buFont typeface="Arial" panose="020B0604020202020204" pitchFamily="34" charset="0"/>
              <a:buChar char="•"/>
            </a:pPr>
            <a:r>
              <a:rPr lang="en-GB" sz="1200" b="1" dirty="0"/>
              <a:t>There is a lack of foster placements available out of hours in the Trust area where a child is resident, and this results in resourcing other provision, where available, in alternative Trust areas. This entails children travelling long distances outside their Trust area at night. This issue has been escalated to the Executive Directors at Consortium Board.</a:t>
            </a:r>
          </a:p>
        </p:txBody>
      </p:sp>
      <p:sp>
        <p:nvSpPr>
          <p:cNvPr id="9" name="TextBox 8"/>
          <p:cNvSpPr txBox="1"/>
          <p:nvPr/>
        </p:nvSpPr>
        <p:spPr>
          <a:xfrm>
            <a:off x="3395605" y="2461072"/>
            <a:ext cx="6101748" cy="646331"/>
          </a:xfrm>
          <a:prstGeom prst="rect">
            <a:avLst/>
          </a:prstGeom>
          <a:noFill/>
        </p:spPr>
        <p:txBody>
          <a:bodyPr wrap="square" rtlCol="0">
            <a:spAutoFit/>
          </a:bodyPr>
          <a:lstStyle/>
          <a:p>
            <a:pPr marL="171450" indent="-171450">
              <a:buFont typeface="Arial" panose="020B0604020202020204" pitchFamily="34" charset="0"/>
              <a:buChar char="•"/>
            </a:pPr>
            <a:r>
              <a:rPr lang="en-GB" sz="1200" b="1" dirty="0"/>
              <a:t>Throughout this reporting period the service note concerns raised in the implementation of the Department of Health (DOH) D1 Approved Social Workers. This had stalled by July 2024 due to the financial payment attached to this work</a:t>
            </a:r>
          </a:p>
        </p:txBody>
      </p:sp>
      <p:sp>
        <p:nvSpPr>
          <p:cNvPr id="10" name="TextBox 9"/>
          <p:cNvSpPr txBox="1"/>
          <p:nvPr/>
        </p:nvSpPr>
        <p:spPr>
          <a:xfrm>
            <a:off x="3392700" y="3138983"/>
            <a:ext cx="5965620" cy="461665"/>
          </a:xfrm>
          <a:prstGeom prst="rect">
            <a:avLst/>
          </a:prstGeom>
          <a:noFill/>
        </p:spPr>
        <p:txBody>
          <a:bodyPr wrap="square" rtlCol="0">
            <a:spAutoFit/>
          </a:bodyPr>
          <a:lstStyle/>
          <a:p>
            <a:pPr marL="171450" indent="-171450">
              <a:buFont typeface="Arial" panose="020B0604020202020204" pitchFamily="34" charset="0"/>
              <a:buChar char="•"/>
            </a:pPr>
            <a:r>
              <a:rPr lang="en-GB" sz="1200" b="1" dirty="0"/>
              <a:t>The RESWS NIPSA Health and Safety Directive </a:t>
            </a:r>
            <a:r>
              <a:rPr lang="en-GB" sz="1200" b="1" i="1" dirty="0"/>
              <a:t>(October 2023)</a:t>
            </a:r>
            <a:r>
              <a:rPr lang="en-GB" sz="1200" b="1" dirty="0"/>
              <a:t> has led to instances of delay / significant delay undertaking Mental Health Order Assessments</a:t>
            </a:r>
          </a:p>
        </p:txBody>
      </p:sp>
      <p:sp>
        <p:nvSpPr>
          <p:cNvPr id="11" name="TextBox 10"/>
          <p:cNvSpPr txBox="1"/>
          <p:nvPr/>
        </p:nvSpPr>
        <p:spPr>
          <a:xfrm>
            <a:off x="9451266" y="3542973"/>
            <a:ext cx="1059066" cy="1954381"/>
          </a:xfrm>
          <a:prstGeom prst="rect">
            <a:avLst/>
          </a:prstGeom>
          <a:solidFill>
            <a:schemeClr val="bg1"/>
          </a:solidFill>
        </p:spPr>
        <p:txBody>
          <a:bodyPr wrap="square" rtlCol="0">
            <a:spAutoFit/>
          </a:bodyPr>
          <a:lstStyle/>
          <a:p>
            <a:r>
              <a:rPr lang="en-GB" sz="1100" b="1" dirty="0"/>
              <a:t>All Trusts to provide details of out of hours care placements available.</a:t>
            </a:r>
          </a:p>
          <a:p>
            <a:r>
              <a:rPr lang="en-GB" sz="1100" b="1" dirty="0"/>
              <a:t>Issue escalated through 1/4ly operational management group</a:t>
            </a:r>
          </a:p>
        </p:txBody>
      </p:sp>
    </p:spTree>
    <p:extLst>
      <p:ext uri="{BB962C8B-B14F-4D97-AF65-F5344CB8AC3E}">
        <p14:creationId xmlns:p14="http://schemas.microsoft.com/office/powerpoint/2010/main" val="856301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2514</TotalTime>
  <Words>2362</Words>
  <Application>Microsoft Office PowerPoint</Application>
  <PresentationFormat>Widescreen</PresentationFormat>
  <Paragraphs>486</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Bahnschrift Condensed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McCullough, Jane</dc:creator>
  <cp:lastModifiedBy>McGarrity, Claire</cp:lastModifiedBy>
  <cp:revision>172</cp:revision>
  <dcterms:created xsi:type="dcterms:W3CDTF">2024-08-12T15:27:28Z</dcterms:created>
  <dcterms:modified xsi:type="dcterms:W3CDTF">2025-11-04T11:32:15Z</dcterms:modified>
</cp:coreProperties>
</file>