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sldIdLst>
    <p:sldId id="257" r:id="rId5"/>
    <p:sldId id="264" r:id="rId6"/>
    <p:sldId id="291" r:id="rId7"/>
    <p:sldId id="292" r:id="rId8"/>
    <p:sldId id="265" r:id="rId9"/>
    <p:sldId id="266" r:id="rId10"/>
    <p:sldId id="267" r:id="rId11"/>
    <p:sldId id="268" r:id="rId12"/>
    <p:sldId id="269" r:id="rId13"/>
    <p:sldId id="270" r:id="rId14"/>
    <p:sldId id="278" r:id="rId15"/>
    <p:sldId id="273" r:id="rId16"/>
    <p:sldId id="315" r:id="rId17"/>
    <p:sldId id="316" r:id="rId18"/>
    <p:sldId id="307" r:id="rId19"/>
    <p:sldId id="279" r:id="rId20"/>
    <p:sldId id="280" r:id="rId21"/>
    <p:sldId id="308" r:id="rId22"/>
    <p:sldId id="309" r:id="rId23"/>
    <p:sldId id="284" r:id="rId24"/>
    <p:sldId id="312" r:id="rId25"/>
    <p:sldId id="313" r:id="rId26"/>
    <p:sldId id="314" r:id="rId27"/>
    <p:sldId id="294" r:id="rId28"/>
    <p:sldId id="301" r:id="rId29"/>
    <p:sldId id="305" r:id="rId30"/>
    <p:sldId id="306" r:id="rId31"/>
    <p:sldId id="300" r:id="rId32"/>
    <p:sldId id="310" r:id="rId33"/>
    <p:sldId id="311" r:id="rId34"/>
    <p:sldId id="290"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Stravick, Sean" initials="MS" lastIdx="1" clrIdx="0">
    <p:extLst>
      <p:ext uri="{19B8F6BF-5375-455C-9EA6-DF929625EA0E}">
        <p15:presenceInfo xmlns:p15="http://schemas.microsoft.com/office/powerpoint/2012/main" userId="S-1-5-21-43716373-3231353671-2943866482-29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8B8"/>
    <a:srgbClr val="FF3399"/>
    <a:srgbClr val="5D17A9"/>
    <a:srgbClr val="6B1AC4"/>
    <a:srgbClr val="3E286A"/>
    <a:srgbClr val="551F73"/>
    <a:srgbClr val="6600CC"/>
    <a:srgbClr val="661C78"/>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4T15:01:15.779" idx="1">
    <p:pos x="5760" y="0"/>
    <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00BDE-5A1A-45B2-8066-D3EE09434AB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30362D3-6C9E-48CC-BD78-594E18E868D2}">
      <dgm:prSet phldrT="[Text]"/>
      <dgm:spPr>
        <a:solidFill>
          <a:srgbClr val="00B5CC"/>
        </a:solidFill>
      </dgm:spPr>
      <dgm:t>
        <a:bodyPr/>
        <a:lstStyle/>
        <a:p>
          <a:r>
            <a:rPr lang="en-US" b="1" dirty="0" smtClean="0"/>
            <a:t>Housekeeping</a:t>
          </a:r>
          <a:endParaRPr lang="en-US" b="1" dirty="0"/>
        </a:p>
      </dgm:t>
    </dgm:pt>
    <dgm:pt modelId="{9B4FB555-7D7C-4A62-B387-753586C2F123}" type="parTrans" cxnId="{61DCB6B0-026D-45EB-B239-B43762E6EAC3}">
      <dgm:prSet/>
      <dgm:spPr/>
      <dgm:t>
        <a:bodyPr/>
        <a:lstStyle/>
        <a:p>
          <a:endParaRPr lang="en-US"/>
        </a:p>
      </dgm:t>
    </dgm:pt>
    <dgm:pt modelId="{5AA137F4-C4C5-40A2-81BF-561BE3C90A75}" type="sibTrans" cxnId="{61DCB6B0-026D-45EB-B239-B43762E6EAC3}">
      <dgm:prSet/>
      <dgm:spPr/>
      <dgm:t>
        <a:bodyPr/>
        <a:lstStyle/>
        <a:p>
          <a:endParaRPr lang="en-US"/>
        </a:p>
      </dgm:t>
    </dgm:pt>
    <dgm:pt modelId="{937476E0-C37A-4CE5-A230-220EE6615E58}">
      <dgm:prSet phldrT="[Text]" phldr="1"/>
      <dgm:spPr>
        <a:blipFill rotWithShape="0">
          <a:blip xmlns:r="http://schemas.openxmlformats.org/officeDocument/2006/relationships" r:embed="rId1"/>
          <a:stretch>
            <a:fillRect/>
          </a:stretch>
        </a:blipFill>
      </dgm:spPr>
      <dgm:t>
        <a:bodyPr/>
        <a:lstStyle/>
        <a:p>
          <a:endParaRPr lang="en-US" dirty="0"/>
        </a:p>
      </dgm:t>
    </dgm:pt>
    <dgm:pt modelId="{E3146664-B866-46A3-8FBB-8350C0CF553E}" type="parTrans" cxnId="{8B9C57AB-9AD0-4862-92A7-96ED2A60CDEF}">
      <dgm:prSet/>
      <dgm:spPr/>
      <dgm:t>
        <a:bodyPr/>
        <a:lstStyle/>
        <a:p>
          <a:endParaRPr lang="en-US"/>
        </a:p>
      </dgm:t>
    </dgm:pt>
    <dgm:pt modelId="{02187E89-BAEF-40B8-B91E-D63B58958DCC}" type="sibTrans" cxnId="{8B9C57AB-9AD0-4862-92A7-96ED2A60CDEF}">
      <dgm:prSet/>
      <dgm:spPr/>
      <dgm:t>
        <a:bodyPr/>
        <a:lstStyle/>
        <a:p>
          <a:endParaRPr lang="en-US"/>
        </a:p>
      </dgm:t>
    </dgm:pt>
    <dgm:pt modelId="{5A7F319C-9076-47A5-B78D-A8DF7F1159AF}">
      <dgm:prSet phldrT="[Text]" phldr="1"/>
      <dgm:spPr>
        <a:blipFill rotWithShape="0">
          <a:blip xmlns:r="http://schemas.openxmlformats.org/officeDocument/2006/relationships" r:embed="rId2"/>
          <a:stretch>
            <a:fillRect/>
          </a:stretch>
        </a:blipFill>
      </dgm:spPr>
      <dgm:t>
        <a:bodyPr/>
        <a:lstStyle/>
        <a:p>
          <a:endParaRPr lang="en-US"/>
        </a:p>
      </dgm:t>
    </dgm:pt>
    <dgm:pt modelId="{D2361AA3-666C-4789-BEDB-0D10B861FEAC}" type="parTrans" cxnId="{1CD41C26-9DB7-4BD8-A9B0-911138E20FEF}">
      <dgm:prSet/>
      <dgm:spPr/>
      <dgm:t>
        <a:bodyPr/>
        <a:lstStyle/>
        <a:p>
          <a:endParaRPr lang="en-US"/>
        </a:p>
      </dgm:t>
    </dgm:pt>
    <dgm:pt modelId="{FFA086C9-A9EA-46AD-9A9F-B68F35F2D247}" type="sibTrans" cxnId="{1CD41C26-9DB7-4BD8-A9B0-911138E20FEF}">
      <dgm:prSet/>
      <dgm:spPr/>
      <dgm:t>
        <a:bodyPr/>
        <a:lstStyle/>
        <a:p>
          <a:endParaRPr lang="en-US"/>
        </a:p>
      </dgm:t>
    </dgm:pt>
    <dgm:pt modelId="{CA58F6FC-0B7A-4200-B745-4E30CFBAC889}">
      <dgm:prSet phldrT="[Text]" phldr="1"/>
      <dgm:spPr>
        <a:blipFill rotWithShape="0">
          <a:blip xmlns:r="http://schemas.openxmlformats.org/officeDocument/2006/relationships" r:embed="rId3"/>
          <a:stretch>
            <a:fillRect/>
          </a:stretch>
        </a:blipFill>
      </dgm:spPr>
      <dgm:t>
        <a:bodyPr/>
        <a:lstStyle/>
        <a:p>
          <a:endParaRPr lang="en-US" dirty="0"/>
        </a:p>
      </dgm:t>
    </dgm:pt>
    <dgm:pt modelId="{A5D85E24-1735-45D4-BC9D-3B0A0904283B}" type="parTrans" cxnId="{C608C461-C3B8-4512-88F0-9657D9B450E1}">
      <dgm:prSet/>
      <dgm:spPr/>
      <dgm:t>
        <a:bodyPr/>
        <a:lstStyle/>
        <a:p>
          <a:endParaRPr lang="en-US"/>
        </a:p>
      </dgm:t>
    </dgm:pt>
    <dgm:pt modelId="{EBA1292F-9367-47C1-B6BC-1EA3866039C7}" type="sibTrans" cxnId="{C608C461-C3B8-4512-88F0-9657D9B450E1}">
      <dgm:prSet/>
      <dgm:spPr/>
      <dgm:t>
        <a:bodyPr/>
        <a:lstStyle/>
        <a:p>
          <a:endParaRPr lang="en-US"/>
        </a:p>
      </dgm:t>
    </dgm:pt>
    <dgm:pt modelId="{7627D8DC-4E5E-4B37-8BCE-E8448788716F}">
      <dgm:prSet phldrT="[Text]" phldr="1"/>
      <dgm:spPr>
        <a:blipFill rotWithShape="0">
          <a:blip xmlns:r="http://schemas.openxmlformats.org/officeDocument/2006/relationships" r:embed="rId4"/>
          <a:stretch>
            <a:fillRect/>
          </a:stretch>
        </a:blipFill>
      </dgm:spPr>
      <dgm:t>
        <a:bodyPr/>
        <a:lstStyle/>
        <a:p>
          <a:endParaRPr lang="en-US"/>
        </a:p>
      </dgm:t>
    </dgm:pt>
    <dgm:pt modelId="{9B4C71ED-0120-4398-9259-4F06F68BAFD9}" type="parTrans" cxnId="{F3F57047-189F-44B0-B92E-31DB8AB18D2C}">
      <dgm:prSet/>
      <dgm:spPr/>
      <dgm:t>
        <a:bodyPr/>
        <a:lstStyle/>
        <a:p>
          <a:endParaRPr lang="en-US"/>
        </a:p>
      </dgm:t>
    </dgm:pt>
    <dgm:pt modelId="{FAEB086C-6303-4CC8-98CC-B75EAD1C05AF}" type="sibTrans" cxnId="{F3F57047-189F-44B0-B92E-31DB8AB18D2C}">
      <dgm:prSet/>
      <dgm:spPr/>
      <dgm:t>
        <a:bodyPr/>
        <a:lstStyle/>
        <a:p>
          <a:endParaRPr lang="en-US"/>
        </a:p>
      </dgm:t>
    </dgm:pt>
    <dgm:pt modelId="{8A2CDDE5-2326-4FBF-BA31-94C0624B2CBC}" type="pres">
      <dgm:prSet presAssocID="{52200BDE-5A1A-45B2-8066-D3EE09434AB4}" presName="diagram" presStyleCnt="0">
        <dgm:presLayoutVars>
          <dgm:chMax val="1"/>
          <dgm:dir/>
          <dgm:animLvl val="ctr"/>
          <dgm:resizeHandles val="exact"/>
        </dgm:presLayoutVars>
      </dgm:prSet>
      <dgm:spPr/>
      <dgm:t>
        <a:bodyPr/>
        <a:lstStyle/>
        <a:p>
          <a:endParaRPr lang="en-US"/>
        </a:p>
      </dgm:t>
    </dgm:pt>
    <dgm:pt modelId="{CE22D335-9DE9-4E17-ABF1-E5046DFFE8E5}" type="pres">
      <dgm:prSet presAssocID="{52200BDE-5A1A-45B2-8066-D3EE09434AB4}" presName="matrix" presStyleCnt="0"/>
      <dgm:spPr/>
    </dgm:pt>
    <dgm:pt modelId="{91B5025B-DB0F-4F8F-BE4D-64A2D199B475}" type="pres">
      <dgm:prSet presAssocID="{52200BDE-5A1A-45B2-8066-D3EE09434AB4}" presName="tile1" presStyleLbl="node1" presStyleIdx="0" presStyleCnt="4"/>
      <dgm:spPr/>
      <dgm:t>
        <a:bodyPr/>
        <a:lstStyle/>
        <a:p>
          <a:endParaRPr lang="en-US"/>
        </a:p>
      </dgm:t>
    </dgm:pt>
    <dgm:pt modelId="{402A217C-6A43-4D63-BE99-8E5A704E5113}" type="pres">
      <dgm:prSet presAssocID="{52200BDE-5A1A-45B2-8066-D3EE09434AB4}" presName="tile1text" presStyleLbl="node1" presStyleIdx="0" presStyleCnt="4">
        <dgm:presLayoutVars>
          <dgm:chMax val="0"/>
          <dgm:chPref val="0"/>
          <dgm:bulletEnabled val="1"/>
        </dgm:presLayoutVars>
      </dgm:prSet>
      <dgm:spPr/>
      <dgm:t>
        <a:bodyPr/>
        <a:lstStyle/>
        <a:p>
          <a:endParaRPr lang="en-US"/>
        </a:p>
      </dgm:t>
    </dgm:pt>
    <dgm:pt modelId="{413BDF6E-F744-4BD3-AC4B-B3C56978F21F}" type="pres">
      <dgm:prSet presAssocID="{52200BDE-5A1A-45B2-8066-D3EE09434AB4}" presName="tile2" presStyleLbl="node1" presStyleIdx="1" presStyleCnt="4"/>
      <dgm:spPr/>
      <dgm:t>
        <a:bodyPr/>
        <a:lstStyle/>
        <a:p>
          <a:endParaRPr lang="en-US"/>
        </a:p>
      </dgm:t>
    </dgm:pt>
    <dgm:pt modelId="{524BDAF6-46AD-419B-96EF-DB71200E2ECF}" type="pres">
      <dgm:prSet presAssocID="{52200BDE-5A1A-45B2-8066-D3EE09434AB4}" presName="tile2text" presStyleLbl="node1" presStyleIdx="1" presStyleCnt="4">
        <dgm:presLayoutVars>
          <dgm:chMax val="0"/>
          <dgm:chPref val="0"/>
          <dgm:bulletEnabled val="1"/>
        </dgm:presLayoutVars>
      </dgm:prSet>
      <dgm:spPr/>
      <dgm:t>
        <a:bodyPr/>
        <a:lstStyle/>
        <a:p>
          <a:endParaRPr lang="en-US"/>
        </a:p>
      </dgm:t>
    </dgm:pt>
    <dgm:pt modelId="{92188F5C-13D9-4426-BDC8-A837DFF7728A}" type="pres">
      <dgm:prSet presAssocID="{52200BDE-5A1A-45B2-8066-D3EE09434AB4}" presName="tile3" presStyleLbl="node1" presStyleIdx="2" presStyleCnt="4"/>
      <dgm:spPr/>
      <dgm:t>
        <a:bodyPr/>
        <a:lstStyle/>
        <a:p>
          <a:endParaRPr lang="en-US"/>
        </a:p>
      </dgm:t>
    </dgm:pt>
    <dgm:pt modelId="{1BCE5B71-DB74-4F3B-9027-71D3D270D5C9}" type="pres">
      <dgm:prSet presAssocID="{52200BDE-5A1A-45B2-8066-D3EE09434AB4}" presName="tile3text" presStyleLbl="node1" presStyleIdx="2" presStyleCnt="4">
        <dgm:presLayoutVars>
          <dgm:chMax val="0"/>
          <dgm:chPref val="0"/>
          <dgm:bulletEnabled val="1"/>
        </dgm:presLayoutVars>
      </dgm:prSet>
      <dgm:spPr/>
      <dgm:t>
        <a:bodyPr/>
        <a:lstStyle/>
        <a:p>
          <a:endParaRPr lang="en-US"/>
        </a:p>
      </dgm:t>
    </dgm:pt>
    <dgm:pt modelId="{2171C0A5-5ADA-4FAC-9742-4896BA2D4717}" type="pres">
      <dgm:prSet presAssocID="{52200BDE-5A1A-45B2-8066-D3EE09434AB4}" presName="tile4" presStyleLbl="node1" presStyleIdx="3" presStyleCnt="4"/>
      <dgm:spPr/>
      <dgm:t>
        <a:bodyPr/>
        <a:lstStyle/>
        <a:p>
          <a:endParaRPr lang="en-US"/>
        </a:p>
      </dgm:t>
    </dgm:pt>
    <dgm:pt modelId="{CF99B328-7764-4B59-9277-13F5A268A37F}" type="pres">
      <dgm:prSet presAssocID="{52200BDE-5A1A-45B2-8066-D3EE09434AB4}" presName="tile4text" presStyleLbl="node1" presStyleIdx="3" presStyleCnt="4">
        <dgm:presLayoutVars>
          <dgm:chMax val="0"/>
          <dgm:chPref val="0"/>
          <dgm:bulletEnabled val="1"/>
        </dgm:presLayoutVars>
      </dgm:prSet>
      <dgm:spPr/>
      <dgm:t>
        <a:bodyPr/>
        <a:lstStyle/>
        <a:p>
          <a:endParaRPr lang="en-US"/>
        </a:p>
      </dgm:t>
    </dgm:pt>
    <dgm:pt modelId="{CC751CF8-7DC6-449E-B8D2-B6D6C70929DA}" type="pres">
      <dgm:prSet presAssocID="{52200BDE-5A1A-45B2-8066-D3EE09434AB4}" presName="centerTile" presStyleLbl="fgShp" presStyleIdx="0" presStyleCnt="1">
        <dgm:presLayoutVars>
          <dgm:chMax val="0"/>
          <dgm:chPref val="0"/>
        </dgm:presLayoutVars>
      </dgm:prSet>
      <dgm:spPr/>
      <dgm:t>
        <a:bodyPr/>
        <a:lstStyle/>
        <a:p>
          <a:endParaRPr lang="en-US"/>
        </a:p>
      </dgm:t>
    </dgm:pt>
  </dgm:ptLst>
  <dgm:cxnLst>
    <dgm:cxn modelId="{C608C461-C3B8-4512-88F0-9657D9B450E1}" srcId="{A30362D3-6C9E-48CC-BD78-594E18E868D2}" destId="{CA58F6FC-0B7A-4200-B745-4E30CFBAC889}" srcOrd="2" destOrd="0" parTransId="{A5D85E24-1735-45D4-BC9D-3B0A0904283B}" sibTransId="{EBA1292F-9367-47C1-B6BC-1EA3866039C7}"/>
    <dgm:cxn modelId="{F6A151F7-5CCD-4D05-81B7-4013F2BDF84F}" type="presOf" srcId="{5A7F319C-9076-47A5-B78D-A8DF7F1159AF}" destId="{524BDAF6-46AD-419B-96EF-DB71200E2ECF}" srcOrd="1" destOrd="0" presId="urn:microsoft.com/office/officeart/2005/8/layout/matrix1"/>
    <dgm:cxn modelId="{30654ED8-7001-44B5-A420-E7E3AC5C2FA6}" type="presOf" srcId="{A30362D3-6C9E-48CC-BD78-594E18E868D2}" destId="{CC751CF8-7DC6-449E-B8D2-B6D6C70929DA}" srcOrd="0" destOrd="0" presId="urn:microsoft.com/office/officeart/2005/8/layout/matrix1"/>
    <dgm:cxn modelId="{1ECFA9ED-FEE7-4DB6-B8B8-8447551DF244}" type="presOf" srcId="{7627D8DC-4E5E-4B37-8BCE-E8448788716F}" destId="{2171C0A5-5ADA-4FAC-9742-4896BA2D4717}" srcOrd="0" destOrd="0" presId="urn:microsoft.com/office/officeart/2005/8/layout/matrix1"/>
    <dgm:cxn modelId="{8B9C57AB-9AD0-4862-92A7-96ED2A60CDEF}" srcId="{A30362D3-6C9E-48CC-BD78-594E18E868D2}" destId="{937476E0-C37A-4CE5-A230-220EE6615E58}" srcOrd="0" destOrd="0" parTransId="{E3146664-B866-46A3-8FBB-8350C0CF553E}" sibTransId="{02187E89-BAEF-40B8-B91E-D63B58958DCC}"/>
    <dgm:cxn modelId="{61DCB6B0-026D-45EB-B239-B43762E6EAC3}" srcId="{52200BDE-5A1A-45B2-8066-D3EE09434AB4}" destId="{A30362D3-6C9E-48CC-BD78-594E18E868D2}" srcOrd="0" destOrd="0" parTransId="{9B4FB555-7D7C-4A62-B387-753586C2F123}" sibTransId="{5AA137F4-C4C5-40A2-81BF-561BE3C90A75}"/>
    <dgm:cxn modelId="{22ACA557-B475-4EFA-81B6-228DA513E5A9}" type="presOf" srcId="{937476E0-C37A-4CE5-A230-220EE6615E58}" destId="{91B5025B-DB0F-4F8F-BE4D-64A2D199B475}" srcOrd="0" destOrd="0" presId="urn:microsoft.com/office/officeart/2005/8/layout/matrix1"/>
    <dgm:cxn modelId="{B4AF2639-79F3-41DA-9A5F-B34CD5875DFC}" type="presOf" srcId="{937476E0-C37A-4CE5-A230-220EE6615E58}" destId="{402A217C-6A43-4D63-BE99-8E5A704E5113}" srcOrd="1" destOrd="0" presId="urn:microsoft.com/office/officeart/2005/8/layout/matrix1"/>
    <dgm:cxn modelId="{74265B7F-7812-4D77-925A-4A6FE73F82AE}" type="presOf" srcId="{52200BDE-5A1A-45B2-8066-D3EE09434AB4}" destId="{8A2CDDE5-2326-4FBF-BA31-94C0624B2CBC}" srcOrd="0" destOrd="0" presId="urn:microsoft.com/office/officeart/2005/8/layout/matrix1"/>
    <dgm:cxn modelId="{7CFF8520-C7EC-4B34-A2DC-F8DE34840E9E}" type="presOf" srcId="{CA58F6FC-0B7A-4200-B745-4E30CFBAC889}" destId="{92188F5C-13D9-4426-BDC8-A837DFF7728A}" srcOrd="0" destOrd="0" presId="urn:microsoft.com/office/officeart/2005/8/layout/matrix1"/>
    <dgm:cxn modelId="{1CD41C26-9DB7-4BD8-A9B0-911138E20FEF}" srcId="{A30362D3-6C9E-48CC-BD78-594E18E868D2}" destId="{5A7F319C-9076-47A5-B78D-A8DF7F1159AF}" srcOrd="1" destOrd="0" parTransId="{D2361AA3-666C-4789-BEDB-0D10B861FEAC}" sibTransId="{FFA086C9-A9EA-46AD-9A9F-B68F35F2D247}"/>
    <dgm:cxn modelId="{7FEFE4B8-7CA4-402D-9B36-EC8E762275FA}" type="presOf" srcId="{7627D8DC-4E5E-4B37-8BCE-E8448788716F}" destId="{CF99B328-7764-4B59-9277-13F5A268A37F}" srcOrd="1" destOrd="0" presId="urn:microsoft.com/office/officeart/2005/8/layout/matrix1"/>
    <dgm:cxn modelId="{1793ED58-4F9C-4427-AD26-C40B50B36C9C}" type="presOf" srcId="{CA58F6FC-0B7A-4200-B745-4E30CFBAC889}" destId="{1BCE5B71-DB74-4F3B-9027-71D3D270D5C9}" srcOrd="1" destOrd="0" presId="urn:microsoft.com/office/officeart/2005/8/layout/matrix1"/>
    <dgm:cxn modelId="{77680B93-7661-491B-9013-8BDA79CB189D}" type="presOf" srcId="{5A7F319C-9076-47A5-B78D-A8DF7F1159AF}" destId="{413BDF6E-F744-4BD3-AC4B-B3C56978F21F}" srcOrd="0" destOrd="0" presId="urn:microsoft.com/office/officeart/2005/8/layout/matrix1"/>
    <dgm:cxn modelId="{F3F57047-189F-44B0-B92E-31DB8AB18D2C}" srcId="{A30362D3-6C9E-48CC-BD78-594E18E868D2}" destId="{7627D8DC-4E5E-4B37-8BCE-E8448788716F}" srcOrd="3" destOrd="0" parTransId="{9B4C71ED-0120-4398-9259-4F06F68BAFD9}" sibTransId="{FAEB086C-6303-4CC8-98CC-B75EAD1C05AF}"/>
    <dgm:cxn modelId="{B75D090D-0132-4D7F-8FF6-9EE29718B01D}" type="presParOf" srcId="{8A2CDDE5-2326-4FBF-BA31-94C0624B2CBC}" destId="{CE22D335-9DE9-4E17-ABF1-E5046DFFE8E5}" srcOrd="0" destOrd="0" presId="urn:microsoft.com/office/officeart/2005/8/layout/matrix1"/>
    <dgm:cxn modelId="{95A64CA5-89C0-470F-99DE-94A5E7A4BA1C}" type="presParOf" srcId="{CE22D335-9DE9-4E17-ABF1-E5046DFFE8E5}" destId="{91B5025B-DB0F-4F8F-BE4D-64A2D199B475}" srcOrd="0" destOrd="0" presId="urn:microsoft.com/office/officeart/2005/8/layout/matrix1"/>
    <dgm:cxn modelId="{9D06CF0D-12F1-46D1-82CC-3158FC171FB4}" type="presParOf" srcId="{CE22D335-9DE9-4E17-ABF1-E5046DFFE8E5}" destId="{402A217C-6A43-4D63-BE99-8E5A704E5113}" srcOrd="1" destOrd="0" presId="urn:microsoft.com/office/officeart/2005/8/layout/matrix1"/>
    <dgm:cxn modelId="{A103BB76-427C-4880-BAB5-A2BA074B3102}" type="presParOf" srcId="{CE22D335-9DE9-4E17-ABF1-E5046DFFE8E5}" destId="{413BDF6E-F744-4BD3-AC4B-B3C56978F21F}" srcOrd="2" destOrd="0" presId="urn:microsoft.com/office/officeart/2005/8/layout/matrix1"/>
    <dgm:cxn modelId="{28087843-01E5-482C-BFAC-5582196958AC}" type="presParOf" srcId="{CE22D335-9DE9-4E17-ABF1-E5046DFFE8E5}" destId="{524BDAF6-46AD-419B-96EF-DB71200E2ECF}" srcOrd="3" destOrd="0" presId="urn:microsoft.com/office/officeart/2005/8/layout/matrix1"/>
    <dgm:cxn modelId="{F4FBE160-87E0-4843-9E34-4E499CC3196B}" type="presParOf" srcId="{CE22D335-9DE9-4E17-ABF1-E5046DFFE8E5}" destId="{92188F5C-13D9-4426-BDC8-A837DFF7728A}" srcOrd="4" destOrd="0" presId="urn:microsoft.com/office/officeart/2005/8/layout/matrix1"/>
    <dgm:cxn modelId="{EB20E025-8225-43C7-9A28-8A0917D0B13F}" type="presParOf" srcId="{CE22D335-9DE9-4E17-ABF1-E5046DFFE8E5}" destId="{1BCE5B71-DB74-4F3B-9027-71D3D270D5C9}" srcOrd="5" destOrd="0" presId="urn:microsoft.com/office/officeart/2005/8/layout/matrix1"/>
    <dgm:cxn modelId="{EF0D77F8-0013-409D-9433-6C1336F79BF9}" type="presParOf" srcId="{CE22D335-9DE9-4E17-ABF1-E5046DFFE8E5}" destId="{2171C0A5-5ADA-4FAC-9742-4896BA2D4717}" srcOrd="6" destOrd="0" presId="urn:microsoft.com/office/officeart/2005/8/layout/matrix1"/>
    <dgm:cxn modelId="{6FAB103F-6670-441A-BB19-310D7B1F8256}" type="presParOf" srcId="{CE22D335-9DE9-4E17-ABF1-E5046DFFE8E5}" destId="{CF99B328-7764-4B59-9277-13F5A268A37F}" srcOrd="7" destOrd="0" presId="urn:microsoft.com/office/officeart/2005/8/layout/matrix1"/>
    <dgm:cxn modelId="{9F5127AA-B8F4-48E4-8BC9-785EC9F0BE8B}" type="presParOf" srcId="{8A2CDDE5-2326-4FBF-BA31-94C0624B2CBC}" destId="{CC751CF8-7DC6-449E-B8D2-B6D6C70929D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865AA-6AE2-43D5-A83E-F11FDEE52B0E}" type="doc">
      <dgm:prSet loTypeId="urn:microsoft.com/office/officeart/2005/8/layout/radial6" loCatId="cycle" qsTypeId="urn:microsoft.com/office/officeart/2005/8/quickstyle/3d1" qsCatId="3D" csTypeId="urn:microsoft.com/office/officeart/2005/8/colors/accent3_2" csCatId="accent3" phldr="1"/>
      <dgm:spPr/>
      <dgm:t>
        <a:bodyPr/>
        <a:lstStyle/>
        <a:p>
          <a:endParaRPr lang="en-US"/>
        </a:p>
      </dgm:t>
    </dgm:pt>
    <dgm:pt modelId="{CB736929-75CE-445A-A5CA-54F2830D2CA6}">
      <dgm:prSet phldrT="[Text]"/>
      <dgm:spPr>
        <a:solidFill>
          <a:schemeClr val="accent1">
            <a:lumMod val="75000"/>
          </a:schemeClr>
        </a:solidFill>
      </dgm:spPr>
      <dgm:t>
        <a:bodyPr/>
        <a:lstStyle/>
        <a:p>
          <a:r>
            <a:rPr lang="en-US" b="1" dirty="0" smtClean="0">
              <a:latin typeface="Calibri" panose="020F0502020204030204" pitchFamily="34" charset="0"/>
              <a:cs typeface="Calibri" panose="020F0502020204030204" pitchFamily="34" charset="0"/>
            </a:rPr>
            <a:t>Types of abuse</a:t>
          </a:r>
          <a:endParaRPr lang="en-US" b="1" dirty="0">
            <a:latin typeface="Calibri" panose="020F0502020204030204" pitchFamily="34" charset="0"/>
            <a:cs typeface="Calibri" panose="020F0502020204030204" pitchFamily="34" charset="0"/>
          </a:endParaRPr>
        </a:p>
      </dgm:t>
    </dgm:pt>
    <dgm:pt modelId="{808CE0FB-E22D-4011-B672-85084AFABC23}" type="parTrans" cxnId="{382AA425-A3AE-416F-9EFC-A77C1BDEB43C}">
      <dgm:prSet/>
      <dgm:spPr/>
      <dgm:t>
        <a:bodyPr/>
        <a:lstStyle/>
        <a:p>
          <a:endParaRPr lang="en-US"/>
        </a:p>
      </dgm:t>
    </dgm:pt>
    <dgm:pt modelId="{5727D2FD-9625-4A58-A4C7-41E5F6C8D6C9}" type="sibTrans" cxnId="{382AA425-A3AE-416F-9EFC-A77C1BDEB43C}">
      <dgm:prSet/>
      <dgm:spPr/>
      <dgm:t>
        <a:bodyPr/>
        <a:lstStyle/>
        <a:p>
          <a:endParaRPr lang="en-US"/>
        </a:p>
      </dgm:t>
    </dgm:pt>
    <dgm:pt modelId="{E489B8CF-E4E3-4BCC-A34C-DC4575382C3E}">
      <dgm:prSet phldrT="[Text]"/>
      <dgm:spPr/>
      <dgm:t>
        <a:bodyPr/>
        <a:lstStyle/>
        <a:p>
          <a:r>
            <a:rPr lang="en-US" b="1" dirty="0" smtClean="0">
              <a:latin typeface="Calibri" panose="020F0502020204030204" pitchFamily="34" charset="0"/>
              <a:cs typeface="Calibri" panose="020F0502020204030204" pitchFamily="34" charset="0"/>
            </a:rPr>
            <a:t>Physical</a:t>
          </a:r>
          <a:endParaRPr lang="en-US" b="1" dirty="0">
            <a:latin typeface="Calibri" panose="020F0502020204030204" pitchFamily="34" charset="0"/>
            <a:cs typeface="Calibri" panose="020F0502020204030204" pitchFamily="34" charset="0"/>
          </a:endParaRPr>
        </a:p>
      </dgm:t>
    </dgm:pt>
    <dgm:pt modelId="{CC8E3470-FEBA-4F57-9280-B6DFC2001972}" type="parTrans" cxnId="{697EEE81-386D-4D21-AB63-9C16048D397E}">
      <dgm:prSet/>
      <dgm:spPr/>
      <dgm:t>
        <a:bodyPr/>
        <a:lstStyle/>
        <a:p>
          <a:endParaRPr lang="en-US"/>
        </a:p>
      </dgm:t>
    </dgm:pt>
    <dgm:pt modelId="{79B1EBD8-3937-4B77-9819-0A3C97F52CEC}" type="sibTrans" cxnId="{697EEE81-386D-4D21-AB63-9C16048D397E}">
      <dgm:prSet/>
      <dgm:spPr>
        <a:solidFill>
          <a:srgbClr val="FF3399"/>
        </a:solidFill>
      </dgm:spPr>
      <dgm:t>
        <a:bodyPr/>
        <a:lstStyle/>
        <a:p>
          <a:endParaRPr lang="en-US"/>
        </a:p>
      </dgm:t>
    </dgm:pt>
    <dgm:pt modelId="{63C57EE4-29E4-4071-B1DC-90B208589A7A}">
      <dgm:prSet phldrT="[Text]"/>
      <dgm:spPr/>
      <dgm:t>
        <a:bodyPr/>
        <a:lstStyle/>
        <a:p>
          <a:r>
            <a:rPr lang="en-US" b="1" dirty="0" smtClean="0">
              <a:latin typeface="Calibri" panose="020F0502020204030204" pitchFamily="34" charset="0"/>
              <a:cs typeface="Calibri" panose="020F0502020204030204" pitchFamily="34" charset="0"/>
            </a:rPr>
            <a:t>Institutional</a:t>
          </a:r>
          <a:r>
            <a:rPr lang="en-US" b="1" baseline="0" dirty="0" smtClean="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dgm:t>
    </dgm:pt>
    <dgm:pt modelId="{8D50D801-A0B9-487F-A439-778E974544C6}" type="parTrans" cxnId="{9F6659DC-4E57-4F0A-9475-38413AD66BAB}">
      <dgm:prSet/>
      <dgm:spPr/>
      <dgm:t>
        <a:bodyPr/>
        <a:lstStyle/>
        <a:p>
          <a:endParaRPr lang="en-US"/>
        </a:p>
      </dgm:t>
    </dgm:pt>
    <dgm:pt modelId="{6E964BD0-63A9-4811-9675-9B4D75DD2F54}" type="sibTrans" cxnId="{9F6659DC-4E57-4F0A-9475-38413AD66BAB}">
      <dgm:prSet/>
      <dgm:spPr>
        <a:solidFill>
          <a:srgbClr val="FF3399"/>
        </a:solidFill>
      </dgm:spPr>
      <dgm:t>
        <a:bodyPr/>
        <a:lstStyle/>
        <a:p>
          <a:endParaRPr lang="en-US"/>
        </a:p>
      </dgm:t>
    </dgm:pt>
    <dgm:pt modelId="{4315F248-8F54-4FEF-B692-75A63570FB7F}">
      <dgm:prSet phldrT="[Text]"/>
      <dgm:spPr/>
      <dgm:t>
        <a:bodyPr/>
        <a:lstStyle/>
        <a:p>
          <a:r>
            <a:rPr lang="en-US" b="1" dirty="0" smtClean="0">
              <a:latin typeface="Calibri" panose="020F0502020204030204" pitchFamily="34" charset="0"/>
              <a:cs typeface="Calibri" panose="020F0502020204030204" pitchFamily="34" charset="0"/>
            </a:rPr>
            <a:t>Financial</a:t>
          </a:r>
          <a:r>
            <a:rPr lang="en-US" dirty="0" smtClean="0"/>
            <a:t>  </a:t>
          </a:r>
          <a:endParaRPr lang="en-US" dirty="0"/>
        </a:p>
      </dgm:t>
    </dgm:pt>
    <dgm:pt modelId="{251FA99C-0B91-47A2-AB43-B8CBFFE25828}" type="parTrans" cxnId="{9911B405-F34F-4F8C-9CE1-258B9C1630B5}">
      <dgm:prSet/>
      <dgm:spPr/>
      <dgm:t>
        <a:bodyPr/>
        <a:lstStyle/>
        <a:p>
          <a:endParaRPr lang="en-US"/>
        </a:p>
      </dgm:t>
    </dgm:pt>
    <dgm:pt modelId="{31BFC327-CC13-44AB-9CBC-D13E0A9A6484}" type="sibTrans" cxnId="{9911B405-F34F-4F8C-9CE1-258B9C1630B5}">
      <dgm:prSet/>
      <dgm:spPr>
        <a:solidFill>
          <a:srgbClr val="FF3399"/>
        </a:solidFill>
      </dgm:spPr>
      <dgm:t>
        <a:bodyPr/>
        <a:lstStyle/>
        <a:p>
          <a:endParaRPr lang="en-US"/>
        </a:p>
      </dgm:t>
    </dgm:pt>
    <dgm:pt modelId="{E3FDF71E-AC15-406B-AD6F-9B2ACB65D0DF}">
      <dgm:prSet phldrT="[Text]"/>
      <dgm:spPr/>
      <dgm:t>
        <a:bodyPr/>
        <a:lstStyle/>
        <a:p>
          <a:r>
            <a:rPr lang="en-US" b="1" dirty="0" smtClean="0">
              <a:latin typeface="Calibri" panose="020F0502020204030204" pitchFamily="34" charset="0"/>
              <a:cs typeface="Calibri" panose="020F0502020204030204" pitchFamily="34" charset="0"/>
            </a:rPr>
            <a:t>Neglect </a:t>
          </a:r>
          <a:endParaRPr lang="en-US" b="1" dirty="0">
            <a:latin typeface="Calibri" panose="020F0502020204030204" pitchFamily="34" charset="0"/>
            <a:cs typeface="Calibri" panose="020F0502020204030204" pitchFamily="34" charset="0"/>
          </a:endParaRPr>
        </a:p>
      </dgm:t>
    </dgm:pt>
    <dgm:pt modelId="{C10F59A2-5F2D-46EA-899F-BBFA8FA793C7}" type="parTrans" cxnId="{1096C2D9-4CF3-4CD6-B9BB-B09E6003102B}">
      <dgm:prSet/>
      <dgm:spPr/>
      <dgm:t>
        <a:bodyPr/>
        <a:lstStyle/>
        <a:p>
          <a:endParaRPr lang="en-US"/>
        </a:p>
      </dgm:t>
    </dgm:pt>
    <dgm:pt modelId="{A052BC7A-1663-4487-AAFD-34CEB7090541}" type="sibTrans" cxnId="{1096C2D9-4CF3-4CD6-B9BB-B09E6003102B}">
      <dgm:prSet/>
      <dgm:spPr>
        <a:solidFill>
          <a:srgbClr val="FF3399"/>
        </a:solidFill>
      </dgm:spPr>
      <dgm:t>
        <a:bodyPr/>
        <a:lstStyle/>
        <a:p>
          <a:endParaRPr lang="en-US"/>
        </a:p>
      </dgm:t>
    </dgm:pt>
    <dgm:pt modelId="{4EA246DD-1D39-4CED-9DB3-84AF6EC08974}">
      <dgm:prSet/>
      <dgm:spPr/>
      <dgm:t>
        <a:bodyPr/>
        <a:lstStyle/>
        <a:p>
          <a:r>
            <a:rPr lang="en-US" b="1" dirty="0" smtClean="0">
              <a:latin typeface="Calibri" panose="020F0502020204030204" pitchFamily="34" charset="0"/>
              <a:cs typeface="Calibri" panose="020F0502020204030204" pitchFamily="34" charset="0"/>
            </a:rPr>
            <a:t>Emotional</a:t>
          </a:r>
          <a:r>
            <a:rPr lang="en-US" dirty="0" smtClean="0"/>
            <a:t> </a:t>
          </a:r>
          <a:endParaRPr lang="en-US" dirty="0"/>
        </a:p>
      </dgm:t>
    </dgm:pt>
    <dgm:pt modelId="{BF23F38A-122B-4D30-99BB-F541285A8259}" type="parTrans" cxnId="{80AD135E-508B-495B-A38F-24840F90C737}">
      <dgm:prSet/>
      <dgm:spPr/>
      <dgm:t>
        <a:bodyPr/>
        <a:lstStyle/>
        <a:p>
          <a:endParaRPr lang="en-US"/>
        </a:p>
      </dgm:t>
    </dgm:pt>
    <dgm:pt modelId="{0AA37210-B6B8-4661-81EF-C115BAC12BA3}" type="sibTrans" cxnId="{80AD135E-508B-495B-A38F-24840F90C737}">
      <dgm:prSet/>
      <dgm:spPr>
        <a:solidFill>
          <a:srgbClr val="FF3399"/>
        </a:solidFill>
      </dgm:spPr>
      <dgm:t>
        <a:bodyPr/>
        <a:lstStyle/>
        <a:p>
          <a:endParaRPr lang="en-US"/>
        </a:p>
      </dgm:t>
    </dgm:pt>
    <dgm:pt modelId="{D473789E-F0F8-485A-8204-B72EE972EC6C}">
      <dgm:prSet/>
      <dgm:spPr/>
      <dgm:t>
        <a:bodyPr/>
        <a:lstStyle/>
        <a:p>
          <a:r>
            <a:rPr lang="en-US" b="1" dirty="0" smtClean="0">
              <a:latin typeface="Calibri" panose="020F0502020204030204" pitchFamily="34" charset="0"/>
              <a:cs typeface="Calibri" panose="020F0502020204030204" pitchFamily="34" charset="0"/>
            </a:rPr>
            <a:t>Sexual</a:t>
          </a:r>
          <a:endParaRPr lang="en-US" b="1" dirty="0">
            <a:latin typeface="Calibri" panose="020F0502020204030204" pitchFamily="34" charset="0"/>
            <a:cs typeface="Calibri" panose="020F0502020204030204" pitchFamily="34" charset="0"/>
          </a:endParaRPr>
        </a:p>
      </dgm:t>
    </dgm:pt>
    <dgm:pt modelId="{5490F3B3-4F9E-4499-8B88-AA6BD23EECAD}" type="parTrans" cxnId="{BDBA96B4-AC2A-43A6-98B9-E90AFA4E3190}">
      <dgm:prSet/>
      <dgm:spPr/>
      <dgm:t>
        <a:bodyPr/>
        <a:lstStyle/>
        <a:p>
          <a:endParaRPr lang="en-US"/>
        </a:p>
      </dgm:t>
    </dgm:pt>
    <dgm:pt modelId="{CB5947CA-13F6-494B-B334-9FA47E691E99}" type="sibTrans" cxnId="{BDBA96B4-AC2A-43A6-98B9-E90AFA4E3190}">
      <dgm:prSet/>
      <dgm:spPr>
        <a:solidFill>
          <a:srgbClr val="FF3399"/>
        </a:solidFill>
      </dgm:spPr>
      <dgm:t>
        <a:bodyPr/>
        <a:lstStyle/>
        <a:p>
          <a:endParaRPr lang="en-US"/>
        </a:p>
      </dgm:t>
    </dgm:pt>
    <dgm:pt modelId="{74A2A8C1-52AD-44A2-B7C5-1602A2E14459}">
      <dgm:prSet/>
      <dgm:spPr/>
      <dgm:t>
        <a:bodyPr/>
        <a:lstStyle/>
        <a:p>
          <a:r>
            <a:rPr lang="en-US" b="1" dirty="0" smtClean="0">
              <a:latin typeface="Calibri" panose="020F0502020204030204" pitchFamily="34" charset="0"/>
              <a:cs typeface="Calibri" panose="020F0502020204030204" pitchFamily="34" charset="0"/>
            </a:rPr>
            <a:t>Exploitation</a:t>
          </a:r>
          <a:endParaRPr lang="en-US" b="1" dirty="0">
            <a:latin typeface="Calibri" panose="020F0502020204030204" pitchFamily="34" charset="0"/>
            <a:cs typeface="Calibri" panose="020F0502020204030204" pitchFamily="34" charset="0"/>
          </a:endParaRPr>
        </a:p>
      </dgm:t>
    </dgm:pt>
    <dgm:pt modelId="{6407FFC4-2ECE-4590-90D8-A508EF57634D}" type="parTrans" cxnId="{3DC513FA-56D2-4FF6-8440-103216DBFAC3}">
      <dgm:prSet/>
      <dgm:spPr/>
      <dgm:t>
        <a:bodyPr/>
        <a:lstStyle/>
        <a:p>
          <a:endParaRPr lang="en-US"/>
        </a:p>
      </dgm:t>
    </dgm:pt>
    <dgm:pt modelId="{2B984F16-78C9-4C96-A052-4DBC119407F5}" type="sibTrans" cxnId="{3DC513FA-56D2-4FF6-8440-103216DBFAC3}">
      <dgm:prSet/>
      <dgm:spPr/>
      <dgm:t>
        <a:bodyPr/>
        <a:lstStyle/>
        <a:p>
          <a:endParaRPr lang="en-US"/>
        </a:p>
      </dgm:t>
    </dgm:pt>
    <dgm:pt modelId="{F35E2319-4BEE-466E-ADE0-DE3E58AAC75C}" type="pres">
      <dgm:prSet presAssocID="{283865AA-6AE2-43D5-A83E-F11FDEE52B0E}" presName="Name0" presStyleCnt="0">
        <dgm:presLayoutVars>
          <dgm:chMax val="1"/>
          <dgm:dir/>
          <dgm:animLvl val="ctr"/>
          <dgm:resizeHandles val="exact"/>
        </dgm:presLayoutVars>
      </dgm:prSet>
      <dgm:spPr/>
      <dgm:t>
        <a:bodyPr/>
        <a:lstStyle/>
        <a:p>
          <a:endParaRPr lang="en-US"/>
        </a:p>
      </dgm:t>
    </dgm:pt>
    <dgm:pt modelId="{E25B4984-3602-4A3F-91AF-5AEB93F8CC8D}" type="pres">
      <dgm:prSet presAssocID="{CB736929-75CE-445A-A5CA-54F2830D2CA6}" presName="centerShape" presStyleLbl="node0" presStyleIdx="0" presStyleCnt="1"/>
      <dgm:spPr/>
      <dgm:t>
        <a:bodyPr/>
        <a:lstStyle/>
        <a:p>
          <a:endParaRPr lang="en-US"/>
        </a:p>
      </dgm:t>
    </dgm:pt>
    <dgm:pt modelId="{CD93B48F-5CC5-4915-8B00-17781B023057}" type="pres">
      <dgm:prSet presAssocID="{E489B8CF-E4E3-4BCC-A34C-DC4575382C3E}" presName="node" presStyleLbl="node1" presStyleIdx="0" presStyleCnt="7">
        <dgm:presLayoutVars>
          <dgm:bulletEnabled val="1"/>
        </dgm:presLayoutVars>
      </dgm:prSet>
      <dgm:spPr/>
      <dgm:t>
        <a:bodyPr/>
        <a:lstStyle/>
        <a:p>
          <a:endParaRPr lang="en-US"/>
        </a:p>
      </dgm:t>
    </dgm:pt>
    <dgm:pt modelId="{EA2BB98C-9001-40A5-B893-C90A0D2CE716}" type="pres">
      <dgm:prSet presAssocID="{E489B8CF-E4E3-4BCC-A34C-DC4575382C3E}" presName="dummy" presStyleCnt="0"/>
      <dgm:spPr/>
      <dgm:t>
        <a:bodyPr/>
        <a:lstStyle/>
        <a:p>
          <a:endParaRPr lang="en-US"/>
        </a:p>
      </dgm:t>
    </dgm:pt>
    <dgm:pt modelId="{71514944-C10E-4A8B-88FD-ECC12CC4C47E}" type="pres">
      <dgm:prSet presAssocID="{79B1EBD8-3937-4B77-9819-0A3C97F52CEC}" presName="sibTrans" presStyleLbl="sibTrans2D1" presStyleIdx="0" presStyleCnt="7"/>
      <dgm:spPr/>
      <dgm:t>
        <a:bodyPr/>
        <a:lstStyle/>
        <a:p>
          <a:endParaRPr lang="en-US"/>
        </a:p>
      </dgm:t>
    </dgm:pt>
    <dgm:pt modelId="{53F8EE69-0BBD-4682-BEF4-DFFAD576A579}" type="pres">
      <dgm:prSet presAssocID="{D473789E-F0F8-485A-8204-B72EE972EC6C}" presName="node" presStyleLbl="node1" presStyleIdx="1" presStyleCnt="7">
        <dgm:presLayoutVars>
          <dgm:bulletEnabled val="1"/>
        </dgm:presLayoutVars>
      </dgm:prSet>
      <dgm:spPr/>
      <dgm:t>
        <a:bodyPr/>
        <a:lstStyle/>
        <a:p>
          <a:endParaRPr lang="en-US"/>
        </a:p>
      </dgm:t>
    </dgm:pt>
    <dgm:pt modelId="{AD0F96BA-8115-4864-BD73-F3F9343A3645}" type="pres">
      <dgm:prSet presAssocID="{D473789E-F0F8-485A-8204-B72EE972EC6C}" presName="dummy" presStyleCnt="0"/>
      <dgm:spPr/>
      <dgm:t>
        <a:bodyPr/>
        <a:lstStyle/>
        <a:p>
          <a:endParaRPr lang="en-US"/>
        </a:p>
      </dgm:t>
    </dgm:pt>
    <dgm:pt modelId="{57421CB6-D9A5-44D9-93AF-ABDF2C8001F1}" type="pres">
      <dgm:prSet presAssocID="{CB5947CA-13F6-494B-B334-9FA47E691E99}" presName="sibTrans" presStyleLbl="sibTrans2D1" presStyleIdx="1" presStyleCnt="7"/>
      <dgm:spPr/>
      <dgm:t>
        <a:bodyPr/>
        <a:lstStyle/>
        <a:p>
          <a:endParaRPr lang="en-US"/>
        </a:p>
      </dgm:t>
    </dgm:pt>
    <dgm:pt modelId="{36DA2C90-E27D-4E9B-8E5E-1E428AAC40E5}" type="pres">
      <dgm:prSet presAssocID="{4EA246DD-1D39-4CED-9DB3-84AF6EC08974}" presName="node" presStyleLbl="node1" presStyleIdx="2" presStyleCnt="7">
        <dgm:presLayoutVars>
          <dgm:bulletEnabled val="1"/>
        </dgm:presLayoutVars>
      </dgm:prSet>
      <dgm:spPr/>
      <dgm:t>
        <a:bodyPr/>
        <a:lstStyle/>
        <a:p>
          <a:endParaRPr lang="en-US"/>
        </a:p>
      </dgm:t>
    </dgm:pt>
    <dgm:pt modelId="{A90C5D5F-942B-4D12-B055-7D47093D2068}" type="pres">
      <dgm:prSet presAssocID="{4EA246DD-1D39-4CED-9DB3-84AF6EC08974}" presName="dummy" presStyleCnt="0"/>
      <dgm:spPr/>
      <dgm:t>
        <a:bodyPr/>
        <a:lstStyle/>
        <a:p>
          <a:endParaRPr lang="en-US"/>
        </a:p>
      </dgm:t>
    </dgm:pt>
    <dgm:pt modelId="{F22B08E5-11DC-448C-851E-A731C13247E9}" type="pres">
      <dgm:prSet presAssocID="{0AA37210-B6B8-4661-81EF-C115BAC12BA3}" presName="sibTrans" presStyleLbl="sibTrans2D1" presStyleIdx="2" presStyleCnt="7"/>
      <dgm:spPr/>
      <dgm:t>
        <a:bodyPr/>
        <a:lstStyle/>
        <a:p>
          <a:endParaRPr lang="en-US"/>
        </a:p>
      </dgm:t>
    </dgm:pt>
    <dgm:pt modelId="{4EF69F06-1B1B-4861-8A14-3697988120FE}" type="pres">
      <dgm:prSet presAssocID="{63C57EE4-29E4-4071-B1DC-90B208589A7A}" presName="node" presStyleLbl="node1" presStyleIdx="3" presStyleCnt="7">
        <dgm:presLayoutVars>
          <dgm:bulletEnabled val="1"/>
        </dgm:presLayoutVars>
      </dgm:prSet>
      <dgm:spPr/>
      <dgm:t>
        <a:bodyPr/>
        <a:lstStyle/>
        <a:p>
          <a:endParaRPr lang="en-US"/>
        </a:p>
      </dgm:t>
    </dgm:pt>
    <dgm:pt modelId="{676BEC7A-DD51-443F-83FB-D6F9E2706830}" type="pres">
      <dgm:prSet presAssocID="{63C57EE4-29E4-4071-B1DC-90B208589A7A}" presName="dummy" presStyleCnt="0"/>
      <dgm:spPr/>
      <dgm:t>
        <a:bodyPr/>
        <a:lstStyle/>
        <a:p>
          <a:endParaRPr lang="en-US"/>
        </a:p>
      </dgm:t>
    </dgm:pt>
    <dgm:pt modelId="{A6EF59F2-A774-4E39-9AA4-CBE43A25ED74}" type="pres">
      <dgm:prSet presAssocID="{6E964BD0-63A9-4811-9675-9B4D75DD2F54}" presName="sibTrans" presStyleLbl="sibTrans2D1" presStyleIdx="3" presStyleCnt="7"/>
      <dgm:spPr/>
      <dgm:t>
        <a:bodyPr/>
        <a:lstStyle/>
        <a:p>
          <a:endParaRPr lang="en-US"/>
        </a:p>
      </dgm:t>
    </dgm:pt>
    <dgm:pt modelId="{F0AC65A8-5114-4A2E-8C3E-982919CAC248}" type="pres">
      <dgm:prSet presAssocID="{4315F248-8F54-4FEF-B692-75A63570FB7F}" presName="node" presStyleLbl="node1" presStyleIdx="4" presStyleCnt="7">
        <dgm:presLayoutVars>
          <dgm:bulletEnabled val="1"/>
        </dgm:presLayoutVars>
      </dgm:prSet>
      <dgm:spPr/>
      <dgm:t>
        <a:bodyPr/>
        <a:lstStyle/>
        <a:p>
          <a:endParaRPr lang="en-US"/>
        </a:p>
      </dgm:t>
    </dgm:pt>
    <dgm:pt modelId="{D48A6F32-9005-49F8-8810-5C14759AF2AD}" type="pres">
      <dgm:prSet presAssocID="{4315F248-8F54-4FEF-B692-75A63570FB7F}" presName="dummy" presStyleCnt="0"/>
      <dgm:spPr/>
      <dgm:t>
        <a:bodyPr/>
        <a:lstStyle/>
        <a:p>
          <a:endParaRPr lang="en-US"/>
        </a:p>
      </dgm:t>
    </dgm:pt>
    <dgm:pt modelId="{8DF6193F-7188-4C2B-B95C-0EF68523DA31}" type="pres">
      <dgm:prSet presAssocID="{31BFC327-CC13-44AB-9CBC-D13E0A9A6484}" presName="sibTrans" presStyleLbl="sibTrans2D1" presStyleIdx="4" presStyleCnt="7"/>
      <dgm:spPr/>
      <dgm:t>
        <a:bodyPr/>
        <a:lstStyle/>
        <a:p>
          <a:endParaRPr lang="en-US"/>
        </a:p>
      </dgm:t>
    </dgm:pt>
    <dgm:pt modelId="{EBE5141A-11EA-4E27-A8EE-56A3AD06B6B9}" type="pres">
      <dgm:prSet presAssocID="{E3FDF71E-AC15-406B-AD6F-9B2ACB65D0DF}" presName="node" presStyleLbl="node1" presStyleIdx="5" presStyleCnt="7">
        <dgm:presLayoutVars>
          <dgm:bulletEnabled val="1"/>
        </dgm:presLayoutVars>
      </dgm:prSet>
      <dgm:spPr/>
      <dgm:t>
        <a:bodyPr/>
        <a:lstStyle/>
        <a:p>
          <a:endParaRPr lang="en-US"/>
        </a:p>
      </dgm:t>
    </dgm:pt>
    <dgm:pt modelId="{D9B6A76D-2D74-457A-9DFC-8DE5B09D24AE}" type="pres">
      <dgm:prSet presAssocID="{E3FDF71E-AC15-406B-AD6F-9B2ACB65D0DF}" presName="dummy" presStyleCnt="0"/>
      <dgm:spPr/>
      <dgm:t>
        <a:bodyPr/>
        <a:lstStyle/>
        <a:p>
          <a:endParaRPr lang="en-US"/>
        </a:p>
      </dgm:t>
    </dgm:pt>
    <dgm:pt modelId="{820B7212-2646-4B85-A366-84624C74A966}" type="pres">
      <dgm:prSet presAssocID="{A052BC7A-1663-4487-AAFD-34CEB7090541}" presName="sibTrans" presStyleLbl="sibTrans2D1" presStyleIdx="5" presStyleCnt="7"/>
      <dgm:spPr/>
      <dgm:t>
        <a:bodyPr/>
        <a:lstStyle/>
        <a:p>
          <a:endParaRPr lang="en-US"/>
        </a:p>
      </dgm:t>
    </dgm:pt>
    <dgm:pt modelId="{85241BAE-E953-40D3-8EDE-E8B332E0566E}" type="pres">
      <dgm:prSet presAssocID="{74A2A8C1-52AD-44A2-B7C5-1602A2E14459}" presName="node" presStyleLbl="node1" presStyleIdx="6" presStyleCnt="7">
        <dgm:presLayoutVars>
          <dgm:bulletEnabled val="1"/>
        </dgm:presLayoutVars>
      </dgm:prSet>
      <dgm:spPr/>
      <dgm:t>
        <a:bodyPr/>
        <a:lstStyle/>
        <a:p>
          <a:endParaRPr lang="en-US"/>
        </a:p>
      </dgm:t>
    </dgm:pt>
    <dgm:pt modelId="{BA1769D1-8F07-451C-8B6B-F5DC1CB60B66}" type="pres">
      <dgm:prSet presAssocID="{74A2A8C1-52AD-44A2-B7C5-1602A2E14459}" presName="dummy" presStyleCnt="0"/>
      <dgm:spPr/>
    </dgm:pt>
    <dgm:pt modelId="{AC420A37-3FE7-4290-8FBE-1E7C0076AE5E}" type="pres">
      <dgm:prSet presAssocID="{2B984F16-78C9-4C96-A052-4DBC119407F5}" presName="sibTrans" presStyleLbl="sibTrans2D1" presStyleIdx="6" presStyleCnt="7"/>
      <dgm:spPr/>
      <dgm:t>
        <a:bodyPr/>
        <a:lstStyle/>
        <a:p>
          <a:endParaRPr lang="en-US"/>
        </a:p>
      </dgm:t>
    </dgm:pt>
  </dgm:ptLst>
  <dgm:cxnLst>
    <dgm:cxn modelId="{DB9BB897-F65F-46DC-9C21-5EC39E319836}" type="presOf" srcId="{6E964BD0-63A9-4811-9675-9B4D75DD2F54}" destId="{A6EF59F2-A774-4E39-9AA4-CBE43A25ED74}" srcOrd="0" destOrd="0" presId="urn:microsoft.com/office/officeart/2005/8/layout/radial6"/>
    <dgm:cxn modelId="{D81EF044-3432-4183-8029-24EAE39ABFCD}" type="presOf" srcId="{79B1EBD8-3937-4B77-9819-0A3C97F52CEC}" destId="{71514944-C10E-4A8B-88FD-ECC12CC4C47E}" srcOrd="0" destOrd="0" presId="urn:microsoft.com/office/officeart/2005/8/layout/radial6"/>
    <dgm:cxn modelId="{697EEE81-386D-4D21-AB63-9C16048D397E}" srcId="{CB736929-75CE-445A-A5CA-54F2830D2CA6}" destId="{E489B8CF-E4E3-4BCC-A34C-DC4575382C3E}" srcOrd="0" destOrd="0" parTransId="{CC8E3470-FEBA-4F57-9280-B6DFC2001972}" sibTransId="{79B1EBD8-3937-4B77-9819-0A3C97F52CEC}"/>
    <dgm:cxn modelId="{D98C8329-AF04-4302-88DC-9A3E8C09DF20}" type="presOf" srcId="{2B984F16-78C9-4C96-A052-4DBC119407F5}" destId="{AC420A37-3FE7-4290-8FBE-1E7C0076AE5E}" srcOrd="0" destOrd="0" presId="urn:microsoft.com/office/officeart/2005/8/layout/radial6"/>
    <dgm:cxn modelId="{E9F377F4-61CB-4541-9822-EE4A4C976F54}" type="presOf" srcId="{0AA37210-B6B8-4661-81EF-C115BAC12BA3}" destId="{F22B08E5-11DC-448C-851E-A731C13247E9}" srcOrd="0" destOrd="0" presId="urn:microsoft.com/office/officeart/2005/8/layout/radial6"/>
    <dgm:cxn modelId="{E1CF670F-7C58-4FDC-AA1E-5BE7EE57A1AA}" type="presOf" srcId="{A052BC7A-1663-4487-AAFD-34CEB7090541}" destId="{820B7212-2646-4B85-A366-84624C74A966}" srcOrd="0" destOrd="0" presId="urn:microsoft.com/office/officeart/2005/8/layout/radial6"/>
    <dgm:cxn modelId="{F73257FD-5EA7-4C4A-B1E9-A676C9E3784B}" type="presOf" srcId="{74A2A8C1-52AD-44A2-B7C5-1602A2E14459}" destId="{85241BAE-E953-40D3-8EDE-E8B332E0566E}" srcOrd="0" destOrd="0" presId="urn:microsoft.com/office/officeart/2005/8/layout/radial6"/>
    <dgm:cxn modelId="{9206D220-0957-4847-95CC-A042450600B1}" type="presOf" srcId="{E489B8CF-E4E3-4BCC-A34C-DC4575382C3E}" destId="{CD93B48F-5CC5-4915-8B00-17781B023057}" srcOrd="0" destOrd="0" presId="urn:microsoft.com/office/officeart/2005/8/layout/radial6"/>
    <dgm:cxn modelId="{3DC513FA-56D2-4FF6-8440-103216DBFAC3}" srcId="{CB736929-75CE-445A-A5CA-54F2830D2CA6}" destId="{74A2A8C1-52AD-44A2-B7C5-1602A2E14459}" srcOrd="6" destOrd="0" parTransId="{6407FFC4-2ECE-4590-90D8-A508EF57634D}" sibTransId="{2B984F16-78C9-4C96-A052-4DBC119407F5}"/>
    <dgm:cxn modelId="{9F6659DC-4E57-4F0A-9475-38413AD66BAB}" srcId="{CB736929-75CE-445A-A5CA-54F2830D2CA6}" destId="{63C57EE4-29E4-4071-B1DC-90B208589A7A}" srcOrd="3" destOrd="0" parTransId="{8D50D801-A0B9-487F-A439-778E974544C6}" sibTransId="{6E964BD0-63A9-4811-9675-9B4D75DD2F54}"/>
    <dgm:cxn modelId="{8200E370-F3EB-4F49-9A19-99C519D83FD7}" type="presOf" srcId="{CB5947CA-13F6-494B-B334-9FA47E691E99}" destId="{57421CB6-D9A5-44D9-93AF-ABDF2C8001F1}" srcOrd="0" destOrd="0" presId="urn:microsoft.com/office/officeart/2005/8/layout/radial6"/>
    <dgm:cxn modelId="{382AA425-A3AE-416F-9EFC-A77C1BDEB43C}" srcId="{283865AA-6AE2-43D5-A83E-F11FDEE52B0E}" destId="{CB736929-75CE-445A-A5CA-54F2830D2CA6}" srcOrd="0" destOrd="0" parTransId="{808CE0FB-E22D-4011-B672-85084AFABC23}" sibTransId="{5727D2FD-9625-4A58-A4C7-41E5F6C8D6C9}"/>
    <dgm:cxn modelId="{9AF53B25-0C2C-4670-9042-2FAAFBBDF994}" type="presOf" srcId="{31BFC327-CC13-44AB-9CBC-D13E0A9A6484}" destId="{8DF6193F-7188-4C2B-B95C-0EF68523DA31}" srcOrd="0" destOrd="0" presId="urn:microsoft.com/office/officeart/2005/8/layout/radial6"/>
    <dgm:cxn modelId="{E91E1C84-9EDD-4DE4-993C-A5CFFEE8455C}" type="presOf" srcId="{4315F248-8F54-4FEF-B692-75A63570FB7F}" destId="{F0AC65A8-5114-4A2E-8C3E-982919CAC248}" srcOrd="0" destOrd="0" presId="urn:microsoft.com/office/officeart/2005/8/layout/radial6"/>
    <dgm:cxn modelId="{81FCBF7D-D7FF-416B-97E6-CA79EF06B04F}" type="presOf" srcId="{D473789E-F0F8-485A-8204-B72EE972EC6C}" destId="{53F8EE69-0BBD-4682-BEF4-DFFAD576A579}" srcOrd="0" destOrd="0" presId="urn:microsoft.com/office/officeart/2005/8/layout/radial6"/>
    <dgm:cxn modelId="{19EDA85C-D120-4A12-BB82-6F80643BC5D0}" type="presOf" srcId="{63C57EE4-29E4-4071-B1DC-90B208589A7A}" destId="{4EF69F06-1B1B-4861-8A14-3697988120FE}" srcOrd="0" destOrd="0" presId="urn:microsoft.com/office/officeart/2005/8/layout/radial6"/>
    <dgm:cxn modelId="{DFC67506-FF8B-432F-A540-499E774407AB}" type="presOf" srcId="{283865AA-6AE2-43D5-A83E-F11FDEE52B0E}" destId="{F35E2319-4BEE-466E-ADE0-DE3E58AAC75C}" srcOrd="0" destOrd="0" presId="urn:microsoft.com/office/officeart/2005/8/layout/radial6"/>
    <dgm:cxn modelId="{975AF000-DB06-4DE7-9B81-4D237278383C}" type="presOf" srcId="{4EA246DD-1D39-4CED-9DB3-84AF6EC08974}" destId="{36DA2C90-E27D-4E9B-8E5E-1E428AAC40E5}" srcOrd="0" destOrd="0" presId="urn:microsoft.com/office/officeart/2005/8/layout/radial6"/>
    <dgm:cxn modelId="{4E014B1C-B544-450A-9196-A85B888C3873}" type="presOf" srcId="{E3FDF71E-AC15-406B-AD6F-9B2ACB65D0DF}" destId="{EBE5141A-11EA-4E27-A8EE-56A3AD06B6B9}" srcOrd="0" destOrd="0" presId="urn:microsoft.com/office/officeart/2005/8/layout/radial6"/>
    <dgm:cxn modelId="{BDBA96B4-AC2A-43A6-98B9-E90AFA4E3190}" srcId="{CB736929-75CE-445A-A5CA-54F2830D2CA6}" destId="{D473789E-F0F8-485A-8204-B72EE972EC6C}" srcOrd="1" destOrd="0" parTransId="{5490F3B3-4F9E-4499-8B88-AA6BD23EECAD}" sibTransId="{CB5947CA-13F6-494B-B334-9FA47E691E99}"/>
    <dgm:cxn modelId="{80AD135E-508B-495B-A38F-24840F90C737}" srcId="{CB736929-75CE-445A-A5CA-54F2830D2CA6}" destId="{4EA246DD-1D39-4CED-9DB3-84AF6EC08974}" srcOrd="2" destOrd="0" parTransId="{BF23F38A-122B-4D30-99BB-F541285A8259}" sibTransId="{0AA37210-B6B8-4661-81EF-C115BAC12BA3}"/>
    <dgm:cxn modelId="{676D65C9-8C6F-41B2-85DD-032C7D486444}" type="presOf" srcId="{CB736929-75CE-445A-A5CA-54F2830D2CA6}" destId="{E25B4984-3602-4A3F-91AF-5AEB93F8CC8D}" srcOrd="0" destOrd="0" presId="urn:microsoft.com/office/officeart/2005/8/layout/radial6"/>
    <dgm:cxn modelId="{9911B405-F34F-4F8C-9CE1-258B9C1630B5}" srcId="{CB736929-75CE-445A-A5CA-54F2830D2CA6}" destId="{4315F248-8F54-4FEF-B692-75A63570FB7F}" srcOrd="4" destOrd="0" parTransId="{251FA99C-0B91-47A2-AB43-B8CBFFE25828}" sibTransId="{31BFC327-CC13-44AB-9CBC-D13E0A9A6484}"/>
    <dgm:cxn modelId="{1096C2D9-4CF3-4CD6-B9BB-B09E6003102B}" srcId="{CB736929-75CE-445A-A5CA-54F2830D2CA6}" destId="{E3FDF71E-AC15-406B-AD6F-9B2ACB65D0DF}" srcOrd="5" destOrd="0" parTransId="{C10F59A2-5F2D-46EA-899F-BBFA8FA793C7}" sibTransId="{A052BC7A-1663-4487-AAFD-34CEB7090541}"/>
    <dgm:cxn modelId="{10C9B5F1-2120-47B7-BAA5-26207BB2E3F5}" type="presParOf" srcId="{F35E2319-4BEE-466E-ADE0-DE3E58AAC75C}" destId="{E25B4984-3602-4A3F-91AF-5AEB93F8CC8D}" srcOrd="0" destOrd="0" presId="urn:microsoft.com/office/officeart/2005/8/layout/radial6"/>
    <dgm:cxn modelId="{83535D9B-A2F3-4415-935A-361AF4BF5B39}" type="presParOf" srcId="{F35E2319-4BEE-466E-ADE0-DE3E58AAC75C}" destId="{CD93B48F-5CC5-4915-8B00-17781B023057}" srcOrd="1" destOrd="0" presId="urn:microsoft.com/office/officeart/2005/8/layout/radial6"/>
    <dgm:cxn modelId="{60A74960-920A-424A-9E3C-7C31FA014F8D}" type="presParOf" srcId="{F35E2319-4BEE-466E-ADE0-DE3E58AAC75C}" destId="{EA2BB98C-9001-40A5-B893-C90A0D2CE716}" srcOrd="2" destOrd="0" presId="urn:microsoft.com/office/officeart/2005/8/layout/radial6"/>
    <dgm:cxn modelId="{D26CCDCC-9E4A-4F42-9047-BBC866987A82}" type="presParOf" srcId="{F35E2319-4BEE-466E-ADE0-DE3E58AAC75C}" destId="{71514944-C10E-4A8B-88FD-ECC12CC4C47E}" srcOrd="3" destOrd="0" presId="urn:microsoft.com/office/officeart/2005/8/layout/radial6"/>
    <dgm:cxn modelId="{D3D82AF1-913D-4E87-A82C-FC7BDCEE4DE5}" type="presParOf" srcId="{F35E2319-4BEE-466E-ADE0-DE3E58AAC75C}" destId="{53F8EE69-0BBD-4682-BEF4-DFFAD576A579}" srcOrd="4" destOrd="0" presId="urn:microsoft.com/office/officeart/2005/8/layout/radial6"/>
    <dgm:cxn modelId="{E2C162A7-E3FE-4AE4-AC50-FB77D0CC2114}" type="presParOf" srcId="{F35E2319-4BEE-466E-ADE0-DE3E58AAC75C}" destId="{AD0F96BA-8115-4864-BD73-F3F9343A3645}" srcOrd="5" destOrd="0" presId="urn:microsoft.com/office/officeart/2005/8/layout/radial6"/>
    <dgm:cxn modelId="{DFB6D572-BEFC-474B-9587-F0963ABA6B59}" type="presParOf" srcId="{F35E2319-4BEE-466E-ADE0-DE3E58AAC75C}" destId="{57421CB6-D9A5-44D9-93AF-ABDF2C8001F1}" srcOrd="6" destOrd="0" presId="urn:microsoft.com/office/officeart/2005/8/layout/radial6"/>
    <dgm:cxn modelId="{2E2526FE-2A12-479D-9B3B-0C1C019C1EFD}" type="presParOf" srcId="{F35E2319-4BEE-466E-ADE0-DE3E58AAC75C}" destId="{36DA2C90-E27D-4E9B-8E5E-1E428AAC40E5}" srcOrd="7" destOrd="0" presId="urn:microsoft.com/office/officeart/2005/8/layout/radial6"/>
    <dgm:cxn modelId="{B1037121-2F4B-4753-87F7-E7B4696B214C}" type="presParOf" srcId="{F35E2319-4BEE-466E-ADE0-DE3E58AAC75C}" destId="{A90C5D5F-942B-4D12-B055-7D47093D2068}" srcOrd="8" destOrd="0" presId="urn:microsoft.com/office/officeart/2005/8/layout/radial6"/>
    <dgm:cxn modelId="{DC73BE61-5A0B-4868-9F1A-45083B89FA13}" type="presParOf" srcId="{F35E2319-4BEE-466E-ADE0-DE3E58AAC75C}" destId="{F22B08E5-11DC-448C-851E-A731C13247E9}" srcOrd="9" destOrd="0" presId="urn:microsoft.com/office/officeart/2005/8/layout/radial6"/>
    <dgm:cxn modelId="{B38C4F7F-AA0D-439E-ABD1-FC3E80A0755E}" type="presParOf" srcId="{F35E2319-4BEE-466E-ADE0-DE3E58AAC75C}" destId="{4EF69F06-1B1B-4861-8A14-3697988120FE}" srcOrd="10" destOrd="0" presId="urn:microsoft.com/office/officeart/2005/8/layout/radial6"/>
    <dgm:cxn modelId="{73C8AE60-C001-4EFF-9C69-0B6749FDDE35}" type="presParOf" srcId="{F35E2319-4BEE-466E-ADE0-DE3E58AAC75C}" destId="{676BEC7A-DD51-443F-83FB-D6F9E2706830}" srcOrd="11" destOrd="0" presId="urn:microsoft.com/office/officeart/2005/8/layout/radial6"/>
    <dgm:cxn modelId="{A6E19197-5355-4148-A32C-B5F3B5757443}" type="presParOf" srcId="{F35E2319-4BEE-466E-ADE0-DE3E58AAC75C}" destId="{A6EF59F2-A774-4E39-9AA4-CBE43A25ED74}" srcOrd="12" destOrd="0" presId="urn:microsoft.com/office/officeart/2005/8/layout/radial6"/>
    <dgm:cxn modelId="{CF0FEE1F-2F33-4963-A91C-58EB62BEBE58}" type="presParOf" srcId="{F35E2319-4BEE-466E-ADE0-DE3E58AAC75C}" destId="{F0AC65A8-5114-4A2E-8C3E-982919CAC248}" srcOrd="13" destOrd="0" presId="urn:microsoft.com/office/officeart/2005/8/layout/radial6"/>
    <dgm:cxn modelId="{C1C4C6B8-D882-47D7-AA90-1EA43357ABE2}" type="presParOf" srcId="{F35E2319-4BEE-466E-ADE0-DE3E58AAC75C}" destId="{D48A6F32-9005-49F8-8810-5C14759AF2AD}" srcOrd="14" destOrd="0" presId="urn:microsoft.com/office/officeart/2005/8/layout/radial6"/>
    <dgm:cxn modelId="{50D01EDE-2F8E-48E8-826F-D5B07684FA9F}" type="presParOf" srcId="{F35E2319-4BEE-466E-ADE0-DE3E58AAC75C}" destId="{8DF6193F-7188-4C2B-B95C-0EF68523DA31}" srcOrd="15" destOrd="0" presId="urn:microsoft.com/office/officeart/2005/8/layout/radial6"/>
    <dgm:cxn modelId="{5B04C116-7980-4BDC-9326-8C2A4232EB13}" type="presParOf" srcId="{F35E2319-4BEE-466E-ADE0-DE3E58AAC75C}" destId="{EBE5141A-11EA-4E27-A8EE-56A3AD06B6B9}" srcOrd="16" destOrd="0" presId="urn:microsoft.com/office/officeart/2005/8/layout/radial6"/>
    <dgm:cxn modelId="{AE2F2261-C3DD-42CD-AA0D-407D321BC34C}" type="presParOf" srcId="{F35E2319-4BEE-466E-ADE0-DE3E58AAC75C}" destId="{D9B6A76D-2D74-457A-9DFC-8DE5B09D24AE}" srcOrd="17" destOrd="0" presId="urn:microsoft.com/office/officeart/2005/8/layout/radial6"/>
    <dgm:cxn modelId="{23472047-FF5F-4B65-8D1B-10517488AF6A}" type="presParOf" srcId="{F35E2319-4BEE-466E-ADE0-DE3E58AAC75C}" destId="{820B7212-2646-4B85-A366-84624C74A966}" srcOrd="18" destOrd="0" presId="urn:microsoft.com/office/officeart/2005/8/layout/radial6"/>
    <dgm:cxn modelId="{44DE9D30-BCF7-4714-9711-C391818F8E58}" type="presParOf" srcId="{F35E2319-4BEE-466E-ADE0-DE3E58AAC75C}" destId="{85241BAE-E953-40D3-8EDE-E8B332E0566E}" srcOrd="19" destOrd="0" presId="urn:microsoft.com/office/officeart/2005/8/layout/radial6"/>
    <dgm:cxn modelId="{8F5AAD48-D39D-447F-B309-A6A2B852A412}" type="presParOf" srcId="{F35E2319-4BEE-466E-ADE0-DE3E58AAC75C}" destId="{BA1769D1-8F07-451C-8B6B-F5DC1CB60B66}" srcOrd="20" destOrd="0" presId="urn:microsoft.com/office/officeart/2005/8/layout/radial6"/>
    <dgm:cxn modelId="{4880CBF8-8812-47BA-9CBA-A3B8ACCCAFB2}" type="presParOf" srcId="{F35E2319-4BEE-466E-ADE0-DE3E58AAC75C}" destId="{AC420A37-3FE7-4290-8FBE-1E7C0076AE5E}"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025B-DB0F-4F8F-BE4D-64A2D199B475}">
      <dsp:nvSpPr>
        <dsp:cNvPr id="0" name=""/>
        <dsp:cNvSpPr/>
      </dsp:nvSpPr>
      <dsp:spPr>
        <a:xfrm rot="16200000">
          <a:off x="798679" y="-798679"/>
          <a:ext cx="2974640" cy="4572000"/>
        </a:xfrm>
        <a:prstGeom prst="round1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1" y="1"/>
        <a:ext cx="4572000" cy="2230980"/>
      </dsp:txXfrm>
    </dsp:sp>
    <dsp:sp modelId="{413BDF6E-F744-4BD3-AC4B-B3C56978F21F}">
      <dsp:nvSpPr>
        <dsp:cNvPr id="0" name=""/>
        <dsp:cNvSpPr/>
      </dsp:nvSpPr>
      <dsp:spPr>
        <a:xfrm>
          <a:off x="4572000" y="0"/>
          <a:ext cx="4572000" cy="2974640"/>
        </a:xfrm>
        <a:prstGeom prst="round1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a:p>
      </dsp:txBody>
      <dsp:txXfrm>
        <a:off x="4572000" y="0"/>
        <a:ext cx="4572000" cy="2230980"/>
      </dsp:txXfrm>
    </dsp:sp>
    <dsp:sp modelId="{92188F5C-13D9-4426-BDC8-A837DFF7728A}">
      <dsp:nvSpPr>
        <dsp:cNvPr id="0" name=""/>
        <dsp:cNvSpPr/>
      </dsp:nvSpPr>
      <dsp:spPr>
        <a:xfrm rot="10800000">
          <a:off x="0" y="2974640"/>
          <a:ext cx="4572000" cy="2974640"/>
        </a:xfrm>
        <a:prstGeom prst="round1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p>
      </dsp:txBody>
      <dsp:txXfrm rot="10800000">
        <a:off x="0" y="3718300"/>
        <a:ext cx="4572000" cy="2230980"/>
      </dsp:txXfrm>
    </dsp:sp>
    <dsp:sp modelId="{2171C0A5-5ADA-4FAC-9742-4896BA2D4717}">
      <dsp:nvSpPr>
        <dsp:cNvPr id="0" name=""/>
        <dsp:cNvSpPr/>
      </dsp:nvSpPr>
      <dsp:spPr>
        <a:xfrm rot="5400000">
          <a:off x="5370679" y="2175960"/>
          <a:ext cx="2974640" cy="4572000"/>
        </a:xfrm>
        <a:prstGeom prst="round1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a:p>
      </dsp:txBody>
      <dsp:txXfrm rot="-5400000">
        <a:off x="4571999" y="3718300"/>
        <a:ext cx="4572000" cy="2230980"/>
      </dsp:txXfrm>
    </dsp:sp>
    <dsp:sp modelId="{CC751CF8-7DC6-449E-B8D2-B6D6C70929DA}">
      <dsp:nvSpPr>
        <dsp:cNvPr id="0" name=""/>
        <dsp:cNvSpPr/>
      </dsp:nvSpPr>
      <dsp:spPr>
        <a:xfrm>
          <a:off x="3200399" y="2230980"/>
          <a:ext cx="2743200" cy="1487320"/>
        </a:xfrm>
        <a:prstGeom prst="roundRect">
          <a:avLst/>
        </a:prstGeom>
        <a:solidFill>
          <a:srgbClr val="00B5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Housekeeping</a:t>
          </a:r>
          <a:endParaRPr lang="en-US" sz="2700" b="1" kern="1200" dirty="0"/>
        </a:p>
      </dsp:txBody>
      <dsp:txXfrm>
        <a:off x="3273004" y="2303585"/>
        <a:ext cx="2597990" cy="1342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20A37-3FE7-4290-8FBE-1E7C0076AE5E}">
      <dsp:nvSpPr>
        <dsp:cNvPr id="0" name=""/>
        <dsp:cNvSpPr/>
      </dsp:nvSpPr>
      <dsp:spPr>
        <a:xfrm>
          <a:off x="1818665" y="693448"/>
          <a:ext cx="5506668" cy="5506668"/>
        </a:xfrm>
        <a:prstGeom prst="blockArc">
          <a:avLst>
            <a:gd name="adj1" fmla="val 13114286"/>
            <a:gd name="adj2" fmla="val 16200000"/>
            <a:gd name="adj3" fmla="val 390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0B7212-2646-4B85-A366-84624C74A966}">
      <dsp:nvSpPr>
        <dsp:cNvPr id="0" name=""/>
        <dsp:cNvSpPr/>
      </dsp:nvSpPr>
      <dsp:spPr>
        <a:xfrm>
          <a:off x="1818665" y="693448"/>
          <a:ext cx="5506668" cy="5506668"/>
        </a:xfrm>
        <a:prstGeom prst="blockArc">
          <a:avLst>
            <a:gd name="adj1" fmla="val 10028571"/>
            <a:gd name="adj2" fmla="val 13114286"/>
            <a:gd name="adj3" fmla="val 3907"/>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F6193F-7188-4C2B-B95C-0EF68523DA31}">
      <dsp:nvSpPr>
        <dsp:cNvPr id="0" name=""/>
        <dsp:cNvSpPr/>
      </dsp:nvSpPr>
      <dsp:spPr>
        <a:xfrm>
          <a:off x="1818665" y="693448"/>
          <a:ext cx="5506668" cy="5506668"/>
        </a:xfrm>
        <a:prstGeom prst="blockArc">
          <a:avLst>
            <a:gd name="adj1" fmla="val 6942857"/>
            <a:gd name="adj2" fmla="val 10028571"/>
            <a:gd name="adj3" fmla="val 3907"/>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6EF59F2-A774-4E39-9AA4-CBE43A25ED74}">
      <dsp:nvSpPr>
        <dsp:cNvPr id="0" name=""/>
        <dsp:cNvSpPr/>
      </dsp:nvSpPr>
      <dsp:spPr>
        <a:xfrm>
          <a:off x="1818665" y="693448"/>
          <a:ext cx="5506668" cy="5506668"/>
        </a:xfrm>
        <a:prstGeom prst="blockArc">
          <a:avLst>
            <a:gd name="adj1" fmla="val 3857143"/>
            <a:gd name="adj2" fmla="val 6942857"/>
            <a:gd name="adj3" fmla="val 3907"/>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2B08E5-11DC-448C-851E-A731C13247E9}">
      <dsp:nvSpPr>
        <dsp:cNvPr id="0" name=""/>
        <dsp:cNvSpPr/>
      </dsp:nvSpPr>
      <dsp:spPr>
        <a:xfrm>
          <a:off x="1818665" y="693448"/>
          <a:ext cx="5506668" cy="5506668"/>
        </a:xfrm>
        <a:prstGeom prst="blockArc">
          <a:avLst>
            <a:gd name="adj1" fmla="val 771429"/>
            <a:gd name="adj2" fmla="val 3857143"/>
            <a:gd name="adj3" fmla="val 3907"/>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7421CB6-D9A5-44D9-93AF-ABDF2C8001F1}">
      <dsp:nvSpPr>
        <dsp:cNvPr id="0" name=""/>
        <dsp:cNvSpPr/>
      </dsp:nvSpPr>
      <dsp:spPr>
        <a:xfrm>
          <a:off x="1818665" y="693448"/>
          <a:ext cx="5506668" cy="5506668"/>
        </a:xfrm>
        <a:prstGeom prst="blockArc">
          <a:avLst>
            <a:gd name="adj1" fmla="val 19285714"/>
            <a:gd name="adj2" fmla="val 771429"/>
            <a:gd name="adj3" fmla="val 3907"/>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514944-C10E-4A8B-88FD-ECC12CC4C47E}">
      <dsp:nvSpPr>
        <dsp:cNvPr id="0" name=""/>
        <dsp:cNvSpPr/>
      </dsp:nvSpPr>
      <dsp:spPr>
        <a:xfrm>
          <a:off x="1818665" y="693448"/>
          <a:ext cx="5506668" cy="5506668"/>
        </a:xfrm>
        <a:prstGeom prst="blockArc">
          <a:avLst>
            <a:gd name="adj1" fmla="val 16200000"/>
            <a:gd name="adj2" fmla="val 19285714"/>
            <a:gd name="adj3" fmla="val 3907"/>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25B4984-3602-4A3F-91AF-5AEB93F8CC8D}">
      <dsp:nvSpPr>
        <dsp:cNvPr id="0" name=""/>
        <dsp:cNvSpPr/>
      </dsp:nvSpPr>
      <dsp:spPr>
        <a:xfrm>
          <a:off x="3504902" y="2379684"/>
          <a:ext cx="2134195" cy="2134195"/>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latin typeface="Calibri" panose="020F0502020204030204" pitchFamily="34" charset="0"/>
              <a:cs typeface="Calibri" panose="020F0502020204030204" pitchFamily="34" charset="0"/>
            </a:rPr>
            <a:t>Types of abuse</a:t>
          </a:r>
          <a:endParaRPr lang="en-US" sz="3300" b="1" kern="1200" dirty="0">
            <a:latin typeface="Calibri" panose="020F0502020204030204" pitchFamily="34" charset="0"/>
            <a:cs typeface="Calibri" panose="020F0502020204030204" pitchFamily="34" charset="0"/>
          </a:endParaRPr>
        </a:p>
      </dsp:txBody>
      <dsp:txXfrm>
        <a:off x="3817448" y="2692230"/>
        <a:ext cx="1509103" cy="1509103"/>
      </dsp:txXfrm>
    </dsp:sp>
    <dsp:sp modelId="{CD93B48F-5CC5-4915-8B00-17781B023057}">
      <dsp:nvSpPr>
        <dsp:cNvPr id="0" name=""/>
        <dsp:cNvSpPr/>
      </dsp:nvSpPr>
      <dsp:spPr>
        <a:xfrm>
          <a:off x="3825031" y="261"/>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Physical</a:t>
          </a:r>
          <a:endParaRPr lang="en-US" sz="1500" b="1" kern="1200" dirty="0">
            <a:latin typeface="Calibri" panose="020F0502020204030204" pitchFamily="34" charset="0"/>
            <a:cs typeface="Calibri" panose="020F0502020204030204" pitchFamily="34" charset="0"/>
          </a:endParaRPr>
        </a:p>
      </dsp:txBody>
      <dsp:txXfrm>
        <a:off x="4043813" y="219043"/>
        <a:ext cx="1056372" cy="1056372"/>
      </dsp:txXfrm>
    </dsp:sp>
    <dsp:sp modelId="{53F8EE69-0BBD-4682-BEF4-DFFAD576A579}">
      <dsp:nvSpPr>
        <dsp:cNvPr id="0" name=""/>
        <dsp:cNvSpPr/>
      </dsp:nvSpPr>
      <dsp:spPr>
        <a:xfrm>
          <a:off x="5935626" y="1016670"/>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Sexual</a:t>
          </a:r>
          <a:endParaRPr lang="en-US" sz="1500" b="1" kern="1200" dirty="0">
            <a:latin typeface="Calibri" panose="020F0502020204030204" pitchFamily="34" charset="0"/>
            <a:cs typeface="Calibri" panose="020F0502020204030204" pitchFamily="34" charset="0"/>
          </a:endParaRPr>
        </a:p>
      </dsp:txBody>
      <dsp:txXfrm>
        <a:off x="6154408" y="1235452"/>
        <a:ext cx="1056372" cy="1056372"/>
      </dsp:txXfrm>
    </dsp:sp>
    <dsp:sp modelId="{36DA2C90-E27D-4E9B-8E5E-1E428AAC40E5}">
      <dsp:nvSpPr>
        <dsp:cNvPr id="0" name=""/>
        <dsp:cNvSpPr/>
      </dsp:nvSpPr>
      <dsp:spPr>
        <a:xfrm>
          <a:off x="6456900" y="3300520"/>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Emotional</a:t>
          </a:r>
          <a:r>
            <a:rPr lang="en-US" sz="1500" kern="1200" dirty="0" smtClean="0"/>
            <a:t> </a:t>
          </a:r>
          <a:endParaRPr lang="en-US" sz="1500" kern="1200" dirty="0"/>
        </a:p>
      </dsp:txBody>
      <dsp:txXfrm>
        <a:off x="6675682" y="3519302"/>
        <a:ext cx="1056372" cy="1056372"/>
      </dsp:txXfrm>
    </dsp:sp>
    <dsp:sp modelId="{4EF69F06-1B1B-4861-8A14-3697988120FE}">
      <dsp:nvSpPr>
        <dsp:cNvPr id="0" name=""/>
        <dsp:cNvSpPr/>
      </dsp:nvSpPr>
      <dsp:spPr>
        <a:xfrm>
          <a:off x="4996323" y="5132026"/>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Institutional</a:t>
          </a:r>
          <a:r>
            <a:rPr lang="en-US" sz="1500" b="1" kern="1200" baseline="0" dirty="0" smtClean="0">
              <a:latin typeface="Calibri" panose="020F0502020204030204" pitchFamily="34" charset="0"/>
              <a:cs typeface="Calibri" panose="020F0502020204030204" pitchFamily="34" charset="0"/>
            </a:rPr>
            <a:t> </a:t>
          </a:r>
          <a:endParaRPr lang="en-US" sz="1500" b="1" kern="1200" dirty="0">
            <a:latin typeface="Calibri" panose="020F0502020204030204" pitchFamily="34" charset="0"/>
            <a:cs typeface="Calibri" panose="020F0502020204030204" pitchFamily="34" charset="0"/>
          </a:endParaRPr>
        </a:p>
      </dsp:txBody>
      <dsp:txXfrm>
        <a:off x="5215105" y="5350808"/>
        <a:ext cx="1056372" cy="1056372"/>
      </dsp:txXfrm>
    </dsp:sp>
    <dsp:sp modelId="{F0AC65A8-5114-4A2E-8C3E-982919CAC248}">
      <dsp:nvSpPr>
        <dsp:cNvPr id="0" name=""/>
        <dsp:cNvSpPr/>
      </dsp:nvSpPr>
      <dsp:spPr>
        <a:xfrm>
          <a:off x="2653739" y="5132026"/>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Financial</a:t>
          </a:r>
          <a:r>
            <a:rPr lang="en-US" sz="1500" kern="1200" dirty="0" smtClean="0"/>
            <a:t>  </a:t>
          </a:r>
          <a:endParaRPr lang="en-US" sz="1500" kern="1200" dirty="0"/>
        </a:p>
      </dsp:txBody>
      <dsp:txXfrm>
        <a:off x="2872521" y="5350808"/>
        <a:ext cx="1056372" cy="1056372"/>
      </dsp:txXfrm>
    </dsp:sp>
    <dsp:sp modelId="{EBE5141A-11EA-4E27-A8EE-56A3AD06B6B9}">
      <dsp:nvSpPr>
        <dsp:cNvPr id="0" name=""/>
        <dsp:cNvSpPr/>
      </dsp:nvSpPr>
      <dsp:spPr>
        <a:xfrm>
          <a:off x="1193162" y="3300520"/>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Neglect </a:t>
          </a:r>
          <a:endParaRPr lang="en-US" sz="1500" b="1" kern="1200" dirty="0">
            <a:latin typeface="Calibri" panose="020F0502020204030204" pitchFamily="34" charset="0"/>
            <a:cs typeface="Calibri" panose="020F0502020204030204" pitchFamily="34" charset="0"/>
          </a:endParaRPr>
        </a:p>
      </dsp:txBody>
      <dsp:txXfrm>
        <a:off x="1411944" y="3519302"/>
        <a:ext cx="1056372" cy="1056372"/>
      </dsp:txXfrm>
    </dsp:sp>
    <dsp:sp modelId="{85241BAE-E953-40D3-8EDE-E8B332E0566E}">
      <dsp:nvSpPr>
        <dsp:cNvPr id="0" name=""/>
        <dsp:cNvSpPr/>
      </dsp:nvSpPr>
      <dsp:spPr>
        <a:xfrm>
          <a:off x="1714436" y="1016670"/>
          <a:ext cx="1493936" cy="14939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anose="020F0502020204030204" pitchFamily="34" charset="0"/>
              <a:cs typeface="Calibri" panose="020F0502020204030204" pitchFamily="34" charset="0"/>
            </a:rPr>
            <a:t>Exploitation</a:t>
          </a:r>
          <a:endParaRPr lang="en-US" sz="1500" b="1" kern="1200" dirty="0">
            <a:latin typeface="Calibri" panose="020F0502020204030204" pitchFamily="34" charset="0"/>
            <a:cs typeface="Calibri" panose="020F0502020204030204" pitchFamily="34" charset="0"/>
          </a:endParaRPr>
        </a:p>
      </dsp:txBody>
      <dsp:txXfrm>
        <a:off x="1933218" y="1235452"/>
        <a:ext cx="1056372" cy="105637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586105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9" name="Rectangle 5"/>
          <p:cNvSpPr>
            <a:spLocks noGrp="1" noChangeArrowheads="1"/>
          </p:cNvSpPr>
          <p:nvPr>
            <p:ph type="ctrTitle" sz="quarter"/>
          </p:nvPr>
        </p:nvSpPr>
        <p:spPr>
          <a:xfrm>
            <a:off x="762000" y="990600"/>
            <a:ext cx="77724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ctr">
              <a:defRPr>
                <a:solidFill>
                  <a:schemeClr val="bg2"/>
                </a:solidFill>
              </a:defRPr>
            </a:lvl1pPr>
          </a:lstStyle>
          <a:p>
            <a:pPr lvl="0"/>
            <a:r>
              <a:rPr lang="en-US" noProof="0" smtClean="0"/>
              <a:t>Click to edit Master title style</a:t>
            </a:r>
          </a:p>
        </p:txBody>
      </p:sp>
      <p:pic>
        <p:nvPicPr>
          <p:cNvPr id="11277" name="Picture 13" descr="curves-belfast-white bk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3481243"/>
            <a:ext cx="1658978" cy="237614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subTitle" sz="quarter" idx="1"/>
          </p:nvPr>
        </p:nvSpPr>
        <p:spPr>
          <a:xfrm>
            <a:off x="1600200" y="2438400"/>
            <a:ext cx="6400800" cy="1752600"/>
          </a:xfrm>
          <a:effectLst>
            <a:outerShdw dist="28398" dir="1593903" algn="ctr" rotWithShape="0">
              <a:schemeClr val="bg2">
                <a:alpha val="50000"/>
              </a:schemeClr>
            </a:outerShdw>
          </a:effectLst>
        </p:spPr>
        <p:txBody>
          <a:bodyPr lIns="92075" tIns="46038" rIns="92075" bIns="46038" anchor="ctr"/>
          <a:lstStyle>
            <a:lvl1pPr marL="0" indent="0" algn="ctr">
              <a:buFont typeface="Wingdings" pitchFamily="2" charset="2"/>
              <a:buNone/>
              <a:defRPr>
                <a:solidFill>
                  <a:srgbClr val="661C78"/>
                </a:solidFill>
              </a:defRPr>
            </a:lvl1pPr>
          </a:lstStyle>
          <a:p>
            <a:pPr lvl="0"/>
            <a:r>
              <a:rPr lang="en-US" noProof="0" smtClean="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455" y="6080621"/>
            <a:ext cx="1908593" cy="55145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6001505"/>
            <a:ext cx="2533551" cy="6106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532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1336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248400" cy="5562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316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4526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77731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999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929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0618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50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51191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8541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Arc 3"/>
          <p:cNvSpPr>
            <a:spLocks/>
          </p:cNvSpPr>
          <p:nvPr/>
        </p:nvSpPr>
        <p:spPr bwMode="auto">
          <a:xfrm>
            <a:off x="0" y="228600"/>
            <a:ext cx="8410575" cy="661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8F66A8"/>
              </a:solidFill>
            </a:endParaRPr>
          </a:p>
        </p:txBody>
      </p:sp>
      <p:pic>
        <p:nvPicPr>
          <p:cNvPr id="10244" name="Picture 4" descr="BHSCTmainlogo_purple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6096000"/>
            <a:ext cx="3048000" cy="604838"/>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Grp="1" noChangeArrowheads="1"/>
          </p:cNvSpPr>
          <p:nvPr>
            <p:ph type="title"/>
          </p:nvPr>
        </p:nvSpPr>
        <p:spPr bwMode="auto">
          <a:xfrm>
            <a:off x="457200" y="152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7" name="Rectangle 7"/>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251" name="Picture 11" descr="curves-belfast-white bkg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1403" y="3307098"/>
            <a:ext cx="1650197" cy="2363564"/>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p:cNvSpPr>
            <a:spLocks noGrp="1" noChangeArrowheads="1"/>
          </p:cNvSpPr>
          <p:nvPr>
            <p:ph type="body" idx="1"/>
          </p:nvPr>
        </p:nvSpPr>
        <p:spPr bwMode="auto">
          <a:xfrm>
            <a:off x="457200" y="1752600"/>
            <a:ext cx="853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89102" y="6073326"/>
            <a:ext cx="1616370" cy="467025"/>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58049" y="6001505"/>
            <a:ext cx="2533551" cy="610665"/>
          </a:xfrm>
          <a:prstGeom prst="rect">
            <a:avLst/>
          </a:prstGeom>
        </p:spPr>
      </p:pic>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spcBef>
          <a:spcPct val="0"/>
        </a:spcBef>
        <a:spcAft>
          <a:spcPct val="0"/>
        </a:spcAft>
        <a:defRPr sz="4000" b="1">
          <a:solidFill>
            <a:srgbClr val="661C78"/>
          </a:solidFill>
          <a:latin typeface="+mj-lt"/>
          <a:ea typeface="+mj-ea"/>
          <a:cs typeface="+mj-cs"/>
        </a:defRPr>
      </a:lvl1pPr>
      <a:lvl2pPr algn="l" rtl="0" eaLnBrk="1" fontAlgn="base" hangingPunct="1">
        <a:spcBef>
          <a:spcPct val="0"/>
        </a:spcBef>
        <a:spcAft>
          <a:spcPct val="0"/>
        </a:spcAft>
        <a:defRPr sz="4000" b="1">
          <a:solidFill>
            <a:srgbClr val="661C78"/>
          </a:solidFill>
          <a:latin typeface="Arial" charset="0"/>
        </a:defRPr>
      </a:lvl2pPr>
      <a:lvl3pPr algn="l" rtl="0" eaLnBrk="1" fontAlgn="base" hangingPunct="1">
        <a:spcBef>
          <a:spcPct val="0"/>
        </a:spcBef>
        <a:spcAft>
          <a:spcPct val="0"/>
        </a:spcAft>
        <a:defRPr sz="4000" b="1">
          <a:solidFill>
            <a:srgbClr val="661C78"/>
          </a:solidFill>
          <a:latin typeface="Arial" charset="0"/>
        </a:defRPr>
      </a:lvl3pPr>
      <a:lvl4pPr algn="l" rtl="0" eaLnBrk="1" fontAlgn="base" hangingPunct="1">
        <a:spcBef>
          <a:spcPct val="0"/>
        </a:spcBef>
        <a:spcAft>
          <a:spcPct val="0"/>
        </a:spcAft>
        <a:defRPr sz="4000" b="1">
          <a:solidFill>
            <a:srgbClr val="661C78"/>
          </a:solidFill>
          <a:latin typeface="Arial" charset="0"/>
        </a:defRPr>
      </a:lvl4pPr>
      <a:lvl5pPr algn="l" rtl="0" eaLnBrk="1" fontAlgn="base" hangingPunct="1">
        <a:spcBef>
          <a:spcPct val="0"/>
        </a:spcBef>
        <a:spcAft>
          <a:spcPct val="0"/>
        </a:spcAft>
        <a:defRPr sz="4000" b="1">
          <a:solidFill>
            <a:srgbClr val="661C78"/>
          </a:solidFill>
          <a:latin typeface="Arial" charset="0"/>
        </a:defRPr>
      </a:lvl5pPr>
      <a:lvl6pPr marL="457200" algn="l" rtl="0" eaLnBrk="1" fontAlgn="base" hangingPunct="1">
        <a:spcBef>
          <a:spcPct val="0"/>
        </a:spcBef>
        <a:spcAft>
          <a:spcPct val="0"/>
        </a:spcAft>
        <a:defRPr sz="4000" b="1">
          <a:solidFill>
            <a:srgbClr val="661C78"/>
          </a:solidFill>
          <a:latin typeface="Arial" charset="0"/>
        </a:defRPr>
      </a:lvl6pPr>
      <a:lvl7pPr marL="914400" algn="l" rtl="0" eaLnBrk="1" fontAlgn="base" hangingPunct="1">
        <a:spcBef>
          <a:spcPct val="0"/>
        </a:spcBef>
        <a:spcAft>
          <a:spcPct val="0"/>
        </a:spcAft>
        <a:defRPr sz="4000" b="1">
          <a:solidFill>
            <a:srgbClr val="661C78"/>
          </a:solidFill>
          <a:latin typeface="Arial" charset="0"/>
        </a:defRPr>
      </a:lvl7pPr>
      <a:lvl8pPr marL="1371600" algn="l" rtl="0" eaLnBrk="1" fontAlgn="base" hangingPunct="1">
        <a:spcBef>
          <a:spcPct val="0"/>
        </a:spcBef>
        <a:spcAft>
          <a:spcPct val="0"/>
        </a:spcAft>
        <a:defRPr sz="4000" b="1">
          <a:solidFill>
            <a:srgbClr val="661C78"/>
          </a:solidFill>
          <a:latin typeface="Arial" charset="0"/>
        </a:defRPr>
      </a:lvl8pPr>
      <a:lvl9pPr marL="1828800" algn="l" rtl="0" eaLnBrk="1" fontAlgn="base" hangingPunct="1">
        <a:spcBef>
          <a:spcPct val="0"/>
        </a:spcBef>
        <a:spcAft>
          <a:spcPct val="0"/>
        </a:spcAft>
        <a:defRPr sz="4000" b="1">
          <a:solidFill>
            <a:srgbClr val="661C78"/>
          </a:solidFill>
          <a:latin typeface="Arial" charset="0"/>
        </a:defRPr>
      </a:lvl9pPr>
    </p:titleStyle>
    <p:body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diagramColors" Target="../diagrams/colors2.xml"/><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6.png"/><Relationship Id="rId5" Type="http://schemas.openxmlformats.org/officeDocument/2006/relationships/diagramLayout" Target="../diagrams/layout2.xml"/><Relationship Id="rId10" Type="http://schemas.openxmlformats.org/officeDocument/2006/relationships/image" Target="../media/image35.png"/><Relationship Id="rId4" Type="http://schemas.openxmlformats.org/officeDocument/2006/relationships/diagramData" Target="../diagrams/data2.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ideo" Target="https://www.youtube.com/embed/DmbTqFH4x0w?si=KldU3Ii9PFg4YJ6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162"/>
          <a:stretch/>
        </p:blipFill>
        <p:spPr>
          <a:xfrm>
            <a:off x="0" y="0"/>
            <a:ext cx="9144000" cy="59641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1319785" y="404664"/>
            <a:ext cx="6980501" cy="1661993"/>
          </a:xfrm>
          <a:prstGeom prst="rect">
            <a:avLst/>
          </a:prstGeom>
          <a:noFill/>
        </p:spPr>
        <p:txBody>
          <a:bodyPr wrap="none" lIns="91440" tIns="45720" rIns="91440" bIns="45720">
            <a:spAutoFit/>
            <a:scene3d>
              <a:camera prst="orthographicFront"/>
              <a:lightRig rig="harsh" dir="t"/>
            </a:scene3d>
            <a:sp3d extrusionH="57150" prstMaterial="matte">
              <a:bevelT w="63500" h="12700" prst="riblet"/>
              <a:contourClr>
                <a:schemeClr val="bg1">
                  <a:lumMod val="65000"/>
                </a:schemeClr>
              </a:contourClr>
            </a:sp3d>
          </a:bodyPr>
          <a:lstStyle/>
          <a:p>
            <a:pPr algn="ctr"/>
            <a:r>
              <a:rPr lang="en-GB" sz="4800" dirty="0" smtClean="0">
                <a:solidFill>
                  <a:srgbClr val="661C78"/>
                </a:solidFill>
                <a:latin typeface="Calibri" panose="020F0502020204030204" pitchFamily="34" charset="0"/>
                <a:cs typeface="Calibri" panose="020F0502020204030204" pitchFamily="34" charset="0"/>
              </a:rPr>
              <a:t>The </a:t>
            </a:r>
            <a:r>
              <a:rPr lang="en-GB" sz="4800" dirty="0">
                <a:solidFill>
                  <a:srgbClr val="661C78"/>
                </a:solidFill>
                <a:latin typeface="Calibri" panose="020F0502020204030204" pitchFamily="34" charset="0"/>
                <a:cs typeface="Calibri" panose="020F0502020204030204" pitchFamily="34" charset="0"/>
              </a:rPr>
              <a:t>Role of Staff </a:t>
            </a:r>
            <a:r>
              <a:rPr lang="en-GB" sz="4800" dirty="0" smtClean="0">
                <a:solidFill>
                  <a:srgbClr val="661C78"/>
                </a:solidFill>
                <a:latin typeface="Calibri" panose="020F0502020204030204" pitchFamily="34" charset="0"/>
                <a:cs typeface="Calibri" panose="020F0502020204030204" pitchFamily="34" charset="0"/>
              </a:rPr>
              <a:t>in PCSS in </a:t>
            </a:r>
            <a:endParaRPr lang="en-GB" sz="4800" dirty="0">
              <a:solidFill>
                <a:srgbClr val="661C78"/>
              </a:solidFill>
              <a:latin typeface="Calibri" panose="020F0502020204030204" pitchFamily="34" charset="0"/>
              <a:cs typeface="Calibri" panose="020F0502020204030204" pitchFamily="34" charset="0"/>
            </a:endParaRPr>
          </a:p>
          <a:p>
            <a:pPr algn="ctr"/>
            <a:endParaRPr lang="en-US" sz="5400" b="1" cap="none" spc="0" dirty="0">
              <a:ln/>
              <a:solidFill>
                <a:schemeClr val="accent3"/>
              </a:solidFill>
              <a:effectLst/>
            </a:endParaRPr>
          </a:p>
        </p:txBody>
      </p:sp>
      <p:sp>
        <p:nvSpPr>
          <p:cNvPr id="4" name="Rectangle 3"/>
          <p:cNvSpPr/>
          <p:nvPr/>
        </p:nvSpPr>
        <p:spPr>
          <a:xfrm>
            <a:off x="467544" y="4941168"/>
            <a:ext cx="8478411" cy="830997"/>
          </a:xfrm>
          <a:prstGeom prst="rect">
            <a:avLst/>
          </a:prstGeom>
        </p:spPr>
        <p:txBody>
          <a:bodyPr wrap="none">
            <a:spAutoFit/>
            <a:scene3d>
              <a:camera prst="orthographicFront"/>
              <a:lightRig rig="threePt" dir="t"/>
            </a:scene3d>
            <a:sp3d extrusionH="57150">
              <a:bevelT w="50800" h="38100" prst="riblet"/>
            </a:sp3d>
          </a:bodyPr>
          <a:lstStyle/>
          <a:p>
            <a:pPr algn="ctr"/>
            <a:r>
              <a:rPr lang="en-GB" sz="4800" dirty="0">
                <a:solidFill>
                  <a:srgbClr val="661C78"/>
                </a:solidFill>
                <a:latin typeface="Calibri" panose="020F0502020204030204" pitchFamily="34" charset="0"/>
                <a:cs typeface="Calibri" panose="020F0502020204030204" pitchFamily="34" charset="0"/>
              </a:rPr>
              <a:t>Safeguarding Children and Adults</a:t>
            </a:r>
          </a:p>
        </p:txBody>
      </p:sp>
    </p:spTree>
    <p:extLst>
      <p:ext uri="{BB962C8B-B14F-4D97-AF65-F5344CB8AC3E}">
        <p14:creationId xmlns:p14="http://schemas.microsoft.com/office/powerpoint/2010/main" val="202216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l="2478" t="6270" r="1176"/>
          <a:stretch/>
        </p:blipFill>
        <p:spPr>
          <a:xfrm>
            <a:off x="0" y="0"/>
            <a:ext cx="9144000" cy="59548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3"/>
          <p:cNvSpPr/>
          <p:nvPr/>
        </p:nvSpPr>
        <p:spPr>
          <a:xfrm>
            <a:off x="26088" y="15938"/>
            <a:ext cx="2169647" cy="526297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GB" sz="2800" b="1"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Persons who, because of age, disability, or illness are </a:t>
            </a:r>
            <a:r>
              <a:rPr lang="en-GB" sz="2800" b="1" dirty="0" smtClean="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at risk and unable </a:t>
            </a:r>
            <a:r>
              <a:rPr lang="en-GB" sz="2800" b="1"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to protect </a:t>
            </a:r>
            <a:r>
              <a:rPr lang="en-GB" sz="2800" b="1" dirty="0" smtClean="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themselves </a:t>
            </a:r>
            <a:r>
              <a:rPr lang="en-GB" sz="2800" b="1"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from </a:t>
            </a:r>
            <a:endParaRPr lang="en-GB" sz="2800" b="1" dirty="0" smtClean="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endParaRPr>
          </a:p>
          <a:p>
            <a:pPr algn="ctr"/>
            <a:r>
              <a:rPr lang="en-GB" sz="2800" b="1"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a:t>
            </a:r>
            <a:r>
              <a:rPr lang="en-GB" sz="2800" b="1" dirty="0" smtClean="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ignificant</a:t>
            </a:r>
          </a:p>
          <a:p>
            <a:pPr algn="ctr"/>
            <a:r>
              <a:rPr lang="en-GB" sz="2800" b="1" dirty="0" smtClean="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harm</a:t>
            </a:r>
            <a:endParaRPr lang="en-GB" sz="2800" b="1"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8916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l="7263" t="54196" r="9463" b="3519"/>
          <a:stretch/>
        </p:blipFill>
        <p:spPr>
          <a:xfrm>
            <a:off x="-16303" y="0"/>
            <a:ext cx="9160303" cy="59258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22659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433"/>
            <a:ext cx="2151757" cy="1522368"/>
          </a:xfrm>
          <a:prstGeom prst="rect">
            <a:avLst/>
          </a:prstGeom>
        </p:spPr>
      </p:pic>
      <p:pic>
        <p:nvPicPr>
          <p:cNvPr id="9" name="Picture 8"/>
          <p:cNvPicPr>
            <a:picLocks noChangeAspect="1"/>
          </p:cNvPicPr>
          <p:nvPr/>
        </p:nvPicPr>
        <p:blipFill rotWithShape="1">
          <a:blip r:embed="rId3"/>
          <a:srcRect l="4680" r="2758" b="8420"/>
          <a:stretch/>
        </p:blipFill>
        <p:spPr>
          <a:xfrm>
            <a:off x="395536" y="4489205"/>
            <a:ext cx="1308860" cy="1402899"/>
          </a:xfrm>
          <a:prstGeom prst="rect">
            <a:avLst/>
          </a:prstGeom>
        </p:spPr>
      </p:pic>
      <p:sp>
        <p:nvSpPr>
          <p:cNvPr id="10" name="Oval 9"/>
          <p:cNvSpPr/>
          <p:nvPr/>
        </p:nvSpPr>
        <p:spPr bwMode="auto">
          <a:xfrm>
            <a:off x="7308304" y="3140968"/>
            <a:ext cx="1835696" cy="2736304"/>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80925803"/>
              </p:ext>
            </p:extLst>
          </p:nvPr>
        </p:nvGraphicFramePr>
        <p:xfrm>
          <a:off x="-156280" y="44624"/>
          <a:ext cx="9144000" cy="662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rotWithShape="1">
          <a:blip r:embed="rId9"/>
          <a:srcRect l="7859" t="8788" r="4280" b="20787"/>
          <a:stretch/>
        </p:blipFill>
        <p:spPr>
          <a:xfrm>
            <a:off x="107504" y="2553448"/>
            <a:ext cx="1526303" cy="704683"/>
          </a:xfrm>
          <a:prstGeom prst="rect">
            <a:avLst/>
          </a:prstGeom>
        </p:spPr>
      </p:pic>
      <p:pic>
        <p:nvPicPr>
          <p:cNvPr id="8" name="Picture 7"/>
          <p:cNvPicPr>
            <a:picLocks noChangeAspect="1"/>
          </p:cNvPicPr>
          <p:nvPr/>
        </p:nvPicPr>
        <p:blipFill rotWithShape="1">
          <a:blip r:embed="rId10"/>
          <a:srcRect l="10413" t="24310" r="6935" b="12943"/>
          <a:stretch/>
        </p:blipFill>
        <p:spPr>
          <a:xfrm>
            <a:off x="6914635" y="4996515"/>
            <a:ext cx="1512168" cy="1008112"/>
          </a:xfrm>
          <a:prstGeom prst="rect">
            <a:avLst/>
          </a:prstGeom>
        </p:spPr>
      </p:pic>
      <p:pic>
        <p:nvPicPr>
          <p:cNvPr id="5" name="Picture 4"/>
          <p:cNvPicPr>
            <a:picLocks noChangeAspect="1"/>
          </p:cNvPicPr>
          <p:nvPr/>
        </p:nvPicPr>
        <p:blipFill rotWithShape="1">
          <a:blip r:embed="rId11"/>
          <a:srcRect t="4737" b="9049"/>
          <a:stretch/>
        </p:blipFill>
        <p:spPr>
          <a:xfrm>
            <a:off x="7297984" y="44624"/>
            <a:ext cx="1527210" cy="1348808"/>
          </a:xfrm>
          <a:prstGeom prst="rect">
            <a:avLst/>
          </a:prstGeom>
        </p:spPr>
      </p:pic>
      <p:pic>
        <p:nvPicPr>
          <p:cNvPr id="6" name="Picture 5"/>
          <p:cNvPicPr>
            <a:picLocks noChangeAspect="1"/>
          </p:cNvPicPr>
          <p:nvPr/>
        </p:nvPicPr>
        <p:blipFill rotWithShape="1">
          <a:blip r:embed="rId12"/>
          <a:srcRect l="8205" r="11170"/>
          <a:stretch/>
        </p:blipFill>
        <p:spPr>
          <a:xfrm>
            <a:off x="7538213" y="1736811"/>
            <a:ext cx="1219200" cy="1512168"/>
          </a:xfrm>
          <a:prstGeom prst="rect">
            <a:avLst/>
          </a:prstGeom>
        </p:spPr>
      </p:pic>
      <p:pic>
        <p:nvPicPr>
          <p:cNvPr id="3" name="Picture 2"/>
          <p:cNvPicPr>
            <a:picLocks noChangeAspect="1"/>
          </p:cNvPicPr>
          <p:nvPr/>
        </p:nvPicPr>
        <p:blipFill>
          <a:blip r:embed="rId13"/>
          <a:stretch>
            <a:fillRect/>
          </a:stretch>
        </p:blipFill>
        <p:spPr>
          <a:xfrm>
            <a:off x="7892747" y="3884956"/>
            <a:ext cx="1068049" cy="1068049"/>
          </a:xfrm>
          <a:prstGeom prst="rect">
            <a:avLst/>
          </a:prstGeom>
        </p:spPr>
      </p:pic>
    </p:spTree>
    <p:extLst>
      <p:ext uri="{BB962C8B-B14F-4D97-AF65-F5344CB8AC3E}">
        <p14:creationId xmlns:p14="http://schemas.microsoft.com/office/powerpoint/2010/main" val="248678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772400" cy="1143000"/>
          </a:xfrm>
        </p:spPr>
        <p:txBody>
          <a:bodyPr/>
          <a:lstStyle/>
          <a:p>
            <a:pPr algn="ctr"/>
            <a:r>
              <a:rPr lang="en-GB" altLang="en-US" dirty="0"/>
              <a:t>Related Definitions</a:t>
            </a:r>
            <a:endParaRPr lang="en-GB" dirty="0"/>
          </a:p>
        </p:txBody>
      </p:sp>
      <p:sp>
        <p:nvSpPr>
          <p:cNvPr id="3" name="Content Placeholder 2"/>
          <p:cNvSpPr>
            <a:spLocks noGrp="1"/>
          </p:cNvSpPr>
          <p:nvPr>
            <p:ph idx="1"/>
          </p:nvPr>
        </p:nvSpPr>
        <p:spPr>
          <a:xfrm>
            <a:off x="323528" y="1124744"/>
            <a:ext cx="6480720" cy="3962400"/>
          </a:xfrm>
        </p:spPr>
        <p:txBody>
          <a:bodyPr/>
          <a:lstStyle/>
          <a:p>
            <a:pPr marL="0" indent="0">
              <a:buNone/>
            </a:pPr>
            <a:r>
              <a:rPr lang="en-GB" altLang="en-US" sz="1800" dirty="0">
                <a:latin typeface="Calibri" panose="020F0502020204030204" pitchFamily="34" charset="0"/>
                <a:cs typeface="Calibri" panose="020F0502020204030204" pitchFamily="34" charset="0"/>
              </a:rPr>
              <a:t>There are 3 other Related Definitions which could be an indication that an adult is at risk of abuse</a:t>
            </a:r>
            <a:r>
              <a:rPr lang="en-GB" altLang="en-US" sz="1800" dirty="0" smtClean="0">
                <a:latin typeface="Calibri" panose="020F0502020204030204" pitchFamily="34" charset="0"/>
                <a:cs typeface="Calibri" panose="020F0502020204030204" pitchFamily="34" charset="0"/>
              </a:rPr>
              <a:t>:</a:t>
            </a:r>
          </a:p>
          <a:p>
            <a:pPr marL="0" indent="0">
              <a:buNone/>
            </a:pPr>
            <a:endParaRPr lang="en-GB" altLang="en-US" sz="1800" dirty="0">
              <a:latin typeface="Calibri" panose="020F0502020204030204" pitchFamily="34" charset="0"/>
              <a:cs typeface="Calibri" panose="020F0502020204030204" pitchFamily="34" charset="0"/>
            </a:endParaRPr>
          </a:p>
          <a:p>
            <a:pPr marL="514350" indent="-514350">
              <a:buFont typeface="+mj-lt"/>
              <a:buAutoNum type="arabicPeriod"/>
              <a:defRPr/>
            </a:pPr>
            <a:r>
              <a:rPr lang="en-GB" sz="1800" b="1" kern="1200" dirty="0">
                <a:latin typeface="Calibri" panose="020F0502020204030204" pitchFamily="34" charset="0"/>
                <a:cs typeface="Calibri" panose="020F0502020204030204" pitchFamily="34" charset="0"/>
              </a:rPr>
              <a:t>Domestic Violence &amp; abuse </a:t>
            </a:r>
            <a:r>
              <a:rPr lang="en-GB" sz="1800" kern="1200" dirty="0">
                <a:latin typeface="Calibri" panose="020F0502020204030204" pitchFamily="34" charset="0"/>
                <a:cs typeface="Calibri" panose="020F0502020204030204" pitchFamily="34" charset="0"/>
              </a:rPr>
              <a:t>- </a:t>
            </a:r>
            <a:r>
              <a:rPr lang="en-US" altLang="en-US" sz="1800" dirty="0">
                <a:latin typeface="Calibri" panose="020F0502020204030204" pitchFamily="34" charset="0"/>
                <a:cs typeface="Calibri" panose="020F0502020204030204" pitchFamily="34" charset="0"/>
              </a:rPr>
              <a:t> ‘any incident of threatening behaviour, violence or abuse inflicted on one person by another where they are or have been intimate partners </a:t>
            </a:r>
            <a:r>
              <a:rPr lang="en-US" altLang="en-US" sz="1800" b="1" u="sng" dirty="0">
                <a:latin typeface="Calibri" panose="020F0502020204030204" pitchFamily="34" charset="0"/>
                <a:cs typeface="Calibri" panose="020F0502020204030204" pitchFamily="34" charset="0"/>
              </a:rPr>
              <a:t>or family members</a:t>
            </a:r>
            <a:r>
              <a:rPr lang="en-US" altLang="en-US" sz="1800" dirty="0">
                <a:latin typeface="Calibri" panose="020F0502020204030204" pitchFamily="34" charset="0"/>
                <a:cs typeface="Calibri" panose="020F0502020204030204" pitchFamily="34" charset="0"/>
              </a:rPr>
              <a:t>, irrespective of gender or sexual orientation</a:t>
            </a:r>
            <a:r>
              <a:rPr lang="en-US" altLang="en-US" sz="1800" dirty="0" smtClean="0">
                <a:latin typeface="Calibri" panose="020F0502020204030204" pitchFamily="34" charset="0"/>
                <a:cs typeface="Calibri" panose="020F0502020204030204" pitchFamily="34" charset="0"/>
              </a:rPr>
              <a:t>’</a:t>
            </a:r>
            <a:endParaRPr lang="en-US" altLang="en-US" sz="1800" b="1" dirty="0">
              <a:latin typeface="Calibri" panose="020F0502020204030204" pitchFamily="34" charset="0"/>
              <a:cs typeface="Calibri" panose="020F0502020204030204" pitchFamily="34" charset="0"/>
            </a:endParaRPr>
          </a:p>
          <a:p>
            <a:pPr marL="514350" indent="-514350">
              <a:buFont typeface="+mj-lt"/>
              <a:buAutoNum type="arabicPeriod"/>
              <a:defRPr/>
            </a:pPr>
            <a:endParaRPr lang="en-GB" sz="1800" kern="1200" dirty="0">
              <a:latin typeface="Calibri" panose="020F0502020204030204" pitchFamily="34" charset="0"/>
              <a:cs typeface="Calibri" panose="020F0502020204030204" pitchFamily="34" charset="0"/>
            </a:endParaRPr>
          </a:p>
          <a:p>
            <a:pPr marL="514350" indent="-514350">
              <a:buFont typeface="+mj-lt"/>
              <a:buAutoNum type="arabicPeriod"/>
              <a:defRPr/>
            </a:pPr>
            <a:r>
              <a:rPr lang="en-GB" sz="1800" b="1" dirty="0">
                <a:latin typeface="Calibri" panose="020F0502020204030204" pitchFamily="34" charset="0"/>
                <a:cs typeface="Calibri" panose="020F0502020204030204" pitchFamily="34" charset="0"/>
              </a:rPr>
              <a:t>Human Trafficking </a:t>
            </a:r>
            <a:r>
              <a:rPr lang="en-GB" sz="1800" dirty="0">
                <a:latin typeface="Calibri" panose="020F0502020204030204" pitchFamily="34" charset="0"/>
                <a:cs typeface="Calibri" panose="020F0502020204030204" pitchFamily="34" charset="0"/>
              </a:rPr>
              <a:t>- The movement of a person from one place to another into conditions of exploitation. You can be a victim trafficked from another county or be born in Northern Ireland and trafficked from one area to </a:t>
            </a:r>
            <a:r>
              <a:rPr lang="en-GB" sz="1800" dirty="0" smtClean="0">
                <a:latin typeface="Calibri" panose="020F0502020204030204" pitchFamily="34" charset="0"/>
                <a:cs typeface="Calibri" panose="020F0502020204030204" pitchFamily="34" charset="0"/>
              </a:rPr>
              <a:t>another</a:t>
            </a:r>
          </a:p>
          <a:p>
            <a:pPr marL="514350" indent="-514350">
              <a:buFont typeface="+mj-lt"/>
              <a:buAutoNum type="arabicPeriod"/>
              <a:defRPr/>
            </a:pPr>
            <a:endParaRPr lang="en-GB" sz="1800" dirty="0">
              <a:latin typeface="Calibri" panose="020F0502020204030204" pitchFamily="34" charset="0"/>
              <a:cs typeface="Calibri" panose="020F0502020204030204" pitchFamily="34" charset="0"/>
            </a:endParaRPr>
          </a:p>
          <a:p>
            <a:pPr marL="514350" indent="-514350">
              <a:buFont typeface="+mj-lt"/>
              <a:buAutoNum type="arabicPeriod"/>
              <a:defRPr/>
            </a:pPr>
            <a:r>
              <a:rPr lang="en-GB" sz="1800" b="1" kern="1200" dirty="0">
                <a:latin typeface="Calibri" panose="020F0502020204030204" pitchFamily="34" charset="0"/>
                <a:cs typeface="Calibri" panose="020F0502020204030204" pitchFamily="34" charset="0"/>
              </a:rPr>
              <a:t>Hate Crime </a:t>
            </a:r>
            <a:r>
              <a:rPr lang="en-GB" altLang="en-US" sz="1800" dirty="0">
                <a:latin typeface="Calibri" panose="020F0502020204030204" pitchFamily="34" charset="0"/>
                <a:cs typeface="Calibri" panose="020F0502020204030204" pitchFamily="34" charset="0"/>
              </a:rPr>
              <a:t>is when someone is abused in any way because of who they are, where they come from, what they believe or who they choose to love.</a:t>
            </a:r>
          </a:p>
          <a:p>
            <a:pPr marL="514350" indent="-514350">
              <a:buFont typeface="+mj-lt"/>
              <a:buAutoNum type="arabicPeriod"/>
              <a:defRPr/>
            </a:pPr>
            <a:endParaRPr lang="en-GB" sz="1800" dirty="0" smtClean="0">
              <a:latin typeface="Calibri" panose="020F0502020204030204" pitchFamily="34" charset="0"/>
              <a:cs typeface="Calibri" panose="020F0502020204030204" pitchFamily="34" charset="0"/>
            </a:endParaRPr>
          </a:p>
          <a:p>
            <a:pPr marL="514350" indent="-514350">
              <a:buFont typeface="+mj-lt"/>
              <a:buAutoNum type="arabicPeriod"/>
              <a:defRPr/>
            </a:pPr>
            <a:endParaRPr lang="en-GB" sz="2000" dirty="0">
              <a:latin typeface="Calibri" panose="020F0502020204030204" pitchFamily="34" charset="0"/>
              <a:cs typeface="Calibri" panose="020F0502020204030204" pitchFamily="34" charset="0"/>
            </a:endParaRPr>
          </a:p>
          <a:p>
            <a:pPr marL="0" indent="0">
              <a:buNone/>
              <a:defRPr/>
            </a:pPr>
            <a:endParaRPr lang="en-GB" sz="2000" kern="1200" dirty="0">
              <a:latin typeface="Calibri" panose="020F0502020204030204" pitchFamily="34" charset="0"/>
              <a:cs typeface="Calibri" panose="020F0502020204030204" pitchFamily="34" charset="0"/>
            </a:endParaRPr>
          </a:p>
          <a:p>
            <a:pPr marL="0" indent="0">
              <a:buNone/>
              <a:defRPr/>
            </a:pPr>
            <a:r>
              <a:rPr lang="en-GB" sz="2000" kern="1200" dirty="0" smtClean="0">
                <a:latin typeface="Calibri" panose="020F0502020204030204" pitchFamily="34" charset="0"/>
                <a:cs typeface="Calibri" panose="020F0502020204030204" pitchFamily="34" charset="0"/>
              </a:rPr>
              <a:t> </a:t>
            </a:r>
            <a:endParaRPr lang="en-GB" altLang="en-US" sz="2000"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pic>
        <p:nvPicPr>
          <p:cNvPr id="1028" name="Picture 4" descr="Stick Figure Huddled In Corner | Great PowerPoint ClipArt for Presentations  - PresenterMedi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32656"/>
            <a:ext cx="2339752" cy="233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1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mbTqFH4x0w"/>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6588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141823"/>
            <a:ext cx="3168352" cy="5752743"/>
          </a:xfrm>
          <a:solidFill>
            <a:schemeClr val="tx1">
              <a:lumMod val="85000"/>
            </a:schemeClr>
          </a:solidFill>
          <a:ln w="76200">
            <a:solidFill>
              <a:srgbClr val="00B0F0"/>
            </a:solidFill>
          </a:ln>
        </p:spPr>
        <p:style>
          <a:lnRef idx="0">
            <a:schemeClr val="accent4"/>
          </a:lnRef>
          <a:fillRef idx="3">
            <a:schemeClr val="accent4"/>
          </a:fillRef>
          <a:effectRef idx="3">
            <a:schemeClr val="accent4"/>
          </a:effectRef>
          <a:fontRef idx="minor">
            <a:schemeClr val="lt1"/>
          </a:fontRef>
        </p:style>
        <p:txBody>
          <a:bodyPr/>
          <a:lstStyle/>
          <a:p>
            <a:endParaRPr lang="en-GB" sz="2000" dirty="0" smtClean="0">
              <a:solidFill>
                <a:schemeClr val="bg2"/>
              </a:solidFill>
              <a:latin typeface="Calibri" panose="020F0502020204030204" pitchFamily="34" charset="0"/>
              <a:cs typeface="Calibri" panose="020F0502020204030204" pitchFamily="34" charset="0"/>
            </a:endParaRPr>
          </a:p>
          <a:p>
            <a:r>
              <a:rPr lang="en-GB" sz="2000" dirty="0" smtClean="0">
                <a:solidFill>
                  <a:schemeClr val="bg2"/>
                </a:solidFill>
                <a:latin typeface="Calibri" panose="020F0502020204030204" pitchFamily="34" charset="0"/>
                <a:cs typeface="Calibri" panose="020F0502020204030204" pitchFamily="34" charset="0"/>
              </a:rPr>
              <a:t>Everyone has the right to live life safe from harm</a:t>
            </a:r>
          </a:p>
          <a:p>
            <a:pPr marL="0" indent="0">
              <a:buNone/>
            </a:pPr>
            <a:endParaRPr lang="en-GB" sz="2000" dirty="0" smtClean="0">
              <a:solidFill>
                <a:schemeClr val="bg2"/>
              </a:solidFill>
              <a:latin typeface="Calibri" panose="020F0502020204030204" pitchFamily="34" charset="0"/>
              <a:cs typeface="Calibri" panose="020F0502020204030204" pitchFamily="34" charset="0"/>
            </a:endParaRPr>
          </a:p>
          <a:p>
            <a:r>
              <a:rPr lang="en-GB" sz="2000" dirty="0" smtClean="0">
                <a:solidFill>
                  <a:schemeClr val="bg2"/>
                </a:solidFill>
                <a:latin typeface="Calibri" panose="020F0502020204030204" pitchFamily="34" charset="0"/>
                <a:cs typeface="Calibri" panose="020F0502020204030204" pitchFamily="34" charset="0"/>
              </a:rPr>
              <a:t>Harm is unacceptable and </a:t>
            </a:r>
            <a:r>
              <a:rPr lang="en-GB" sz="2000" b="1" dirty="0" smtClean="0">
                <a:solidFill>
                  <a:schemeClr val="bg2"/>
                </a:solidFill>
                <a:latin typeface="Calibri" panose="020F0502020204030204" pitchFamily="34" charset="0"/>
                <a:cs typeface="Calibri" panose="020F0502020204030204" pitchFamily="34" charset="0"/>
              </a:rPr>
              <a:t>YOU</a:t>
            </a:r>
            <a:r>
              <a:rPr lang="en-GB" sz="2000" dirty="0" smtClean="0">
                <a:solidFill>
                  <a:schemeClr val="bg2"/>
                </a:solidFill>
                <a:latin typeface="Calibri" panose="020F0502020204030204" pitchFamily="34" charset="0"/>
                <a:cs typeface="Calibri" panose="020F0502020204030204" pitchFamily="34" charset="0"/>
              </a:rPr>
              <a:t> can help </a:t>
            </a:r>
            <a:r>
              <a:rPr lang="en-GB" sz="2000" b="1" dirty="0" smtClean="0">
                <a:solidFill>
                  <a:schemeClr val="bg2"/>
                </a:solidFill>
                <a:latin typeface="Calibri" panose="020F0502020204030204" pitchFamily="34" charset="0"/>
                <a:cs typeface="Calibri" panose="020F0502020204030204" pitchFamily="34" charset="0"/>
              </a:rPr>
              <a:t>STOP</a:t>
            </a:r>
            <a:r>
              <a:rPr lang="en-GB" sz="2000" dirty="0" smtClean="0">
                <a:solidFill>
                  <a:schemeClr val="bg2"/>
                </a:solidFill>
                <a:latin typeface="Calibri" panose="020F0502020204030204" pitchFamily="34" charset="0"/>
                <a:cs typeface="Calibri" panose="020F0502020204030204" pitchFamily="34" charset="0"/>
              </a:rPr>
              <a:t> it </a:t>
            </a:r>
          </a:p>
          <a:p>
            <a:pPr marL="0" indent="0">
              <a:buNone/>
            </a:pPr>
            <a:endParaRPr lang="en-GB" sz="2000" dirty="0" smtClean="0">
              <a:solidFill>
                <a:schemeClr val="bg2"/>
              </a:solidFill>
              <a:latin typeface="Calibri" panose="020F0502020204030204" pitchFamily="34" charset="0"/>
              <a:cs typeface="Calibri" panose="020F0502020204030204" pitchFamily="34" charset="0"/>
            </a:endParaRPr>
          </a:p>
          <a:p>
            <a:r>
              <a:rPr lang="en-GB" sz="2000" dirty="0" smtClean="0">
                <a:solidFill>
                  <a:schemeClr val="bg2"/>
                </a:solidFill>
                <a:latin typeface="Calibri" panose="020F0502020204030204" pitchFamily="34" charset="0"/>
                <a:cs typeface="Calibri" panose="020F0502020204030204" pitchFamily="34" charset="0"/>
              </a:rPr>
              <a:t>If you see possible signs  of harm, exploitation     or neglect …..</a:t>
            </a:r>
          </a:p>
          <a:p>
            <a:pPr marL="0" indent="0">
              <a:buNone/>
            </a:pPr>
            <a:r>
              <a:rPr lang="en-GB" sz="2000" dirty="0">
                <a:solidFill>
                  <a:schemeClr val="bg2"/>
                </a:solidFill>
                <a:latin typeface="Calibri" panose="020F0502020204030204" pitchFamily="34" charset="0"/>
                <a:cs typeface="Calibri" panose="020F0502020204030204" pitchFamily="34" charset="0"/>
              </a:rPr>
              <a:t> </a:t>
            </a:r>
            <a:r>
              <a:rPr lang="en-GB" sz="2000" dirty="0" smtClean="0">
                <a:solidFill>
                  <a:schemeClr val="bg2"/>
                </a:solidFill>
                <a:latin typeface="Calibri" panose="020F0502020204030204" pitchFamily="34" charset="0"/>
                <a:cs typeface="Calibri" panose="020F0502020204030204" pitchFamily="34" charset="0"/>
              </a:rPr>
              <a:t>  </a:t>
            </a:r>
          </a:p>
          <a:p>
            <a:pPr marL="0" indent="0">
              <a:buNone/>
            </a:pPr>
            <a:r>
              <a:rPr lang="en-GB" sz="2000" dirty="0">
                <a:solidFill>
                  <a:schemeClr val="bg2"/>
                </a:solidFill>
                <a:latin typeface="Calibri" panose="020F0502020204030204" pitchFamily="34" charset="0"/>
                <a:cs typeface="Calibri" panose="020F0502020204030204" pitchFamily="34" charset="0"/>
              </a:rPr>
              <a:t> </a:t>
            </a:r>
            <a:r>
              <a:rPr lang="en-GB" sz="2000" dirty="0" smtClean="0">
                <a:solidFill>
                  <a:schemeClr val="bg2"/>
                </a:solidFill>
                <a:latin typeface="Calibri" panose="020F0502020204030204" pitchFamily="34" charset="0"/>
                <a:cs typeface="Calibri" panose="020F0502020204030204" pitchFamily="34" charset="0"/>
              </a:rPr>
              <a:t>    </a:t>
            </a:r>
            <a:r>
              <a:rPr lang="en-GB" sz="2800" b="1" dirty="0" smtClean="0">
                <a:solidFill>
                  <a:schemeClr val="bg2"/>
                </a:solidFill>
                <a:latin typeface="Calibri" panose="020F0502020204030204" pitchFamily="34" charset="0"/>
                <a:cs typeface="Calibri" panose="020F0502020204030204" pitchFamily="34" charset="0"/>
              </a:rPr>
              <a:t>SAY SOMETHING</a:t>
            </a:r>
            <a:endParaRPr lang="en-GB" sz="2800" b="1" dirty="0">
              <a:solidFill>
                <a:schemeClr val="bg2"/>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289" t="7804" r="8809" b="7868"/>
          <a:stretch/>
        </p:blipFill>
        <p:spPr>
          <a:xfrm>
            <a:off x="3657963" y="205870"/>
            <a:ext cx="5486037" cy="5718400"/>
          </a:xfrm>
          <a:prstGeom prst="rect">
            <a:avLst/>
          </a:prstGeom>
        </p:spPr>
      </p:pic>
    </p:spTree>
    <p:extLst>
      <p:ext uri="{BB962C8B-B14F-4D97-AF65-F5344CB8AC3E}">
        <p14:creationId xmlns:p14="http://schemas.microsoft.com/office/powerpoint/2010/main" val="477654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04" y="116632"/>
            <a:ext cx="6313884" cy="5904656"/>
          </a:xfrm>
          <a:prstGeom prst="rect">
            <a:avLst/>
          </a:prstGeom>
        </p:spPr>
      </p:pic>
      <p:pic>
        <p:nvPicPr>
          <p:cNvPr id="6" name="Picture 5"/>
          <p:cNvPicPr>
            <a:picLocks noChangeAspect="1"/>
          </p:cNvPicPr>
          <p:nvPr/>
        </p:nvPicPr>
        <p:blipFill rotWithShape="1">
          <a:blip r:embed="rId3"/>
          <a:srcRect l="17505" t="3290" r="20542" b="2913"/>
          <a:stretch/>
        </p:blipFill>
        <p:spPr>
          <a:xfrm>
            <a:off x="3590318" y="620688"/>
            <a:ext cx="1269714" cy="1872208"/>
          </a:xfrm>
          <a:prstGeom prst="rect">
            <a:avLst/>
          </a:prstGeom>
        </p:spPr>
      </p:pic>
      <p:sp>
        <p:nvSpPr>
          <p:cNvPr id="8" name="Rectangle 7"/>
          <p:cNvSpPr/>
          <p:nvPr/>
        </p:nvSpPr>
        <p:spPr bwMode="auto">
          <a:xfrm>
            <a:off x="6732240" y="2924944"/>
            <a:ext cx="2304256" cy="280831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7" name="Rectangle 6"/>
          <p:cNvSpPr/>
          <p:nvPr/>
        </p:nvSpPr>
        <p:spPr>
          <a:xfrm>
            <a:off x="3347864" y="3140968"/>
            <a:ext cx="5688632"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6600CC"/>
                </a:solidFill>
                <a:effectLst/>
                <a:latin typeface="Calibri" panose="020F0502020204030204" pitchFamily="34" charset="0"/>
                <a:cs typeface="Calibri" panose="020F0502020204030204" pitchFamily="34" charset="0"/>
              </a:rPr>
              <a:t>What must we do if we have a concern?</a:t>
            </a:r>
            <a:r>
              <a:rPr lang="en-US" sz="5400" b="1" cap="none" spc="0" dirty="0" smtClean="0">
                <a:ln/>
                <a:solidFill>
                  <a:srgbClr val="6600CC"/>
                </a:solidFill>
                <a:effectLst/>
              </a:rPr>
              <a:t> </a:t>
            </a:r>
            <a:endParaRPr lang="en-US" sz="5400" b="1" cap="none" spc="0" dirty="0">
              <a:ln/>
              <a:solidFill>
                <a:srgbClr val="6600CC"/>
              </a:solidFill>
              <a:effectLst/>
            </a:endParaRPr>
          </a:p>
        </p:txBody>
      </p:sp>
    </p:spTree>
    <p:extLst>
      <p:ext uri="{BB962C8B-B14F-4D97-AF65-F5344CB8AC3E}">
        <p14:creationId xmlns:p14="http://schemas.microsoft.com/office/powerpoint/2010/main" val="1834892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4722" y="620688"/>
            <a:ext cx="8939336" cy="1143000"/>
          </a:xfrm>
        </p:spPr>
        <p:txBody>
          <a:bodyPr/>
          <a:lstStyle/>
          <a:p>
            <a:pPr algn="ctr"/>
            <a:r>
              <a:rPr lang="en-GB" dirty="0"/>
              <a:t>What must we do if we have a concern? </a:t>
            </a:r>
            <a:br>
              <a:rPr lang="en-GB" dirty="0"/>
            </a:br>
            <a:endParaRPr lang="en-GB" dirty="0"/>
          </a:p>
        </p:txBody>
      </p:sp>
      <p:sp>
        <p:nvSpPr>
          <p:cNvPr id="25" name="Content Placeholder 24"/>
          <p:cNvSpPr>
            <a:spLocks noGrp="1"/>
          </p:cNvSpPr>
          <p:nvPr>
            <p:ph idx="1"/>
          </p:nvPr>
        </p:nvSpPr>
        <p:spPr>
          <a:xfrm>
            <a:off x="467544" y="1844824"/>
            <a:ext cx="8534400" cy="3962400"/>
          </a:xfrm>
        </p:spPr>
        <p:txBody>
          <a:bodyPr/>
          <a:lstStyle/>
          <a:p>
            <a:r>
              <a:rPr lang="en-GB" sz="2000" dirty="0">
                <a:latin typeface="Calibri" panose="020F0502020204030204" pitchFamily="34" charset="0"/>
                <a:cs typeface="Calibri" panose="020F0502020204030204" pitchFamily="34" charset="0"/>
              </a:rPr>
              <a:t>Report your concerns to your line </a:t>
            </a:r>
            <a:r>
              <a:rPr lang="en-GB" sz="2000" dirty="0" smtClean="0">
                <a:latin typeface="Calibri" panose="020F0502020204030204" pitchFamily="34" charset="0"/>
                <a:cs typeface="Calibri" panose="020F0502020204030204" pitchFamily="34" charset="0"/>
              </a:rPr>
              <a:t>manager</a:t>
            </a:r>
          </a:p>
          <a:p>
            <a:pPr marL="0" indent="0">
              <a:buNone/>
            </a:pP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Whistle Blow. All </a:t>
            </a:r>
            <a:r>
              <a:rPr lang="en-GB" sz="2000" dirty="0">
                <a:latin typeface="Calibri" panose="020F0502020204030204" pitchFamily="34" charset="0"/>
                <a:cs typeface="Calibri" panose="020F0502020204030204" pitchFamily="34" charset="0"/>
              </a:rPr>
              <a:t>staff members have a duty to report poor practice to line manager (or </a:t>
            </a:r>
            <a:r>
              <a:rPr lang="en-GB" sz="2000" dirty="0" smtClean="0">
                <a:latin typeface="Calibri" panose="020F0502020204030204" pitchFamily="34" charset="0"/>
                <a:cs typeface="Calibri" panose="020F0502020204030204" pitchFamily="34" charset="0"/>
              </a:rPr>
              <a:t>higher </a:t>
            </a:r>
            <a:r>
              <a:rPr lang="en-GB" sz="2000" dirty="0">
                <a:latin typeface="Calibri" panose="020F0502020204030204" pitchFamily="34" charset="0"/>
                <a:cs typeface="Calibri" panose="020F0502020204030204" pitchFamily="34" charset="0"/>
              </a:rPr>
              <a:t>if appropriate</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This </a:t>
            </a:r>
            <a:r>
              <a:rPr lang="en-GB" sz="2000" dirty="0">
                <a:latin typeface="Calibri" panose="020F0502020204030204" pitchFamily="34" charset="0"/>
                <a:cs typeface="Calibri" panose="020F0502020204030204" pitchFamily="34" charset="0"/>
              </a:rPr>
              <a:t>safeguards</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S</a:t>
            </a:r>
            <a:r>
              <a:rPr lang="en-GB" sz="2000" dirty="0" smtClean="0">
                <a:latin typeface="Calibri" panose="020F0502020204030204" pitchFamily="34" charset="0"/>
                <a:cs typeface="Calibri" panose="020F0502020204030204" pitchFamily="34" charset="0"/>
              </a:rPr>
              <a:t>ervice </a:t>
            </a:r>
            <a:r>
              <a:rPr lang="en-GB" sz="2000" dirty="0">
                <a:latin typeface="Calibri" panose="020F0502020204030204" pitchFamily="34" charset="0"/>
                <a:cs typeface="Calibri" panose="020F0502020204030204" pitchFamily="34" charset="0"/>
              </a:rPr>
              <a:t>users</a:t>
            </a:r>
          </a:p>
          <a:p>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staff member</a:t>
            </a:r>
          </a:p>
          <a:p>
            <a:r>
              <a:rPr lang="en-GB" sz="2000" dirty="0" smtClean="0">
                <a:latin typeface="Calibri" panose="020F0502020204030204" pitchFamily="34" charset="0"/>
                <a:cs typeface="Calibri" panose="020F0502020204030204" pitchFamily="34" charset="0"/>
              </a:rPr>
              <a:t>Colleagues</a:t>
            </a: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Trust</a:t>
            </a:r>
          </a:p>
        </p:txBody>
      </p:sp>
      <p:pic>
        <p:nvPicPr>
          <p:cNvPr id="27" name="Picture 26"/>
          <p:cNvPicPr>
            <a:picLocks noChangeAspect="1"/>
          </p:cNvPicPr>
          <p:nvPr/>
        </p:nvPicPr>
        <p:blipFill rotWithShape="1">
          <a:blip r:embed="rId2"/>
          <a:srcRect b="16507"/>
          <a:stretch/>
        </p:blipFill>
        <p:spPr>
          <a:xfrm>
            <a:off x="3491880" y="3284984"/>
            <a:ext cx="5652120" cy="2654497"/>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980728"/>
            <a:ext cx="2223607" cy="1440160"/>
          </a:xfrm>
          <a:prstGeom prst="rect">
            <a:avLst/>
          </a:prstGeom>
        </p:spPr>
      </p:pic>
    </p:spTree>
    <p:extLst>
      <p:ext uri="{BB962C8B-B14F-4D97-AF65-F5344CB8AC3E}">
        <p14:creationId xmlns:p14="http://schemas.microsoft.com/office/powerpoint/2010/main" val="203413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Confidentiality</a:t>
            </a:r>
            <a:endParaRPr lang="en-GB" dirty="0"/>
          </a:p>
        </p:txBody>
      </p:sp>
      <p:pic>
        <p:nvPicPr>
          <p:cNvPr id="4" name="Content Placeholder 3"/>
          <p:cNvPicPr>
            <a:picLocks noGrp="1" noChangeAspect="1"/>
          </p:cNvPicPr>
          <p:nvPr>
            <p:ph idx="1"/>
          </p:nvPr>
        </p:nvPicPr>
        <p:blipFill rotWithShape="1">
          <a:blip r:embed="rId2"/>
          <a:srcRect r="3354" b="6570"/>
          <a:stretch/>
        </p:blipFill>
        <p:spPr>
          <a:xfrm>
            <a:off x="827584" y="1196752"/>
            <a:ext cx="6472118" cy="4692604"/>
          </a:xfrm>
          <a:prstGeom prst="rect">
            <a:avLst/>
          </a:prstGeom>
        </p:spPr>
      </p:pic>
      <p:pic>
        <p:nvPicPr>
          <p:cNvPr id="8" name="Picture 7"/>
          <p:cNvPicPr>
            <a:picLocks noChangeAspect="1"/>
          </p:cNvPicPr>
          <p:nvPr/>
        </p:nvPicPr>
        <p:blipFill>
          <a:blip r:embed="rId3"/>
          <a:stretch>
            <a:fillRect/>
          </a:stretch>
        </p:blipFill>
        <p:spPr>
          <a:xfrm>
            <a:off x="7320815" y="44624"/>
            <a:ext cx="1800200" cy="1800200"/>
          </a:xfrm>
          <a:prstGeom prst="rect">
            <a:avLst/>
          </a:prstGeom>
        </p:spPr>
      </p:pic>
    </p:spTree>
    <p:extLst>
      <p:ext uri="{BB962C8B-B14F-4D97-AF65-F5344CB8AC3E}">
        <p14:creationId xmlns:p14="http://schemas.microsoft.com/office/powerpoint/2010/main" val="194744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Confidentiality</a:t>
            </a:r>
          </a:p>
        </p:txBody>
      </p:sp>
      <p:sp>
        <p:nvSpPr>
          <p:cNvPr id="3" name="Content Placeholder 2"/>
          <p:cNvSpPr>
            <a:spLocks noGrp="1"/>
          </p:cNvSpPr>
          <p:nvPr>
            <p:ph idx="1"/>
          </p:nvPr>
        </p:nvSpPr>
        <p:spPr>
          <a:xfrm>
            <a:off x="395536" y="1268760"/>
            <a:ext cx="8534400" cy="3962400"/>
          </a:xfrm>
        </p:spPr>
        <p:txBody>
          <a:bodyPr/>
          <a:lstStyle/>
          <a:p>
            <a:pPr marL="0" indent="0" algn="ctr">
              <a:buNone/>
            </a:pPr>
            <a:r>
              <a:rPr lang="en-US" sz="2000" dirty="0" smtClean="0">
                <a:solidFill>
                  <a:srgbClr val="000000"/>
                </a:solidFill>
                <a:latin typeface="Calibri" panose="020F0502020204030204" pitchFamily="34" charset="0"/>
              </a:rPr>
              <a:t>Every </a:t>
            </a:r>
            <a:r>
              <a:rPr lang="en-US" sz="2000" dirty="0">
                <a:solidFill>
                  <a:srgbClr val="000000"/>
                </a:solidFill>
                <a:latin typeface="Calibri" panose="020F0502020204030204" pitchFamily="34" charset="0"/>
              </a:rPr>
              <a:t>service user needs to feel confident that information about their Health &amp; Social Care is securely safeguarded and </a:t>
            </a:r>
            <a:r>
              <a:rPr lang="en-US" sz="2000" dirty="0" smtClean="0">
                <a:solidFill>
                  <a:srgbClr val="000000"/>
                </a:solidFill>
                <a:latin typeface="Calibri" panose="020F0502020204030204" pitchFamily="34" charset="0"/>
              </a:rPr>
              <a:t>is the responsibility of all staff </a:t>
            </a:r>
            <a:r>
              <a:rPr lang="en-US" sz="2000" dirty="0">
                <a:solidFill>
                  <a:srgbClr val="000000"/>
                </a:solidFill>
                <a:latin typeface="Calibri" panose="020F0502020204030204" pitchFamily="34" charset="0"/>
              </a:rPr>
              <a:t>working in the </a:t>
            </a:r>
            <a:r>
              <a:rPr lang="en-US" sz="2000" dirty="0" smtClean="0">
                <a:solidFill>
                  <a:srgbClr val="000000"/>
                </a:solidFill>
                <a:latin typeface="Calibri" panose="020F0502020204030204" pitchFamily="34" charset="0"/>
              </a:rPr>
              <a:t>Trust</a:t>
            </a:r>
            <a:endParaRPr lang="en-GB" dirty="0"/>
          </a:p>
        </p:txBody>
      </p:sp>
      <p:pic>
        <p:nvPicPr>
          <p:cNvPr id="6" name="Picture 5"/>
          <p:cNvPicPr>
            <a:picLocks noChangeAspect="1"/>
          </p:cNvPicPr>
          <p:nvPr/>
        </p:nvPicPr>
        <p:blipFill rotWithShape="1">
          <a:blip r:embed="rId2"/>
          <a:srcRect l="22852" t="2125" r="23696" b="1314"/>
          <a:stretch/>
        </p:blipFill>
        <p:spPr>
          <a:xfrm>
            <a:off x="3088234" y="2924944"/>
            <a:ext cx="2175443" cy="2736304"/>
          </a:xfrm>
          <a:prstGeom prst="rect">
            <a:avLst/>
          </a:prstGeom>
        </p:spPr>
      </p:pic>
      <p:sp>
        <p:nvSpPr>
          <p:cNvPr id="9" name="&quot;No&quot; Symbol 8"/>
          <p:cNvSpPr/>
          <p:nvPr/>
        </p:nvSpPr>
        <p:spPr bwMode="auto">
          <a:xfrm>
            <a:off x="2267744" y="2492896"/>
            <a:ext cx="3816424" cy="3483769"/>
          </a:xfrm>
          <a:prstGeom prst="noSmoking">
            <a:avLst>
              <a:gd name="adj" fmla="val 9092"/>
            </a:avLst>
          </a:prstGeom>
          <a:solidFill>
            <a:srgbClr val="C00000"/>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47544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Diagram 3"/>
          <p:cNvGraphicFramePr/>
          <p:nvPr>
            <p:extLst/>
          </p:nvPr>
        </p:nvGraphicFramePr>
        <p:xfrm>
          <a:off x="0" y="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859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5344" r="17904"/>
          <a:stretch/>
        </p:blipFill>
        <p:spPr>
          <a:xfrm>
            <a:off x="4992129" y="1412776"/>
            <a:ext cx="4151871" cy="4664075"/>
          </a:xfrm>
        </p:spPr>
      </p:pic>
      <p:sp>
        <p:nvSpPr>
          <p:cNvPr id="5" name="Rectangle 4"/>
          <p:cNvSpPr/>
          <p:nvPr/>
        </p:nvSpPr>
        <p:spPr>
          <a:xfrm>
            <a:off x="251520" y="404664"/>
            <a:ext cx="6336704" cy="452431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rgbClr val="551F73"/>
                </a:solidFill>
                <a:effectLst>
                  <a:glow rad="63500">
                    <a:schemeClr val="accent1">
                      <a:satMod val="175000"/>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Deprivation </a:t>
            </a:r>
            <a:r>
              <a:rPr lang="en-US" sz="9600" b="1" dirty="0" smtClean="0">
                <a:ln/>
                <a:solidFill>
                  <a:srgbClr val="551F73"/>
                </a:solidFill>
                <a:effectLst>
                  <a:glow rad="63500">
                    <a:schemeClr val="accent1">
                      <a:satMod val="175000"/>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of</a:t>
            </a:r>
          </a:p>
          <a:p>
            <a:pPr algn="ctr"/>
            <a:r>
              <a:rPr lang="en-US" sz="9600" b="1" dirty="0" smtClean="0">
                <a:ln/>
                <a:solidFill>
                  <a:srgbClr val="551F73"/>
                </a:solidFill>
                <a:effectLst>
                  <a:glow rad="63500">
                    <a:schemeClr val="accent1">
                      <a:satMod val="175000"/>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lang="en-US" sz="9600" b="1" dirty="0">
                <a:ln/>
                <a:solidFill>
                  <a:srgbClr val="551F73"/>
                </a:solidFill>
                <a:effectLst>
                  <a:glow rad="63500">
                    <a:schemeClr val="accent1">
                      <a:satMod val="175000"/>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Liberty</a:t>
            </a:r>
            <a:endParaRPr lang="en-US" sz="9600" b="1" cap="none" spc="0" dirty="0">
              <a:ln/>
              <a:solidFill>
                <a:srgbClr val="551F73"/>
              </a:solidFill>
              <a:effectLst>
                <a:glow rad="63500">
                  <a:schemeClr val="accent1">
                    <a:satMod val="175000"/>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4113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5240" cy="1143000"/>
          </a:xfrm>
        </p:spPr>
        <p:txBody>
          <a:bodyPr/>
          <a:lstStyle/>
          <a:p>
            <a:r>
              <a:rPr lang="en-GB" dirty="0" smtClean="0"/>
              <a:t> What is Deprivation </a:t>
            </a:r>
            <a:r>
              <a:rPr lang="en-GB" dirty="0"/>
              <a:t>of </a:t>
            </a:r>
            <a:r>
              <a:rPr lang="en-GB" dirty="0" smtClean="0"/>
              <a:t>Liberty?</a:t>
            </a:r>
            <a:endParaRPr lang="en-GB" dirty="0"/>
          </a:p>
        </p:txBody>
      </p:sp>
      <p:sp>
        <p:nvSpPr>
          <p:cNvPr id="3" name="Content Placeholder 2"/>
          <p:cNvSpPr>
            <a:spLocks noGrp="1"/>
          </p:cNvSpPr>
          <p:nvPr>
            <p:ph idx="1"/>
          </p:nvPr>
        </p:nvSpPr>
        <p:spPr>
          <a:xfrm>
            <a:off x="457200" y="1196752"/>
            <a:ext cx="8291264" cy="4518248"/>
          </a:xfrm>
        </p:spPr>
        <p:txBody>
          <a:bodyPr/>
          <a:lstStyle/>
          <a:p>
            <a:pPr marL="0" indent="0">
              <a:buNone/>
            </a:pPr>
            <a:r>
              <a:rPr lang="en-GB" sz="2000" dirty="0">
                <a:latin typeface="Calibri" panose="020F0502020204030204" pitchFamily="34" charset="0"/>
                <a:cs typeface="Calibri" panose="020F0502020204030204" pitchFamily="34" charset="0"/>
              </a:rPr>
              <a:t>People are deprived of their liberty when</a:t>
            </a:r>
            <a:r>
              <a:rPr lang="en-GB" sz="2000" dirty="0" smtClean="0">
                <a:latin typeface="Calibri" panose="020F0502020204030204" pitchFamily="34" charset="0"/>
                <a:cs typeface="Calibri" panose="020F0502020204030204" pitchFamily="34" charset="0"/>
              </a:rPr>
              <a:t>:</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They are under continuous supervision or control in a care </a:t>
            </a:r>
            <a:r>
              <a:rPr lang="en-GB" sz="2000" dirty="0" smtClean="0">
                <a:latin typeface="Calibri" panose="020F0502020204030204" pitchFamily="34" charset="0"/>
                <a:cs typeface="Calibri" panose="020F0502020204030204" pitchFamily="34" charset="0"/>
              </a:rPr>
              <a:t>home/hospital</a:t>
            </a: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				</a:t>
            </a:r>
            <a:r>
              <a:rPr lang="en-GB" sz="2000" b="1" dirty="0" smtClean="0">
                <a:latin typeface="Calibri" panose="020F0502020204030204" pitchFamily="34" charset="0"/>
                <a:cs typeface="Calibri" panose="020F0502020204030204" pitchFamily="34" charset="0"/>
              </a:rPr>
              <a:t>And</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They lack capacity to consent to staying in the </a:t>
            </a:r>
            <a:r>
              <a:rPr lang="en-GB" sz="2000" dirty="0" smtClean="0">
                <a:latin typeface="Calibri" panose="020F0502020204030204" pitchFamily="34" charset="0"/>
                <a:cs typeface="Calibri" panose="020F0502020204030204" pitchFamily="34" charset="0"/>
              </a:rPr>
              <a:t>hospital/home</a:t>
            </a:r>
          </a:p>
          <a:p>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When a person is deprived of their liberty, the Trust needs to </a:t>
            </a:r>
          </a:p>
          <a:p>
            <a:pPr marL="0" indent="0">
              <a:buNone/>
            </a:pPr>
            <a:r>
              <a:rPr lang="en-GB" sz="2000" dirty="0">
                <a:latin typeface="Calibri" panose="020F0502020204030204" pitchFamily="34" charset="0"/>
                <a:cs typeface="Calibri" panose="020F0502020204030204" pitchFamily="34" charset="0"/>
              </a:rPr>
              <a:t>a</a:t>
            </a:r>
            <a:r>
              <a:rPr lang="en-GB" sz="2000" dirty="0" smtClean="0">
                <a:latin typeface="Calibri" panose="020F0502020204030204" pitchFamily="34" charset="0"/>
                <a:cs typeface="Calibri" panose="020F0502020204030204" pitchFamily="34" charset="0"/>
              </a:rPr>
              <a:t>ssess to see if Deprivation of Liberty Safeguards (</a:t>
            </a:r>
            <a:r>
              <a:rPr lang="en-GB" sz="2000" dirty="0" err="1" smtClean="0">
                <a:latin typeface="Calibri" panose="020F0502020204030204" pitchFamily="34" charset="0"/>
                <a:cs typeface="Calibri" panose="020F0502020204030204" pitchFamily="34" charset="0"/>
              </a:rPr>
              <a:t>DoLS</a:t>
            </a:r>
            <a:r>
              <a:rPr lang="en-GB" sz="2000" dirty="0" smtClean="0">
                <a:latin typeface="Calibri" panose="020F0502020204030204" pitchFamily="34" charset="0"/>
                <a:cs typeface="Calibri" panose="020F0502020204030204" pitchFamily="34" charset="0"/>
              </a:rPr>
              <a:t>) are </a:t>
            </a:r>
          </a:p>
          <a:p>
            <a:pPr marL="0" indent="0">
              <a:buNone/>
            </a:pPr>
            <a:r>
              <a:rPr lang="en-GB" sz="2000" dirty="0">
                <a:latin typeface="Calibri" panose="020F0502020204030204" pitchFamily="34" charset="0"/>
                <a:cs typeface="Calibri" panose="020F0502020204030204" pitchFamily="34" charset="0"/>
              </a:rPr>
              <a:t>r</a:t>
            </a:r>
            <a:r>
              <a:rPr lang="en-GB" sz="2000" dirty="0" smtClean="0">
                <a:latin typeface="Calibri" panose="020F0502020204030204" pitchFamily="34" charset="0"/>
                <a:cs typeface="Calibri" panose="020F0502020204030204" pitchFamily="34" charset="0"/>
              </a:rPr>
              <a:t>equired. </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A deprivation of liberty could happen anywhere e.g. a person’s</a:t>
            </a:r>
          </a:p>
          <a:p>
            <a:pPr marL="0" indent="0">
              <a:buNone/>
            </a:pPr>
            <a:r>
              <a:rPr lang="en-GB" sz="2000" dirty="0">
                <a:latin typeface="Calibri" panose="020F0502020204030204" pitchFamily="34" charset="0"/>
                <a:cs typeface="Calibri" panose="020F0502020204030204" pitchFamily="34" charset="0"/>
              </a:rPr>
              <a:t>o</a:t>
            </a:r>
            <a:r>
              <a:rPr lang="en-GB" sz="2000" dirty="0" smtClean="0">
                <a:latin typeface="Calibri" panose="020F0502020204030204" pitchFamily="34" charset="0"/>
                <a:cs typeface="Calibri" panose="020F0502020204030204" pitchFamily="34" charset="0"/>
              </a:rPr>
              <a:t>wn home, a care home, a hospital or a day centre.</a:t>
            </a:r>
            <a:endParaRPr lang="en-GB" sz="2000" dirty="0">
              <a:latin typeface="Calibri" panose="020F0502020204030204" pitchFamily="34" charset="0"/>
              <a:cs typeface="Calibri" panose="020F0502020204030204" pitchFamily="34" charset="0"/>
            </a:endParaRPr>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3331" r="17904"/>
          <a:stretch/>
        </p:blipFill>
        <p:spPr bwMode="auto">
          <a:xfrm>
            <a:off x="7329543" y="3140968"/>
            <a:ext cx="1814457" cy="279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795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260648"/>
            <a:ext cx="9299376" cy="1143000"/>
          </a:xfrm>
        </p:spPr>
        <p:txBody>
          <a:bodyPr/>
          <a:lstStyle/>
          <a:p>
            <a:pPr algn="ctr"/>
            <a:r>
              <a:rPr lang="en-GB" dirty="0"/>
              <a:t>These restrictions are often necessary</a:t>
            </a:r>
          </a:p>
        </p:txBody>
      </p:sp>
      <p:sp>
        <p:nvSpPr>
          <p:cNvPr id="3" name="Content Placeholder 2"/>
          <p:cNvSpPr>
            <a:spLocks noGrp="1"/>
          </p:cNvSpPr>
          <p:nvPr>
            <p:ph idx="1"/>
          </p:nvPr>
        </p:nvSpPr>
        <p:spPr>
          <a:xfrm>
            <a:off x="457200" y="1752600"/>
            <a:ext cx="3898776" cy="3962400"/>
          </a:xfrm>
        </p:spPr>
        <p:txBody>
          <a:bodyPr/>
          <a:lstStyle/>
          <a:p>
            <a:pPr marL="0" indent="0">
              <a:buNone/>
            </a:pPr>
            <a:r>
              <a:rPr lang="en-GB" sz="3600" dirty="0">
                <a:latin typeface="Calibri" panose="020F0502020204030204" pitchFamily="34" charset="0"/>
                <a:cs typeface="Calibri" panose="020F0502020204030204" pitchFamily="34" charset="0"/>
              </a:rPr>
              <a:t>The Law says</a:t>
            </a:r>
            <a:r>
              <a:rPr lang="en-GB" sz="3600" dirty="0" smtClean="0">
                <a:latin typeface="Calibri" panose="020F0502020204030204" pitchFamily="34" charset="0"/>
                <a:cs typeface="Calibri" panose="020F0502020204030204" pitchFamily="34" charset="0"/>
              </a:rPr>
              <a:t>…..</a:t>
            </a:r>
            <a:endParaRPr lang="en-GB" sz="1800" dirty="0" smtClean="0">
              <a:latin typeface="Calibri" panose="020F0502020204030204" pitchFamily="34" charset="0"/>
              <a:cs typeface="Calibri" panose="020F0502020204030204" pitchFamily="34" charset="0"/>
            </a:endParaRPr>
          </a:p>
          <a:p>
            <a:pPr marL="0" indent="0">
              <a:buNone/>
            </a:pPr>
            <a:r>
              <a:rPr lang="en-GB" sz="1800" dirty="0" smtClean="0">
                <a:latin typeface="Calibri" panose="020F0502020204030204" pitchFamily="34" charset="0"/>
                <a:cs typeface="Calibri" panose="020F0502020204030204" pitchFamily="34" charset="0"/>
              </a:rPr>
              <a:t>A person can be deprived of their liberty where they lack capacity, the deprivation of liberty is in their best interests and to prevent serious harm. A person might be deprived of their liberty and have a Trust Panel Authorisation, a Short Term Detention Authorisation or be under Emergency Provisions. In these instances, the Trust is authorised to prevent a patient from leaving or to bring a patient to a place they may be deprived of their liberty. </a:t>
            </a:r>
          </a:p>
          <a:p>
            <a:pPr marL="0" indent="0">
              <a:buNone/>
            </a:pPr>
            <a:endParaRPr lang="en-GB" sz="2000" dirty="0" smtClean="0">
              <a:latin typeface="Calibri" panose="020F0502020204030204" pitchFamily="34" charset="0"/>
              <a:cs typeface="Calibri" panose="020F0502020204030204" pitchFamily="34" charset="0"/>
            </a:endParaRPr>
          </a:p>
          <a:p>
            <a:pPr marL="0" indent="0">
              <a:buNone/>
            </a:pPr>
            <a:endParaRPr lang="en-GB" dirty="0"/>
          </a:p>
        </p:txBody>
      </p:sp>
      <p:pic>
        <p:nvPicPr>
          <p:cNvPr id="4" name="Picture 3"/>
          <p:cNvPicPr>
            <a:picLocks noChangeAspect="1"/>
          </p:cNvPicPr>
          <p:nvPr/>
        </p:nvPicPr>
        <p:blipFill rotWithShape="1">
          <a:blip r:embed="rId2"/>
          <a:srcRect t="5753" b="8230"/>
          <a:stretch/>
        </p:blipFill>
        <p:spPr>
          <a:xfrm>
            <a:off x="4813278" y="1772816"/>
            <a:ext cx="4330722" cy="4115210"/>
          </a:xfrm>
          <a:prstGeom prst="rect">
            <a:avLst/>
          </a:prstGeom>
        </p:spPr>
      </p:pic>
    </p:spTree>
    <p:extLst>
      <p:ext uri="{BB962C8B-B14F-4D97-AF65-F5344CB8AC3E}">
        <p14:creationId xmlns:p14="http://schemas.microsoft.com/office/powerpoint/2010/main" val="1105040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05" y="116632"/>
            <a:ext cx="8867328" cy="1143000"/>
          </a:xfrm>
        </p:spPr>
        <p:txBody>
          <a:bodyPr/>
          <a:lstStyle/>
          <a:p>
            <a:r>
              <a:rPr lang="en-GB" dirty="0"/>
              <a:t>Examples of Deprivation of Liberty</a:t>
            </a:r>
          </a:p>
        </p:txBody>
      </p:sp>
      <p:sp>
        <p:nvSpPr>
          <p:cNvPr id="3" name="Content Placeholder 2"/>
          <p:cNvSpPr>
            <a:spLocks noGrp="1"/>
          </p:cNvSpPr>
          <p:nvPr>
            <p:ph idx="1"/>
          </p:nvPr>
        </p:nvSpPr>
        <p:spPr>
          <a:xfrm>
            <a:off x="302304" y="1412776"/>
            <a:ext cx="7438048" cy="3962400"/>
          </a:xfrm>
        </p:spPr>
        <p:txBody>
          <a:bodyPr/>
          <a:lstStyle/>
          <a:p>
            <a:r>
              <a:rPr lang="en-GB" sz="2000" dirty="0">
                <a:latin typeface="Calibri" panose="020F0502020204030204" pitchFamily="34" charset="0"/>
                <a:cs typeface="Calibri" panose="020F0502020204030204" pitchFamily="34" charset="0"/>
              </a:rPr>
              <a:t>K</a:t>
            </a:r>
            <a:r>
              <a:rPr lang="en-GB" sz="2000" dirty="0" smtClean="0">
                <a:latin typeface="Calibri" panose="020F0502020204030204" pitchFamily="34" charset="0"/>
                <a:cs typeface="Calibri" panose="020F0502020204030204" pitchFamily="34" charset="0"/>
              </a:rPr>
              <a:t>eypad </a:t>
            </a:r>
            <a:r>
              <a:rPr lang="en-GB" sz="2000" dirty="0">
                <a:latin typeface="Calibri" panose="020F0502020204030204" pitchFamily="34" charset="0"/>
                <a:cs typeface="Calibri" panose="020F0502020204030204" pitchFamily="34" charset="0"/>
              </a:rPr>
              <a:t>entry </a:t>
            </a:r>
            <a:r>
              <a:rPr lang="en-GB" sz="2000" dirty="0" smtClean="0">
                <a:latin typeface="Calibri" panose="020F0502020204030204" pitchFamily="34" charset="0"/>
                <a:cs typeface="Calibri" panose="020F0502020204030204" pitchFamily="34" charset="0"/>
              </a:rPr>
              <a:t>system and not having code</a:t>
            </a:r>
          </a:p>
          <a:p>
            <a:r>
              <a:rPr lang="en-GB" sz="2000" dirty="0">
                <a:latin typeface="Calibri" panose="020F0502020204030204" pitchFamily="34" charset="0"/>
                <a:cs typeface="Calibri" panose="020F0502020204030204" pitchFamily="34" charset="0"/>
              </a:rPr>
              <a:t>L</a:t>
            </a:r>
            <a:r>
              <a:rPr lang="en-GB" sz="2000" dirty="0" smtClean="0">
                <a:latin typeface="Calibri" panose="020F0502020204030204" pitchFamily="34" charset="0"/>
                <a:cs typeface="Calibri" panose="020F0502020204030204" pitchFamily="34" charset="0"/>
              </a:rPr>
              <a:t>ocked doors</a:t>
            </a: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Being under continuous supervision and control</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C</a:t>
            </a:r>
            <a:r>
              <a:rPr lang="en-GB" sz="2000" dirty="0" smtClean="0">
                <a:latin typeface="Calibri" panose="020F0502020204030204" pitchFamily="34" charset="0"/>
                <a:cs typeface="Calibri" panose="020F0502020204030204" pitchFamily="34" charset="0"/>
              </a:rPr>
              <a:t>are </a:t>
            </a:r>
            <a:r>
              <a:rPr lang="en-GB" sz="2000" dirty="0">
                <a:latin typeface="Calibri" panose="020F0502020204030204" pitchFamily="34" charset="0"/>
                <a:cs typeface="Calibri" panose="020F0502020204030204" pitchFamily="34" charset="0"/>
              </a:rPr>
              <a:t>plan saying someone can only go into the community with an escort</a:t>
            </a:r>
          </a:p>
          <a:p>
            <a:r>
              <a:rPr lang="en-GB" sz="2000" dirty="0" smtClean="0">
                <a:latin typeface="Calibri" panose="020F0502020204030204" pitchFamily="34" charset="0"/>
                <a:cs typeface="Calibri" panose="020F0502020204030204" pitchFamily="34" charset="0"/>
              </a:rPr>
              <a:t>1-1 supervision</a:t>
            </a: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Not being allowed to leave</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U</a:t>
            </a:r>
            <a:r>
              <a:rPr lang="en-GB" sz="2000" dirty="0" smtClean="0">
                <a:latin typeface="Calibri" panose="020F0502020204030204" pitchFamily="34" charset="0"/>
                <a:cs typeface="Calibri" panose="020F0502020204030204" pitchFamily="34" charset="0"/>
              </a:rPr>
              <a:t>se </a:t>
            </a:r>
            <a:r>
              <a:rPr lang="en-GB" sz="2000" dirty="0">
                <a:latin typeface="Calibri" panose="020F0502020204030204" pitchFamily="34" charset="0"/>
                <a:cs typeface="Calibri" panose="020F0502020204030204" pitchFamily="34" charset="0"/>
              </a:rPr>
              <a:t>of </a:t>
            </a:r>
            <a:r>
              <a:rPr lang="en-GB" sz="2000" dirty="0" smtClean="0">
                <a:latin typeface="Calibri" panose="020F0502020204030204" pitchFamily="34" charset="0"/>
                <a:cs typeface="Calibri" panose="020F0502020204030204" pitchFamily="34" charset="0"/>
              </a:rPr>
              <a:t>restraints and restrictive practices </a:t>
            </a:r>
            <a:r>
              <a:rPr lang="en-GB" sz="2000" dirty="0">
                <a:latin typeface="Calibri" panose="020F0502020204030204" pitchFamily="34" charset="0"/>
                <a:cs typeface="Calibri" panose="020F0502020204030204" pitchFamily="34" charset="0"/>
              </a:rPr>
              <a:t>in the event of objections or resistance to personal </a:t>
            </a:r>
            <a:r>
              <a:rPr lang="en-GB" sz="2000" dirty="0" smtClean="0">
                <a:latin typeface="Calibri" panose="020F0502020204030204" pitchFamily="34" charset="0"/>
                <a:cs typeface="Calibri" panose="020F0502020204030204" pitchFamily="34" charset="0"/>
              </a:rPr>
              <a:t>care</a:t>
            </a:r>
          </a:p>
          <a:p>
            <a:r>
              <a:rPr lang="en-GB" sz="2000" dirty="0">
                <a:latin typeface="Calibri" panose="020F0502020204030204" pitchFamily="34" charset="0"/>
                <a:cs typeface="Calibri" panose="020F0502020204030204" pitchFamily="34" charset="0"/>
              </a:rPr>
              <a:t>Limited choice of meals and where to eat them (including restrictions on residents’ ability to go out for meals)</a:t>
            </a:r>
          </a:p>
          <a:p>
            <a:r>
              <a:rPr lang="en-GB" sz="2000" dirty="0">
                <a:latin typeface="Calibri" panose="020F0502020204030204" pitchFamily="34" charset="0"/>
                <a:cs typeface="Calibri" panose="020F0502020204030204" pitchFamily="34" charset="0"/>
              </a:rPr>
              <a:t>Set times for visits</a:t>
            </a:r>
          </a:p>
          <a:p>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80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r>
            <a:br>
              <a:rPr lang="en-GB" dirty="0"/>
            </a:br>
            <a:r>
              <a:rPr lang="en-GB" dirty="0"/>
              <a:t/>
            </a:r>
            <a:br>
              <a:rPr lang="en-GB" dirty="0"/>
            </a:br>
            <a:r>
              <a:rPr lang="en-GB" dirty="0"/>
              <a:t>Adult Safeguarding: </a:t>
            </a:r>
            <a:r>
              <a:rPr lang="en-GB" dirty="0" smtClean="0"/>
              <a:t/>
            </a:r>
            <a:br>
              <a:rPr lang="en-GB" dirty="0" smtClean="0"/>
            </a:br>
            <a:r>
              <a:rPr lang="en-GB" dirty="0" smtClean="0"/>
              <a:t>What </a:t>
            </a:r>
            <a:r>
              <a:rPr lang="en-GB" dirty="0"/>
              <a:t>would you do?</a:t>
            </a:r>
            <a:br>
              <a:rPr lang="en-GB" dirty="0"/>
            </a:br>
            <a:endParaRPr lang="en-GB" dirty="0"/>
          </a:p>
        </p:txBody>
      </p:sp>
      <p:sp>
        <p:nvSpPr>
          <p:cNvPr id="3" name="Content Placeholder 2"/>
          <p:cNvSpPr>
            <a:spLocks noGrp="1"/>
          </p:cNvSpPr>
          <p:nvPr>
            <p:ph idx="1"/>
          </p:nvPr>
        </p:nvSpPr>
        <p:spPr>
          <a:xfrm>
            <a:off x="323528" y="1916832"/>
            <a:ext cx="7488832" cy="3962400"/>
          </a:xfrm>
        </p:spPr>
        <p:txBody>
          <a:bodyPr/>
          <a:lstStyle/>
          <a:p>
            <a:r>
              <a:rPr lang="en-GB" sz="2000" dirty="0">
                <a:latin typeface="Calibri" panose="020F0502020204030204" pitchFamily="34" charset="0"/>
                <a:cs typeface="Calibri" panose="020F0502020204030204" pitchFamily="34" charset="0"/>
              </a:rPr>
              <a:t>Nora is a patient on the ward. Nora has Dementia. You see her daughter swearing at her and poking her on the </a:t>
            </a:r>
            <a:r>
              <a:rPr lang="en-GB" sz="2000" dirty="0" smtClean="0">
                <a:latin typeface="Calibri" panose="020F0502020204030204" pitchFamily="34" charset="0"/>
                <a:cs typeface="Calibri" panose="020F0502020204030204" pitchFamily="34" charset="0"/>
              </a:rPr>
              <a:t>shoulder</a:t>
            </a:r>
          </a:p>
          <a:p>
            <a:pPr marL="0" indent="0">
              <a:buNone/>
            </a:pPr>
            <a:r>
              <a:rPr lang="en-GB" sz="2000" b="1" dirty="0" smtClean="0">
                <a:solidFill>
                  <a:schemeClr val="accent1">
                    <a:lumMod val="50000"/>
                  </a:schemeClr>
                </a:solidFill>
                <a:latin typeface="Calibri" panose="020F0502020204030204" pitchFamily="34" charset="0"/>
                <a:cs typeface="Calibri" panose="020F0502020204030204" pitchFamily="34" charset="0"/>
              </a:rPr>
              <a:t>      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p>
          <a:p>
            <a:pPr marL="0" indent="0">
              <a:buNone/>
            </a:pPr>
            <a:r>
              <a:rPr lang="en-GB" sz="2000" dirty="0">
                <a:latin typeface="Calibri" panose="020F0502020204030204" pitchFamily="34" charset="0"/>
                <a:cs typeface="Calibri" panose="020F0502020204030204" pitchFamily="34" charset="0"/>
              </a:rPr>
              <a:t>      </a:t>
            </a:r>
            <a:r>
              <a:rPr lang="en-GB" sz="2000" b="1" dirty="0">
                <a:solidFill>
                  <a:srgbClr val="C00000"/>
                </a:solidFill>
                <a:latin typeface="Calibri" panose="020F0502020204030204" pitchFamily="34" charset="0"/>
                <a:cs typeface="Calibri" panose="020F0502020204030204" pitchFamily="34" charset="0"/>
              </a:rPr>
              <a:t>Report to Ward Manager</a:t>
            </a:r>
          </a:p>
          <a:p>
            <a:pPr marL="0" indent="0">
              <a:buNone/>
            </a:pPr>
            <a:endParaRPr lang="en-GB" sz="2000" dirty="0" smtClean="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An older patient has been pressing her buzzer for assistance to get to the bathroom. A Nurse has turned off the buzzer but has not taken the lady to the </a:t>
            </a:r>
            <a:r>
              <a:rPr lang="en-GB" sz="2000" dirty="0" smtClean="0">
                <a:latin typeface="Calibri" panose="020F0502020204030204" pitchFamily="34" charset="0"/>
                <a:cs typeface="Calibri" panose="020F0502020204030204" pitchFamily="34" charset="0"/>
              </a:rPr>
              <a:t>bathroom</a:t>
            </a:r>
          </a:p>
          <a:p>
            <a:pPr marL="0" indent="0">
              <a:buNone/>
            </a:pPr>
            <a:r>
              <a:rPr lang="en-GB" sz="2000" dirty="0" smtClean="0">
                <a:latin typeface="Calibri" panose="020F0502020204030204" pitchFamily="34" charset="0"/>
                <a:cs typeface="Calibri" panose="020F0502020204030204" pitchFamily="34" charset="0"/>
              </a:rPr>
              <a:t>      </a:t>
            </a:r>
            <a:r>
              <a:rPr lang="en-GB" sz="2000" b="1" dirty="0" smtClean="0">
                <a:solidFill>
                  <a:schemeClr val="accent1">
                    <a:lumMod val="50000"/>
                  </a:schemeClr>
                </a:solidFill>
                <a:latin typeface="Calibri" panose="020F0502020204030204" pitchFamily="34" charset="0"/>
                <a:cs typeface="Calibri" panose="020F0502020204030204" pitchFamily="34" charset="0"/>
              </a:rPr>
              <a:t>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p>
          <a:p>
            <a:pPr marL="0" indent="0">
              <a:buNone/>
            </a:pPr>
            <a:r>
              <a:rPr lang="en-GB" sz="2000" dirty="0">
                <a:latin typeface="Calibri" panose="020F0502020204030204" pitchFamily="34" charset="0"/>
                <a:cs typeface="Calibri" panose="020F0502020204030204" pitchFamily="34" charset="0"/>
              </a:rPr>
              <a:t>      </a:t>
            </a:r>
            <a:r>
              <a:rPr lang="en-GB" sz="2000" b="1" dirty="0">
                <a:solidFill>
                  <a:srgbClr val="C00000"/>
                </a:solidFill>
                <a:latin typeface="Calibri" panose="020F0502020204030204" pitchFamily="34" charset="0"/>
                <a:cs typeface="Calibri" panose="020F0502020204030204" pitchFamily="34" charset="0"/>
              </a:rPr>
              <a:t>Report to Ward Manager</a:t>
            </a:r>
          </a:p>
          <a:p>
            <a:pPr marL="0" indent="0">
              <a:buNone/>
            </a:pPr>
            <a:endParaRPr lang="en-GB" sz="2000" dirty="0" smtClean="0">
              <a:latin typeface="Calibri" panose="020F0502020204030204" pitchFamily="34" charset="0"/>
              <a:cs typeface="Calibri" panose="020F0502020204030204" pitchFamily="34" charset="0"/>
            </a:endParaRPr>
          </a:p>
          <a:p>
            <a:pPr marL="0" indent="0">
              <a:buNone/>
            </a:pPr>
            <a:endParaRPr lang="en-GB" sz="2000" dirty="0" smtClean="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7812360" y="260648"/>
            <a:ext cx="915764" cy="1440160"/>
          </a:xfrm>
          <a:prstGeom prst="rect">
            <a:avLst/>
          </a:prstGeom>
        </p:spPr>
      </p:pic>
    </p:spTree>
    <p:extLst>
      <p:ext uri="{BB962C8B-B14F-4D97-AF65-F5344CB8AC3E}">
        <p14:creationId xmlns:p14="http://schemas.microsoft.com/office/powerpoint/2010/main" val="29368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r>
            <a:br>
              <a:rPr lang="en-GB" dirty="0"/>
            </a:br>
            <a:r>
              <a:rPr lang="en-GB" dirty="0"/>
              <a:t>Adult Safeguarding: </a:t>
            </a:r>
            <a:r>
              <a:rPr lang="en-GB" dirty="0" smtClean="0"/>
              <a:t/>
            </a:r>
            <a:br>
              <a:rPr lang="en-GB" dirty="0" smtClean="0"/>
            </a:br>
            <a:r>
              <a:rPr lang="en-GB" dirty="0" smtClean="0"/>
              <a:t>What </a:t>
            </a:r>
            <a:r>
              <a:rPr lang="en-GB" dirty="0"/>
              <a:t>would you do?</a:t>
            </a:r>
            <a:br>
              <a:rPr lang="en-GB" dirty="0"/>
            </a:br>
            <a:endParaRPr lang="en-GB" dirty="0"/>
          </a:p>
        </p:txBody>
      </p:sp>
      <p:sp>
        <p:nvSpPr>
          <p:cNvPr id="3" name="Content Placeholder 2"/>
          <p:cNvSpPr>
            <a:spLocks noGrp="1"/>
          </p:cNvSpPr>
          <p:nvPr>
            <p:ph idx="1"/>
          </p:nvPr>
        </p:nvSpPr>
        <p:spPr>
          <a:xfrm>
            <a:off x="323528" y="1844824"/>
            <a:ext cx="7344816" cy="3962400"/>
          </a:xfrm>
        </p:spPr>
        <p:txBody>
          <a:bodyPr/>
          <a:lstStyle/>
          <a:p>
            <a:r>
              <a:rPr lang="en-GB" sz="2000" dirty="0" smtClean="0">
                <a:latin typeface="Calibri" panose="020F0502020204030204" pitchFamily="34" charset="0"/>
                <a:cs typeface="Calibri" panose="020F0502020204030204" pitchFamily="34" charset="0"/>
              </a:rPr>
              <a:t>Elizabeth </a:t>
            </a:r>
            <a:r>
              <a:rPr lang="en-GB" sz="2000" dirty="0">
                <a:latin typeface="Calibri" panose="020F0502020204030204" pitchFamily="34" charset="0"/>
                <a:cs typeface="Calibri" panose="020F0502020204030204" pitchFamily="34" charset="0"/>
              </a:rPr>
              <a:t>requires a pureed diet. You see another member of staff handing her a meal that is not </a:t>
            </a:r>
            <a:r>
              <a:rPr lang="en-GB" sz="2000" dirty="0" smtClean="0">
                <a:latin typeface="Calibri" panose="020F0502020204030204" pitchFamily="34" charset="0"/>
                <a:cs typeface="Calibri" panose="020F0502020204030204" pitchFamily="34" charset="0"/>
              </a:rPr>
              <a:t>pureed</a:t>
            </a:r>
          </a:p>
          <a:p>
            <a:pPr marL="0" indent="0">
              <a:buNone/>
            </a:pPr>
            <a:r>
              <a:rPr lang="en-GB" sz="2000" dirty="0" smtClean="0">
                <a:latin typeface="Calibri" panose="020F0502020204030204" pitchFamily="34" charset="0"/>
                <a:cs typeface="Calibri" panose="020F0502020204030204" pitchFamily="34" charset="0"/>
              </a:rPr>
              <a:t>      </a:t>
            </a:r>
            <a:r>
              <a:rPr lang="en-GB" sz="2000" b="1" dirty="0" smtClean="0">
                <a:solidFill>
                  <a:schemeClr val="accent1">
                    <a:lumMod val="50000"/>
                  </a:schemeClr>
                </a:solidFill>
                <a:latin typeface="Calibri" panose="020F0502020204030204" pitchFamily="34" charset="0"/>
                <a:cs typeface="Calibri" panose="020F0502020204030204" pitchFamily="34" charset="0"/>
              </a:rPr>
              <a:t>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p>
          <a:p>
            <a:pPr marL="0" indent="0">
              <a:buNone/>
            </a:pPr>
            <a:r>
              <a:rPr lang="en-GB" sz="2000" dirty="0">
                <a:latin typeface="Calibri" panose="020F0502020204030204" pitchFamily="34" charset="0"/>
                <a:cs typeface="Calibri" panose="020F0502020204030204" pitchFamily="34" charset="0"/>
              </a:rPr>
              <a:t>      </a:t>
            </a:r>
            <a:r>
              <a:rPr lang="en-GB" sz="2000" b="1" dirty="0">
                <a:solidFill>
                  <a:srgbClr val="C00000"/>
                </a:solidFill>
                <a:latin typeface="Calibri" panose="020F0502020204030204" pitchFamily="34" charset="0"/>
                <a:cs typeface="Calibri" panose="020F0502020204030204" pitchFamily="34" charset="0"/>
              </a:rPr>
              <a:t>S</a:t>
            </a:r>
            <a:r>
              <a:rPr lang="en-GB" sz="2000" b="1" dirty="0" smtClean="0">
                <a:solidFill>
                  <a:srgbClr val="C00000"/>
                </a:solidFill>
                <a:latin typeface="Calibri" panose="020F0502020204030204" pitchFamily="34" charset="0"/>
                <a:cs typeface="Calibri" panose="020F0502020204030204" pitchFamily="34" charset="0"/>
              </a:rPr>
              <a:t>peak up immediately and Report </a:t>
            </a:r>
            <a:r>
              <a:rPr lang="en-GB" sz="2000" b="1" dirty="0">
                <a:solidFill>
                  <a:srgbClr val="C00000"/>
                </a:solidFill>
                <a:latin typeface="Calibri" panose="020F0502020204030204" pitchFamily="34" charset="0"/>
                <a:cs typeface="Calibri" panose="020F0502020204030204" pitchFamily="34" charset="0"/>
              </a:rPr>
              <a:t>to Ward Manager</a:t>
            </a:r>
          </a:p>
          <a:p>
            <a:pPr marL="0" indent="0">
              <a:buNone/>
            </a:pPr>
            <a:endParaRPr lang="en-GB" sz="2000" dirty="0" smtClean="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You have contact with other members of staff via Instagram/Facebook. Today you read comments that refer to service user as ‘cuckoo</a:t>
            </a:r>
            <a:r>
              <a:rPr lang="en-GB" sz="2000" dirty="0" smtClean="0">
                <a:latin typeface="Calibri" panose="020F0502020204030204" pitchFamily="34" charset="0"/>
                <a:cs typeface="Calibri" panose="020F0502020204030204" pitchFamily="34" charset="0"/>
              </a:rPr>
              <a:t>’</a:t>
            </a:r>
          </a:p>
          <a:p>
            <a:pPr marL="0" indent="0">
              <a:buNone/>
            </a:pPr>
            <a:r>
              <a:rPr lang="en-GB" sz="2000" b="1" dirty="0" smtClean="0">
                <a:solidFill>
                  <a:schemeClr val="accent1">
                    <a:lumMod val="50000"/>
                  </a:schemeClr>
                </a:solidFill>
                <a:latin typeface="Calibri" panose="020F0502020204030204" pitchFamily="34" charset="0"/>
                <a:cs typeface="Calibri" panose="020F0502020204030204" pitchFamily="34" charset="0"/>
              </a:rPr>
              <a:t>      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p>
          <a:p>
            <a:pPr marL="0" indent="0">
              <a:buNone/>
            </a:pPr>
            <a:r>
              <a:rPr lang="en-GB" sz="2000" dirty="0">
                <a:latin typeface="Calibri" panose="020F0502020204030204" pitchFamily="34" charset="0"/>
                <a:cs typeface="Calibri" panose="020F0502020204030204" pitchFamily="34" charset="0"/>
              </a:rPr>
              <a:t>      </a:t>
            </a:r>
            <a:r>
              <a:rPr lang="en-GB" sz="2000" b="1" dirty="0">
                <a:solidFill>
                  <a:srgbClr val="C00000"/>
                </a:solidFill>
                <a:latin typeface="Calibri" panose="020F0502020204030204" pitchFamily="34" charset="0"/>
                <a:cs typeface="Calibri" panose="020F0502020204030204" pitchFamily="34" charset="0"/>
              </a:rPr>
              <a:t>Report to </a:t>
            </a:r>
            <a:r>
              <a:rPr lang="en-GB" sz="2000" b="1" dirty="0" smtClean="0">
                <a:solidFill>
                  <a:srgbClr val="C00000"/>
                </a:solidFill>
                <a:latin typeface="Calibri" panose="020F0502020204030204" pitchFamily="34" charset="0"/>
                <a:cs typeface="Calibri" panose="020F0502020204030204" pitchFamily="34" charset="0"/>
              </a:rPr>
              <a:t>Line </a:t>
            </a:r>
            <a:r>
              <a:rPr lang="en-GB" sz="2000" b="1" dirty="0">
                <a:solidFill>
                  <a:srgbClr val="C00000"/>
                </a:solidFill>
                <a:latin typeface="Calibri" panose="020F0502020204030204" pitchFamily="34" charset="0"/>
                <a:cs typeface="Calibri" panose="020F0502020204030204" pitchFamily="34" charset="0"/>
              </a:rPr>
              <a:t>Manager</a:t>
            </a:r>
          </a:p>
          <a:p>
            <a:pPr marL="0" indent="0">
              <a:buNone/>
            </a:pPr>
            <a:endParaRPr lang="en-GB" sz="2000" dirty="0" smtClean="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7812360" y="260648"/>
            <a:ext cx="915764" cy="1440160"/>
          </a:xfrm>
          <a:prstGeom prst="rect">
            <a:avLst/>
          </a:prstGeom>
        </p:spPr>
      </p:pic>
    </p:spTree>
    <p:extLst>
      <p:ext uri="{BB962C8B-B14F-4D97-AF65-F5344CB8AC3E}">
        <p14:creationId xmlns:p14="http://schemas.microsoft.com/office/powerpoint/2010/main" val="357120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r>
            <a:br>
              <a:rPr lang="en-GB" dirty="0"/>
            </a:br>
            <a:r>
              <a:rPr lang="en-GB" dirty="0"/>
              <a:t/>
            </a:r>
            <a:br>
              <a:rPr lang="en-GB" dirty="0"/>
            </a:br>
            <a:r>
              <a:rPr lang="en-GB" dirty="0" smtClean="0"/>
              <a:t>Child </a:t>
            </a:r>
            <a:r>
              <a:rPr lang="en-GB" dirty="0"/>
              <a:t>Safeguarding: </a:t>
            </a:r>
            <a:r>
              <a:rPr lang="en-GB" dirty="0" smtClean="0"/>
              <a:t/>
            </a:r>
            <a:br>
              <a:rPr lang="en-GB" dirty="0" smtClean="0"/>
            </a:br>
            <a:r>
              <a:rPr lang="en-GB" dirty="0" smtClean="0"/>
              <a:t>What </a:t>
            </a:r>
            <a:r>
              <a:rPr lang="en-GB" dirty="0"/>
              <a:t>would you do?</a:t>
            </a:r>
            <a:br>
              <a:rPr lang="en-GB" dirty="0"/>
            </a:br>
            <a:endParaRPr lang="en-GB" dirty="0"/>
          </a:p>
        </p:txBody>
      </p:sp>
      <p:sp>
        <p:nvSpPr>
          <p:cNvPr id="3" name="Content Placeholder 2"/>
          <p:cNvSpPr>
            <a:spLocks noGrp="1"/>
          </p:cNvSpPr>
          <p:nvPr>
            <p:ph idx="1"/>
          </p:nvPr>
        </p:nvSpPr>
        <p:spPr>
          <a:xfrm>
            <a:off x="251520" y="1916832"/>
            <a:ext cx="7560840" cy="3962400"/>
          </a:xfrm>
        </p:spPr>
        <p:txBody>
          <a:bodyPr/>
          <a:lstStyle/>
          <a:p>
            <a:r>
              <a:rPr lang="en-GB" sz="2000" dirty="0" smtClean="0">
                <a:latin typeface="Calibri" panose="020F0502020204030204" pitchFamily="34" charset="0"/>
                <a:cs typeface="Calibri" panose="020F0502020204030204" pitchFamily="34" charset="0"/>
              </a:rPr>
              <a:t>Jim </a:t>
            </a:r>
            <a:r>
              <a:rPr lang="en-GB" sz="2000" dirty="0">
                <a:latin typeface="Calibri" panose="020F0502020204030204" pitchFamily="34" charset="0"/>
                <a:cs typeface="Calibri" panose="020F0502020204030204" pitchFamily="34" charset="0"/>
              </a:rPr>
              <a:t>was asked to transfer Lucy, a female patient from A&amp;E to the ward. Lucy’s partner and two children were accompanying them. Whilst waiting for the lift the children were talking quietly to each other. Lucy’s partner grabbed them and told them to “shut up or else.” </a:t>
            </a: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children remained silent. When the lift arrived the oldest child was pushed forward by Lucy’s partner, causing him to trip and bang his arm on the bed. The child didn’t say anything, just rubbed his arm quietly. Lucy said he was clumsy and always banging into </a:t>
            </a:r>
            <a:r>
              <a:rPr lang="en-GB" sz="2000" dirty="0" smtClean="0">
                <a:latin typeface="Calibri" panose="020F0502020204030204" pitchFamily="34" charset="0"/>
                <a:cs typeface="Calibri" panose="020F0502020204030204" pitchFamily="34" charset="0"/>
              </a:rPr>
              <a:t>things</a:t>
            </a: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      </a:t>
            </a:r>
            <a:r>
              <a:rPr lang="en-GB" sz="2000" b="1" dirty="0" smtClean="0">
                <a:solidFill>
                  <a:schemeClr val="accent1">
                    <a:lumMod val="50000"/>
                  </a:schemeClr>
                </a:solidFill>
                <a:latin typeface="Calibri" panose="020F0502020204030204" pitchFamily="34" charset="0"/>
                <a:cs typeface="Calibri" panose="020F0502020204030204" pitchFamily="34" charset="0"/>
              </a:rPr>
              <a:t>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r>
              <a:rPr lang="en-GB" sz="2000" b="1" dirty="0" smtClean="0">
                <a:solidFill>
                  <a:schemeClr val="accent1">
                    <a:lumMod val="50000"/>
                  </a:schemeClr>
                </a:solidFill>
                <a:latin typeface="Calibri" panose="020F0502020204030204" pitchFamily="34" charset="0"/>
                <a:cs typeface="Calibri" panose="020F0502020204030204" pitchFamily="34" charset="0"/>
              </a:rPr>
              <a:t>? </a:t>
            </a:r>
          </a:p>
          <a:p>
            <a:pPr marL="0" indent="0">
              <a:buNone/>
            </a:pP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r>
              <a:rPr lang="en-GB" sz="2000" b="1" dirty="0" smtClean="0">
                <a:solidFill>
                  <a:srgbClr val="C00000"/>
                </a:solidFill>
                <a:latin typeface="Calibri" panose="020F0502020204030204" pitchFamily="34" charset="0"/>
                <a:cs typeface="Calibri" panose="020F0502020204030204" pitchFamily="34" charset="0"/>
              </a:rPr>
              <a:t>Report </a:t>
            </a:r>
            <a:r>
              <a:rPr lang="en-GB" sz="2000" b="1" dirty="0">
                <a:solidFill>
                  <a:srgbClr val="C00000"/>
                </a:solidFill>
                <a:latin typeface="Calibri" panose="020F0502020204030204" pitchFamily="34" charset="0"/>
                <a:cs typeface="Calibri" panose="020F0502020204030204" pitchFamily="34" charset="0"/>
              </a:rPr>
              <a:t>to Ward Manager</a:t>
            </a:r>
          </a:p>
          <a:p>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7812360" y="260648"/>
            <a:ext cx="915764" cy="1440160"/>
          </a:xfrm>
          <a:prstGeom prst="rect">
            <a:avLst/>
          </a:prstGeom>
        </p:spPr>
      </p:pic>
    </p:spTree>
    <p:extLst>
      <p:ext uri="{BB962C8B-B14F-4D97-AF65-F5344CB8AC3E}">
        <p14:creationId xmlns:p14="http://schemas.microsoft.com/office/powerpoint/2010/main" val="14174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r>
            <a:br>
              <a:rPr lang="en-GB" dirty="0"/>
            </a:br>
            <a:r>
              <a:rPr lang="en-GB" dirty="0"/>
              <a:t/>
            </a:r>
            <a:br>
              <a:rPr lang="en-GB" dirty="0"/>
            </a:br>
            <a:r>
              <a:rPr lang="en-GB" dirty="0" smtClean="0"/>
              <a:t>Child </a:t>
            </a:r>
            <a:r>
              <a:rPr lang="en-GB" dirty="0"/>
              <a:t>Safeguarding: </a:t>
            </a:r>
            <a:r>
              <a:rPr lang="en-GB" dirty="0" smtClean="0"/>
              <a:t/>
            </a:r>
            <a:br>
              <a:rPr lang="en-GB" dirty="0" smtClean="0"/>
            </a:br>
            <a:r>
              <a:rPr lang="en-GB" dirty="0" smtClean="0"/>
              <a:t>What </a:t>
            </a:r>
            <a:r>
              <a:rPr lang="en-GB" dirty="0"/>
              <a:t>would you do?</a:t>
            </a:r>
            <a:br>
              <a:rPr lang="en-GB" dirty="0"/>
            </a:br>
            <a:endParaRPr lang="en-GB" dirty="0"/>
          </a:p>
        </p:txBody>
      </p:sp>
      <p:sp>
        <p:nvSpPr>
          <p:cNvPr id="3" name="Content Placeholder 2"/>
          <p:cNvSpPr>
            <a:spLocks noGrp="1"/>
          </p:cNvSpPr>
          <p:nvPr>
            <p:ph idx="1"/>
          </p:nvPr>
        </p:nvSpPr>
        <p:spPr>
          <a:xfrm>
            <a:off x="251520" y="1916832"/>
            <a:ext cx="7344816" cy="3962400"/>
          </a:xfrm>
        </p:spPr>
        <p:txBody>
          <a:bodyPr/>
          <a:lstStyle/>
          <a:p>
            <a:r>
              <a:rPr lang="en-GB" sz="2000" dirty="0" smtClean="0">
                <a:latin typeface="Calibri" panose="020F0502020204030204" pitchFamily="34" charset="0"/>
                <a:cs typeface="Calibri" panose="020F0502020204030204" pitchFamily="34" charset="0"/>
              </a:rPr>
              <a:t>Sheila </a:t>
            </a:r>
            <a:r>
              <a:rPr lang="en-GB" sz="2000" dirty="0">
                <a:latin typeface="Calibri" panose="020F0502020204030204" pitchFamily="34" charset="0"/>
                <a:cs typeface="Calibri" panose="020F0502020204030204" pitchFamily="34" charset="0"/>
              </a:rPr>
              <a:t>is cleaning the floor in a busy children’s ward, she notices a commotion and witnesses a child being slapped by an </a:t>
            </a:r>
            <a:r>
              <a:rPr lang="en-GB" sz="2000" dirty="0" smtClean="0">
                <a:latin typeface="Calibri" panose="020F0502020204030204" pitchFamily="34" charset="0"/>
                <a:cs typeface="Calibri" panose="020F0502020204030204" pitchFamily="34" charset="0"/>
              </a:rPr>
              <a:t>adult</a:t>
            </a: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      </a:t>
            </a:r>
            <a:r>
              <a:rPr lang="en-GB" sz="2000" b="1" dirty="0" smtClean="0">
                <a:solidFill>
                  <a:schemeClr val="accent1">
                    <a:lumMod val="50000"/>
                  </a:schemeClr>
                </a:solidFill>
                <a:latin typeface="Calibri" panose="020F0502020204030204" pitchFamily="34" charset="0"/>
                <a:cs typeface="Calibri" panose="020F0502020204030204" pitchFamily="34" charset="0"/>
              </a:rPr>
              <a:t>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r>
              <a:rPr lang="en-GB" sz="2000" b="1" dirty="0" smtClean="0">
                <a:solidFill>
                  <a:schemeClr val="accent1">
                    <a:lumMod val="50000"/>
                  </a:schemeClr>
                </a:solidFill>
                <a:latin typeface="Calibri" panose="020F0502020204030204" pitchFamily="34" charset="0"/>
                <a:cs typeface="Calibri" panose="020F0502020204030204" pitchFamily="34" charset="0"/>
              </a:rPr>
              <a:t>?</a:t>
            </a:r>
          </a:p>
          <a:p>
            <a:pPr marL="0" indent="0">
              <a:buNone/>
            </a:pP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r>
              <a:rPr lang="en-GB" sz="2000" b="1" dirty="0" smtClean="0">
                <a:solidFill>
                  <a:srgbClr val="C00000"/>
                </a:solidFill>
                <a:latin typeface="Calibri" panose="020F0502020204030204" pitchFamily="34" charset="0"/>
                <a:cs typeface="Calibri" panose="020F0502020204030204" pitchFamily="34" charset="0"/>
              </a:rPr>
              <a:t>Report </a:t>
            </a:r>
            <a:r>
              <a:rPr lang="en-GB" sz="2000" b="1" dirty="0">
                <a:solidFill>
                  <a:srgbClr val="C00000"/>
                </a:solidFill>
                <a:latin typeface="Calibri" panose="020F0502020204030204" pitchFamily="34" charset="0"/>
                <a:cs typeface="Calibri" panose="020F0502020204030204" pitchFamily="34" charset="0"/>
              </a:rPr>
              <a:t>to Ward Manager</a:t>
            </a:r>
          </a:p>
          <a:p>
            <a:pPr marL="0" indent="0">
              <a:buNone/>
            </a:pP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David </a:t>
            </a:r>
            <a:r>
              <a:rPr lang="en-GB" sz="2000" dirty="0">
                <a:latin typeface="Calibri" panose="020F0502020204030204" pitchFamily="34" charset="0"/>
                <a:cs typeface="Calibri" panose="020F0502020204030204" pitchFamily="34" charset="0"/>
              </a:rPr>
              <a:t>is serving lunch in the hospital canteen, he notices a child sitting crying and sobbing at table after being shouted at by a member of </a:t>
            </a:r>
            <a:r>
              <a:rPr lang="en-GB" sz="2000" dirty="0" smtClean="0">
                <a:latin typeface="Calibri" panose="020F0502020204030204" pitchFamily="34" charset="0"/>
                <a:cs typeface="Calibri" panose="020F0502020204030204" pitchFamily="34" charset="0"/>
              </a:rPr>
              <a:t>staff</a:t>
            </a:r>
            <a:endParaRPr lang="en-GB" sz="2000" dirty="0">
              <a:latin typeface="Calibri" panose="020F0502020204030204" pitchFamily="34" charset="0"/>
              <a:cs typeface="Calibri" panose="020F0502020204030204" pitchFamily="34" charset="0"/>
            </a:endParaRPr>
          </a:p>
          <a:p>
            <a:pPr marL="0" indent="0">
              <a:buNone/>
            </a:pPr>
            <a:r>
              <a:rPr lang="en-GB" sz="2000" b="1" dirty="0" smtClean="0">
                <a:solidFill>
                  <a:schemeClr val="accent1">
                    <a:lumMod val="50000"/>
                  </a:schemeClr>
                </a:solidFill>
                <a:latin typeface="Calibri" panose="020F0502020204030204" pitchFamily="34" charset="0"/>
                <a:cs typeface="Calibri" panose="020F0502020204030204" pitchFamily="34" charset="0"/>
              </a:rPr>
              <a:t>      What </a:t>
            </a:r>
            <a:r>
              <a:rPr lang="en-GB" sz="2000" b="1" dirty="0">
                <a:solidFill>
                  <a:schemeClr val="accent1">
                    <a:lumMod val="50000"/>
                  </a:schemeClr>
                </a:solidFill>
                <a:latin typeface="Calibri" panose="020F0502020204030204" pitchFamily="34" charset="0"/>
                <a:cs typeface="Calibri" panose="020F0502020204030204" pitchFamily="34" charset="0"/>
              </a:rPr>
              <a:t>would you do</a:t>
            </a:r>
            <a:r>
              <a:rPr lang="en-GB" sz="2000" b="1" dirty="0" smtClean="0">
                <a:solidFill>
                  <a:schemeClr val="accent1">
                    <a:lumMod val="50000"/>
                  </a:schemeClr>
                </a:solidFill>
                <a:latin typeface="Calibri" panose="020F0502020204030204" pitchFamily="34" charset="0"/>
                <a:cs typeface="Calibri" panose="020F0502020204030204" pitchFamily="34" charset="0"/>
              </a:rPr>
              <a:t>?</a:t>
            </a:r>
          </a:p>
          <a:p>
            <a:pPr marL="0" indent="0">
              <a:buNone/>
            </a:pP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r>
              <a:rPr lang="en-GB" sz="2000" b="1" dirty="0">
                <a:solidFill>
                  <a:srgbClr val="C00000"/>
                </a:solidFill>
                <a:latin typeface="Calibri" panose="020F0502020204030204" pitchFamily="34" charset="0"/>
                <a:cs typeface="Calibri" panose="020F0502020204030204" pitchFamily="34" charset="0"/>
              </a:rPr>
              <a:t>Report to line manager</a:t>
            </a: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7812360" y="260648"/>
            <a:ext cx="915764" cy="1440160"/>
          </a:xfrm>
          <a:prstGeom prst="rect">
            <a:avLst/>
          </a:prstGeom>
        </p:spPr>
      </p:pic>
    </p:spTree>
    <p:extLst>
      <p:ext uri="{BB962C8B-B14F-4D97-AF65-F5344CB8AC3E}">
        <p14:creationId xmlns:p14="http://schemas.microsoft.com/office/powerpoint/2010/main" val="39007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121"/>
            <a:ext cx="7772400" cy="1143000"/>
          </a:xfrm>
        </p:spPr>
        <p:txBody>
          <a:bodyPr/>
          <a:lstStyle/>
          <a:p>
            <a:pPr algn="ctr"/>
            <a:r>
              <a:rPr lang="en-GB" dirty="0" smtClean="0"/>
              <a:t>Remember!!</a:t>
            </a:r>
            <a:endParaRPr lang="en-GB" dirty="0"/>
          </a:p>
        </p:txBody>
      </p:sp>
      <p:sp>
        <p:nvSpPr>
          <p:cNvPr id="7" name="Oval 6"/>
          <p:cNvSpPr/>
          <p:nvPr/>
        </p:nvSpPr>
        <p:spPr bwMode="auto">
          <a:xfrm>
            <a:off x="323528" y="2060848"/>
            <a:ext cx="360040" cy="36004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5" name="Oval Callout 14"/>
          <p:cNvSpPr/>
          <p:nvPr/>
        </p:nvSpPr>
        <p:spPr bwMode="auto">
          <a:xfrm>
            <a:off x="251520" y="1124744"/>
            <a:ext cx="1512168" cy="1080120"/>
          </a:xfrm>
          <a:prstGeom prst="wedgeEllipseCallout">
            <a:avLst/>
          </a:prstGeom>
          <a:ln w="38100">
            <a:solidFill>
              <a:srgbClr val="C00000"/>
            </a:solidFill>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6" name="Rectangle 5"/>
          <p:cNvSpPr/>
          <p:nvPr/>
        </p:nvSpPr>
        <p:spPr bwMode="auto">
          <a:xfrm>
            <a:off x="7452320" y="3149401"/>
            <a:ext cx="1584176" cy="2580287"/>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3" name="Picture 2"/>
          <p:cNvPicPr>
            <a:picLocks noChangeAspect="1"/>
          </p:cNvPicPr>
          <p:nvPr/>
        </p:nvPicPr>
        <p:blipFill rotWithShape="1">
          <a:blip r:embed="rId2"/>
          <a:srcRect l="37267" t="34355" r="27538"/>
          <a:stretch/>
        </p:blipFill>
        <p:spPr>
          <a:xfrm>
            <a:off x="3491880" y="2452027"/>
            <a:ext cx="1944216" cy="3511981"/>
          </a:xfrm>
          <a:prstGeom prst="rect">
            <a:avLst/>
          </a:prstGeom>
        </p:spPr>
      </p:pic>
      <p:pic>
        <p:nvPicPr>
          <p:cNvPr id="4" name="Picture 3"/>
          <p:cNvPicPr>
            <a:picLocks noChangeAspect="1"/>
          </p:cNvPicPr>
          <p:nvPr/>
        </p:nvPicPr>
        <p:blipFill rotWithShape="1">
          <a:blip r:embed="rId3"/>
          <a:srcRect l="39787" t="39011" r="13004"/>
          <a:stretch/>
        </p:blipFill>
        <p:spPr>
          <a:xfrm>
            <a:off x="467544" y="2382289"/>
            <a:ext cx="2908489" cy="3638999"/>
          </a:xfrm>
          <a:prstGeom prst="rect">
            <a:avLst/>
          </a:prstGeom>
        </p:spPr>
      </p:pic>
      <p:pic>
        <p:nvPicPr>
          <p:cNvPr id="5" name="Picture 4"/>
          <p:cNvPicPr>
            <a:picLocks noChangeAspect="1"/>
          </p:cNvPicPr>
          <p:nvPr/>
        </p:nvPicPr>
        <p:blipFill rotWithShape="1">
          <a:blip r:embed="rId4"/>
          <a:srcRect l="24601" t="40165" r="20548"/>
          <a:stretch/>
        </p:blipFill>
        <p:spPr>
          <a:xfrm>
            <a:off x="5436096" y="2382289"/>
            <a:ext cx="3396374" cy="3588226"/>
          </a:xfrm>
          <a:prstGeom prst="rect">
            <a:avLst/>
          </a:prstGeom>
        </p:spPr>
      </p:pic>
      <p:sp>
        <p:nvSpPr>
          <p:cNvPr id="8" name="Oval 7"/>
          <p:cNvSpPr/>
          <p:nvPr/>
        </p:nvSpPr>
        <p:spPr bwMode="auto">
          <a:xfrm>
            <a:off x="2627784" y="2242814"/>
            <a:ext cx="576064" cy="627637"/>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9" name="Oval 8"/>
          <p:cNvSpPr/>
          <p:nvPr/>
        </p:nvSpPr>
        <p:spPr bwMode="auto">
          <a:xfrm>
            <a:off x="3203848" y="2242814"/>
            <a:ext cx="1152128" cy="767112"/>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1" name="Rectangle 10"/>
          <p:cNvSpPr/>
          <p:nvPr/>
        </p:nvSpPr>
        <p:spPr bwMode="auto">
          <a:xfrm>
            <a:off x="5364088" y="2173077"/>
            <a:ext cx="576064" cy="76711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2" name="Rectangle 11"/>
          <p:cNvSpPr/>
          <p:nvPr/>
        </p:nvSpPr>
        <p:spPr bwMode="auto">
          <a:xfrm>
            <a:off x="5508104" y="1754652"/>
            <a:ext cx="576064" cy="76711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4" name="Oval 13"/>
          <p:cNvSpPr/>
          <p:nvPr/>
        </p:nvSpPr>
        <p:spPr bwMode="auto">
          <a:xfrm>
            <a:off x="8676456" y="2173077"/>
            <a:ext cx="216024" cy="5579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6" name="Oval Callout 15"/>
          <p:cNvSpPr/>
          <p:nvPr/>
        </p:nvSpPr>
        <p:spPr bwMode="auto">
          <a:xfrm>
            <a:off x="1979712" y="1124744"/>
            <a:ext cx="1512168" cy="1046062"/>
          </a:xfrm>
          <a:prstGeom prst="wedgeEllipseCallout">
            <a:avLst/>
          </a:prstGeom>
          <a:ln w="38100">
            <a:solidFill>
              <a:srgbClr val="00B050"/>
            </a:solidFill>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7" name="Oval Callout 16"/>
          <p:cNvSpPr/>
          <p:nvPr/>
        </p:nvSpPr>
        <p:spPr bwMode="auto">
          <a:xfrm>
            <a:off x="3779912" y="1124744"/>
            <a:ext cx="1512168" cy="1046062"/>
          </a:xfrm>
          <a:prstGeom prst="wedgeEllipseCallout">
            <a:avLst/>
          </a:prstGeom>
          <a:ln w="38100">
            <a:solidFill>
              <a:srgbClr val="FFFF00"/>
            </a:solidFill>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8" name="Oval Callout 17"/>
          <p:cNvSpPr/>
          <p:nvPr/>
        </p:nvSpPr>
        <p:spPr bwMode="auto">
          <a:xfrm>
            <a:off x="5580112" y="1124744"/>
            <a:ext cx="1512168" cy="1046062"/>
          </a:xfrm>
          <a:prstGeom prst="wedgeEllipseCallout">
            <a:avLst/>
          </a:prstGeom>
          <a:ln w="38100">
            <a:solidFill>
              <a:srgbClr val="0088B8"/>
            </a:solidFill>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9" name="Oval Callout 18"/>
          <p:cNvSpPr/>
          <p:nvPr/>
        </p:nvSpPr>
        <p:spPr bwMode="auto">
          <a:xfrm>
            <a:off x="7452320" y="1124744"/>
            <a:ext cx="1512168" cy="1046062"/>
          </a:xfrm>
          <a:prstGeom prst="wedgeEllipseCallout">
            <a:avLst/>
          </a:prstGeom>
          <a:ln w="38100">
            <a:solidFill>
              <a:srgbClr val="FF3399"/>
            </a:solidFill>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20" name="Rectangle 19"/>
          <p:cNvSpPr/>
          <p:nvPr/>
        </p:nvSpPr>
        <p:spPr>
          <a:xfrm>
            <a:off x="683568" y="1484784"/>
            <a:ext cx="591380" cy="3576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cap="none" spc="0" dirty="0" smtClean="0">
                <a:ln/>
                <a:solidFill>
                  <a:schemeClr val="bg2"/>
                </a:solidFill>
                <a:effectLst/>
                <a:latin typeface="Calibri" panose="020F0502020204030204" pitchFamily="34" charset="0"/>
                <a:cs typeface="Calibri" panose="020F0502020204030204" pitchFamily="34" charset="0"/>
              </a:rPr>
              <a:t>Safe</a:t>
            </a:r>
            <a:endParaRPr lang="en-US" sz="1800" b="1" cap="none" spc="0" dirty="0">
              <a:ln/>
              <a:solidFill>
                <a:schemeClr val="bg2"/>
              </a:solidFill>
              <a:effectLst/>
              <a:latin typeface="Calibri" panose="020F0502020204030204" pitchFamily="34" charset="0"/>
              <a:cs typeface="Calibri" panose="020F0502020204030204" pitchFamily="34" charset="0"/>
            </a:endParaRPr>
          </a:p>
        </p:txBody>
      </p:sp>
      <p:sp>
        <p:nvSpPr>
          <p:cNvPr id="21" name="Rectangle 20"/>
          <p:cNvSpPr/>
          <p:nvPr/>
        </p:nvSpPr>
        <p:spPr>
          <a:xfrm>
            <a:off x="5724128" y="1484784"/>
            <a:ext cx="1202509" cy="3576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smtClean="0">
                <a:ln/>
                <a:solidFill>
                  <a:schemeClr val="bg2"/>
                </a:solidFill>
                <a:latin typeface="Calibri" panose="020F0502020204030204" pitchFamily="34" charset="0"/>
                <a:cs typeface="Calibri" panose="020F0502020204030204" pitchFamily="34" charset="0"/>
              </a:rPr>
              <a:t>Everyone’s</a:t>
            </a:r>
            <a:endParaRPr lang="en-US" sz="1800" b="1" cap="none" spc="0" dirty="0">
              <a:ln/>
              <a:solidFill>
                <a:schemeClr val="bg2"/>
              </a:solidFill>
              <a:effectLst/>
              <a:latin typeface="Calibri" panose="020F0502020204030204" pitchFamily="34" charset="0"/>
              <a:cs typeface="Calibri" panose="020F0502020204030204" pitchFamily="34" charset="0"/>
            </a:endParaRPr>
          </a:p>
        </p:txBody>
      </p:sp>
      <p:sp>
        <p:nvSpPr>
          <p:cNvPr id="22" name="Rectangle 21"/>
          <p:cNvSpPr/>
          <p:nvPr/>
        </p:nvSpPr>
        <p:spPr>
          <a:xfrm>
            <a:off x="4355976" y="1484784"/>
            <a:ext cx="336952" cy="3576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smtClean="0">
                <a:ln/>
                <a:solidFill>
                  <a:schemeClr val="bg2"/>
                </a:solidFill>
                <a:latin typeface="Calibri" panose="020F0502020204030204" pitchFamily="34" charset="0"/>
                <a:cs typeface="Calibri" panose="020F0502020204030204" pitchFamily="34" charset="0"/>
              </a:rPr>
              <a:t>Is</a:t>
            </a:r>
            <a:endParaRPr lang="en-US" sz="1800" b="1" cap="none" spc="0" dirty="0">
              <a:ln/>
              <a:solidFill>
                <a:schemeClr val="bg2"/>
              </a:solidFill>
              <a:effectLst/>
              <a:latin typeface="Calibri" panose="020F0502020204030204" pitchFamily="34" charset="0"/>
              <a:cs typeface="Calibri" panose="020F0502020204030204" pitchFamily="34" charset="0"/>
            </a:endParaRPr>
          </a:p>
        </p:txBody>
      </p:sp>
      <p:sp>
        <p:nvSpPr>
          <p:cNvPr id="23" name="Rectangle 22"/>
          <p:cNvSpPr/>
          <p:nvPr/>
        </p:nvSpPr>
        <p:spPr>
          <a:xfrm>
            <a:off x="2195736" y="1484784"/>
            <a:ext cx="1060290" cy="3576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smtClean="0">
                <a:ln/>
                <a:solidFill>
                  <a:schemeClr val="bg2"/>
                </a:solidFill>
                <a:latin typeface="Calibri" panose="020F0502020204030204" pitchFamily="34" charset="0"/>
                <a:cs typeface="Calibri" panose="020F0502020204030204" pitchFamily="34" charset="0"/>
              </a:rPr>
              <a:t>Guarding</a:t>
            </a:r>
            <a:endParaRPr lang="en-US" sz="1800" b="1" cap="none" spc="0" dirty="0">
              <a:ln/>
              <a:solidFill>
                <a:schemeClr val="bg2"/>
              </a:solidFill>
              <a:effectLst/>
              <a:latin typeface="Calibri" panose="020F0502020204030204" pitchFamily="34" charset="0"/>
              <a:cs typeface="Calibri" panose="020F0502020204030204" pitchFamily="34" charset="0"/>
            </a:endParaRPr>
          </a:p>
        </p:txBody>
      </p:sp>
      <p:sp>
        <p:nvSpPr>
          <p:cNvPr id="24" name="Rectangle 23"/>
          <p:cNvSpPr/>
          <p:nvPr/>
        </p:nvSpPr>
        <p:spPr>
          <a:xfrm>
            <a:off x="7452320" y="1484784"/>
            <a:ext cx="1516569" cy="3576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smtClean="0">
                <a:ln/>
                <a:solidFill>
                  <a:schemeClr val="bg2"/>
                </a:solidFill>
                <a:latin typeface="Calibri" panose="020F0502020204030204" pitchFamily="34" charset="0"/>
                <a:cs typeface="Calibri" panose="020F0502020204030204" pitchFamily="34" charset="0"/>
              </a:rPr>
              <a:t>Responsibility</a:t>
            </a:r>
            <a:endParaRPr lang="en-US" sz="1800" b="1" cap="none" spc="0" dirty="0">
              <a:ln/>
              <a:solidFill>
                <a:schemeClr val="bg2"/>
              </a:solidFill>
              <a:effectLst/>
              <a:latin typeface="Calibri" panose="020F0502020204030204" pitchFamily="34" charset="0"/>
              <a:cs typeface="Calibri" panose="020F0502020204030204" pitchFamily="34" charset="0"/>
            </a:endParaRPr>
          </a:p>
        </p:txBody>
      </p:sp>
      <p:sp>
        <p:nvSpPr>
          <p:cNvPr id="27" name="Oval 26"/>
          <p:cNvSpPr/>
          <p:nvPr/>
        </p:nvSpPr>
        <p:spPr bwMode="auto">
          <a:xfrm>
            <a:off x="323528" y="2276872"/>
            <a:ext cx="288032" cy="36004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1920303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 name="Content Placeholder 11"/>
          <p:cNvPicPr>
            <a:picLocks noGrp="1" noChangeAspect="1"/>
          </p:cNvPicPr>
          <p:nvPr>
            <p:ph idx="1"/>
          </p:nvPr>
        </p:nvPicPr>
        <p:blipFill rotWithShape="1">
          <a:blip r:embed="rId2"/>
          <a:srcRect l="1889" r="1176" b="2654"/>
          <a:stretch/>
        </p:blipFill>
        <p:spPr>
          <a:xfrm>
            <a:off x="0" y="0"/>
            <a:ext cx="9144000" cy="59492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Rectangle 12"/>
          <p:cNvSpPr/>
          <p:nvPr/>
        </p:nvSpPr>
        <p:spPr>
          <a:xfrm>
            <a:off x="1331640" y="1700808"/>
            <a:ext cx="1224136" cy="1569660"/>
          </a:xfrm>
          <a:prstGeom prst="rect">
            <a:avLst/>
          </a:prstGeom>
          <a:noFill/>
        </p:spPr>
        <p:txBody>
          <a:bodyPr wrap="square" lIns="91440" tIns="45720" rIns="91440" bIns="45720">
            <a:spAutoFit/>
          </a:bodyPr>
          <a:lstStyle/>
          <a:p>
            <a:pPr algn="ctr"/>
            <a:r>
              <a:rPr lang="en-US" sz="4800" b="1" cap="none" spc="50" dirty="0" smtClean="0">
                <a:ln w="0"/>
                <a:solidFill>
                  <a:srgbClr val="0088B8"/>
                </a:solidFill>
                <a:effectLst>
                  <a:innerShdw blurRad="63500" dist="50800" dir="13500000">
                    <a:srgbClr val="000000">
                      <a:alpha val="50000"/>
                    </a:srgbClr>
                  </a:innerShdw>
                </a:effectLst>
                <a:latin typeface="Ink Free" panose="03080402000500000000" pitchFamily="66" charset="0"/>
              </a:rPr>
              <a:t>See it </a:t>
            </a:r>
            <a:endParaRPr lang="en-US" sz="4800" b="1" cap="none" spc="50" dirty="0">
              <a:ln w="0"/>
              <a:solidFill>
                <a:srgbClr val="0088B8"/>
              </a:solidFill>
              <a:effectLst>
                <a:innerShdw blurRad="63500" dist="50800" dir="13500000">
                  <a:srgbClr val="000000">
                    <a:alpha val="50000"/>
                  </a:srgbClr>
                </a:innerShdw>
              </a:effectLst>
              <a:latin typeface="Ink Free" panose="03080402000500000000" pitchFamily="66" charset="0"/>
            </a:endParaRPr>
          </a:p>
        </p:txBody>
      </p:sp>
      <p:sp>
        <p:nvSpPr>
          <p:cNvPr id="14" name="Rectangle 13"/>
          <p:cNvSpPr/>
          <p:nvPr/>
        </p:nvSpPr>
        <p:spPr>
          <a:xfrm>
            <a:off x="6054759" y="1628800"/>
            <a:ext cx="1961301" cy="1569660"/>
          </a:xfrm>
          <a:prstGeom prst="rect">
            <a:avLst/>
          </a:prstGeom>
          <a:noFill/>
        </p:spPr>
        <p:txBody>
          <a:bodyPr wrap="square" lIns="91440" tIns="45720" rIns="91440" bIns="45720">
            <a:spAutoFit/>
          </a:bodyPr>
          <a:lstStyle/>
          <a:p>
            <a:pPr algn="ctr"/>
            <a:r>
              <a:rPr lang="en-US" sz="4800" b="1" cap="none" spc="50" dirty="0" smtClean="0">
                <a:ln w="0"/>
                <a:solidFill>
                  <a:srgbClr val="0088B8"/>
                </a:solidFill>
                <a:effectLst>
                  <a:innerShdw blurRad="63500" dist="50800" dir="13500000">
                    <a:srgbClr val="000000">
                      <a:alpha val="50000"/>
                    </a:srgbClr>
                  </a:innerShdw>
                </a:effectLst>
                <a:latin typeface="Ink Free" panose="03080402000500000000" pitchFamily="66" charset="0"/>
              </a:rPr>
              <a:t>Stop it </a:t>
            </a:r>
            <a:endParaRPr lang="en-US" sz="4800" b="1" cap="none" spc="50" dirty="0">
              <a:ln w="0"/>
              <a:solidFill>
                <a:srgbClr val="0088B8"/>
              </a:solidFill>
              <a:effectLst>
                <a:innerShdw blurRad="63500" dist="50800" dir="13500000">
                  <a:srgbClr val="000000">
                    <a:alpha val="50000"/>
                  </a:srgbClr>
                </a:innerShdw>
              </a:effectLst>
              <a:latin typeface="Ink Free" panose="03080402000500000000" pitchFamily="66" charset="0"/>
            </a:endParaRPr>
          </a:p>
        </p:txBody>
      </p:sp>
      <p:sp>
        <p:nvSpPr>
          <p:cNvPr id="3" name="Rectangle 2"/>
          <p:cNvSpPr/>
          <p:nvPr/>
        </p:nvSpPr>
        <p:spPr>
          <a:xfrm>
            <a:off x="4479634" y="2967335"/>
            <a:ext cx="184731"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6779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Objectives </a:t>
            </a:r>
            <a:endParaRPr lang="en-GB" dirty="0"/>
          </a:p>
        </p:txBody>
      </p:sp>
      <p:sp>
        <p:nvSpPr>
          <p:cNvPr id="4" name="Content Placeholder 3"/>
          <p:cNvSpPr>
            <a:spLocks noGrp="1"/>
          </p:cNvSpPr>
          <p:nvPr>
            <p:ph idx="1"/>
          </p:nvPr>
        </p:nvSpPr>
        <p:spPr/>
        <p:txBody>
          <a:bodyPr/>
          <a:lstStyle/>
          <a:p>
            <a:r>
              <a:rPr lang="en-GB" sz="2000" dirty="0">
                <a:latin typeface="Calibri" panose="020F0502020204030204" pitchFamily="34" charset="0"/>
                <a:cs typeface="Calibri" panose="020F0502020204030204" pitchFamily="34" charset="0"/>
              </a:rPr>
              <a:t>What is Safeguarding?</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How would I recognise abuse or neglect?</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What is my role in keeping service users and others safe?</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Who will I talk to if I have </a:t>
            </a:r>
            <a:r>
              <a:rPr lang="en-GB" sz="2000" dirty="0" smtClean="0">
                <a:latin typeface="Calibri" panose="020F0502020204030204" pitchFamily="34" charset="0"/>
                <a:cs typeface="Calibri" panose="020F0502020204030204" pitchFamily="34" charset="0"/>
              </a:rPr>
              <a:t>concerns?</a:t>
            </a: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a:srcRect l="5000" b="9501"/>
          <a:stretch/>
        </p:blipFill>
        <p:spPr>
          <a:xfrm>
            <a:off x="3419872" y="4653136"/>
            <a:ext cx="2304256" cy="1840198"/>
          </a:xfrm>
          <a:prstGeom prst="rect">
            <a:avLst/>
          </a:prstGeom>
        </p:spPr>
      </p:pic>
    </p:spTree>
    <p:extLst>
      <p:ext uri="{BB962C8B-B14F-4D97-AF65-F5344CB8AC3E}">
        <p14:creationId xmlns:p14="http://schemas.microsoft.com/office/powerpoint/2010/main" val="3653168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162"/>
          <a:stretch/>
        </p:blipFill>
        <p:spPr>
          <a:xfrm>
            <a:off x="0" y="0"/>
            <a:ext cx="9144000" cy="59641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2059267" y="4941168"/>
            <a:ext cx="5294976" cy="830997"/>
          </a:xfrm>
          <a:prstGeom prst="rect">
            <a:avLst/>
          </a:prstGeom>
        </p:spPr>
        <p:txBody>
          <a:bodyPr wrap="none">
            <a:spAutoFit/>
            <a:scene3d>
              <a:camera prst="orthographicFront"/>
              <a:lightRig rig="threePt" dir="t"/>
            </a:scene3d>
            <a:sp3d extrusionH="57150">
              <a:bevelT w="50800" h="38100" prst="riblet"/>
            </a:sp3d>
          </a:bodyPr>
          <a:lstStyle/>
          <a:p>
            <a:pPr algn="ctr"/>
            <a:r>
              <a:rPr lang="en-GB" sz="4800" dirty="0" smtClean="0">
                <a:solidFill>
                  <a:srgbClr val="661C78"/>
                </a:solidFill>
                <a:latin typeface="Calibri" panose="020F0502020204030204" pitchFamily="34" charset="0"/>
                <a:cs typeface="Calibri" panose="020F0502020204030204" pitchFamily="34" charset="0"/>
              </a:rPr>
              <a:t>Safe guarding Video </a:t>
            </a:r>
            <a:endParaRPr lang="en-GB" sz="4800" dirty="0">
              <a:solidFill>
                <a:srgbClr val="661C7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0678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74" t="27022" r="-2474" b="4238"/>
          <a:stretch/>
        </p:blipFill>
        <p:spPr>
          <a:xfrm>
            <a:off x="179512" y="1412776"/>
            <a:ext cx="5112568" cy="4618869"/>
          </a:xfrm>
          <a:prstGeom prst="rect">
            <a:avLst/>
          </a:prstGeom>
        </p:spPr>
      </p:pic>
      <p:sp>
        <p:nvSpPr>
          <p:cNvPr id="5" name="Rectangle 4"/>
          <p:cNvSpPr/>
          <p:nvPr/>
        </p:nvSpPr>
        <p:spPr bwMode="auto">
          <a:xfrm>
            <a:off x="3419872" y="836712"/>
            <a:ext cx="1944216" cy="2592288"/>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pic>
        <p:nvPicPr>
          <p:cNvPr id="6" name="Picture 5"/>
          <p:cNvPicPr>
            <a:picLocks noChangeAspect="1"/>
          </p:cNvPicPr>
          <p:nvPr/>
        </p:nvPicPr>
        <p:blipFill rotWithShape="1">
          <a:blip r:embed="rId3"/>
          <a:srcRect l="17505" r="20542"/>
          <a:stretch/>
        </p:blipFill>
        <p:spPr>
          <a:xfrm rot="420000">
            <a:off x="2740907" y="1235496"/>
            <a:ext cx="2010891" cy="3161162"/>
          </a:xfrm>
          <a:prstGeom prst="rect">
            <a:avLst/>
          </a:prstGeom>
        </p:spPr>
      </p:pic>
      <p:sp>
        <p:nvSpPr>
          <p:cNvPr id="8" name="Rectangle 7"/>
          <p:cNvSpPr/>
          <p:nvPr/>
        </p:nvSpPr>
        <p:spPr>
          <a:xfrm>
            <a:off x="4499992" y="548680"/>
            <a:ext cx="4968552" cy="230832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smtClean="0">
                <a:ln/>
                <a:solidFill>
                  <a:srgbClr val="5D17A9"/>
                </a:solidFill>
                <a:effectLst>
                  <a:glow rad="25400">
                    <a:srgbClr val="FF3399">
                      <a:alpha val="60000"/>
                    </a:srgbClr>
                  </a:glow>
                  <a:outerShdw blurRad="50800" dist="38100" algn="l" rotWithShape="0">
                    <a:prstClr val="black">
                      <a:alpha val="40000"/>
                    </a:prstClr>
                  </a:outerShdw>
                </a:effectLst>
                <a:latin typeface="Calibri" panose="020F0502020204030204" pitchFamily="34" charset="0"/>
                <a:cs typeface="Calibri" panose="020F0502020204030204" pitchFamily="34" charset="0"/>
              </a:rPr>
              <a:t>Any Questions</a:t>
            </a:r>
            <a:endParaRPr lang="en-US" sz="7200" b="1" cap="none" spc="0" dirty="0">
              <a:ln/>
              <a:solidFill>
                <a:srgbClr val="5D17A9"/>
              </a:solidFill>
              <a:effectLst>
                <a:glow rad="25400">
                  <a:srgbClr val="FF3399">
                    <a:alpha val="60000"/>
                  </a:srgbClr>
                </a:glow>
                <a:outerShdw blurRad="50800" dist="38100" algn="l"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641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is Safeguarding?</a:t>
            </a:r>
            <a:endParaRPr lang="en-GB" dirty="0"/>
          </a:p>
        </p:txBody>
      </p:sp>
      <p:sp>
        <p:nvSpPr>
          <p:cNvPr id="3" name="Content Placeholder 2"/>
          <p:cNvSpPr>
            <a:spLocks noGrp="1"/>
          </p:cNvSpPr>
          <p:nvPr>
            <p:ph idx="1"/>
          </p:nvPr>
        </p:nvSpPr>
        <p:spPr/>
        <p:txBody>
          <a:bodyPr/>
          <a:lstStyle/>
          <a:p>
            <a:pPr marL="0" indent="0" algn="ctr">
              <a:buNone/>
            </a:pPr>
            <a:r>
              <a:rPr lang="en-GB" sz="2000" dirty="0">
                <a:latin typeface="Calibri" panose="020F0502020204030204" pitchFamily="34" charset="0"/>
                <a:cs typeface="Calibri" panose="020F0502020204030204" pitchFamily="34" charset="0"/>
              </a:rPr>
              <a:t>Safeguarding is protecting </a:t>
            </a:r>
            <a:r>
              <a:rPr lang="en-GB" sz="2000" dirty="0" smtClean="0">
                <a:latin typeface="Calibri" panose="020F0502020204030204" pitchFamily="34" charset="0"/>
                <a:cs typeface="Calibri" panose="020F0502020204030204" pitchFamily="34" charset="0"/>
              </a:rPr>
              <a:t>adults </a:t>
            </a:r>
            <a:r>
              <a:rPr lang="en-GB" sz="2000" dirty="0">
                <a:latin typeface="Calibri" panose="020F0502020204030204" pitchFamily="34" charset="0"/>
                <a:cs typeface="Calibri" panose="020F0502020204030204" pitchFamily="34" charset="0"/>
              </a:rPr>
              <a:t>or children from abuse or neglect. It means making sure people are supported to </a:t>
            </a:r>
            <a:r>
              <a:rPr lang="en-GB" sz="2000" dirty="0" smtClean="0">
                <a:latin typeface="Calibri" panose="020F0502020204030204" pitchFamily="34" charset="0"/>
                <a:cs typeface="Calibri" panose="020F0502020204030204" pitchFamily="34" charset="0"/>
              </a:rPr>
              <a:t>have </a:t>
            </a:r>
            <a:r>
              <a:rPr lang="en-GB" sz="2000" dirty="0">
                <a:latin typeface="Calibri" panose="020F0502020204030204" pitchFamily="34" charset="0"/>
                <a:cs typeface="Calibri" panose="020F0502020204030204" pitchFamily="34" charset="0"/>
              </a:rPr>
              <a:t>good access to health care and stay </a:t>
            </a:r>
            <a:r>
              <a:rPr lang="en-GB" sz="2000" dirty="0" smtClean="0">
                <a:latin typeface="Calibri" panose="020F0502020204030204" pitchFamily="34" charset="0"/>
                <a:cs typeface="Calibri" panose="020F0502020204030204" pitchFamily="34" charset="0"/>
              </a:rPr>
              <a:t>well</a:t>
            </a:r>
            <a:endParaRPr lang="en-GB"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195736" y="2996952"/>
            <a:ext cx="4320480" cy="3302171"/>
          </a:xfrm>
          <a:prstGeom prst="rect">
            <a:avLst/>
          </a:prstGeom>
        </p:spPr>
      </p:pic>
    </p:spTree>
    <p:extLst>
      <p:ext uri="{BB962C8B-B14F-4D97-AF65-F5344CB8AC3E}">
        <p14:creationId xmlns:p14="http://schemas.microsoft.com/office/powerpoint/2010/main" val="1064253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1143000"/>
          </a:xfrm>
        </p:spPr>
        <p:txBody>
          <a:bodyPr/>
          <a:lstStyle/>
          <a:p>
            <a:pPr algn="ctr"/>
            <a:r>
              <a:rPr lang="en-GB" dirty="0" smtClean="0"/>
              <a:t>Safeguarding Children</a:t>
            </a:r>
            <a:endParaRPr lang="en-GB" dirty="0"/>
          </a:p>
        </p:txBody>
      </p:sp>
      <p:pic>
        <p:nvPicPr>
          <p:cNvPr id="4" name="Picture 3"/>
          <p:cNvPicPr>
            <a:picLocks noChangeAspect="1"/>
          </p:cNvPicPr>
          <p:nvPr/>
        </p:nvPicPr>
        <p:blipFill rotWithShape="1">
          <a:blip r:embed="rId2"/>
          <a:srcRect b="9081"/>
          <a:stretch/>
        </p:blipFill>
        <p:spPr>
          <a:xfrm>
            <a:off x="6588224" y="1484784"/>
            <a:ext cx="2476500" cy="2424801"/>
          </a:xfrm>
          <a:prstGeom prst="rect">
            <a:avLst/>
          </a:prstGeom>
        </p:spPr>
      </p:pic>
      <p:pic>
        <p:nvPicPr>
          <p:cNvPr id="7" name="Picture 6"/>
          <p:cNvPicPr>
            <a:picLocks noChangeAspect="1"/>
          </p:cNvPicPr>
          <p:nvPr/>
        </p:nvPicPr>
        <p:blipFill rotWithShape="1">
          <a:blip r:embed="rId3"/>
          <a:srcRect b="10670"/>
          <a:stretch/>
        </p:blipFill>
        <p:spPr>
          <a:xfrm>
            <a:off x="251520" y="3573016"/>
            <a:ext cx="2167508" cy="2464310"/>
          </a:xfrm>
          <a:prstGeom prst="rect">
            <a:avLst/>
          </a:prstGeom>
        </p:spPr>
      </p:pic>
      <p:pic>
        <p:nvPicPr>
          <p:cNvPr id="8" name="Picture 7"/>
          <p:cNvPicPr>
            <a:picLocks noChangeAspect="1"/>
          </p:cNvPicPr>
          <p:nvPr/>
        </p:nvPicPr>
        <p:blipFill rotWithShape="1">
          <a:blip r:embed="rId4"/>
          <a:srcRect b="7143"/>
          <a:stretch/>
        </p:blipFill>
        <p:spPr>
          <a:xfrm>
            <a:off x="7812360" y="44624"/>
            <a:ext cx="1224136" cy="1224136"/>
          </a:xfrm>
          <a:prstGeom prst="rect">
            <a:avLst/>
          </a:prstGeom>
        </p:spPr>
      </p:pic>
      <p:pic>
        <p:nvPicPr>
          <p:cNvPr id="9" name="Picture 8"/>
          <p:cNvPicPr>
            <a:picLocks noChangeAspect="1"/>
          </p:cNvPicPr>
          <p:nvPr/>
        </p:nvPicPr>
        <p:blipFill>
          <a:blip r:embed="rId5"/>
          <a:stretch>
            <a:fillRect/>
          </a:stretch>
        </p:blipFill>
        <p:spPr>
          <a:xfrm>
            <a:off x="4211960" y="1124744"/>
            <a:ext cx="1200150" cy="1524000"/>
          </a:xfrm>
          <a:prstGeom prst="rect">
            <a:avLst/>
          </a:prstGeom>
        </p:spPr>
      </p:pic>
      <p:pic>
        <p:nvPicPr>
          <p:cNvPr id="10" name="Picture 9"/>
          <p:cNvPicPr>
            <a:picLocks noChangeAspect="1"/>
          </p:cNvPicPr>
          <p:nvPr/>
        </p:nvPicPr>
        <p:blipFill rotWithShape="1">
          <a:blip r:embed="rId6"/>
          <a:srcRect l="20717" t="3937" r="12866" b="13192"/>
          <a:stretch/>
        </p:blipFill>
        <p:spPr>
          <a:xfrm>
            <a:off x="6948264" y="3645024"/>
            <a:ext cx="2075935" cy="233954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768" y="2393504"/>
            <a:ext cx="4290495" cy="446449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980728"/>
            <a:ext cx="3168352" cy="3168352"/>
          </a:xfrm>
          <a:prstGeom prst="rect">
            <a:avLst/>
          </a:prstGeom>
        </p:spPr>
      </p:pic>
      <p:pic>
        <p:nvPicPr>
          <p:cNvPr id="13" name="Picture 12"/>
          <p:cNvPicPr>
            <a:picLocks noChangeAspect="1"/>
          </p:cNvPicPr>
          <p:nvPr/>
        </p:nvPicPr>
        <p:blipFill>
          <a:blip r:embed="rId9"/>
          <a:stretch>
            <a:fillRect/>
          </a:stretch>
        </p:blipFill>
        <p:spPr>
          <a:xfrm>
            <a:off x="32659" y="12138"/>
            <a:ext cx="1370989" cy="1370989"/>
          </a:xfrm>
          <a:prstGeom prst="rect">
            <a:avLst/>
          </a:prstGeom>
        </p:spPr>
      </p:pic>
    </p:spTree>
    <p:extLst>
      <p:ext uri="{BB962C8B-B14F-4D97-AF65-F5344CB8AC3E}">
        <p14:creationId xmlns:p14="http://schemas.microsoft.com/office/powerpoint/2010/main" val="256336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is a Child?</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250" r="26759"/>
          <a:stretch/>
        </p:blipFill>
        <p:spPr>
          <a:xfrm>
            <a:off x="7740352" y="0"/>
            <a:ext cx="1285102" cy="2520280"/>
          </a:xfrm>
          <a:prstGeom prst="rect">
            <a:avLst/>
          </a:prstGeom>
        </p:spPr>
      </p:pic>
      <p:pic>
        <p:nvPicPr>
          <p:cNvPr id="5" name="Picture 4"/>
          <p:cNvPicPr>
            <a:picLocks noChangeAspect="1"/>
          </p:cNvPicPr>
          <p:nvPr/>
        </p:nvPicPr>
        <p:blipFill rotWithShape="1">
          <a:blip r:embed="rId3"/>
          <a:srcRect l="17505" r="20542"/>
          <a:stretch/>
        </p:blipFill>
        <p:spPr>
          <a:xfrm>
            <a:off x="2843808" y="1484784"/>
            <a:ext cx="2899720" cy="4558419"/>
          </a:xfrm>
          <a:prstGeom prst="rect">
            <a:avLst/>
          </a:prstGeom>
        </p:spPr>
      </p:pic>
    </p:spTree>
    <p:extLst>
      <p:ext uri="{BB962C8B-B14F-4D97-AF65-F5344CB8AC3E}">
        <p14:creationId xmlns:p14="http://schemas.microsoft.com/office/powerpoint/2010/main" val="2940467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0" y="0"/>
            <a:ext cx="9144000" cy="59492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179512" y="692696"/>
            <a:ext cx="4032448" cy="3785652"/>
          </a:xfrm>
          <a:prstGeom prst="rect">
            <a:avLst/>
          </a:prstGeom>
          <a:noFill/>
          <a:ln>
            <a:noFill/>
          </a:ln>
          <a:effectLst>
            <a:glow rad="635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GB" sz="4800" dirty="0">
                <a:latin typeface="Calibri" panose="020F0502020204030204" pitchFamily="34" charset="0"/>
                <a:cs typeface="Calibri" panose="020F0502020204030204" pitchFamily="34" charset="0"/>
              </a:rPr>
              <a:t>All children and young people until they reach their 18th </a:t>
            </a:r>
            <a:r>
              <a:rPr lang="en-GB" sz="4800" dirty="0" smtClean="0">
                <a:latin typeface="Calibri" panose="020F0502020204030204" pitchFamily="34" charset="0"/>
                <a:cs typeface="Calibri" panose="020F0502020204030204" pitchFamily="34" charset="0"/>
              </a:rPr>
              <a:t>birthday</a:t>
            </a:r>
            <a:endParaRPr lang="en-GB"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514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939336" cy="1143000"/>
          </a:xfrm>
        </p:spPr>
        <p:txBody>
          <a:bodyPr/>
          <a:lstStyle/>
          <a:p>
            <a:pPr algn="ctr"/>
            <a:r>
              <a:rPr lang="en-GB" dirty="0" smtClean="0"/>
              <a:t>Safeguarding </a:t>
            </a:r>
            <a:r>
              <a:rPr lang="en-GB" dirty="0"/>
              <a:t>A</a:t>
            </a:r>
            <a:r>
              <a:rPr lang="en-GB" dirty="0" smtClean="0"/>
              <a:t>dults</a:t>
            </a:r>
            <a:br>
              <a:rPr lang="en-GB" dirty="0" smtClean="0"/>
            </a:br>
            <a:endParaRPr lang="en-GB" dirty="0"/>
          </a:p>
        </p:txBody>
      </p:sp>
      <p:pic>
        <p:nvPicPr>
          <p:cNvPr id="5" name="Picture 4"/>
          <p:cNvPicPr>
            <a:picLocks noChangeAspect="1"/>
          </p:cNvPicPr>
          <p:nvPr/>
        </p:nvPicPr>
        <p:blipFill>
          <a:blip r:embed="rId2"/>
          <a:stretch>
            <a:fillRect/>
          </a:stretch>
        </p:blipFill>
        <p:spPr>
          <a:xfrm>
            <a:off x="6360823" y="2276872"/>
            <a:ext cx="2772308" cy="3672408"/>
          </a:xfrm>
          <a:prstGeom prst="rect">
            <a:avLst/>
          </a:prstGeom>
        </p:spPr>
      </p:pic>
      <p:pic>
        <p:nvPicPr>
          <p:cNvPr id="6" name="Picture 5"/>
          <p:cNvPicPr>
            <a:picLocks noChangeAspect="1"/>
          </p:cNvPicPr>
          <p:nvPr/>
        </p:nvPicPr>
        <p:blipFill>
          <a:blip r:embed="rId3"/>
          <a:stretch>
            <a:fillRect/>
          </a:stretch>
        </p:blipFill>
        <p:spPr>
          <a:xfrm>
            <a:off x="2411760" y="2492896"/>
            <a:ext cx="4176464" cy="3480387"/>
          </a:xfrm>
          <a:prstGeom prst="rect">
            <a:avLst/>
          </a:pr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8100" r="25835"/>
          <a:stretch/>
        </p:blipFill>
        <p:spPr>
          <a:xfrm>
            <a:off x="467544" y="2492896"/>
            <a:ext cx="2653076" cy="3458344"/>
          </a:xfrm>
          <a:prstGeom prst="rect">
            <a:avLst/>
          </a:prstGeom>
        </p:spPr>
      </p:pic>
      <p:pic>
        <p:nvPicPr>
          <p:cNvPr id="7" name="Picture 6"/>
          <p:cNvPicPr>
            <a:picLocks noChangeAspect="1"/>
          </p:cNvPicPr>
          <p:nvPr/>
        </p:nvPicPr>
        <p:blipFill rotWithShape="1">
          <a:blip r:embed="rId5"/>
          <a:srcRect l="12678" t="5696" r="9387" b="7289"/>
          <a:stretch/>
        </p:blipFill>
        <p:spPr>
          <a:xfrm>
            <a:off x="2555776" y="1124744"/>
            <a:ext cx="1194487" cy="206769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7875" t="9844" r="16002" b="7469"/>
          <a:stretch/>
        </p:blipFill>
        <p:spPr>
          <a:xfrm>
            <a:off x="5280061" y="940160"/>
            <a:ext cx="1441875" cy="2088232"/>
          </a:xfrm>
          <a:prstGeom prst="rect">
            <a:avLst/>
          </a:prstGeom>
        </p:spPr>
      </p:pic>
    </p:spTree>
    <p:extLst>
      <p:ext uri="{BB962C8B-B14F-4D97-AF65-F5344CB8AC3E}">
        <p14:creationId xmlns:p14="http://schemas.microsoft.com/office/powerpoint/2010/main" val="118756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Adults require Safeguarding?</a:t>
            </a:r>
            <a:endParaRPr lang="en-GB" dirty="0"/>
          </a:p>
        </p:txBody>
      </p:sp>
      <p:pic>
        <p:nvPicPr>
          <p:cNvPr id="5" name="Picture 4"/>
          <p:cNvPicPr>
            <a:picLocks noChangeAspect="1"/>
          </p:cNvPicPr>
          <p:nvPr/>
        </p:nvPicPr>
        <p:blipFill rotWithShape="1">
          <a:blip r:embed="rId2"/>
          <a:srcRect l="17505" r="20542"/>
          <a:stretch/>
        </p:blipFill>
        <p:spPr>
          <a:xfrm>
            <a:off x="2843808" y="1484784"/>
            <a:ext cx="2899720" cy="455841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16632"/>
            <a:ext cx="1916832" cy="1916832"/>
          </a:xfrm>
          <a:prstGeom prst="rect">
            <a:avLst/>
          </a:prstGeom>
        </p:spPr>
      </p:pic>
    </p:spTree>
    <p:extLst>
      <p:ext uri="{BB962C8B-B14F-4D97-AF65-F5344CB8AC3E}">
        <p14:creationId xmlns:p14="http://schemas.microsoft.com/office/powerpoint/2010/main" val="2372180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CT_white">
  <a:themeElements>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N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FF251942-9E2A-482F-8854-06AFB0C2C7F2}" vid="{3CEE3143-9CEB-4759-8B19-28CCB9B2AB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E3605B59DBD46B2626FD9C88D3F50" ma:contentTypeVersion="3" ma:contentTypeDescription="Create a new document." ma:contentTypeScope="" ma:versionID="090cdfbb8e3c6c9551f3d0b80d2130ca">
  <xsd:schema xmlns:xsd="http://www.w3.org/2001/XMLSchema" xmlns:xs="http://www.w3.org/2001/XMLSchema" xmlns:p="http://schemas.microsoft.com/office/2006/metadata/properties" xmlns:ns1="http://schemas.microsoft.com/sharepoint/v3" xmlns:ns2="94d33312-8477-43c6-8b04-342a53eeb6fb" targetNamespace="http://schemas.microsoft.com/office/2006/metadata/properties" ma:root="true" ma:fieldsID="8e851cd156ae13388ad346cc915f10ca" ns1:_="" ns2:_="">
    <xsd:import namespace="http://schemas.microsoft.com/sharepoint/v3"/>
    <xsd:import namespace="94d33312-8477-43c6-8b04-342a53eeb6fb"/>
    <xsd:element name="properties">
      <xsd:complexType>
        <xsd:sequence>
          <xsd:element name="documentManagement">
            <xsd:complexType>
              <xsd:all>
                <xsd:element ref="ns1:PublishingStartDate" minOccurs="0"/>
                <xsd:element ref="ns1:PublishingExpirationDate" minOccurs="0"/>
                <xsd:element ref="ns2:Comms_x002d_Team" minOccurs="0"/>
                <xsd:element ref="ns2:Resour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d33312-8477-43c6-8b04-342a53eeb6fb" elementFormDefault="qualified">
    <xsd:import namespace="http://schemas.microsoft.com/office/2006/documentManagement/types"/>
    <xsd:import namespace="http://schemas.microsoft.com/office/infopath/2007/PartnerControls"/>
    <xsd:element name="Comms_x002d_Team" ma:index="10" nillable="true" ma:displayName="Comms-Team" ma:list="{104f1130-4e42-4be4-980e-ffc46a2c7304}" ma:internalName="Comms_x002d_Team" ma:showField="Title">
      <xsd:simpleType>
        <xsd:restriction base="dms:Lookup"/>
      </xsd:simpleType>
    </xsd:element>
    <xsd:element name="Resources" ma:index="11" nillable="true" ma:displayName="Resources" ma:default="0" ma:description="Should this document go into the resources section of the site?" ma:internalName="Resource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s_x002d_Team xmlns="94d33312-8477-43c6-8b04-342a53eeb6fb">8</Comms_x002d_Team>
    <PublishingExpirationDate xmlns="http://schemas.microsoft.com/sharepoint/v3" xsi:nil="true"/>
    <PublishingStartDate xmlns="http://schemas.microsoft.com/sharepoint/v3" xsi:nil="true"/>
    <Resources xmlns="94d33312-8477-43c6-8b04-342a53eeb6fb">true</Resources>
  </documentManagement>
</p:properties>
</file>

<file path=customXml/itemProps1.xml><?xml version="1.0" encoding="utf-8"?>
<ds:datastoreItem xmlns:ds="http://schemas.openxmlformats.org/officeDocument/2006/customXml" ds:itemID="{72AA048E-8896-41FC-B6AA-D45271B5371F}">
  <ds:schemaRefs>
    <ds:schemaRef ds:uri="http://schemas.microsoft.com/sharepoint/v3/contenttype/forms"/>
  </ds:schemaRefs>
</ds:datastoreItem>
</file>

<file path=customXml/itemProps2.xml><?xml version="1.0" encoding="utf-8"?>
<ds:datastoreItem xmlns:ds="http://schemas.openxmlformats.org/officeDocument/2006/customXml" ds:itemID="{D88303E2-5D8E-4BAD-9A60-0ECA4C944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4d33312-8477-43c6-8b04-342a53eeb6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BC0E5-C117-49D6-845F-370481327DB4}">
  <ds:schemaRefs>
    <ds:schemaRef ds:uri="http://purl.org/dc/elements/1.1/"/>
    <ds:schemaRef ds:uri="http://schemas.microsoft.com/office/2006/metadata/properties"/>
    <ds:schemaRef ds:uri="http://schemas.microsoft.com/sharepoint/v3"/>
    <ds:schemaRef ds:uri="http://purl.org/dc/terms/"/>
    <ds:schemaRef ds:uri="94d33312-8477-43c6-8b04-342a53eeb6f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1829</TotalTime>
  <Words>1074</Words>
  <Application>Microsoft Office PowerPoint</Application>
  <PresentationFormat>On-screen Show (4:3)</PresentationFormat>
  <Paragraphs>147</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Ink Free</vt:lpstr>
      <vt:lpstr>Times New Roman</vt:lpstr>
      <vt:lpstr>Wingdings</vt:lpstr>
      <vt:lpstr>NHSCT_white</vt:lpstr>
      <vt:lpstr>PowerPoint Presentation</vt:lpstr>
      <vt:lpstr>PowerPoint Presentation</vt:lpstr>
      <vt:lpstr>Objectives </vt:lpstr>
      <vt:lpstr>What is Safeguarding?</vt:lpstr>
      <vt:lpstr>Safeguarding Children</vt:lpstr>
      <vt:lpstr>Who is a Child?</vt:lpstr>
      <vt:lpstr>PowerPoint Presentation</vt:lpstr>
      <vt:lpstr>Safeguarding Adults </vt:lpstr>
      <vt:lpstr>What Adults require Safeguarding?</vt:lpstr>
      <vt:lpstr>PowerPoint Presentation</vt:lpstr>
      <vt:lpstr>PowerPoint Presentation</vt:lpstr>
      <vt:lpstr>PowerPoint Presentation</vt:lpstr>
      <vt:lpstr>Related Definitions</vt:lpstr>
      <vt:lpstr>PowerPoint Presentation</vt:lpstr>
      <vt:lpstr>PowerPoint Presentation</vt:lpstr>
      <vt:lpstr>PowerPoint Presentation</vt:lpstr>
      <vt:lpstr>What must we do if we have a concern?  </vt:lpstr>
      <vt:lpstr>Confidentiality</vt:lpstr>
      <vt:lpstr>Confidentiality</vt:lpstr>
      <vt:lpstr>PowerPoint Presentation</vt:lpstr>
      <vt:lpstr> What is Deprivation of Liberty?</vt:lpstr>
      <vt:lpstr>These restrictions are often necessary</vt:lpstr>
      <vt:lpstr>Examples of Deprivation of Liberty</vt:lpstr>
      <vt:lpstr>  Adult Safeguarding:  What would you do? </vt:lpstr>
      <vt:lpstr> Adult Safeguarding:  What would you do? </vt:lpstr>
      <vt:lpstr>  Child Safeguarding:  What would you do? </vt:lpstr>
      <vt:lpstr>  Child Safeguarding:  What would you do? </vt:lpstr>
      <vt:lpstr>Remember!!</vt:lpstr>
      <vt:lpstr>PowerPoint Presentation</vt:lpstr>
      <vt:lpstr>PowerPoint Presentation</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McGinn, Cillian</dc:creator>
  <cp:lastModifiedBy>Kerr, Hayley</cp:lastModifiedBy>
  <cp:revision>106</cp:revision>
  <dcterms:created xsi:type="dcterms:W3CDTF">2019-06-10T14:54:31Z</dcterms:created>
  <dcterms:modified xsi:type="dcterms:W3CDTF">2025-11-26T12:02:53Z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0x0101002F4E3605B59DBD46B2626FD9C88D3F50</vt:lpwstr>
  </property>
</Properties>
</file>