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322" r:id="rId7"/>
    <p:sldId id="324" r:id="rId8"/>
    <p:sldId id="326" r:id="rId9"/>
    <p:sldId id="260" r:id="rId10"/>
    <p:sldId id="315" r:id="rId11"/>
    <p:sldId id="316" r:id="rId12"/>
    <p:sldId id="317" r:id="rId13"/>
    <p:sldId id="318" r:id="rId14"/>
    <p:sldId id="319" r:id="rId15"/>
    <p:sldId id="320" r:id="rId16"/>
    <p:sldId id="321" r:id="rId17"/>
    <p:sldId id="323" r:id="rId18"/>
    <p:sldId id="325" r:id="rId19"/>
    <p:sldId id="293" r:id="rId20"/>
    <p:sldId id="291" r:id="rId21"/>
    <p:sldId id="284" r:id="rId22"/>
    <p:sldId id="300" r:id="rId23"/>
    <p:sldId id="313" r:id="rId24"/>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4A1"/>
    <a:srgbClr val="002B70"/>
    <a:srgbClr val="00509C"/>
    <a:srgbClr val="006ABA"/>
    <a:srgbClr val="0B8697"/>
    <a:srgbClr val="0A4C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365" autoAdjust="0"/>
  </p:normalViewPr>
  <p:slideViewPr>
    <p:cSldViewPr snapToGrid="0">
      <p:cViewPr varScale="1">
        <p:scale>
          <a:sx n="97" d="100"/>
          <a:sy n="97" d="100"/>
        </p:scale>
        <p:origin x="29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5348"/>
          </a:xfrm>
          <a:prstGeom prst="rect">
            <a:avLst/>
          </a:prstGeom>
        </p:spPr>
        <p:txBody>
          <a:bodyPr vert="horz" lIns="91440" tIns="45720" rIns="91440" bIns="45720" rtlCol="0"/>
          <a:lstStyle>
            <a:lvl1pPr algn="r">
              <a:defRPr sz="1200"/>
            </a:lvl1pPr>
          </a:lstStyle>
          <a:p>
            <a:fld id="{D582BD30-ED23-44BD-9D31-10971463D4FF}" type="datetimeFigureOut">
              <a:rPr lang="en-GB" smtClean="0"/>
              <a:t>06/01/2026</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7318"/>
            <a:ext cx="2945659" cy="495347"/>
          </a:xfrm>
          <a:prstGeom prst="rect">
            <a:avLst/>
          </a:prstGeom>
        </p:spPr>
        <p:txBody>
          <a:bodyPr vert="horz" lIns="91440" tIns="45720" rIns="91440" bIns="45720" rtlCol="0" anchor="b"/>
          <a:lstStyle>
            <a:lvl1pPr algn="r">
              <a:defRPr sz="1200"/>
            </a:lvl1pPr>
          </a:lstStyle>
          <a:p>
            <a:fld id="{67E451BD-6F45-45BF-956A-C3F4AA9AE543}" type="slidenum">
              <a:rPr lang="en-GB" smtClean="0"/>
              <a:t>‹#›</a:t>
            </a:fld>
            <a:endParaRPr lang="en-GB"/>
          </a:p>
        </p:txBody>
      </p:sp>
    </p:spTree>
    <p:extLst>
      <p:ext uri="{BB962C8B-B14F-4D97-AF65-F5344CB8AC3E}">
        <p14:creationId xmlns:p14="http://schemas.microsoft.com/office/powerpoint/2010/main" val="164906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2</a:t>
            </a:fld>
            <a:endParaRPr lang="en-GB"/>
          </a:p>
        </p:txBody>
      </p:sp>
    </p:spTree>
    <p:extLst>
      <p:ext uri="{BB962C8B-B14F-4D97-AF65-F5344CB8AC3E}">
        <p14:creationId xmlns:p14="http://schemas.microsoft.com/office/powerpoint/2010/main" val="3480015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13</a:t>
            </a:fld>
            <a:endParaRPr lang="en-GB"/>
          </a:p>
        </p:txBody>
      </p:sp>
    </p:spTree>
    <p:extLst>
      <p:ext uri="{BB962C8B-B14F-4D97-AF65-F5344CB8AC3E}">
        <p14:creationId xmlns:p14="http://schemas.microsoft.com/office/powerpoint/2010/main" val="975356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14</a:t>
            </a:fld>
            <a:endParaRPr lang="en-GB"/>
          </a:p>
        </p:txBody>
      </p:sp>
    </p:spTree>
    <p:extLst>
      <p:ext uri="{BB962C8B-B14F-4D97-AF65-F5344CB8AC3E}">
        <p14:creationId xmlns:p14="http://schemas.microsoft.com/office/powerpoint/2010/main" val="4084022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1B88BB-B187-44E9-B2E9-20930D74E1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05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3</a:t>
            </a:fld>
            <a:endParaRPr lang="en-GB"/>
          </a:p>
        </p:txBody>
      </p:sp>
    </p:spTree>
    <p:extLst>
      <p:ext uri="{BB962C8B-B14F-4D97-AF65-F5344CB8AC3E}">
        <p14:creationId xmlns:p14="http://schemas.microsoft.com/office/powerpoint/2010/main" val="405495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6</a:t>
            </a:fld>
            <a:endParaRPr lang="en-GB"/>
          </a:p>
        </p:txBody>
      </p:sp>
    </p:spTree>
    <p:extLst>
      <p:ext uri="{BB962C8B-B14F-4D97-AF65-F5344CB8AC3E}">
        <p14:creationId xmlns:p14="http://schemas.microsoft.com/office/powerpoint/2010/main" val="215155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7</a:t>
            </a:fld>
            <a:endParaRPr lang="en-GB"/>
          </a:p>
        </p:txBody>
      </p:sp>
    </p:spTree>
    <p:extLst>
      <p:ext uri="{BB962C8B-B14F-4D97-AF65-F5344CB8AC3E}">
        <p14:creationId xmlns:p14="http://schemas.microsoft.com/office/powerpoint/2010/main" val="165448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8</a:t>
            </a:fld>
            <a:endParaRPr lang="en-GB"/>
          </a:p>
        </p:txBody>
      </p:sp>
    </p:spTree>
    <p:extLst>
      <p:ext uri="{BB962C8B-B14F-4D97-AF65-F5344CB8AC3E}">
        <p14:creationId xmlns:p14="http://schemas.microsoft.com/office/powerpoint/2010/main" val="2954383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9</a:t>
            </a:fld>
            <a:endParaRPr lang="en-GB"/>
          </a:p>
        </p:txBody>
      </p:sp>
    </p:spTree>
    <p:extLst>
      <p:ext uri="{BB962C8B-B14F-4D97-AF65-F5344CB8AC3E}">
        <p14:creationId xmlns:p14="http://schemas.microsoft.com/office/powerpoint/2010/main" val="179621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10</a:t>
            </a:fld>
            <a:endParaRPr lang="en-GB"/>
          </a:p>
        </p:txBody>
      </p:sp>
    </p:spTree>
    <p:extLst>
      <p:ext uri="{BB962C8B-B14F-4D97-AF65-F5344CB8AC3E}">
        <p14:creationId xmlns:p14="http://schemas.microsoft.com/office/powerpoint/2010/main" val="4103239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11</a:t>
            </a:fld>
            <a:endParaRPr lang="en-GB"/>
          </a:p>
        </p:txBody>
      </p:sp>
    </p:spTree>
    <p:extLst>
      <p:ext uri="{BB962C8B-B14F-4D97-AF65-F5344CB8AC3E}">
        <p14:creationId xmlns:p14="http://schemas.microsoft.com/office/powerpoint/2010/main" val="3759438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E451BD-6F45-45BF-956A-C3F4AA9AE543}" type="slidenum">
              <a:rPr lang="en-GB" smtClean="0"/>
              <a:t>12</a:t>
            </a:fld>
            <a:endParaRPr lang="en-GB"/>
          </a:p>
        </p:txBody>
      </p:sp>
    </p:spTree>
    <p:extLst>
      <p:ext uri="{BB962C8B-B14F-4D97-AF65-F5344CB8AC3E}">
        <p14:creationId xmlns:p14="http://schemas.microsoft.com/office/powerpoint/2010/main" val="216918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70436E-AAE7-4303-9A59-467E1717E565}" type="datetimeFigureOut">
              <a:rPr lang="en-GB" smtClean="0"/>
              <a:t>06/01/2026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4277801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70436E-AAE7-4303-9A59-467E1717E565}" type="datetimeFigureOut">
              <a:rPr lang="en-GB" smtClean="0"/>
              <a:t>06/01/2026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106473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70436E-AAE7-4303-9A59-467E1717E565}" type="datetimeFigureOut">
              <a:rPr lang="en-GB" smtClean="0"/>
              <a:t>06/01/2026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209965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70436E-AAE7-4303-9A59-467E1717E565}" type="datetimeFigureOut">
              <a:rPr lang="en-GB" smtClean="0"/>
              <a:t>06/01/2026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294608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70436E-AAE7-4303-9A59-467E1717E565}" type="datetimeFigureOut">
              <a:rPr lang="en-GB" smtClean="0"/>
              <a:t>06/01/2026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176480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70436E-AAE7-4303-9A59-467E1717E565}" type="datetimeFigureOut">
              <a:rPr lang="en-GB" smtClean="0"/>
              <a:t>06/01/2026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84744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70436E-AAE7-4303-9A59-467E1717E565}" type="datetimeFigureOut">
              <a:rPr lang="en-GB" smtClean="0"/>
              <a:t>06/01/2026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385155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70436E-AAE7-4303-9A59-467E1717E565}" type="datetimeFigureOut">
              <a:rPr lang="en-GB" smtClean="0"/>
              <a:t>06/01/2026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104297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0436E-AAE7-4303-9A59-467E1717E565}" type="datetimeFigureOut">
              <a:rPr lang="en-GB" smtClean="0"/>
              <a:t>06/01/2026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766514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70436E-AAE7-4303-9A59-467E1717E565}" type="datetimeFigureOut">
              <a:rPr lang="en-GB" smtClean="0"/>
              <a:t>06/01/2026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3441439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70436E-AAE7-4303-9A59-467E1717E565}" type="datetimeFigureOut">
              <a:rPr lang="en-GB" smtClean="0"/>
              <a:t>06/01/2026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ADFB7-5489-4323-9805-198DAC1D1CBD}" type="slidenum">
              <a:rPr lang="en-GB" smtClean="0"/>
              <a:t>‹#›</a:t>
            </a:fld>
            <a:endParaRPr lang="en-GB"/>
          </a:p>
        </p:txBody>
      </p:sp>
    </p:spTree>
    <p:extLst>
      <p:ext uri="{BB962C8B-B14F-4D97-AF65-F5344CB8AC3E}">
        <p14:creationId xmlns:p14="http://schemas.microsoft.com/office/powerpoint/2010/main" val="2983641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0436E-AAE7-4303-9A59-467E1717E565}" type="datetimeFigureOut">
              <a:rPr lang="en-GB" smtClean="0"/>
              <a:t>06/01/2026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ADFB7-5489-4323-9805-198DAC1D1CBD}" type="slidenum">
              <a:rPr lang="en-GB" smtClean="0"/>
              <a:t>‹#›</a:t>
            </a:fld>
            <a:endParaRPr lang="en-GB"/>
          </a:p>
        </p:txBody>
      </p:sp>
    </p:spTree>
    <p:extLst>
      <p:ext uri="{BB962C8B-B14F-4D97-AF65-F5344CB8AC3E}">
        <p14:creationId xmlns:p14="http://schemas.microsoft.com/office/powerpoint/2010/main" val="2965799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png"/><Relationship Id="rId10" Type="http://schemas.openxmlformats.org/officeDocument/2006/relationships/image" Target="../media/image34.png"/><Relationship Id="rId4" Type="http://schemas.openxmlformats.org/officeDocument/2006/relationships/image" Target="../media/image25.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png"/><Relationship Id="rId10" Type="http://schemas.openxmlformats.org/officeDocument/2006/relationships/image" Target="../media/image38.png"/><Relationship Id="rId4" Type="http://schemas.openxmlformats.org/officeDocument/2006/relationships/image" Target="../media/image25.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png"/><Relationship Id="rId10" Type="http://schemas.openxmlformats.org/officeDocument/2006/relationships/image" Target="../media/image42.png"/><Relationship Id="rId4" Type="http://schemas.openxmlformats.org/officeDocument/2006/relationships/image" Target="../media/image25.pn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5.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txBox="1">
            <a:spLocks noGrp="1"/>
          </p:cNvSpPr>
          <p:nvPr>
            <p:ph type="title" idx="4294967295"/>
          </p:nvPr>
        </p:nvSpPr>
        <p:spPr>
          <a:xfrm>
            <a:off x="489403" y="2103663"/>
            <a:ext cx="8382000" cy="20005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Trust Board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7030A0"/>
                </a:solidFill>
                <a:effectLst/>
                <a:uLnTx/>
                <a:uFillTx/>
                <a:latin typeface="Segoe UI Semibold" panose="020B0702040204020203" pitchFamily="34" charset="0"/>
                <a:ea typeface="+mn-ea"/>
                <a:cs typeface="Segoe UI Semibold" panose="020B0702040204020203" pitchFamily="34" charset="0"/>
              </a:rPr>
              <a:t>Systems Oversight Measures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dirty="0">
              <a:ln>
                <a:noFill/>
              </a:ln>
              <a:solidFill>
                <a:srgbClr val="0A4C86"/>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489403" y="3602038"/>
            <a:ext cx="8382000" cy="1569660"/>
          </a:xfrm>
          <a:prstGeom prst="rect">
            <a:avLst/>
          </a:prstGeom>
          <a:noFill/>
        </p:spPr>
        <p:txBody>
          <a:bodyPr wrap="square" rtlCol="0">
            <a:spAutoFit/>
          </a:bodyPr>
          <a:lstStyle/>
          <a:p>
            <a:r>
              <a:rPr lang="en-GB" sz="2400" b="1" dirty="0">
                <a:solidFill>
                  <a:srgbClr val="7030A0"/>
                </a:solidFill>
                <a:latin typeface="Arial" panose="020B0604020202020204" pitchFamily="34" charset="0"/>
                <a:cs typeface="Arial" panose="020B0604020202020204" pitchFamily="34" charset="0"/>
              </a:rPr>
              <a:t>Trust Board - Thursday 4</a:t>
            </a:r>
            <a:r>
              <a:rPr lang="en-GB" sz="2400" b="1" baseline="30000" dirty="0">
                <a:solidFill>
                  <a:srgbClr val="7030A0"/>
                </a:solidFill>
                <a:latin typeface="Arial" panose="020B0604020202020204" pitchFamily="34" charset="0"/>
                <a:cs typeface="Arial" panose="020B0604020202020204" pitchFamily="34" charset="0"/>
              </a:rPr>
              <a:t>th</a:t>
            </a:r>
            <a:r>
              <a:rPr lang="en-GB" sz="2400" b="1" dirty="0">
                <a:solidFill>
                  <a:srgbClr val="7030A0"/>
                </a:solidFill>
                <a:latin typeface="Arial" panose="020B0604020202020204" pitchFamily="34" charset="0"/>
                <a:cs typeface="Arial" panose="020B0604020202020204" pitchFamily="34" charset="0"/>
              </a:rPr>
              <a:t> September 2025</a:t>
            </a:r>
          </a:p>
          <a:p>
            <a:endParaRPr lang="en-GB" sz="2400" b="1" dirty="0">
              <a:solidFill>
                <a:srgbClr val="7030A0"/>
              </a:solidFill>
              <a:latin typeface="Arial" panose="020B0604020202020204" pitchFamily="34" charset="0"/>
              <a:cs typeface="Arial" panose="020B0604020202020204" pitchFamily="34" charset="0"/>
            </a:endParaRPr>
          </a:p>
          <a:p>
            <a:pPr defTabSz="385753">
              <a:defRPr/>
            </a:pPr>
            <a:r>
              <a:rPr lang="en-GB" sz="2400" b="1" dirty="0">
                <a:solidFill>
                  <a:srgbClr val="7030A0"/>
                </a:solidFill>
                <a:latin typeface="Segoe UI Semibold" panose="020B0702040204020203" pitchFamily="34" charset="0"/>
                <a:cs typeface="Segoe UI Semibold" panose="020B0702040204020203" pitchFamily="34" charset="0"/>
              </a:rPr>
              <a:t>Alastair Campbell</a:t>
            </a:r>
          </a:p>
          <a:p>
            <a:pPr defTabSz="385753">
              <a:defRPr/>
            </a:pPr>
            <a:r>
              <a:rPr lang="en-GB" sz="2400" b="1" dirty="0">
                <a:solidFill>
                  <a:srgbClr val="7030A0"/>
                </a:solidFill>
                <a:latin typeface="Segoe UI Semibold" panose="020B0702040204020203" pitchFamily="34" charset="0"/>
                <a:cs typeface="Segoe UI Semibold" panose="020B0702040204020203" pitchFamily="34" charset="0"/>
              </a:rPr>
              <a:t>Director of Performance, Planning &amp; Informatics</a:t>
            </a:r>
            <a:endParaRPr lang="en-GB" sz="24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94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2 – Key SOMs Indicators - Performance</a:t>
            </a:r>
          </a:p>
        </p:txBody>
      </p:sp>
      <p:graphicFrame>
        <p:nvGraphicFramePr>
          <p:cNvPr id="21" name="Table 20"/>
          <p:cNvGraphicFramePr>
            <a:graphicFrameLocks noGrp="1"/>
          </p:cNvGraphicFramePr>
          <p:nvPr>
            <p:extLst>
              <p:ext uri="{D42A27DB-BD31-4B8C-83A1-F6EECF244321}">
                <p14:modId xmlns:p14="http://schemas.microsoft.com/office/powerpoint/2010/main" val="722998711"/>
              </p:ext>
            </p:extLst>
          </p:nvPr>
        </p:nvGraphicFramePr>
        <p:xfrm>
          <a:off x="98367" y="540327"/>
          <a:ext cx="11995266" cy="6175641"/>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63782">
                  <a:extLst>
                    <a:ext uri="{9D8B030D-6E8A-4147-A177-3AD203B41FA5}">
                      <a16:colId xmlns:a16="http://schemas.microsoft.com/office/drawing/2014/main" val="3247098725"/>
                    </a:ext>
                  </a:extLst>
                </a:gridCol>
                <a:gridCol w="1246909">
                  <a:extLst>
                    <a:ext uri="{9D8B030D-6E8A-4147-A177-3AD203B41FA5}">
                      <a16:colId xmlns:a16="http://schemas.microsoft.com/office/drawing/2014/main" val="3934673934"/>
                    </a:ext>
                  </a:extLst>
                </a:gridCol>
                <a:gridCol w="739833">
                  <a:extLst>
                    <a:ext uri="{9D8B030D-6E8A-4147-A177-3AD203B41FA5}">
                      <a16:colId xmlns:a16="http://schemas.microsoft.com/office/drawing/2014/main" val="340205772"/>
                    </a:ext>
                  </a:extLst>
                </a:gridCol>
                <a:gridCol w="822960">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19881">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July 25 Target</a:t>
                      </a:r>
                    </a:p>
                  </a:txBody>
                  <a:tcPr/>
                </a:tc>
                <a:tc>
                  <a:txBody>
                    <a:bodyPr/>
                    <a:lstStyle/>
                    <a:p>
                      <a:r>
                        <a:rPr lang="en-GB" sz="1200" dirty="0"/>
                        <a:t>July 25 In-month Performance</a:t>
                      </a:r>
                    </a:p>
                  </a:txBody>
                  <a:tcPr/>
                </a:tc>
                <a:tc>
                  <a:txBody>
                    <a:bodyPr/>
                    <a:lstStyle/>
                    <a:p>
                      <a:r>
                        <a:rPr lang="en-GB" sz="1200" dirty="0"/>
                        <a:t>Cumulative Activity YTD</a:t>
                      </a:r>
                    </a:p>
                  </a:txBody>
                  <a:tcPr/>
                </a:tc>
                <a:tc>
                  <a:txBody>
                    <a:bodyPr/>
                    <a:lstStyle/>
                    <a:p>
                      <a:pPr algn="ctr"/>
                      <a:r>
                        <a:rPr lang="en-GB" sz="1200" dirty="0"/>
                        <a:t>Rag Status</a:t>
                      </a:r>
                    </a:p>
                    <a:p>
                      <a:pPr algn="ctr"/>
                      <a:r>
                        <a:rPr lang="en-GB" sz="1000" dirty="0">
                          <a:solidFill>
                            <a:schemeClr val="bg1"/>
                          </a:solidFill>
                        </a:rPr>
                        <a:t>July 25</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427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Scheduled Care</a:t>
                      </a:r>
                    </a:p>
                    <a:p>
                      <a:endParaRPr lang="en-GB" sz="1200" dirty="0"/>
                    </a:p>
                  </a:txBody>
                  <a:tcPr/>
                </a:tc>
                <a:tc>
                  <a:txBody>
                    <a:bodyPr/>
                    <a:lstStyle/>
                    <a:p>
                      <a:r>
                        <a:rPr lang="en-GB" sz="1100" dirty="0"/>
                        <a:t>Theatre Utilisation - Run Times – Endoscopy</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minimum run time rate of 90%</a:t>
                      </a:r>
                    </a:p>
                  </a:txBody>
                  <a:tcPr marL="60960" marR="60960" marT="30480" marB="30480"/>
                </a:tc>
                <a:tc>
                  <a:txBody>
                    <a:bodyPr/>
                    <a:lstStyle/>
                    <a:p>
                      <a:r>
                        <a:rPr lang="en-GB" sz="1100" dirty="0"/>
                        <a:t>90%</a:t>
                      </a:r>
                    </a:p>
                    <a:p>
                      <a:endParaRPr lang="en-GB" sz="1100" dirty="0"/>
                    </a:p>
                    <a:p>
                      <a:r>
                        <a:rPr lang="en-GB" sz="1000" dirty="0"/>
                        <a:t>Monitored a month in arrears</a:t>
                      </a:r>
                    </a:p>
                  </a:txBody>
                  <a:tcPr marL="60960" marR="60960" marT="30480" marB="30480"/>
                </a:tc>
                <a:tc>
                  <a:txBody>
                    <a:bodyPr/>
                    <a:lstStyle/>
                    <a:p>
                      <a:r>
                        <a:rPr lang="en-GB" sz="1100" dirty="0"/>
                        <a:t>100.96%</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(June</a:t>
                      </a:r>
                      <a:r>
                        <a:rPr lang="en-GB" sz="1100" baseline="0" dirty="0"/>
                        <a:t> 25)</a:t>
                      </a:r>
                      <a:endParaRPr lang="en-GB" sz="1100" dirty="0"/>
                    </a:p>
                    <a:p>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100.82%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(Apr-Jun)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90196">
                <a:tc>
                  <a:txBody>
                    <a:bodyPr/>
                    <a:lstStyle/>
                    <a:p>
                      <a:r>
                        <a:rPr lang="en-GB" sz="1200" b="1" dirty="0"/>
                        <a:t>Community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Domiciliary</a:t>
                      </a:r>
                      <a:r>
                        <a:rPr lang="en-GB" sz="1100" baseline="0" dirty="0"/>
                        <a:t> Care – Unmet Need – Full Package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Target- 10% reduction in unmet need hours by March 2026 compared to position at 31 March 25 (1408 hrs)</a:t>
                      </a:r>
                    </a:p>
                  </a:txBody>
                  <a:tcPr marL="60960" marR="60960" marT="30480" marB="30480"/>
                </a:tc>
                <a:tc>
                  <a:txBody>
                    <a:bodyPr/>
                    <a:lstStyle/>
                    <a:p>
                      <a:r>
                        <a:rPr lang="en-GB" sz="1100" dirty="0"/>
                        <a:t>1,267</a:t>
                      </a:r>
                      <a:r>
                        <a:rPr lang="en-GB" sz="1100" baseline="0" dirty="0"/>
                        <a:t> hrs</a:t>
                      </a:r>
                      <a:endParaRPr lang="en-GB" sz="1100" dirty="0"/>
                    </a:p>
                  </a:txBody>
                  <a:tcPr marL="60960" marR="60960" marT="30480" marB="30480"/>
                </a:tc>
                <a:tc>
                  <a:txBody>
                    <a:bodyPr/>
                    <a:lstStyle/>
                    <a:p>
                      <a:r>
                        <a:rPr lang="en-GB" sz="1100" dirty="0"/>
                        <a:t>1,636 hrs</a:t>
                      </a:r>
                    </a:p>
                    <a:p>
                      <a:endParaRPr lang="en-GB" sz="1100" dirty="0"/>
                    </a:p>
                    <a:p>
                      <a:r>
                        <a:rPr lang="en-GB" sz="1100" dirty="0"/>
                        <a:t>29%</a:t>
                      </a:r>
                      <a:r>
                        <a:rPr lang="en-GB" sz="1100" baseline="0" dirty="0"/>
                        <a:t> above target</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1,636 hrs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(July position)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294223">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Domiciliary</a:t>
                      </a:r>
                      <a:r>
                        <a:rPr lang="en-GB" sz="1100" baseline="0" dirty="0"/>
                        <a:t> Care – Unmet Need – Full Package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a:t>
                      </a:r>
                      <a:r>
                        <a:rPr lang="en-GB" sz="1000" b="1" baseline="0" dirty="0"/>
                        <a:t> </a:t>
                      </a:r>
                      <a:r>
                        <a:rPr lang="en-GB" sz="1000" b="1" dirty="0"/>
                        <a:t>10% reduction in unmet need hours by March 2026 compared to position at 31 March 25 (1951 hrs)</a:t>
                      </a:r>
                    </a:p>
                  </a:txBody>
                  <a:tcPr marL="60960" marR="60960" marT="30480" marB="30480"/>
                </a:tc>
                <a:tc>
                  <a:txBody>
                    <a:bodyPr/>
                    <a:lstStyle/>
                    <a:p>
                      <a:r>
                        <a:rPr lang="en-GB" sz="1100" dirty="0"/>
                        <a:t>1,756 hrs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2,024hrs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15% above target</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2,024 hrs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(July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23190">
                <a:tc>
                  <a:txBody>
                    <a:bodyPr/>
                    <a:lstStyle/>
                    <a:p>
                      <a:endParaRPr lang="en-GB" sz="1200" b="1" dirty="0"/>
                    </a:p>
                  </a:txBody>
                  <a:tcPr/>
                </a:tc>
                <a:tc>
                  <a:txBody>
                    <a:bodyPr/>
                    <a:lstStyle/>
                    <a:p>
                      <a:r>
                        <a:rPr lang="en-GB" sz="1100" dirty="0"/>
                        <a:t>Direct Payments</a:t>
                      </a:r>
                    </a:p>
                    <a:p>
                      <a:endParaRPr lang="en-GB" sz="1100" dirty="0"/>
                    </a:p>
                    <a:p>
                      <a:r>
                        <a:rPr lang="en-GB" sz="1000" b="1" dirty="0"/>
                        <a:t>Target - 5% increase in Service User Direct Payments in effect by March 2026 compared to position at 31 March 2025</a:t>
                      </a:r>
                      <a:r>
                        <a:rPr lang="en-GB" sz="1000" b="1" baseline="0" dirty="0"/>
                        <a:t> (1014 service users)</a:t>
                      </a:r>
                      <a:endParaRPr lang="en-GB" sz="1000" b="1" dirty="0"/>
                    </a:p>
                  </a:txBody>
                  <a:tcPr marL="60960" marR="60960" marT="30480" marB="30480"/>
                </a:tc>
                <a:tc>
                  <a:txBody>
                    <a:bodyPr/>
                    <a:lstStyle/>
                    <a:p>
                      <a:r>
                        <a:rPr lang="en-GB" sz="1100" dirty="0"/>
                        <a:t>1,065</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1,032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1.78% increase on March</a:t>
                      </a:r>
                      <a:r>
                        <a:rPr lang="en-GB" sz="1100" baseline="0" dirty="0"/>
                        <a:t> 25 position</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1,032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(July position)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5" name="Picture 4" descr="A green circle with blue border."/>
          <p:cNvPicPr>
            <a:picLocks noChangeAspect="1"/>
          </p:cNvPicPr>
          <p:nvPr/>
        </p:nvPicPr>
        <p:blipFill>
          <a:blip r:embed="rId4"/>
          <a:stretch>
            <a:fillRect/>
          </a:stretch>
        </p:blipFill>
        <p:spPr>
          <a:xfrm>
            <a:off x="7184480" y="1503697"/>
            <a:ext cx="335309" cy="335309"/>
          </a:xfrm>
          <a:prstGeom prst="rect">
            <a:avLst/>
          </a:prstGeom>
        </p:spPr>
      </p:pic>
      <p:pic>
        <p:nvPicPr>
          <p:cNvPr id="22" name="Picture 21" descr="A green circle with blue border."/>
          <p:cNvPicPr>
            <a:picLocks noChangeAspect="1"/>
          </p:cNvPicPr>
          <p:nvPr/>
        </p:nvPicPr>
        <p:blipFill>
          <a:blip r:embed="rId5"/>
          <a:stretch>
            <a:fillRect/>
          </a:stretch>
        </p:blipFill>
        <p:spPr>
          <a:xfrm>
            <a:off x="7954963" y="1503697"/>
            <a:ext cx="335309" cy="335309"/>
          </a:xfrm>
          <a:prstGeom prst="rect">
            <a:avLst/>
          </a:prstGeom>
        </p:spPr>
      </p:pic>
      <p:pic>
        <p:nvPicPr>
          <p:cNvPr id="18" name="Picture 17" descr="A red triangle with blue border."/>
          <p:cNvPicPr>
            <a:picLocks noChangeAspect="1"/>
          </p:cNvPicPr>
          <p:nvPr/>
        </p:nvPicPr>
        <p:blipFill>
          <a:blip r:embed="rId6"/>
          <a:stretch>
            <a:fillRect/>
          </a:stretch>
        </p:blipFill>
        <p:spPr>
          <a:xfrm>
            <a:off x="7184481" y="3150751"/>
            <a:ext cx="354425" cy="346884"/>
          </a:xfrm>
          <a:prstGeom prst="rect">
            <a:avLst/>
          </a:prstGeom>
        </p:spPr>
      </p:pic>
      <p:pic>
        <p:nvPicPr>
          <p:cNvPr id="41" name="Picture 40" descr="A red triangle with blue border."/>
          <p:cNvPicPr>
            <a:picLocks noChangeAspect="1"/>
          </p:cNvPicPr>
          <p:nvPr/>
        </p:nvPicPr>
        <p:blipFill>
          <a:blip r:embed="rId6"/>
          <a:stretch>
            <a:fillRect/>
          </a:stretch>
        </p:blipFill>
        <p:spPr>
          <a:xfrm>
            <a:off x="8002068" y="3150751"/>
            <a:ext cx="354425" cy="346884"/>
          </a:xfrm>
          <a:prstGeom prst="rect">
            <a:avLst/>
          </a:prstGeom>
        </p:spPr>
      </p:pic>
      <p:pic>
        <p:nvPicPr>
          <p:cNvPr id="6" name="Picture 5" descr="A red triangle with blue border."/>
          <p:cNvPicPr>
            <a:picLocks noChangeAspect="1"/>
          </p:cNvPicPr>
          <p:nvPr/>
        </p:nvPicPr>
        <p:blipFill>
          <a:blip r:embed="rId7"/>
          <a:stretch>
            <a:fillRect/>
          </a:stretch>
        </p:blipFill>
        <p:spPr>
          <a:xfrm>
            <a:off x="7185307" y="4416677"/>
            <a:ext cx="353599" cy="347502"/>
          </a:xfrm>
          <a:prstGeom prst="rect">
            <a:avLst/>
          </a:prstGeom>
        </p:spPr>
      </p:pic>
      <p:pic>
        <p:nvPicPr>
          <p:cNvPr id="20" name="Picture 19" descr="A red triangle with blue border."/>
          <p:cNvPicPr>
            <a:picLocks noChangeAspect="1"/>
          </p:cNvPicPr>
          <p:nvPr/>
        </p:nvPicPr>
        <p:blipFill>
          <a:blip r:embed="rId8"/>
          <a:stretch>
            <a:fillRect/>
          </a:stretch>
        </p:blipFill>
        <p:spPr>
          <a:xfrm>
            <a:off x="8013153" y="4416677"/>
            <a:ext cx="353599" cy="347502"/>
          </a:xfrm>
          <a:prstGeom prst="rect">
            <a:avLst/>
          </a:prstGeom>
        </p:spPr>
      </p:pic>
      <p:pic>
        <p:nvPicPr>
          <p:cNvPr id="7" name="Picture 6" descr="A yellow square with blue border."/>
          <p:cNvPicPr>
            <a:picLocks noChangeAspect="1"/>
          </p:cNvPicPr>
          <p:nvPr/>
        </p:nvPicPr>
        <p:blipFill>
          <a:blip r:embed="rId9"/>
          <a:stretch>
            <a:fillRect/>
          </a:stretch>
        </p:blipFill>
        <p:spPr>
          <a:xfrm>
            <a:off x="7184479" y="5683221"/>
            <a:ext cx="335309" cy="353599"/>
          </a:xfrm>
          <a:prstGeom prst="rect">
            <a:avLst/>
          </a:prstGeom>
        </p:spPr>
      </p:pic>
      <p:pic>
        <p:nvPicPr>
          <p:cNvPr id="19" name="Picture 18" descr="A yellow square with blue border."/>
          <p:cNvPicPr>
            <a:picLocks noChangeAspect="1"/>
          </p:cNvPicPr>
          <p:nvPr/>
        </p:nvPicPr>
        <p:blipFill>
          <a:blip r:embed="rId9"/>
          <a:stretch>
            <a:fillRect/>
          </a:stretch>
        </p:blipFill>
        <p:spPr>
          <a:xfrm>
            <a:off x="8027006" y="5683221"/>
            <a:ext cx="335309" cy="353599"/>
          </a:xfrm>
          <a:prstGeom prst="rect">
            <a:avLst/>
          </a:prstGeom>
        </p:spPr>
      </p:pic>
      <p:pic>
        <p:nvPicPr>
          <p:cNvPr id="2" name="Picture 1" descr="A graph showing Theatre Run times - Endcoscopy. &#10;&#10;The target is minimum run time rate of 90%."/>
          <p:cNvPicPr>
            <a:picLocks noChangeAspect="1"/>
          </p:cNvPicPr>
          <p:nvPr/>
        </p:nvPicPr>
        <p:blipFill>
          <a:blip r:embed="rId10"/>
          <a:stretch>
            <a:fillRect/>
          </a:stretch>
        </p:blipFill>
        <p:spPr>
          <a:xfrm>
            <a:off x="8599296" y="1204119"/>
            <a:ext cx="3487410" cy="1381139"/>
          </a:xfrm>
          <a:prstGeom prst="rect">
            <a:avLst/>
          </a:prstGeom>
        </p:spPr>
      </p:pic>
      <p:pic>
        <p:nvPicPr>
          <p:cNvPr id="9" name="Picture 8" descr="A graph showing Domiciliary Care Unmet Need - Full Package.&#10;&#10;The target is 10% reduction in unmet need hours by March 2026 compared to position at 31 March 25 (1408 hours)"/>
          <p:cNvPicPr>
            <a:picLocks noChangeAspect="1"/>
          </p:cNvPicPr>
          <p:nvPr/>
        </p:nvPicPr>
        <p:blipFill>
          <a:blip r:embed="rId11"/>
          <a:stretch>
            <a:fillRect/>
          </a:stretch>
        </p:blipFill>
        <p:spPr>
          <a:xfrm>
            <a:off x="8599296" y="2624776"/>
            <a:ext cx="3494337" cy="1443854"/>
          </a:xfrm>
          <a:prstGeom prst="rect">
            <a:avLst/>
          </a:prstGeom>
        </p:spPr>
      </p:pic>
      <p:pic>
        <p:nvPicPr>
          <p:cNvPr id="10" name="Picture 9" descr="A graph showing Domiciliary Care Unmet Need - Partial Package&#10;&#10;The target is 10% reduction in unmet need hours by March 2026 compared to position at 31 March 25 (1951 hours)"/>
          <p:cNvPicPr>
            <a:picLocks noChangeAspect="1"/>
          </p:cNvPicPr>
          <p:nvPr/>
        </p:nvPicPr>
        <p:blipFill>
          <a:blip r:embed="rId12"/>
          <a:stretch>
            <a:fillRect/>
          </a:stretch>
        </p:blipFill>
        <p:spPr>
          <a:xfrm>
            <a:off x="8599296" y="4087149"/>
            <a:ext cx="3487410" cy="1282873"/>
          </a:xfrm>
          <a:prstGeom prst="rect">
            <a:avLst/>
          </a:prstGeom>
        </p:spPr>
      </p:pic>
      <p:pic>
        <p:nvPicPr>
          <p:cNvPr id="11" name="Picture 10" descr="A graph showing Direct Payments in effect.&#10;&#10;The target is 5% reduction in Service User Direct Payments in effect by March 2026 compared to position at 31 March 2025 (1014 service users)"/>
          <p:cNvPicPr>
            <a:picLocks noChangeAspect="1"/>
          </p:cNvPicPr>
          <p:nvPr/>
        </p:nvPicPr>
        <p:blipFill>
          <a:blip r:embed="rId13"/>
          <a:stretch>
            <a:fillRect/>
          </a:stretch>
        </p:blipFill>
        <p:spPr>
          <a:xfrm>
            <a:off x="8615922" y="5417931"/>
            <a:ext cx="3487410" cy="1264786"/>
          </a:xfrm>
          <a:prstGeom prst="rect">
            <a:avLst/>
          </a:prstGeom>
        </p:spPr>
      </p:pic>
    </p:spTree>
    <p:extLst>
      <p:ext uri="{BB962C8B-B14F-4D97-AF65-F5344CB8AC3E}">
        <p14:creationId xmlns:p14="http://schemas.microsoft.com/office/powerpoint/2010/main" val="172400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2/3 – Key SOMs Indicators - Performance and Efficiency &amp; Productivity</a:t>
            </a:r>
          </a:p>
        </p:txBody>
      </p:sp>
      <p:graphicFrame>
        <p:nvGraphicFramePr>
          <p:cNvPr id="21" name="Table 20"/>
          <p:cNvGraphicFramePr>
            <a:graphicFrameLocks noGrp="1"/>
          </p:cNvGraphicFramePr>
          <p:nvPr>
            <p:extLst>
              <p:ext uri="{D42A27DB-BD31-4B8C-83A1-F6EECF244321}">
                <p14:modId xmlns:p14="http://schemas.microsoft.com/office/powerpoint/2010/main" val="3848723769"/>
              </p:ext>
            </p:extLst>
          </p:nvPr>
        </p:nvGraphicFramePr>
        <p:xfrm>
          <a:off x="98367" y="540327"/>
          <a:ext cx="11995266" cy="6175641"/>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63782">
                  <a:extLst>
                    <a:ext uri="{9D8B030D-6E8A-4147-A177-3AD203B41FA5}">
                      <a16:colId xmlns:a16="http://schemas.microsoft.com/office/drawing/2014/main" val="3247098725"/>
                    </a:ext>
                  </a:extLst>
                </a:gridCol>
                <a:gridCol w="1246909">
                  <a:extLst>
                    <a:ext uri="{9D8B030D-6E8A-4147-A177-3AD203B41FA5}">
                      <a16:colId xmlns:a16="http://schemas.microsoft.com/office/drawing/2014/main" val="3934673934"/>
                    </a:ext>
                  </a:extLst>
                </a:gridCol>
                <a:gridCol w="739833">
                  <a:extLst>
                    <a:ext uri="{9D8B030D-6E8A-4147-A177-3AD203B41FA5}">
                      <a16:colId xmlns:a16="http://schemas.microsoft.com/office/drawing/2014/main" val="340205772"/>
                    </a:ext>
                  </a:extLst>
                </a:gridCol>
                <a:gridCol w="822960">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19881">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July 25 Target</a:t>
                      </a:r>
                    </a:p>
                  </a:txBody>
                  <a:tcPr/>
                </a:tc>
                <a:tc>
                  <a:txBody>
                    <a:bodyPr/>
                    <a:lstStyle/>
                    <a:p>
                      <a:r>
                        <a:rPr lang="en-GB" sz="1200" dirty="0"/>
                        <a:t>July 25 In-month Performance</a:t>
                      </a:r>
                    </a:p>
                  </a:txBody>
                  <a:tcPr/>
                </a:tc>
                <a:tc>
                  <a:txBody>
                    <a:bodyPr/>
                    <a:lstStyle/>
                    <a:p>
                      <a:r>
                        <a:rPr lang="en-GB" sz="1200" dirty="0"/>
                        <a:t>Cumulative Activity YTD</a:t>
                      </a:r>
                    </a:p>
                  </a:txBody>
                  <a:tcPr/>
                </a:tc>
                <a:tc>
                  <a:txBody>
                    <a:bodyPr/>
                    <a:lstStyle/>
                    <a:p>
                      <a:pPr algn="ctr"/>
                      <a:r>
                        <a:rPr lang="en-GB" sz="1200" dirty="0"/>
                        <a:t>Rag Status</a:t>
                      </a:r>
                    </a:p>
                    <a:p>
                      <a:pPr algn="ctr"/>
                      <a:r>
                        <a:rPr lang="en-GB" sz="1000" dirty="0">
                          <a:solidFill>
                            <a:schemeClr val="bg1"/>
                          </a:solidFill>
                        </a:rPr>
                        <a:t>July 25</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427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Community Care</a:t>
                      </a:r>
                    </a:p>
                  </a:txBody>
                  <a:tcPr/>
                </a:tc>
                <a:tc>
                  <a:txBody>
                    <a:bodyPr/>
                    <a:lstStyle/>
                    <a:p>
                      <a:r>
                        <a:rPr lang="en-GB" sz="1100" dirty="0"/>
                        <a:t>Family Support – Unallocated</a:t>
                      </a:r>
                      <a:r>
                        <a:rPr lang="en-GB" sz="1100" baseline="0" dirty="0"/>
                        <a:t> Cases</a:t>
                      </a:r>
                    </a:p>
                    <a:p>
                      <a:endParaRPr lang="en-GB" sz="1100" baseline="0" dirty="0"/>
                    </a:p>
                    <a:p>
                      <a:r>
                        <a:rPr lang="en-GB" sz="1000" b="1" dirty="0"/>
                        <a:t>Target - reduce by 10% by March 2026 compared to position at end March 2025</a:t>
                      </a:r>
                      <a:r>
                        <a:rPr lang="en-GB" sz="1000" b="1" baseline="0" dirty="0"/>
                        <a:t> – 66 cases</a:t>
                      </a:r>
                      <a:endParaRPr lang="en-GB" sz="1000" b="1" dirty="0"/>
                    </a:p>
                  </a:txBody>
                  <a:tcPr marL="60960" marR="60960" marT="30480" marB="30480"/>
                </a:tc>
                <a:tc>
                  <a:txBody>
                    <a:bodyPr/>
                    <a:lstStyle/>
                    <a:p>
                      <a:r>
                        <a:rPr lang="en-GB" sz="1100" dirty="0"/>
                        <a:t>59</a:t>
                      </a:r>
                      <a:r>
                        <a:rPr lang="en-GB" sz="1100" baseline="0" dirty="0"/>
                        <a:t> cases</a:t>
                      </a:r>
                      <a:endParaRPr lang="en-GB" sz="1100" dirty="0"/>
                    </a:p>
                  </a:txBody>
                  <a:tcPr marL="60960" marR="60960" marT="30480" marB="30480"/>
                </a:tc>
                <a:tc>
                  <a:txBody>
                    <a:bodyPr/>
                    <a:lstStyle/>
                    <a:p>
                      <a:r>
                        <a:rPr lang="en-GB" sz="1100" dirty="0"/>
                        <a:t>121 cases</a:t>
                      </a:r>
                    </a:p>
                    <a:p>
                      <a:endParaRPr lang="en-GB" sz="1100" dirty="0"/>
                    </a:p>
                    <a:p>
                      <a:r>
                        <a:rPr lang="en-GB" sz="1100" dirty="0"/>
                        <a:t>83.3% increase on March 25 position</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121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July</a:t>
                      </a:r>
                      <a:r>
                        <a:rPr lang="en-GB" sz="1100" b="1" baseline="0" dirty="0"/>
                        <a:t> position</a:t>
                      </a: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90196">
                <a:tc>
                  <a:txBody>
                    <a:bodyPr/>
                    <a:lstStyle/>
                    <a:p>
                      <a:r>
                        <a:rPr lang="en-GB" sz="1200" b="1" u="sng" dirty="0"/>
                        <a:t>Efficiency &amp; Productivity </a:t>
                      </a:r>
                      <a:r>
                        <a:rPr lang="en-GB" sz="1200" b="1" u="none" dirty="0"/>
                        <a:t>-</a:t>
                      </a:r>
                      <a:r>
                        <a:rPr lang="en-GB" sz="1200" b="1" dirty="0"/>
                        <a:t> </a:t>
                      </a:r>
                    </a:p>
                    <a:p>
                      <a:endParaRPr lang="en-GB" sz="1200" b="1" dirty="0"/>
                    </a:p>
                    <a:p>
                      <a:r>
                        <a:rPr lang="en-GB" sz="1200" b="1" dirty="0"/>
                        <a:t>Scheduled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Average </a:t>
                      </a:r>
                      <a:r>
                        <a:rPr lang="en-GB" sz="1100" dirty="0" err="1"/>
                        <a:t>LoS</a:t>
                      </a:r>
                      <a:r>
                        <a:rPr lang="en-GB" sz="1100" baseline="0" dirty="0"/>
                        <a:t> for Elective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Cardiology (includes Paediatrics)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Reduce </a:t>
                      </a:r>
                      <a:r>
                        <a:rPr lang="en-GB" sz="1000" b="1" baseline="0" dirty="0" err="1"/>
                        <a:t>LoS</a:t>
                      </a:r>
                      <a:r>
                        <a:rPr lang="en-GB" sz="1000" b="1" baseline="0" dirty="0"/>
                        <a:t> against CHKS peer group level</a:t>
                      </a:r>
                      <a:endParaRPr lang="en-GB" sz="1000" b="1" dirty="0"/>
                    </a:p>
                  </a:txBody>
                  <a:tcPr marL="60960" marR="60960" marT="30480" marB="30480"/>
                </a:tc>
                <a:tc>
                  <a:txBody>
                    <a:bodyPr/>
                    <a:lstStyle/>
                    <a:p>
                      <a:r>
                        <a:rPr lang="en-GB" sz="1100" dirty="0"/>
                        <a:t>3.40 days</a:t>
                      </a:r>
                    </a:p>
                  </a:txBody>
                  <a:tcPr marL="60960" marR="60960" marT="30480" marB="30480"/>
                </a:tc>
                <a:tc>
                  <a:txBody>
                    <a:bodyPr/>
                    <a:lstStyle/>
                    <a:p>
                      <a:r>
                        <a:rPr lang="en-GB" sz="1100" dirty="0"/>
                        <a:t>3.78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4.08 days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294223">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Average </a:t>
                      </a:r>
                      <a:r>
                        <a:rPr lang="en-GB" sz="1100" dirty="0" err="1"/>
                        <a:t>LoS</a:t>
                      </a:r>
                      <a:r>
                        <a:rPr lang="en-GB" sz="1100" baseline="0" dirty="0"/>
                        <a:t> for Elective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General Surgery (includes Breast &amp; Vascular)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Reduce </a:t>
                      </a:r>
                      <a:r>
                        <a:rPr lang="en-GB" sz="1000" b="1" baseline="0" dirty="0" err="1"/>
                        <a:t>LoS</a:t>
                      </a:r>
                      <a:r>
                        <a:rPr lang="en-GB" sz="1000" b="1" baseline="0" dirty="0"/>
                        <a:t> against CHKS peer group level</a:t>
                      </a:r>
                      <a:endParaRPr lang="en-GB" sz="1000" b="1" dirty="0"/>
                    </a:p>
                  </a:txBody>
                  <a:tcPr marL="60960" marR="60960" marT="30480" marB="30480"/>
                </a:tc>
                <a:tc>
                  <a:txBody>
                    <a:bodyPr/>
                    <a:lstStyle/>
                    <a:p>
                      <a:r>
                        <a:rPr lang="en-GB" sz="1100" dirty="0"/>
                        <a:t>4.30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6.98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6.58 days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23190">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Average </a:t>
                      </a:r>
                      <a:r>
                        <a:rPr lang="en-GB" sz="1100" dirty="0" err="1"/>
                        <a:t>LoS</a:t>
                      </a:r>
                      <a:r>
                        <a:rPr lang="en-GB" sz="1100" baseline="0" dirty="0"/>
                        <a:t> for Elective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Gynaecology (includes oncology)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Reduce </a:t>
                      </a:r>
                      <a:r>
                        <a:rPr lang="en-GB" sz="1000" b="1" baseline="0" dirty="0" err="1"/>
                        <a:t>LoS</a:t>
                      </a:r>
                      <a:r>
                        <a:rPr lang="en-GB" sz="1000" b="1" baseline="0" dirty="0"/>
                        <a:t> against CHKS peer group level</a:t>
                      </a:r>
                      <a:endParaRPr lang="en-GB" sz="1000" b="1" dirty="0"/>
                    </a:p>
                  </a:txBody>
                  <a:tcPr marL="60960" marR="60960" marT="30480" marB="30480"/>
                </a:tc>
                <a:tc>
                  <a:txBody>
                    <a:bodyPr/>
                    <a:lstStyle/>
                    <a:p>
                      <a:r>
                        <a:rPr lang="en-GB" sz="1100" dirty="0"/>
                        <a:t>1.91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3.10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3.28 days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2" name="Picture 1" descr="A red triangle with blue border."/>
          <p:cNvPicPr>
            <a:picLocks noChangeAspect="1"/>
          </p:cNvPicPr>
          <p:nvPr/>
        </p:nvPicPr>
        <p:blipFill>
          <a:blip r:embed="rId4"/>
          <a:stretch>
            <a:fillRect/>
          </a:stretch>
        </p:blipFill>
        <p:spPr>
          <a:xfrm>
            <a:off x="7168681" y="1518659"/>
            <a:ext cx="353599" cy="347502"/>
          </a:xfrm>
          <a:prstGeom prst="rect">
            <a:avLst/>
          </a:prstGeom>
        </p:spPr>
      </p:pic>
      <p:pic>
        <p:nvPicPr>
          <p:cNvPr id="26" name="Picture 25" descr="A red triangle with blue border."/>
          <p:cNvPicPr>
            <a:picLocks noChangeAspect="1"/>
          </p:cNvPicPr>
          <p:nvPr/>
        </p:nvPicPr>
        <p:blipFill>
          <a:blip r:embed="rId4"/>
          <a:stretch>
            <a:fillRect/>
          </a:stretch>
        </p:blipFill>
        <p:spPr>
          <a:xfrm>
            <a:off x="8013153" y="1502743"/>
            <a:ext cx="353599" cy="347502"/>
          </a:xfrm>
          <a:prstGeom prst="rect">
            <a:avLst/>
          </a:prstGeom>
        </p:spPr>
      </p:pic>
      <p:pic>
        <p:nvPicPr>
          <p:cNvPr id="18" name="Picture 17" descr="A red triangle with blue border."/>
          <p:cNvPicPr>
            <a:picLocks noChangeAspect="1"/>
          </p:cNvPicPr>
          <p:nvPr/>
        </p:nvPicPr>
        <p:blipFill>
          <a:blip r:embed="rId5"/>
          <a:stretch>
            <a:fillRect/>
          </a:stretch>
        </p:blipFill>
        <p:spPr>
          <a:xfrm>
            <a:off x="7185307" y="3134125"/>
            <a:ext cx="354425" cy="346884"/>
          </a:xfrm>
          <a:prstGeom prst="rect">
            <a:avLst/>
          </a:prstGeom>
        </p:spPr>
      </p:pic>
      <p:pic>
        <p:nvPicPr>
          <p:cNvPr id="41" name="Picture 40" descr="A red triangle with blue border."/>
          <p:cNvPicPr>
            <a:picLocks noChangeAspect="1"/>
          </p:cNvPicPr>
          <p:nvPr/>
        </p:nvPicPr>
        <p:blipFill>
          <a:blip r:embed="rId5"/>
          <a:stretch>
            <a:fillRect/>
          </a:stretch>
        </p:blipFill>
        <p:spPr>
          <a:xfrm>
            <a:off x="8002068" y="3134125"/>
            <a:ext cx="354425" cy="346884"/>
          </a:xfrm>
          <a:prstGeom prst="rect">
            <a:avLst/>
          </a:prstGeom>
        </p:spPr>
      </p:pic>
      <p:pic>
        <p:nvPicPr>
          <p:cNvPr id="6" name="Picture 5" descr="A red triangle with blue border."/>
          <p:cNvPicPr>
            <a:picLocks noChangeAspect="1"/>
          </p:cNvPicPr>
          <p:nvPr/>
        </p:nvPicPr>
        <p:blipFill>
          <a:blip r:embed="rId4"/>
          <a:stretch>
            <a:fillRect/>
          </a:stretch>
        </p:blipFill>
        <p:spPr>
          <a:xfrm>
            <a:off x="7185307" y="4416677"/>
            <a:ext cx="353599" cy="347502"/>
          </a:xfrm>
          <a:prstGeom prst="rect">
            <a:avLst/>
          </a:prstGeom>
        </p:spPr>
      </p:pic>
      <p:pic>
        <p:nvPicPr>
          <p:cNvPr id="20" name="Picture 19" descr="A red triangle with blue border."/>
          <p:cNvPicPr>
            <a:picLocks noChangeAspect="1"/>
          </p:cNvPicPr>
          <p:nvPr/>
        </p:nvPicPr>
        <p:blipFill>
          <a:blip r:embed="rId6"/>
          <a:stretch>
            <a:fillRect/>
          </a:stretch>
        </p:blipFill>
        <p:spPr>
          <a:xfrm>
            <a:off x="8013153" y="4416677"/>
            <a:ext cx="353599" cy="347502"/>
          </a:xfrm>
          <a:prstGeom prst="rect">
            <a:avLst/>
          </a:prstGeom>
        </p:spPr>
      </p:pic>
      <p:pic>
        <p:nvPicPr>
          <p:cNvPr id="9" name="Picture 8" descr="A red triangle with blue border."/>
          <p:cNvPicPr>
            <a:picLocks noChangeAspect="1"/>
          </p:cNvPicPr>
          <p:nvPr/>
        </p:nvPicPr>
        <p:blipFill>
          <a:blip r:embed="rId4"/>
          <a:stretch>
            <a:fillRect/>
          </a:stretch>
        </p:blipFill>
        <p:spPr>
          <a:xfrm>
            <a:off x="7166188" y="5683221"/>
            <a:ext cx="353599" cy="347502"/>
          </a:xfrm>
          <a:prstGeom prst="rect">
            <a:avLst/>
          </a:prstGeom>
        </p:spPr>
      </p:pic>
      <p:pic>
        <p:nvPicPr>
          <p:cNvPr id="25" name="Picture 24" descr="A red triangle with blue border."/>
          <p:cNvPicPr>
            <a:picLocks noChangeAspect="1"/>
          </p:cNvPicPr>
          <p:nvPr/>
        </p:nvPicPr>
        <p:blipFill>
          <a:blip r:embed="rId4"/>
          <a:stretch>
            <a:fillRect/>
          </a:stretch>
        </p:blipFill>
        <p:spPr>
          <a:xfrm>
            <a:off x="8002068" y="5683221"/>
            <a:ext cx="353599" cy="347502"/>
          </a:xfrm>
          <a:prstGeom prst="rect">
            <a:avLst/>
          </a:prstGeom>
        </p:spPr>
      </p:pic>
      <p:pic>
        <p:nvPicPr>
          <p:cNvPr id="5" name="Picture 4" descr="A graph showing the Number of Family Support Cases Unallocateed after 20 working days. &#10;&#10;The target is reduce by 10% by March 2026 compared to position at end of March 2025. (66 cases)"/>
          <p:cNvPicPr>
            <a:picLocks noChangeAspect="1"/>
          </p:cNvPicPr>
          <p:nvPr/>
        </p:nvPicPr>
        <p:blipFill>
          <a:blip r:embed="rId7"/>
          <a:stretch>
            <a:fillRect/>
          </a:stretch>
        </p:blipFill>
        <p:spPr>
          <a:xfrm>
            <a:off x="8593937" y="1198611"/>
            <a:ext cx="3499696" cy="1389590"/>
          </a:xfrm>
          <a:prstGeom prst="rect">
            <a:avLst/>
          </a:prstGeom>
        </p:spPr>
      </p:pic>
      <p:pic>
        <p:nvPicPr>
          <p:cNvPr id="7" name="Picture 6" descr="A graph showing the Average Length of Stay for Elective Cardiology. (includes Paediatrics)&#10;&#10;The target is reduce Length of Stay against CHKS peer group level."/>
          <p:cNvPicPr>
            <a:picLocks noChangeAspect="1"/>
          </p:cNvPicPr>
          <p:nvPr/>
        </p:nvPicPr>
        <p:blipFill>
          <a:blip r:embed="rId8"/>
          <a:stretch>
            <a:fillRect/>
          </a:stretch>
        </p:blipFill>
        <p:spPr>
          <a:xfrm>
            <a:off x="8622263" y="2624341"/>
            <a:ext cx="3471369" cy="1440584"/>
          </a:xfrm>
          <a:prstGeom prst="rect">
            <a:avLst/>
          </a:prstGeom>
        </p:spPr>
      </p:pic>
      <p:pic>
        <p:nvPicPr>
          <p:cNvPr id="8" name="Picture 7" descr="A graph showing the Average Length of Stay for Elective Patients General Surgery (inlcudes Breast &amp; Vascular).&#10;&#10;The target is reduce Length of Stay against CHKS peer group level."/>
          <p:cNvPicPr>
            <a:picLocks noChangeAspect="1"/>
          </p:cNvPicPr>
          <p:nvPr/>
        </p:nvPicPr>
        <p:blipFill>
          <a:blip r:embed="rId9"/>
          <a:stretch>
            <a:fillRect/>
          </a:stretch>
        </p:blipFill>
        <p:spPr>
          <a:xfrm>
            <a:off x="8640554" y="4101065"/>
            <a:ext cx="3453078" cy="1279763"/>
          </a:xfrm>
          <a:prstGeom prst="rect">
            <a:avLst/>
          </a:prstGeom>
        </p:spPr>
      </p:pic>
      <p:pic>
        <p:nvPicPr>
          <p:cNvPr id="14" name="Picture 13" descr="A graph showing the Average Length of Stay for Elective Patients Gynaecology (includes oncology)&#10;&#10;The target is reduce Length of Stay against CHKS peer group level."/>
          <p:cNvPicPr>
            <a:picLocks noChangeAspect="1"/>
          </p:cNvPicPr>
          <p:nvPr/>
        </p:nvPicPr>
        <p:blipFill>
          <a:blip r:embed="rId10"/>
          <a:stretch>
            <a:fillRect/>
          </a:stretch>
        </p:blipFill>
        <p:spPr>
          <a:xfrm>
            <a:off x="8640554" y="5416969"/>
            <a:ext cx="3453078" cy="1299000"/>
          </a:xfrm>
          <a:prstGeom prst="rect">
            <a:avLst/>
          </a:prstGeom>
        </p:spPr>
      </p:pic>
    </p:spTree>
    <p:extLst>
      <p:ext uri="{BB962C8B-B14F-4D97-AF65-F5344CB8AC3E}">
        <p14:creationId xmlns:p14="http://schemas.microsoft.com/office/powerpoint/2010/main" val="705321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3/4 – Key SOMs Indicators - Efficiency &amp; Productivity and Access Improvement</a:t>
            </a:r>
          </a:p>
        </p:txBody>
      </p:sp>
      <p:graphicFrame>
        <p:nvGraphicFramePr>
          <p:cNvPr id="21" name="Table 20"/>
          <p:cNvGraphicFramePr>
            <a:graphicFrameLocks noGrp="1"/>
          </p:cNvGraphicFramePr>
          <p:nvPr>
            <p:extLst>
              <p:ext uri="{D42A27DB-BD31-4B8C-83A1-F6EECF244321}">
                <p14:modId xmlns:p14="http://schemas.microsoft.com/office/powerpoint/2010/main" val="242677486"/>
              </p:ext>
            </p:extLst>
          </p:nvPr>
        </p:nvGraphicFramePr>
        <p:xfrm>
          <a:off x="98367" y="540327"/>
          <a:ext cx="11995266" cy="6423086"/>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63782">
                  <a:extLst>
                    <a:ext uri="{9D8B030D-6E8A-4147-A177-3AD203B41FA5}">
                      <a16:colId xmlns:a16="http://schemas.microsoft.com/office/drawing/2014/main" val="3247098725"/>
                    </a:ext>
                  </a:extLst>
                </a:gridCol>
                <a:gridCol w="1246909">
                  <a:extLst>
                    <a:ext uri="{9D8B030D-6E8A-4147-A177-3AD203B41FA5}">
                      <a16:colId xmlns:a16="http://schemas.microsoft.com/office/drawing/2014/main" val="3934673934"/>
                    </a:ext>
                  </a:extLst>
                </a:gridCol>
                <a:gridCol w="739833">
                  <a:extLst>
                    <a:ext uri="{9D8B030D-6E8A-4147-A177-3AD203B41FA5}">
                      <a16:colId xmlns:a16="http://schemas.microsoft.com/office/drawing/2014/main" val="340205772"/>
                    </a:ext>
                  </a:extLst>
                </a:gridCol>
                <a:gridCol w="822960">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20612">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July 25 Target</a:t>
                      </a:r>
                    </a:p>
                  </a:txBody>
                  <a:tcPr/>
                </a:tc>
                <a:tc>
                  <a:txBody>
                    <a:bodyPr/>
                    <a:lstStyle/>
                    <a:p>
                      <a:r>
                        <a:rPr lang="en-GB" sz="1200" dirty="0"/>
                        <a:t>July 25 In-month Performance</a:t>
                      </a:r>
                    </a:p>
                  </a:txBody>
                  <a:tcPr/>
                </a:tc>
                <a:tc>
                  <a:txBody>
                    <a:bodyPr/>
                    <a:lstStyle/>
                    <a:p>
                      <a:r>
                        <a:rPr lang="en-GB" sz="1200" dirty="0"/>
                        <a:t>Cumulative Activity YTD</a:t>
                      </a:r>
                    </a:p>
                  </a:txBody>
                  <a:tcPr/>
                </a:tc>
                <a:tc>
                  <a:txBody>
                    <a:bodyPr/>
                    <a:lstStyle/>
                    <a:p>
                      <a:pPr algn="ctr"/>
                      <a:r>
                        <a:rPr lang="en-GB" sz="1200" dirty="0"/>
                        <a:t>Rag Status</a:t>
                      </a:r>
                    </a:p>
                    <a:p>
                      <a:pPr algn="ctr"/>
                      <a:r>
                        <a:rPr lang="en-GB" sz="1000" dirty="0">
                          <a:solidFill>
                            <a:schemeClr val="bg1"/>
                          </a:solidFill>
                        </a:rPr>
                        <a:t>July 25</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384522">
                <a:tc>
                  <a:txBody>
                    <a:bodyPr/>
                    <a:lstStyle/>
                    <a:p>
                      <a:r>
                        <a:rPr lang="en-GB" sz="1200" b="1" u="sng" dirty="0"/>
                        <a:t>Efficiency &amp; Productivity </a:t>
                      </a:r>
                      <a:r>
                        <a:rPr lang="en-GB" sz="1200" b="1" u="none" dirty="0"/>
                        <a:t>–</a:t>
                      </a:r>
                      <a:r>
                        <a:rPr lang="en-GB" sz="1200" b="1" dirty="0"/>
                        <a:t> </a:t>
                      </a:r>
                    </a:p>
                    <a:p>
                      <a:endParaRPr lang="en-GB" sz="1200" b="1" dirty="0"/>
                    </a:p>
                    <a:p>
                      <a:r>
                        <a:rPr lang="en-GB" sz="1200" b="1" dirty="0"/>
                        <a:t>Scheduled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Average </a:t>
                      </a:r>
                      <a:r>
                        <a:rPr lang="en-GB" sz="1100" dirty="0" err="1"/>
                        <a:t>LoS</a:t>
                      </a:r>
                      <a:r>
                        <a:rPr lang="en-GB" sz="1100" baseline="0" dirty="0"/>
                        <a:t> for Elective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Haematology (includes paediatrics)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Reduce </a:t>
                      </a:r>
                      <a:r>
                        <a:rPr lang="en-GB" sz="1000" b="1" baseline="0" dirty="0" err="1"/>
                        <a:t>LoS</a:t>
                      </a:r>
                      <a:r>
                        <a:rPr lang="en-GB" sz="1000" b="1" baseline="0" dirty="0"/>
                        <a:t> against CHKS peer group level</a:t>
                      </a:r>
                      <a:endParaRPr lang="en-GB" sz="1000" b="1" dirty="0"/>
                    </a:p>
                  </a:txBody>
                  <a:tcPr marL="60960" marR="60960" marT="30480" marB="30480"/>
                </a:tc>
                <a:tc>
                  <a:txBody>
                    <a:bodyPr/>
                    <a:lstStyle/>
                    <a:p>
                      <a:r>
                        <a:rPr lang="en-GB" sz="1100" dirty="0"/>
                        <a:t>10.20 days</a:t>
                      </a:r>
                    </a:p>
                  </a:txBody>
                  <a:tcPr marL="60960" marR="60960" marT="30480" marB="30480"/>
                </a:tc>
                <a:tc>
                  <a:txBody>
                    <a:bodyPr/>
                    <a:lstStyle/>
                    <a:p>
                      <a:r>
                        <a:rPr lang="en-GB" sz="1100" dirty="0"/>
                        <a:t>12.22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12.15 days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44873">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Average </a:t>
                      </a:r>
                      <a:r>
                        <a:rPr lang="en-GB" sz="1100" dirty="0" err="1"/>
                        <a:t>LoS</a:t>
                      </a:r>
                      <a:r>
                        <a:rPr lang="en-GB" sz="1100" baseline="0" dirty="0"/>
                        <a:t> for Elective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Urology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Reduce </a:t>
                      </a:r>
                      <a:r>
                        <a:rPr lang="en-GB" sz="1000" b="1" baseline="0" dirty="0" err="1"/>
                        <a:t>LoS</a:t>
                      </a:r>
                      <a:r>
                        <a:rPr lang="en-GB" sz="1000" b="1" baseline="0" dirty="0"/>
                        <a:t> against CHKS peer group level</a:t>
                      </a:r>
                      <a:endParaRPr lang="en-GB" sz="1000" b="1" dirty="0"/>
                    </a:p>
                  </a:txBody>
                  <a:tcPr marL="60960" marR="60960" marT="30480" marB="30480"/>
                </a:tc>
                <a:tc>
                  <a:txBody>
                    <a:bodyPr/>
                    <a:lstStyle/>
                    <a:p>
                      <a:r>
                        <a:rPr lang="en-GB" sz="1100" dirty="0"/>
                        <a:t>2.26 days</a:t>
                      </a:r>
                    </a:p>
                  </a:txBody>
                  <a:tcPr marL="60960" marR="60960" marT="30480" marB="30480"/>
                </a:tc>
                <a:tc>
                  <a:txBody>
                    <a:bodyPr/>
                    <a:lstStyle/>
                    <a:p>
                      <a:r>
                        <a:rPr lang="en-GB" sz="1100" dirty="0"/>
                        <a:t>3.21 days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3.36 days</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59437">
                <a:tc>
                  <a:txBody>
                    <a:bodyPr/>
                    <a:lstStyle/>
                    <a:p>
                      <a:r>
                        <a:rPr lang="en-GB" sz="1200" b="1" u="sng" dirty="0"/>
                        <a:t>Access Improvement/</a:t>
                      </a:r>
                    </a:p>
                    <a:p>
                      <a:r>
                        <a:rPr lang="en-GB" sz="1200" b="1" u="sng" dirty="0"/>
                        <a:t>Ministerial Targets </a:t>
                      </a:r>
                      <a:r>
                        <a:rPr lang="en-GB" sz="1200" b="1" dirty="0"/>
                        <a:t>– </a:t>
                      </a:r>
                    </a:p>
                    <a:p>
                      <a:endParaRPr lang="en-GB" sz="1200" b="1" dirty="0"/>
                    </a:p>
                    <a:p>
                      <a:r>
                        <a:rPr lang="en-GB" sz="1200" b="1" dirty="0"/>
                        <a:t>Elective Care</a:t>
                      </a:r>
                    </a:p>
                  </a:txBody>
                  <a:tcPr/>
                </a:tc>
                <a:tc>
                  <a:txBody>
                    <a:bodyPr/>
                    <a:lstStyle/>
                    <a:p>
                      <a:r>
                        <a:rPr lang="en-GB" sz="1100" dirty="0"/>
                        <a:t>New Outpatient Waiting List</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a:t>
                      </a:r>
                      <a:r>
                        <a:rPr lang="en-GB" sz="1000" b="1" baseline="0"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50% patients waiting &lt; 9 </a:t>
                      </a:r>
                      <a:r>
                        <a:rPr lang="en-GB" sz="1000" b="1" dirty="0" err="1"/>
                        <a:t>wks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0 patients waiting over 52 </a:t>
                      </a:r>
                      <a:r>
                        <a:rPr lang="en-GB" sz="1000" b="1" dirty="0" err="1"/>
                        <a:t>wks</a:t>
                      </a:r>
                      <a:endParaRPr lang="en-GB" sz="1000" b="1" dirty="0"/>
                    </a:p>
                    <a:p>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50%  &lt; 9 </a:t>
                      </a:r>
                      <a:r>
                        <a:rPr lang="en-GB" sz="1100" dirty="0" err="1"/>
                        <a:t>wks</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 0 over 52 </a:t>
                      </a:r>
                      <a:r>
                        <a:rPr lang="en-GB" sz="1100" dirty="0" err="1"/>
                        <a:t>wks</a:t>
                      </a:r>
                      <a:endParaRPr lang="en-GB" sz="1100" dirty="0"/>
                    </a:p>
                  </a:txBody>
                  <a:tcPr marL="60960" marR="60960" marT="30480" marB="30480"/>
                </a:tc>
                <a:tc>
                  <a:txBody>
                    <a:bodyPr/>
                    <a:lstStyle/>
                    <a:p>
                      <a:r>
                        <a:rPr lang="en-GB" sz="1100" dirty="0"/>
                        <a:t>14.5% patients</a:t>
                      </a:r>
                      <a:r>
                        <a:rPr lang="en-GB" sz="1100" baseline="0" dirty="0"/>
                        <a:t> </a:t>
                      </a:r>
                      <a:r>
                        <a:rPr lang="en-GB" sz="1100" dirty="0"/>
                        <a:t>under 9 </a:t>
                      </a:r>
                      <a:r>
                        <a:rPr lang="en-GB" sz="1100" dirty="0" err="1"/>
                        <a:t>wks</a:t>
                      </a:r>
                      <a:endParaRPr lang="en-GB" sz="1100" dirty="0"/>
                    </a:p>
                    <a:p>
                      <a:endParaRPr lang="en-GB" sz="1100" dirty="0"/>
                    </a:p>
                    <a:p>
                      <a:endParaRPr lang="en-GB" sz="1100" dirty="0"/>
                    </a:p>
                    <a:p>
                      <a:endParaRPr lang="en-GB" sz="1100" dirty="0"/>
                    </a:p>
                    <a:p>
                      <a:r>
                        <a:rPr lang="en-GB" sz="1100" dirty="0"/>
                        <a:t>88,051 patients waiting over</a:t>
                      </a:r>
                      <a:r>
                        <a:rPr lang="en-GB" sz="1100" baseline="0" dirty="0"/>
                        <a:t> 52 weeks</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88,051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(July position)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551531">
                <a:tc>
                  <a:txBody>
                    <a:bodyPr/>
                    <a:lstStyle/>
                    <a:p>
                      <a:endParaRPr lang="en-GB" sz="1200" b="1" dirty="0"/>
                    </a:p>
                  </a:txBody>
                  <a:tcPr/>
                </a:tc>
                <a:tc>
                  <a:txBody>
                    <a:bodyPr/>
                    <a:lstStyle/>
                    <a:p>
                      <a:r>
                        <a:rPr lang="en-GB" sz="1100" dirty="0"/>
                        <a:t>Diagnostic Waiting</a:t>
                      </a:r>
                      <a:r>
                        <a:rPr lang="en-GB" sz="1100" baseline="0" dirty="0"/>
                        <a:t> Lists - </a:t>
                      </a:r>
                    </a:p>
                    <a:p>
                      <a:r>
                        <a:rPr lang="en-GB" sz="1000" baseline="0" dirty="0"/>
                        <a:t>Imaging</a:t>
                      </a:r>
                    </a:p>
                    <a:p>
                      <a:r>
                        <a:rPr lang="en-GB" sz="1000" baseline="0" dirty="0"/>
                        <a:t>Physiological Measurements</a:t>
                      </a:r>
                    </a:p>
                    <a:p>
                      <a:r>
                        <a:rPr lang="en-GB" sz="1000" baseline="0" dirty="0"/>
                        <a:t>Endoscopy</a:t>
                      </a:r>
                    </a:p>
                    <a:p>
                      <a:endParaRPr lang="en-GB"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75% patients waiting &lt; 9 </a:t>
                      </a:r>
                      <a:r>
                        <a:rPr lang="en-GB" sz="1000" b="1" dirty="0" err="1"/>
                        <a:t>wks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0 patients waiting over 26 </a:t>
                      </a:r>
                      <a:r>
                        <a:rPr lang="en-GB" sz="1000" b="1" dirty="0" err="1"/>
                        <a:t>wks</a:t>
                      </a:r>
                      <a:endParaRPr lang="en-GB" sz="1000" b="1" dirty="0"/>
                    </a:p>
                    <a:p>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75% &lt; 9 </a:t>
                      </a:r>
                      <a:r>
                        <a:rPr lang="en-GB" sz="1100" dirty="0" err="1"/>
                        <a:t>wks</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 0 over 26 </a:t>
                      </a:r>
                      <a:r>
                        <a:rPr lang="en-GB" sz="1100" dirty="0" err="1"/>
                        <a:t>wks</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37.1%</a:t>
                      </a:r>
                      <a:r>
                        <a:rPr lang="en-GB" sz="1100" baseline="0" dirty="0"/>
                        <a:t> patients under 9 </a:t>
                      </a:r>
                      <a:r>
                        <a:rPr lang="en-GB" sz="1100" baseline="0" dirty="0" err="1"/>
                        <a:t>wks</a:t>
                      </a: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aseline="0" dirty="0"/>
                        <a:t>22,947 patients waiting over 26 </a:t>
                      </a:r>
                      <a:r>
                        <a:rPr lang="en-GB" sz="1100" baseline="0" dirty="0" err="1"/>
                        <a:t>wks</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37.1%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22,947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(July</a:t>
                      </a:r>
                      <a:r>
                        <a:rPr lang="en-GB" sz="1100" b="1" baseline="0" dirty="0"/>
                        <a:t> position)</a:t>
                      </a: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7" name="Picture 16" descr="A red triangle with blue border."/>
          <p:cNvPicPr>
            <a:picLocks noChangeAspect="1"/>
          </p:cNvPicPr>
          <p:nvPr/>
        </p:nvPicPr>
        <p:blipFill>
          <a:blip r:embed="rId4"/>
          <a:stretch>
            <a:fillRect/>
          </a:stretch>
        </p:blipFill>
        <p:spPr>
          <a:xfrm>
            <a:off x="7233731" y="1480963"/>
            <a:ext cx="353599" cy="347502"/>
          </a:xfrm>
          <a:prstGeom prst="rect">
            <a:avLst/>
          </a:prstGeom>
        </p:spPr>
      </p:pic>
      <p:pic>
        <p:nvPicPr>
          <p:cNvPr id="26" name="Picture 25" descr="A red triangle with blue border."/>
          <p:cNvPicPr>
            <a:picLocks noChangeAspect="1"/>
          </p:cNvPicPr>
          <p:nvPr/>
        </p:nvPicPr>
        <p:blipFill>
          <a:blip r:embed="rId4"/>
          <a:stretch>
            <a:fillRect/>
          </a:stretch>
        </p:blipFill>
        <p:spPr>
          <a:xfrm>
            <a:off x="8013153" y="1502743"/>
            <a:ext cx="353599" cy="347502"/>
          </a:xfrm>
          <a:prstGeom prst="rect">
            <a:avLst/>
          </a:prstGeom>
        </p:spPr>
      </p:pic>
      <p:pic>
        <p:nvPicPr>
          <p:cNvPr id="18" name="Picture 17" descr="A red triangle with blue border."/>
          <p:cNvPicPr>
            <a:picLocks noChangeAspect="1"/>
          </p:cNvPicPr>
          <p:nvPr/>
        </p:nvPicPr>
        <p:blipFill>
          <a:blip r:embed="rId5"/>
          <a:stretch>
            <a:fillRect/>
          </a:stretch>
        </p:blipFill>
        <p:spPr>
          <a:xfrm>
            <a:off x="7184481" y="3109186"/>
            <a:ext cx="354425" cy="346884"/>
          </a:xfrm>
          <a:prstGeom prst="rect">
            <a:avLst/>
          </a:prstGeom>
        </p:spPr>
      </p:pic>
      <p:pic>
        <p:nvPicPr>
          <p:cNvPr id="41" name="Picture 40" descr="A red triangle with blue border."/>
          <p:cNvPicPr>
            <a:picLocks noChangeAspect="1"/>
          </p:cNvPicPr>
          <p:nvPr/>
        </p:nvPicPr>
        <p:blipFill>
          <a:blip r:embed="rId5"/>
          <a:stretch>
            <a:fillRect/>
          </a:stretch>
        </p:blipFill>
        <p:spPr>
          <a:xfrm>
            <a:off x="8002068" y="3134125"/>
            <a:ext cx="354425" cy="346884"/>
          </a:xfrm>
          <a:prstGeom prst="rect">
            <a:avLst/>
          </a:prstGeom>
        </p:spPr>
      </p:pic>
      <p:pic>
        <p:nvPicPr>
          <p:cNvPr id="6" name="Picture 5" descr="A red triangle with blue border."/>
          <p:cNvPicPr>
            <a:picLocks noChangeAspect="1"/>
          </p:cNvPicPr>
          <p:nvPr/>
        </p:nvPicPr>
        <p:blipFill>
          <a:blip r:embed="rId4"/>
          <a:stretch>
            <a:fillRect/>
          </a:stretch>
        </p:blipFill>
        <p:spPr>
          <a:xfrm>
            <a:off x="7185307" y="4416677"/>
            <a:ext cx="353599" cy="347502"/>
          </a:xfrm>
          <a:prstGeom prst="rect">
            <a:avLst/>
          </a:prstGeom>
        </p:spPr>
      </p:pic>
      <p:pic>
        <p:nvPicPr>
          <p:cNvPr id="20" name="Picture 19" descr="A red triangle with blue border."/>
          <p:cNvPicPr>
            <a:picLocks noChangeAspect="1"/>
          </p:cNvPicPr>
          <p:nvPr/>
        </p:nvPicPr>
        <p:blipFill>
          <a:blip r:embed="rId6"/>
          <a:stretch>
            <a:fillRect/>
          </a:stretch>
        </p:blipFill>
        <p:spPr>
          <a:xfrm>
            <a:off x="8013153" y="4416677"/>
            <a:ext cx="353599" cy="347502"/>
          </a:xfrm>
          <a:prstGeom prst="rect">
            <a:avLst/>
          </a:prstGeom>
        </p:spPr>
      </p:pic>
      <p:pic>
        <p:nvPicPr>
          <p:cNvPr id="9" name="Picture 8" descr="A red triangle with blue border."/>
          <p:cNvPicPr>
            <a:picLocks noChangeAspect="1"/>
          </p:cNvPicPr>
          <p:nvPr/>
        </p:nvPicPr>
        <p:blipFill>
          <a:blip r:embed="rId4"/>
          <a:stretch>
            <a:fillRect/>
          </a:stretch>
        </p:blipFill>
        <p:spPr>
          <a:xfrm>
            <a:off x="7166188" y="5683221"/>
            <a:ext cx="353599" cy="347502"/>
          </a:xfrm>
          <a:prstGeom prst="rect">
            <a:avLst/>
          </a:prstGeom>
        </p:spPr>
      </p:pic>
      <p:pic>
        <p:nvPicPr>
          <p:cNvPr id="25" name="Picture 24" descr="A red triangle with blue border."/>
          <p:cNvPicPr>
            <a:picLocks noChangeAspect="1"/>
          </p:cNvPicPr>
          <p:nvPr/>
        </p:nvPicPr>
        <p:blipFill>
          <a:blip r:embed="rId4"/>
          <a:stretch>
            <a:fillRect/>
          </a:stretch>
        </p:blipFill>
        <p:spPr>
          <a:xfrm>
            <a:off x="8002068" y="5683221"/>
            <a:ext cx="353599" cy="347502"/>
          </a:xfrm>
          <a:prstGeom prst="rect">
            <a:avLst/>
          </a:prstGeom>
        </p:spPr>
      </p:pic>
      <p:pic>
        <p:nvPicPr>
          <p:cNvPr id="2" name="Picture 1" descr="A graph showing the Average Length of Stay for Elective Patients Haematology (includes paediatrics)&#10;&#10;The target is reduce Length of Stay against CHKS peer group level."/>
          <p:cNvPicPr>
            <a:picLocks noChangeAspect="1"/>
          </p:cNvPicPr>
          <p:nvPr/>
        </p:nvPicPr>
        <p:blipFill>
          <a:blip r:embed="rId7"/>
          <a:stretch>
            <a:fillRect/>
          </a:stretch>
        </p:blipFill>
        <p:spPr>
          <a:xfrm>
            <a:off x="8606916" y="1187463"/>
            <a:ext cx="3486717" cy="1362362"/>
          </a:xfrm>
          <a:prstGeom prst="rect">
            <a:avLst/>
          </a:prstGeom>
        </p:spPr>
      </p:pic>
      <p:pic>
        <p:nvPicPr>
          <p:cNvPr id="5" name="Picture 4" descr="A graph showing the Average Length of Stay for Elective Patients Urology.&#10;&#10;The target is reduce Length of Stay against CHKS peer group level."/>
          <p:cNvPicPr>
            <a:picLocks noChangeAspect="1"/>
          </p:cNvPicPr>
          <p:nvPr/>
        </p:nvPicPr>
        <p:blipFill>
          <a:blip r:embed="rId8"/>
          <a:stretch>
            <a:fillRect/>
          </a:stretch>
        </p:blipFill>
        <p:spPr>
          <a:xfrm>
            <a:off x="8606915" y="2592655"/>
            <a:ext cx="3486717" cy="1380830"/>
          </a:xfrm>
          <a:prstGeom prst="rect">
            <a:avLst/>
          </a:prstGeom>
        </p:spPr>
      </p:pic>
      <p:pic>
        <p:nvPicPr>
          <p:cNvPr id="10" name="Picture 9" descr="A graph showing New Outpatient Waiting List&#10;&#10;The target is 50% waiting less than 9 weeks and 0 patients waiting over 52 weeks."/>
          <p:cNvPicPr>
            <a:picLocks noChangeAspect="1"/>
          </p:cNvPicPr>
          <p:nvPr/>
        </p:nvPicPr>
        <p:blipFill>
          <a:blip r:embed="rId9"/>
          <a:stretch>
            <a:fillRect/>
          </a:stretch>
        </p:blipFill>
        <p:spPr>
          <a:xfrm>
            <a:off x="8617722" y="4016315"/>
            <a:ext cx="3475910" cy="1362021"/>
          </a:xfrm>
          <a:prstGeom prst="rect">
            <a:avLst/>
          </a:prstGeom>
        </p:spPr>
      </p:pic>
      <p:pic>
        <p:nvPicPr>
          <p:cNvPr id="11" name="Picture 10" descr="A graph showing Diagnostic Waiting Lists - Imaging (Physcological Measurements Endoscopy).&#10;&#10;The target is 75% patients waiting less than 9 weeks and 0 patients waiting over 26 weeks."/>
          <p:cNvPicPr>
            <a:picLocks noChangeAspect="1"/>
          </p:cNvPicPr>
          <p:nvPr/>
        </p:nvPicPr>
        <p:blipFill>
          <a:blip r:embed="rId10"/>
          <a:stretch>
            <a:fillRect/>
          </a:stretch>
        </p:blipFill>
        <p:spPr>
          <a:xfrm>
            <a:off x="8647288" y="5424246"/>
            <a:ext cx="3446344" cy="1476584"/>
          </a:xfrm>
          <a:prstGeom prst="rect">
            <a:avLst/>
          </a:prstGeom>
        </p:spPr>
      </p:pic>
    </p:spTree>
    <p:extLst>
      <p:ext uri="{BB962C8B-B14F-4D97-AF65-F5344CB8AC3E}">
        <p14:creationId xmlns:p14="http://schemas.microsoft.com/office/powerpoint/2010/main" val="3656866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4 – Key SOMs Indicators - Access Improvement</a:t>
            </a:r>
          </a:p>
        </p:txBody>
      </p:sp>
      <p:graphicFrame>
        <p:nvGraphicFramePr>
          <p:cNvPr id="21" name="Table 20"/>
          <p:cNvGraphicFramePr>
            <a:graphicFrameLocks noGrp="1"/>
          </p:cNvGraphicFramePr>
          <p:nvPr>
            <p:extLst>
              <p:ext uri="{D42A27DB-BD31-4B8C-83A1-F6EECF244321}">
                <p14:modId xmlns:p14="http://schemas.microsoft.com/office/powerpoint/2010/main" val="2895433598"/>
              </p:ext>
            </p:extLst>
          </p:nvPr>
        </p:nvGraphicFramePr>
        <p:xfrm>
          <a:off x="98367" y="540327"/>
          <a:ext cx="11995266" cy="6514603"/>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63782">
                  <a:extLst>
                    <a:ext uri="{9D8B030D-6E8A-4147-A177-3AD203B41FA5}">
                      <a16:colId xmlns:a16="http://schemas.microsoft.com/office/drawing/2014/main" val="3247098725"/>
                    </a:ext>
                  </a:extLst>
                </a:gridCol>
                <a:gridCol w="1246909">
                  <a:extLst>
                    <a:ext uri="{9D8B030D-6E8A-4147-A177-3AD203B41FA5}">
                      <a16:colId xmlns:a16="http://schemas.microsoft.com/office/drawing/2014/main" val="3934673934"/>
                    </a:ext>
                  </a:extLst>
                </a:gridCol>
                <a:gridCol w="739833">
                  <a:extLst>
                    <a:ext uri="{9D8B030D-6E8A-4147-A177-3AD203B41FA5}">
                      <a16:colId xmlns:a16="http://schemas.microsoft.com/office/drawing/2014/main" val="340205772"/>
                    </a:ext>
                  </a:extLst>
                </a:gridCol>
                <a:gridCol w="822960">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54848">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July 25 Target</a:t>
                      </a:r>
                    </a:p>
                  </a:txBody>
                  <a:tcPr/>
                </a:tc>
                <a:tc>
                  <a:txBody>
                    <a:bodyPr/>
                    <a:lstStyle/>
                    <a:p>
                      <a:r>
                        <a:rPr lang="en-GB" sz="1200" dirty="0"/>
                        <a:t>July 25 In-month Performance</a:t>
                      </a:r>
                    </a:p>
                  </a:txBody>
                  <a:tcPr/>
                </a:tc>
                <a:tc>
                  <a:txBody>
                    <a:bodyPr/>
                    <a:lstStyle/>
                    <a:p>
                      <a:r>
                        <a:rPr lang="en-GB" sz="1200" dirty="0"/>
                        <a:t>Cumulative Activity YTD</a:t>
                      </a:r>
                    </a:p>
                  </a:txBody>
                  <a:tcPr/>
                </a:tc>
                <a:tc>
                  <a:txBody>
                    <a:bodyPr/>
                    <a:lstStyle/>
                    <a:p>
                      <a:pPr algn="ctr"/>
                      <a:r>
                        <a:rPr lang="en-GB" sz="1200" dirty="0"/>
                        <a:t>Rag Status</a:t>
                      </a:r>
                    </a:p>
                    <a:p>
                      <a:pPr algn="ctr"/>
                      <a:r>
                        <a:rPr lang="en-GB" sz="1000" dirty="0">
                          <a:solidFill>
                            <a:schemeClr val="bg1"/>
                          </a:solidFill>
                        </a:rPr>
                        <a:t>July 25</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124076">
                <a:tc>
                  <a:txBody>
                    <a:bodyPr/>
                    <a:lstStyle/>
                    <a:p>
                      <a:r>
                        <a:rPr lang="en-GB" sz="1200" b="1" u="sng" dirty="0"/>
                        <a:t>Access Improvement/</a:t>
                      </a:r>
                    </a:p>
                    <a:p>
                      <a:r>
                        <a:rPr lang="en-GB" sz="1200" b="1" u="sng" dirty="0"/>
                        <a:t>Ministerial Targets </a:t>
                      </a:r>
                      <a:r>
                        <a:rPr lang="en-GB" sz="1200" b="1" dirty="0"/>
                        <a:t>– </a:t>
                      </a:r>
                    </a:p>
                    <a:p>
                      <a:endParaRPr lang="en-GB" sz="1200" b="1" dirty="0"/>
                    </a:p>
                    <a:p>
                      <a:r>
                        <a:rPr lang="en-GB" sz="1200" b="1" dirty="0"/>
                        <a:t>Elective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Inpatient &amp; </a:t>
                      </a:r>
                      <a:r>
                        <a:rPr lang="en-GB" sz="1100" dirty="0" err="1"/>
                        <a:t>Daycase</a:t>
                      </a:r>
                      <a:r>
                        <a:rPr lang="en-GB" sz="1100" dirty="0"/>
                        <a:t> waiting lists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55% patients waiting &lt; 13 </a:t>
                      </a:r>
                      <a:r>
                        <a:rPr lang="en-GB" sz="1000" b="1" dirty="0" err="1"/>
                        <a:t>wks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0 patients waiting over 52 </a:t>
                      </a:r>
                      <a:r>
                        <a:rPr lang="en-GB" sz="1000" b="1" dirty="0" err="1"/>
                        <a:t>wks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55%  &lt; 13 </a:t>
                      </a:r>
                      <a:r>
                        <a:rPr lang="en-GB" sz="1100" dirty="0" err="1"/>
                        <a:t>wks</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 0</a:t>
                      </a:r>
                      <a:r>
                        <a:rPr lang="en-GB" sz="1100" baseline="0" dirty="0"/>
                        <a:t> </a:t>
                      </a:r>
                      <a:r>
                        <a:rPr lang="en-GB" sz="1100" dirty="0"/>
                        <a:t>over 52 </a:t>
                      </a:r>
                      <a:r>
                        <a:rPr lang="en-GB" sz="1100" dirty="0" err="1"/>
                        <a:t>wks</a:t>
                      </a:r>
                      <a:endParaRPr lang="en-GB" sz="1100" dirty="0"/>
                    </a:p>
                  </a:txBody>
                  <a:tcPr marL="60960" marR="60960" marT="30480" marB="30480"/>
                </a:tc>
                <a:tc>
                  <a:txBody>
                    <a:bodyPr/>
                    <a:lstStyle/>
                    <a:p>
                      <a:r>
                        <a:rPr lang="en-GB" sz="1100" dirty="0"/>
                        <a:t>27.25% patients waiting &lt; 13wks</a:t>
                      </a:r>
                    </a:p>
                    <a:p>
                      <a:endParaRPr lang="en-GB" sz="1100" dirty="0"/>
                    </a:p>
                    <a:p>
                      <a:r>
                        <a:rPr lang="en-GB" sz="1100" dirty="0"/>
                        <a:t>17,143 patients waiting over 52 </a:t>
                      </a:r>
                      <a:r>
                        <a:rPr lang="en-GB" sz="1100" dirty="0" err="1"/>
                        <a:t>wks</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27.25%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17,143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(July position)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313411">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AHP</a:t>
                      </a:r>
                      <a:r>
                        <a:rPr lang="en-GB" sz="1100" baseline="0" dirty="0"/>
                        <a:t> Waiting Lists – All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a:t>
                      </a:r>
                      <a:r>
                        <a:rPr lang="en-GB" sz="1000" b="1" dirty="0"/>
                        <a:t>No patients</a:t>
                      </a:r>
                      <a:r>
                        <a:rPr lang="en-GB" sz="1000" b="1" baseline="0" dirty="0"/>
                        <a:t> waiting over 13 </a:t>
                      </a:r>
                      <a:r>
                        <a:rPr lang="en-GB" sz="1000" b="1" baseline="0" dirty="0" err="1"/>
                        <a:t>wks</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r>
                        <a:rPr lang="en-GB" sz="1100" dirty="0"/>
                        <a:t>No patients</a:t>
                      </a:r>
                      <a:r>
                        <a:rPr lang="en-GB" sz="1100" baseline="0" dirty="0"/>
                        <a:t> waiting over 13 </a:t>
                      </a:r>
                      <a:r>
                        <a:rPr lang="en-GB" sz="1100" baseline="0" dirty="0" err="1"/>
                        <a:t>wks</a:t>
                      </a:r>
                      <a:endParaRPr lang="en-GB" sz="1100" dirty="0"/>
                    </a:p>
                  </a:txBody>
                  <a:tcPr marL="60960" marR="60960" marT="30480" marB="30480"/>
                </a:tc>
                <a:tc>
                  <a:txBody>
                    <a:bodyPr/>
                    <a:lstStyle/>
                    <a:p>
                      <a:r>
                        <a:rPr lang="en-GB" sz="1100" dirty="0"/>
                        <a:t>11,899 waiting over 13 </a:t>
                      </a:r>
                      <a:r>
                        <a:rPr lang="en-GB" sz="1100" dirty="0" err="1"/>
                        <a:t>wks</a:t>
                      </a:r>
                      <a:endParaRPr lang="en-GB" sz="1100" dirty="0"/>
                    </a:p>
                    <a:p>
                      <a:endParaRPr lang="en-GB" sz="1100" dirty="0"/>
                    </a:p>
                    <a:p>
                      <a:r>
                        <a:rPr lang="en-GB" sz="1100" dirty="0"/>
                        <a:t>(50.1%)</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11,899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(July position)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711134">
                <a:tc>
                  <a:txBody>
                    <a:bodyPr/>
                    <a:lstStyle/>
                    <a:p>
                      <a:r>
                        <a:rPr lang="en-GB" sz="1200" b="1" dirty="0"/>
                        <a:t>Cancer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31 day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- 98% of cancer diagnosis patients</a:t>
                      </a:r>
                      <a:r>
                        <a:rPr lang="en-GB" sz="1000" b="1" baseline="0" dirty="0"/>
                        <a:t> to receive their first definitive treatment </a:t>
                      </a:r>
                      <a:r>
                        <a:rPr lang="en-GB" sz="1000" b="1" dirty="0"/>
                        <a:t> &lt;31 days of a DTT</a:t>
                      </a:r>
                    </a:p>
                  </a:txBody>
                  <a:tcPr marL="60960" marR="60960" marT="30480" marB="30480"/>
                </a:tc>
                <a:tc>
                  <a:txBody>
                    <a:bodyPr/>
                    <a:lstStyle/>
                    <a:p>
                      <a:r>
                        <a:rPr lang="en-GB" sz="1100" dirty="0"/>
                        <a:t>98%</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Monitored a month in arrears</a:t>
                      </a:r>
                    </a:p>
                  </a:txBody>
                  <a:tcPr marL="60960" marR="60960" marT="30480" marB="30480"/>
                </a:tc>
                <a:tc>
                  <a:txBody>
                    <a:bodyPr/>
                    <a:lstStyle/>
                    <a:p>
                      <a:r>
                        <a:rPr lang="en-GB" sz="1100" dirty="0"/>
                        <a:t>85.2% (June 25)</a:t>
                      </a:r>
                    </a:p>
                    <a:p>
                      <a:endParaRPr lang="en-GB" sz="1100" dirty="0"/>
                    </a:p>
                    <a:p>
                      <a:r>
                        <a:rPr lang="en-GB" sz="1100" dirty="0"/>
                        <a:t>300 out of 352</a:t>
                      </a:r>
                      <a:r>
                        <a:rPr lang="en-GB" sz="1100" baseline="0" dirty="0"/>
                        <a:t> </a:t>
                      </a:r>
                      <a:r>
                        <a:rPr lang="en-GB" sz="1100" dirty="0"/>
                        <a:t>patients were seen &lt;31</a:t>
                      </a:r>
                      <a:r>
                        <a:rPr lang="en-GB" sz="1100" baseline="0" dirty="0"/>
                        <a:t> days</a:t>
                      </a:r>
                    </a:p>
                    <a:p>
                      <a:endParaRPr lang="en-GB" sz="1100" baseline="0" dirty="0"/>
                    </a:p>
                    <a:p>
                      <a:r>
                        <a:rPr lang="en-GB" sz="800" i="1" dirty="0"/>
                        <a:t>Figures are provisional as pathways are still being closed down and validation ongoing. </a:t>
                      </a:r>
                    </a:p>
                  </a:txBody>
                  <a:tcPr marL="60960" marR="60960" marT="30480" marB="30480"/>
                </a:tc>
                <a:tc>
                  <a:txBody>
                    <a:bodyPr/>
                    <a:lstStyle/>
                    <a:p>
                      <a:r>
                        <a:rPr lang="pt-BR" sz="1100" b="1" dirty="0"/>
                        <a:t>Apr - Jun 25</a:t>
                      </a:r>
                    </a:p>
                    <a:p>
                      <a:r>
                        <a:rPr lang="en-GB" sz="1100" b="1" dirty="0"/>
                        <a:t>82.7% - </a:t>
                      </a:r>
                    </a:p>
                    <a:p>
                      <a:endParaRPr lang="en-GB" sz="1100" b="1" dirty="0"/>
                    </a:p>
                    <a:p>
                      <a:r>
                        <a:rPr lang="en-GB" sz="1100" b="1" baseline="0" dirty="0"/>
                        <a:t>863 out of 1,043</a:t>
                      </a:r>
                      <a:endParaRPr lang="en-GB" sz="1100" b="1" dirty="0"/>
                    </a:p>
                  </a:txBody>
                  <a:tcPr/>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711134">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62 day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- 95% of suspect cancer patients red flag</a:t>
                      </a:r>
                      <a:r>
                        <a:rPr lang="en-GB" sz="1000" b="1" baseline="0" dirty="0"/>
                        <a:t> referred </a:t>
                      </a:r>
                      <a:r>
                        <a:rPr lang="en-GB" sz="1000" b="1" dirty="0"/>
                        <a:t>to be begin definitive treatment &lt;62 days of referral</a:t>
                      </a:r>
                    </a:p>
                  </a:txBody>
                  <a:tcPr marL="60960" marR="60960" marT="30480" marB="30480"/>
                </a:tc>
                <a:tc>
                  <a:txBody>
                    <a:bodyPr/>
                    <a:lstStyle/>
                    <a:p>
                      <a:r>
                        <a:rPr lang="en-GB" sz="1100" dirty="0"/>
                        <a:t>95%</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Monitored a month in arrears</a:t>
                      </a:r>
                    </a:p>
                  </a:txBody>
                  <a:tcPr marL="60960" marR="60960" marT="30480" marB="30480"/>
                </a:tc>
                <a:tc>
                  <a:txBody>
                    <a:bodyPr/>
                    <a:lstStyle/>
                    <a:p>
                      <a:r>
                        <a:rPr lang="en-GB" sz="1100" dirty="0"/>
                        <a:t>26.0% (June 25)</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32 </a:t>
                      </a:r>
                      <a:r>
                        <a:rPr lang="en-GB" sz="1100" baseline="0" dirty="0"/>
                        <a:t>out of 123 </a:t>
                      </a:r>
                      <a:r>
                        <a:rPr lang="en-GB" sz="1100" dirty="0"/>
                        <a:t>patients were seen &lt;62</a:t>
                      </a:r>
                      <a:r>
                        <a:rPr lang="en-GB" sz="1100" baseline="0" dirty="0"/>
                        <a:t> days</a:t>
                      </a:r>
                    </a:p>
                    <a:p>
                      <a:endParaRPr lang="en-GB" sz="1000" baseline="0" dirty="0"/>
                    </a:p>
                    <a:p>
                      <a:r>
                        <a:rPr lang="en-GB" sz="800" i="1" dirty="0"/>
                        <a:t>Figures are provisional as pathways are still being closed down and validation ongoing. </a:t>
                      </a:r>
                    </a:p>
                  </a:txBody>
                  <a:tcPr marL="60960" marR="60960" marT="30480" marB="30480"/>
                </a:tc>
                <a:tc>
                  <a:txBody>
                    <a:bodyPr/>
                    <a:lstStyle/>
                    <a:p>
                      <a:r>
                        <a:rPr lang="pt-BR" sz="1100" b="1" dirty="0"/>
                        <a:t>Apr - Jun 25</a:t>
                      </a:r>
                    </a:p>
                    <a:p>
                      <a:r>
                        <a:rPr lang="en-GB" sz="1100" b="1" dirty="0"/>
                        <a:t>28.2% - </a:t>
                      </a:r>
                    </a:p>
                    <a:p>
                      <a:endParaRPr lang="en-GB" sz="1100" b="1" dirty="0"/>
                    </a:p>
                    <a:p>
                      <a:r>
                        <a:rPr lang="en-GB" sz="1100" b="1" dirty="0"/>
                        <a:t>106 </a:t>
                      </a:r>
                      <a:r>
                        <a:rPr lang="en-GB" sz="1100" b="1" baseline="0" dirty="0"/>
                        <a:t>out of 376</a:t>
                      </a:r>
                      <a:endParaRPr lang="en-GB" sz="1100" b="1" dirty="0"/>
                    </a:p>
                  </a:txBody>
                  <a:tcPr/>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7" name="Picture 16" descr="A red triangle with blue border."/>
          <p:cNvPicPr>
            <a:picLocks noChangeAspect="1"/>
          </p:cNvPicPr>
          <p:nvPr/>
        </p:nvPicPr>
        <p:blipFill>
          <a:blip r:embed="rId4"/>
          <a:stretch>
            <a:fillRect/>
          </a:stretch>
        </p:blipFill>
        <p:spPr>
          <a:xfrm>
            <a:off x="7166187" y="1510346"/>
            <a:ext cx="353599" cy="347502"/>
          </a:xfrm>
          <a:prstGeom prst="rect">
            <a:avLst/>
          </a:prstGeom>
        </p:spPr>
      </p:pic>
      <p:pic>
        <p:nvPicPr>
          <p:cNvPr id="26" name="Picture 25" descr="A red triangle with blue border."/>
          <p:cNvPicPr>
            <a:picLocks noChangeAspect="1"/>
          </p:cNvPicPr>
          <p:nvPr/>
        </p:nvPicPr>
        <p:blipFill>
          <a:blip r:embed="rId4"/>
          <a:stretch>
            <a:fillRect/>
          </a:stretch>
        </p:blipFill>
        <p:spPr>
          <a:xfrm>
            <a:off x="8013153" y="1502743"/>
            <a:ext cx="353599" cy="347502"/>
          </a:xfrm>
          <a:prstGeom prst="rect">
            <a:avLst/>
          </a:prstGeom>
        </p:spPr>
      </p:pic>
      <p:pic>
        <p:nvPicPr>
          <p:cNvPr id="18" name="Picture 17" descr="A red triangle with blue border."/>
          <p:cNvPicPr>
            <a:picLocks noChangeAspect="1"/>
          </p:cNvPicPr>
          <p:nvPr/>
        </p:nvPicPr>
        <p:blipFill>
          <a:blip r:embed="rId5"/>
          <a:stretch>
            <a:fillRect/>
          </a:stretch>
        </p:blipFill>
        <p:spPr>
          <a:xfrm>
            <a:off x="7184481" y="2768365"/>
            <a:ext cx="354425" cy="346884"/>
          </a:xfrm>
          <a:prstGeom prst="rect">
            <a:avLst/>
          </a:prstGeom>
        </p:spPr>
      </p:pic>
      <p:pic>
        <p:nvPicPr>
          <p:cNvPr id="41" name="Picture 40" descr="A red triangle with blue border."/>
          <p:cNvPicPr>
            <a:picLocks noChangeAspect="1"/>
          </p:cNvPicPr>
          <p:nvPr/>
        </p:nvPicPr>
        <p:blipFill>
          <a:blip r:embed="rId5"/>
          <a:stretch>
            <a:fillRect/>
          </a:stretch>
        </p:blipFill>
        <p:spPr>
          <a:xfrm>
            <a:off x="8002068" y="2793304"/>
            <a:ext cx="354425" cy="346884"/>
          </a:xfrm>
          <a:prstGeom prst="rect">
            <a:avLst/>
          </a:prstGeom>
        </p:spPr>
      </p:pic>
      <p:pic>
        <p:nvPicPr>
          <p:cNvPr id="6" name="Picture 5" descr="A red triangle with blue border."/>
          <p:cNvPicPr>
            <a:picLocks noChangeAspect="1"/>
          </p:cNvPicPr>
          <p:nvPr/>
        </p:nvPicPr>
        <p:blipFill>
          <a:blip r:embed="rId4"/>
          <a:stretch>
            <a:fillRect/>
          </a:stretch>
        </p:blipFill>
        <p:spPr>
          <a:xfrm>
            <a:off x="7185307" y="4333547"/>
            <a:ext cx="353599" cy="347502"/>
          </a:xfrm>
          <a:prstGeom prst="rect">
            <a:avLst/>
          </a:prstGeom>
        </p:spPr>
      </p:pic>
      <p:pic>
        <p:nvPicPr>
          <p:cNvPr id="20" name="Picture 19" descr="A red triangle with blue border."/>
          <p:cNvPicPr>
            <a:picLocks noChangeAspect="1"/>
          </p:cNvPicPr>
          <p:nvPr/>
        </p:nvPicPr>
        <p:blipFill>
          <a:blip r:embed="rId6"/>
          <a:stretch>
            <a:fillRect/>
          </a:stretch>
        </p:blipFill>
        <p:spPr>
          <a:xfrm>
            <a:off x="8013153" y="4333547"/>
            <a:ext cx="353599" cy="347502"/>
          </a:xfrm>
          <a:prstGeom prst="rect">
            <a:avLst/>
          </a:prstGeom>
        </p:spPr>
      </p:pic>
      <p:pic>
        <p:nvPicPr>
          <p:cNvPr id="9" name="Picture 8" descr="A red triangle with blue border."/>
          <p:cNvPicPr>
            <a:picLocks noChangeAspect="1"/>
          </p:cNvPicPr>
          <p:nvPr/>
        </p:nvPicPr>
        <p:blipFill>
          <a:blip r:embed="rId4"/>
          <a:stretch>
            <a:fillRect/>
          </a:stretch>
        </p:blipFill>
        <p:spPr>
          <a:xfrm>
            <a:off x="7166188" y="5791290"/>
            <a:ext cx="353599" cy="347502"/>
          </a:xfrm>
          <a:prstGeom prst="rect">
            <a:avLst/>
          </a:prstGeom>
        </p:spPr>
      </p:pic>
      <p:pic>
        <p:nvPicPr>
          <p:cNvPr id="25" name="Picture 24" descr="A red triangle with blue border."/>
          <p:cNvPicPr>
            <a:picLocks noChangeAspect="1"/>
          </p:cNvPicPr>
          <p:nvPr/>
        </p:nvPicPr>
        <p:blipFill>
          <a:blip r:embed="rId4"/>
          <a:stretch>
            <a:fillRect/>
          </a:stretch>
        </p:blipFill>
        <p:spPr>
          <a:xfrm>
            <a:off x="8002068" y="5791290"/>
            <a:ext cx="353599" cy="347502"/>
          </a:xfrm>
          <a:prstGeom prst="rect">
            <a:avLst/>
          </a:prstGeom>
        </p:spPr>
      </p:pic>
      <p:pic>
        <p:nvPicPr>
          <p:cNvPr id="5" name="Picture 4" descr="A graph showing the Inpatient &amp; Daycase waiting lists.&#10;&#10;The target is 55% of patients waiting less than 13 weeks and 0 patients waiting over 52 weeks."/>
          <p:cNvPicPr>
            <a:picLocks noChangeAspect="1"/>
          </p:cNvPicPr>
          <p:nvPr/>
        </p:nvPicPr>
        <p:blipFill>
          <a:blip r:embed="rId7"/>
          <a:stretch>
            <a:fillRect/>
          </a:stretch>
        </p:blipFill>
        <p:spPr>
          <a:xfrm>
            <a:off x="8620257" y="1206778"/>
            <a:ext cx="3473376" cy="1070910"/>
          </a:xfrm>
          <a:prstGeom prst="rect">
            <a:avLst/>
          </a:prstGeom>
        </p:spPr>
      </p:pic>
      <p:pic>
        <p:nvPicPr>
          <p:cNvPr id="7" name="Picture 6" descr="A graph showing AHP waiting lists - All Services.&#10;&#10;The target is No Patients waiting over 13 weeks."/>
          <p:cNvPicPr>
            <a:picLocks noChangeAspect="1"/>
          </p:cNvPicPr>
          <p:nvPr/>
        </p:nvPicPr>
        <p:blipFill>
          <a:blip r:embed="rId8"/>
          <a:stretch>
            <a:fillRect/>
          </a:stretch>
        </p:blipFill>
        <p:spPr>
          <a:xfrm>
            <a:off x="8620256" y="2354813"/>
            <a:ext cx="3473377" cy="1219660"/>
          </a:xfrm>
          <a:prstGeom prst="rect">
            <a:avLst/>
          </a:prstGeom>
        </p:spPr>
      </p:pic>
      <p:pic>
        <p:nvPicPr>
          <p:cNvPr id="8" name="Picture 7" descr="A graph showing Cancer Services 31 Day Performance.&#10;&#10;The target is 98% of cancer diagnosis patients to receive their first definitive treatment in less than of a DTT."/>
          <p:cNvPicPr>
            <a:picLocks noChangeAspect="1"/>
          </p:cNvPicPr>
          <p:nvPr/>
        </p:nvPicPr>
        <p:blipFill>
          <a:blip r:embed="rId9"/>
          <a:stretch>
            <a:fillRect/>
          </a:stretch>
        </p:blipFill>
        <p:spPr>
          <a:xfrm>
            <a:off x="8620255" y="3671823"/>
            <a:ext cx="3473377" cy="1640010"/>
          </a:xfrm>
          <a:prstGeom prst="rect">
            <a:avLst/>
          </a:prstGeom>
        </p:spPr>
      </p:pic>
      <p:pic>
        <p:nvPicPr>
          <p:cNvPr id="13" name="Picture 12" descr="A graph showing Cancer Services 62 Day Performance.&#10;&#10;The target is 95% of cancer diagnosis patients red flag referred to be begin definitive treatment in less than 62 days of referral."/>
          <p:cNvPicPr>
            <a:picLocks noChangeAspect="1"/>
          </p:cNvPicPr>
          <p:nvPr/>
        </p:nvPicPr>
        <p:blipFill>
          <a:blip r:embed="rId10"/>
          <a:stretch>
            <a:fillRect/>
          </a:stretch>
        </p:blipFill>
        <p:spPr>
          <a:xfrm>
            <a:off x="8620255" y="5379547"/>
            <a:ext cx="3473377" cy="1614542"/>
          </a:xfrm>
          <a:prstGeom prst="rect">
            <a:avLst/>
          </a:prstGeom>
        </p:spPr>
      </p:pic>
    </p:spTree>
    <p:extLst>
      <p:ext uri="{BB962C8B-B14F-4D97-AF65-F5344CB8AC3E}">
        <p14:creationId xmlns:p14="http://schemas.microsoft.com/office/powerpoint/2010/main" val="2086822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4 – Key SOMs Indicators - Access Improvement</a:t>
            </a:r>
          </a:p>
        </p:txBody>
      </p:sp>
      <p:graphicFrame>
        <p:nvGraphicFramePr>
          <p:cNvPr id="21" name="Table 20"/>
          <p:cNvGraphicFramePr>
            <a:graphicFrameLocks noGrp="1"/>
          </p:cNvGraphicFramePr>
          <p:nvPr>
            <p:extLst>
              <p:ext uri="{D42A27DB-BD31-4B8C-83A1-F6EECF244321}">
                <p14:modId xmlns:p14="http://schemas.microsoft.com/office/powerpoint/2010/main" val="1890284757"/>
              </p:ext>
            </p:extLst>
          </p:nvPr>
        </p:nvGraphicFramePr>
        <p:xfrm>
          <a:off x="98367" y="606829"/>
          <a:ext cx="11995266" cy="6452241"/>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63782">
                  <a:extLst>
                    <a:ext uri="{9D8B030D-6E8A-4147-A177-3AD203B41FA5}">
                      <a16:colId xmlns:a16="http://schemas.microsoft.com/office/drawing/2014/main" val="3247098725"/>
                    </a:ext>
                  </a:extLst>
                </a:gridCol>
                <a:gridCol w="1246909">
                  <a:extLst>
                    <a:ext uri="{9D8B030D-6E8A-4147-A177-3AD203B41FA5}">
                      <a16:colId xmlns:a16="http://schemas.microsoft.com/office/drawing/2014/main" val="3934673934"/>
                    </a:ext>
                  </a:extLst>
                </a:gridCol>
                <a:gridCol w="739833">
                  <a:extLst>
                    <a:ext uri="{9D8B030D-6E8A-4147-A177-3AD203B41FA5}">
                      <a16:colId xmlns:a16="http://schemas.microsoft.com/office/drawing/2014/main" val="340205772"/>
                    </a:ext>
                  </a:extLst>
                </a:gridCol>
                <a:gridCol w="822960">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21889">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July 25 Target</a:t>
                      </a:r>
                    </a:p>
                  </a:txBody>
                  <a:tcPr/>
                </a:tc>
                <a:tc>
                  <a:txBody>
                    <a:bodyPr/>
                    <a:lstStyle/>
                    <a:p>
                      <a:r>
                        <a:rPr lang="en-GB" sz="1200" dirty="0"/>
                        <a:t>July 25 In-month Performance</a:t>
                      </a:r>
                    </a:p>
                  </a:txBody>
                  <a:tcPr/>
                </a:tc>
                <a:tc>
                  <a:txBody>
                    <a:bodyPr/>
                    <a:lstStyle/>
                    <a:p>
                      <a:r>
                        <a:rPr lang="en-GB" sz="1200" dirty="0"/>
                        <a:t>Cumulative Activity YTD/</a:t>
                      </a:r>
                      <a:r>
                        <a:rPr lang="en-GB" sz="1200" dirty="0" err="1"/>
                        <a:t>Qtr</a:t>
                      </a:r>
                      <a:r>
                        <a:rPr lang="en-GB" sz="1200" dirty="0"/>
                        <a:t> end</a:t>
                      </a:r>
                    </a:p>
                  </a:txBody>
                  <a:tcPr/>
                </a:tc>
                <a:tc>
                  <a:txBody>
                    <a:bodyPr/>
                    <a:lstStyle/>
                    <a:p>
                      <a:pPr algn="ctr"/>
                      <a:r>
                        <a:rPr lang="en-GB" sz="1200" dirty="0"/>
                        <a:t>Rag Status</a:t>
                      </a:r>
                    </a:p>
                    <a:p>
                      <a:pPr algn="ctr"/>
                      <a:r>
                        <a:rPr lang="en-GB" sz="1000" dirty="0">
                          <a:solidFill>
                            <a:schemeClr val="bg1"/>
                          </a:solidFill>
                        </a:rPr>
                        <a:t>July 25</a:t>
                      </a:r>
                    </a:p>
                  </a:txBody>
                  <a:tcPr/>
                </a:tc>
                <a:tc>
                  <a:txBody>
                    <a:bodyPr/>
                    <a:lstStyle/>
                    <a:p>
                      <a:r>
                        <a:rPr lang="en-GB" sz="1200" dirty="0"/>
                        <a:t>Rag Status</a:t>
                      </a:r>
                    </a:p>
                    <a:p>
                      <a:r>
                        <a:rPr lang="en-GB" sz="1200" dirty="0"/>
                        <a:t>YTD/</a:t>
                      </a:r>
                      <a:r>
                        <a:rPr lang="en-GB" sz="1200" dirty="0" err="1"/>
                        <a:t>Qtr</a:t>
                      </a:r>
                      <a:r>
                        <a:rPr lang="en-GB" sz="1200" dirty="0"/>
                        <a:t> end</a:t>
                      </a:r>
                    </a:p>
                  </a:txBody>
                  <a:tcPr/>
                </a:tc>
                <a:tc>
                  <a:txBody>
                    <a:bodyPr/>
                    <a:lstStyle/>
                    <a:p>
                      <a:r>
                        <a:rPr lang="en-GB" sz="1200" dirty="0"/>
                        <a:t>Chart</a:t>
                      </a:r>
                    </a:p>
                  </a:txBody>
                  <a:tcPr/>
                </a:tc>
                <a:extLst>
                  <a:ext uri="{0D108BD9-81ED-4DB2-BD59-A6C34878D82A}">
                    <a16:rowId xmlns:a16="http://schemas.microsoft.com/office/drawing/2014/main" val="258680681"/>
                  </a:ext>
                </a:extLst>
              </a:tr>
              <a:tr h="1397232">
                <a:tc>
                  <a:txBody>
                    <a:bodyPr/>
                    <a:lstStyle/>
                    <a:p>
                      <a:r>
                        <a:rPr lang="en-GB" sz="1200" b="1" u="sng" dirty="0"/>
                        <a:t>Access Improvement/</a:t>
                      </a:r>
                    </a:p>
                    <a:p>
                      <a:r>
                        <a:rPr lang="en-GB" sz="1200" b="1" u="sng" dirty="0"/>
                        <a:t>Ministerial Targets </a:t>
                      </a:r>
                      <a:r>
                        <a:rPr lang="en-GB" sz="1200" b="1" dirty="0"/>
                        <a:t>– </a:t>
                      </a:r>
                    </a:p>
                    <a:p>
                      <a:endParaRPr lang="en-GB" sz="1200" b="1" dirty="0"/>
                    </a:p>
                    <a:p>
                      <a:r>
                        <a:rPr lang="en-GB" sz="1200" b="1" dirty="0"/>
                        <a:t>Unscheduled</a:t>
                      </a:r>
                      <a:r>
                        <a:rPr lang="en-GB" sz="1200" b="1" baseline="0" dirty="0"/>
                        <a:t> Care</a:t>
                      </a:r>
                      <a:r>
                        <a:rPr lang="en-GB" sz="1200" b="1" dirty="0"/>
                        <a:t>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ED &lt;4 Hour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95 % of patients waiting &lt;4 hours from arrival to discharge/admission</a:t>
                      </a:r>
                    </a:p>
                  </a:txBody>
                  <a:tcPr marL="60960" marR="60960" marT="30480" marB="30480"/>
                </a:tc>
                <a:tc>
                  <a:txBody>
                    <a:bodyPr/>
                    <a:lstStyle/>
                    <a:p>
                      <a:r>
                        <a:rPr lang="en-GB" sz="1100" dirty="0"/>
                        <a:t>95%</a:t>
                      </a:r>
                    </a:p>
                  </a:txBody>
                  <a:tcPr marL="60960" marR="60960" marT="30480" marB="30480"/>
                </a:tc>
                <a:tc>
                  <a:txBody>
                    <a:bodyPr/>
                    <a:lstStyle/>
                    <a:p>
                      <a:r>
                        <a:rPr lang="en-GB" sz="1100" dirty="0"/>
                        <a:t>35.83%</a:t>
                      </a:r>
                    </a:p>
                    <a:p>
                      <a:endParaRPr lang="en-GB" sz="1100" dirty="0"/>
                    </a:p>
                    <a:p>
                      <a:r>
                        <a:rPr lang="en-GB" sz="1100" dirty="0"/>
                        <a:t>4,701 out of 13,121 attendances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35.2%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19,183</a:t>
                      </a:r>
                      <a:r>
                        <a:rPr lang="en-GB" sz="1100" b="1" baseline="0" dirty="0"/>
                        <a:t> out of 54,523 attendances</a:t>
                      </a: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03810">
                <a:tc>
                  <a:txBody>
                    <a:bodyPr/>
                    <a:lstStyle/>
                    <a:p>
                      <a:endParaRPr lang="en-GB" sz="1200" b="1" dirty="0"/>
                    </a:p>
                    <a:p>
                      <a:r>
                        <a:rPr lang="en-GB" sz="1200" b="1" dirty="0"/>
                        <a:t>Mental</a:t>
                      </a:r>
                      <a:r>
                        <a:rPr lang="en-GB" sz="1200" b="1" baseline="0" dirty="0"/>
                        <a:t> Health Services</a:t>
                      </a:r>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Child</a:t>
                      </a:r>
                      <a:r>
                        <a:rPr lang="en-GB" sz="1100" baseline="0" dirty="0"/>
                        <a:t> &amp; Adolescent Mental Health Services Waiting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No patients waiting over 9 weeks</a:t>
                      </a:r>
                      <a:endParaRPr lang="en-GB" sz="1000" b="1" dirty="0"/>
                    </a:p>
                  </a:txBody>
                  <a:tcPr marL="60960" marR="60960" marT="30480" marB="30480"/>
                </a:tc>
                <a:tc>
                  <a:txBody>
                    <a:bodyPr/>
                    <a:lstStyle/>
                    <a:p>
                      <a:r>
                        <a:rPr lang="en-GB" sz="1100" dirty="0"/>
                        <a:t>No patients</a:t>
                      </a:r>
                      <a:r>
                        <a:rPr lang="en-GB" sz="1100" baseline="0" dirty="0"/>
                        <a:t> waiting over 9 </a:t>
                      </a:r>
                      <a:r>
                        <a:rPr lang="en-GB" sz="1100" baseline="0" dirty="0" err="1"/>
                        <a:t>wks</a:t>
                      </a:r>
                      <a:endParaRPr lang="en-GB" sz="1100" dirty="0"/>
                    </a:p>
                  </a:txBody>
                  <a:tcPr marL="60960" marR="60960" marT="30480" marB="30480"/>
                </a:tc>
                <a:tc>
                  <a:txBody>
                    <a:bodyPr/>
                    <a:lstStyle/>
                    <a:p>
                      <a:r>
                        <a:rPr lang="en-GB" sz="1100" dirty="0"/>
                        <a:t>345</a:t>
                      </a:r>
                    </a:p>
                    <a:p>
                      <a:endParaRPr lang="en-GB" sz="1100" dirty="0"/>
                    </a:p>
                    <a:p>
                      <a:r>
                        <a:rPr lang="en-GB" sz="1100" dirty="0"/>
                        <a:t>52.8%</a:t>
                      </a:r>
                      <a:r>
                        <a:rPr lang="en-GB" sz="1100" baseline="0" dirty="0"/>
                        <a:t> of total waiting</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345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(July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52.8%</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320802">
                <a:tc>
                  <a:txBody>
                    <a:bodyPr/>
                    <a:lstStyle/>
                    <a:p>
                      <a:endParaRPr lang="en-GB" sz="1200" b="1" dirty="0"/>
                    </a:p>
                  </a:txBody>
                  <a:tcPr/>
                </a:tc>
                <a:tc>
                  <a:txBody>
                    <a:bodyPr/>
                    <a:lstStyle/>
                    <a:p>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marL="60960" marR="60960" marT="30480" marB="30480"/>
                </a:tc>
                <a:tc>
                  <a:txBody>
                    <a:bodyPr/>
                    <a:lstStyle/>
                    <a:p>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507437">
                <a:tc>
                  <a:txBody>
                    <a:bodyPr/>
                    <a:lstStyle/>
                    <a:p>
                      <a:endParaRPr lang="en-GB" sz="1200" b="1" dirty="0"/>
                    </a:p>
                  </a:txBody>
                  <a:tcPr/>
                </a:tc>
                <a:tc>
                  <a:txBody>
                    <a:bodyPr/>
                    <a:lstStyle/>
                    <a:p>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2" name="Picture 1" descr="A red triangle with blue border."/>
          <p:cNvPicPr>
            <a:picLocks noChangeAspect="1"/>
          </p:cNvPicPr>
          <p:nvPr/>
        </p:nvPicPr>
        <p:blipFill>
          <a:blip r:embed="rId4"/>
          <a:stretch>
            <a:fillRect/>
          </a:stretch>
        </p:blipFill>
        <p:spPr>
          <a:xfrm>
            <a:off x="7224295" y="1502743"/>
            <a:ext cx="353599" cy="347502"/>
          </a:xfrm>
          <a:prstGeom prst="rect">
            <a:avLst/>
          </a:prstGeom>
        </p:spPr>
      </p:pic>
      <p:pic>
        <p:nvPicPr>
          <p:cNvPr id="26" name="Picture 25" descr="A red triangle with blue border."/>
          <p:cNvPicPr>
            <a:picLocks noChangeAspect="1"/>
          </p:cNvPicPr>
          <p:nvPr/>
        </p:nvPicPr>
        <p:blipFill>
          <a:blip r:embed="rId5"/>
          <a:stretch>
            <a:fillRect/>
          </a:stretch>
        </p:blipFill>
        <p:spPr>
          <a:xfrm>
            <a:off x="8013153" y="1502743"/>
            <a:ext cx="353599" cy="347502"/>
          </a:xfrm>
          <a:prstGeom prst="rect">
            <a:avLst/>
          </a:prstGeom>
        </p:spPr>
      </p:pic>
      <p:pic>
        <p:nvPicPr>
          <p:cNvPr id="18" name="Picture 17" descr="A red triangle with blue border."/>
          <p:cNvPicPr>
            <a:picLocks noChangeAspect="1"/>
          </p:cNvPicPr>
          <p:nvPr/>
        </p:nvPicPr>
        <p:blipFill>
          <a:blip r:embed="rId6"/>
          <a:stretch>
            <a:fillRect/>
          </a:stretch>
        </p:blipFill>
        <p:spPr>
          <a:xfrm>
            <a:off x="7184481" y="3109186"/>
            <a:ext cx="354425" cy="346884"/>
          </a:xfrm>
          <a:prstGeom prst="rect">
            <a:avLst/>
          </a:prstGeom>
        </p:spPr>
      </p:pic>
      <p:pic>
        <p:nvPicPr>
          <p:cNvPr id="41" name="Picture 40" descr="A red triangle with blue border."/>
          <p:cNvPicPr>
            <a:picLocks noChangeAspect="1"/>
          </p:cNvPicPr>
          <p:nvPr/>
        </p:nvPicPr>
        <p:blipFill>
          <a:blip r:embed="rId6"/>
          <a:stretch>
            <a:fillRect/>
          </a:stretch>
        </p:blipFill>
        <p:spPr>
          <a:xfrm>
            <a:off x="8002068" y="3100873"/>
            <a:ext cx="354425" cy="346884"/>
          </a:xfrm>
          <a:prstGeom prst="rect">
            <a:avLst/>
          </a:prstGeom>
        </p:spPr>
      </p:pic>
      <p:pic>
        <p:nvPicPr>
          <p:cNvPr id="5" name="Picture 4" descr="A graph showing ED less than 4 Hour Performance.&#10;&#10;The target is 95% of patients waiting less than 4 hours from arrival to discharge/admission."/>
          <p:cNvPicPr>
            <a:picLocks noChangeAspect="1"/>
          </p:cNvPicPr>
          <p:nvPr/>
        </p:nvPicPr>
        <p:blipFill>
          <a:blip r:embed="rId7"/>
          <a:stretch>
            <a:fillRect/>
          </a:stretch>
        </p:blipFill>
        <p:spPr>
          <a:xfrm>
            <a:off x="8594905" y="1439092"/>
            <a:ext cx="3498727" cy="1353984"/>
          </a:xfrm>
          <a:prstGeom prst="rect">
            <a:avLst/>
          </a:prstGeom>
        </p:spPr>
      </p:pic>
      <p:pic>
        <p:nvPicPr>
          <p:cNvPr id="7" name="Picture 6" descr="A graph showing Child and Adolsescent Mental Health Services Waiting List.&#10;&#10;The target is no patients waiting over 9 weeks."/>
          <p:cNvPicPr>
            <a:picLocks noChangeAspect="1"/>
          </p:cNvPicPr>
          <p:nvPr/>
        </p:nvPicPr>
        <p:blipFill>
          <a:blip r:embed="rId8"/>
          <a:stretch>
            <a:fillRect/>
          </a:stretch>
        </p:blipFill>
        <p:spPr>
          <a:xfrm>
            <a:off x="8594904" y="2850166"/>
            <a:ext cx="3498727" cy="1356074"/>
          </a:xfrm>
          <a:prstGeom prst="rect">
            <a:avLst/>
          </a:prstGeom>
        </p:spPr>
      </p:pic>
    </p:spTree>
    <p:extLst>
      <p:ext uri="{BB962C8B-B14F-4D97-AF65-F5344CB8AC3E}">
        <p14:creationId xmlns:p14="http://schemas.microsoft.com/office/powerpoint/2010/main" val="4233232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226693" y="177617"/>
            <a:ext cx="11711308" cy="307777"/>
          </a:xfrm>
          <a:prstGeom prst="rect">
            <a:avLst/>
          </a:prstGeom>
          <a:solidFill>
            <a:srgbClr val="0B8697"/>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Section 3 – Patient Satisfaction - Real-Time Feedback: Patient Experience Charts - Month of July 2025 =  593 surveys </a:t>
            </a:r>
          </a:p>
        </p:txBody>
      </p:sp>
      <p:sp>
        <p:nvSpPr>
          <p:cNvPr id="9" name="Content Placeholder 2"/>
          <p:cNvSpPr txBox="1">
            <a:spLocks/>
          </p:cNvSpPr>
          <p:nvPr/>
        </p:nvSpPr>
        <p:spPr>
          <a:xfrm>
            <a:off x="226692" y="714571"/>
            <a:ext cx="6698632" cy="2891362"/>
          </a:xfrm>
          <a:prstGeom prst="rect">
            <a:avLst/>
          </a:prstGeom>
          <a:noFill/>
          <a:ln w="12700">
            <a:solidFill>
              <a:srgbClr val="7030A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01</a:t>
            </a:r>
            <a:r>
              <a:rPr kumimoji="0" lang="en-GB" sz="85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st</a:t>
            </a: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April-31 July 2025 a total of </a:t>
            </a:r>
            <a:r>
              <a:rPr kumimoji="0" lang="en-GB" sz="8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3,332 </a:t>
            </a: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surveys were completed across all real time patient engagement tools.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Training is ongoing to enable Maternity Outpatient telephone engagement, currently scheduled for end September 2025.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Real Time Patient Experience continues to engage with Services exploring potential for resource capacity release from consistently high performing areas to support expansion.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team have once more been identified as ideally placed to support </a:t>
            </a:r>
            <a:r>
              <a:rPr kumimoji="0" lang="en-GB" sz="8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Matters To You’ </a:t>
            </a:r>
            <a:r>
              <a:rPr kumimoji="0" lang="en-GB" sz="85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Safetember</a:t>
            </a: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patient engagement, week commencing </a:t>
            </a:r>
            <a:r>
              <a:rPr kumimoji="0" lang="en-GB" sz="8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Monday 8</a:t>
            </a:r>
            <a:r>
              <a:rPr kumimoji="0" lang="en-GB" sz="85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th</a:t>
            </a:r>
            <a:r>
              <a:rPr kumimoji="0" lang="en-GB" sz="8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September 2025</a:t>
            </a: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Adult Inpatient </a:t>
            </a: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Engagements: High scores have been maintained in both Overall Satisfaction and the Friends &amp; Family Test.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July 2025, of </a:t>
            </a:r>
            <a:r>
              <a:rPr kumimoji="0" lang="en-GB" sz="8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593 </a:t>
            </a: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adult inpatients, </a:t>
            </a:r>
            <a:r>
              <a:rPr kumimoji="0" lang="en-GB" sz="8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99% </a:t>
            </a: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were extremely likely to recommend the ward they were in to their friends or family.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highest scoring Domains in July 2025 were: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(9.97) Medicine</a:t>
            </a: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8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Pain Control </a:t>
            </a: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a:t>
            </a:r>
            <a:r>
              <a:rPr kumimoji="0" lang="en-GB" sz="8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Cleanliness</a:t>
            </a: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closely followed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(9.96) </a:t>
            </a: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by </a:t>
            </a:r>
            <a:r>
              <a:rPr kumimoji="0" lang="en-GB" sz="8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Nurses/Midwives</a:t>
            </a: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8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Respect &amp; Dignity </a:t>
            </a: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a:t>
            </a:r>
            <a:r>
              <a:rPr kumimoji="0" lang="en-GB" sz="8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Kindness &amp; Compassion</a:t>
            </a: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Noise at Night </a:t>
            </a: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remains a challenging Domain scoring </a:t>
            </a:r>
            <a:r>
              <a:rPr kumimoji="0" lang="en-GB" sz="8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(9.72) </a:t>
            </a:r>
            <a:r>
              <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July 2025.</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Rectangle 11">
            <a:extLst>
              <a:ext uri="{C183D7F6-B498-43B3-948B-1728B52AA6E4}">
                <adec:decorative xmlns:adec="http://schemas.microsoft.com/office/drawing/2017/decorative" val="1"/>
              </a:ext>
            </a:extLst>
          </p:cNvPr>
          <p:cNvSpPr/>
          <p:nvPr/>
        </p:nvSpPr>
        <p:spPr>
          <a:xfrm flipH="1">
            <a:off x="6044756" y="6631468"/>
            <a:ext cx="324035"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E7E6E6"/>
                </a:solidFill>
                <a:effectLst/>
                <a:uLnTx/>
                <a:uFillTx/>
                <a:latin typeface="Calibri" panose="020F0502020204030204"/>
                <a:ea typeface="+mn-ea"/>
                <a:cs typeface="+mn-cs"/>
              </a:rPr>
              <a:t>7</a:t>
            </a:r>
          </a:p>
        </p:txBody>
      </p:sp>
      <p:sp>
        <p:nvSpPr>
          <p:cNvPr id="16" name="TextBox 15">
            <a:extLst>
              <a:ext uri="{C183D7F6-B498-43B3-948B-1728B52AA6E4}">
                <adec:decorative xmlns:adec="http://schemas.microsoft.com/office/drawing/2017/decorative" val="1"/>
              </a:ext>
            </a:extLst>
          </p:cNvPr>
          <p:cNvSpPr txBox="1"/>
          <p:nvPr/>
        </p:nvSpPr>
        <p:spPr>
          <a:xfrm>
            <a:off x="9995755" y="5709494"/>
            <a:ext cx="1863634" cy="1002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rable showing Divisional Ranking of Services - Patient Feedback"/>
          <p:cNvPicPr>
            <a:picLocks noChangeAspect="1"/>
          </p:cNvPicPr>
          <p:nvPr/>
        </p:nvPicPr>
        <p:blipFill>
          <a:blip r:embed="rId3"/>
          <a:stretch>
            <a:fillRect/>
          </a:stretch>
        </p:blipFill>
        <p:spPr>
          <a:xfrm>
            <a:off x="440267" y="3835111"/>
            <a:ext cx="6180666" cy="2557222"/>
          </a:xfrm>
          <a:prstGeom prst="rect">
            <a:avLst/>
          </a:prstGeom>
        </p:spPr>
      </p:pic>
      <p:pic>
        <p:nvPicPr>
          <p:cNvPr id="5" name="Picture 4" descr="Real Time Patient Feedback Report. The gaphic includes icon for Division (All), Month (July 2025), Number Surveyed (593), Date and Ward (All). &#10;&#10;Below there are two columns showing Domain and Domain Score.&#10;&#10;There is a pie chart showing resposes for the question: How likely would you be to recommend the service to your friends or family if they required similar care or treatment. The overall satisfaction score is 99%."/>
          <p:cNvPicPr>
            <a:picLocks noChangeAspect="1"/>
          </p:cNvPicPr>
          <p:nvPr/>
        </p:nvPicPr>
        <p:blipFill>
          <a:blip r:embed="rId4"/>
          <a:stretch>
            <a:fillRect/>
          </a:stretch>
        </p:blipFill>
        <p:spPr>
          <a:xfrm>
            <a:off x="7080069" y="565480"/>
            <a:ext cx="4693954" cy="6065988"/>
          </a:xfrm>
          <a:prstGeom prst="rect">
            <a:avLst/>
          </a:prstGeom>
        </p:spPr>
      </p:pic>
    </p:spTree>
    <p:extLst>
      <p:ext uri="{BB962C8B-B14F-4D97-AF65-F5344CB8AC3E}">
        <p14:creationId xmlns:p14="http://schemas.microsoft.com/office/powerpoint/2010/main" val="1238367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txBox="1">
            <a:spLocks noGrp="1"/>
          </p:cNvSpPr>
          <p:nvPr>
            <p:ph type="title" idx="4294967295"/>
          </p:nvPr>
        </p:nvSpPr>
        <p:spPr>
          <a:xfrm>
            <a:off x="237392" y="147817"/>
            <a:ext cx="11746525" cy="400110"/>
          </a:xfrm>
          <a:prstGeom prst="rect">
            <a:avLst/>
          </a:prstGeom>
          <a:solidFill>
            <a:srgbClr val="0B8697"/>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5 – Patient Satisfaction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4879146"/>
              </p:ext>
            </p:extLst>
          </p:nvPr>
        </p:nvGraphicFramePr>
        <p:xfrm>
          <a:off x="237392" y="628151"/>
          <a:ext cx="11746525" cy="5990941"/>
        </p:xfrm>
        <a:graphic>
          <a:graphicData uri="http://schemas.openxmlformats.org/drawingml/2006/table">
            <a:tbl>
              <a:tblPr firstRow="1" bandRow="1">
                <a:tableStyleId>{5C22544A-7EE6-4342-B048-85BDC9FD1C3A}</a:tableStyleId>
              </a:tblPr>
              <a:tblGrid>
                <a:gridCol w="1224666">
                  <a:extLst>
                    <a:ext uri="{9D8B030D-6E8A-4147-A177-3AD203B41FA5}">
                      <a16:colId xmlns:a16="http://schemas.microsoft.com/office/drawing/2014/main" val="1785197159"/>
                    </a:ext>
                  </a:extLst>
                </a:gridCol>
                <a:gridCol w="10521859">
                  <a:extLst>
                    <a:ext uri="{9D8B030D-6E8A-4147-A177-3AD203B41FA5}">
                      <a16:colId xmlns:a16="http://schemas.microsoft.com/office/drawing/2014/main" val="658812486"/>
                    </a:ext>
                  </a:extLst>
                </a:gridCol>
              </a:tblGrid>
              <a:tr h="306426">
                <a:tc>
                  <a:txBody>
                    <a:bodyPr/>
                    <a:lstStyle/>
                    <a:p>
                      <a:r>
                        <a:rPr lang="en-GB" sz="1200" dirty="0">
                          <a:solidFill>
                            <a:schemeClr val="bg1"/>
                          </a:solidFill>
                        </a:rPr>
                        <a:t>Service Area</a:t>
                      </a:r>
                    </a:p>
                  </a:txBody>
                  <a:tcPr/>
                </a:tc>
                <a:tc>
                  <a:txBody>
                    <a:bodyPr/>
                    <a:lstStyle/>
                    <a:p>
                      <a:r>
                        <a:rPr lang="en-GB" sz="1200" dirty="0"/>
                        <a:t>NOTE:  This information</a:t>
                      </a:r>
                      <a:r>
                        <a:rPr lang="en-GB" sz="1200" baseline="0" dirty="0"/>
                        <a:t> is produced quarterly</a:t>
                      </a:r>
                      <a:endParaRPr lang="en-GB" sz="1200" dirty="0"/>
                    </a:p>
                  </a:txBody>
                  <a:tcPr/>
                </a:tc>
                <a:extLst>
                  <a:ext uri="{0D108BD9-81ED-4DB2-BD59-A6C34878D82A}">
                    <a16:rowId xmlns:a16="http://schemas.microsoft.com/office/drawing/2014/main" val="723774029"/>
                  </a:ext>
                </a:extLst>
              </a:tr>
              <a:tr h="2913523">
                <a:tc>
                  <a:txBody>
                    <a:bodyPr/>
                    <a:lstStyle/>
                    <a:p>
                      <a:r>
                        <a:rPr lang="en-GB" sz="1100" b="1" dirty="0" err="1"/>
                        <a:t>Datix</a:t>
                      </a:r>
                      <a:r>
                        <a:rPr lang="en-GB" sz="1100" b="1" dirty="0"/>
                        <a:t> – Complaints and Compliments</a:t>
                      </a:r>
                    </a:p>
                    <a:p>
                      <a:endParaRPr lang="en-GB" sz="1100" b="1" dirty="0"/>
                    </a:p>
                  </a:txBody>
                  <a:tcPr marL="60960" marR="60960" marT="30480" marB="30480"/>
                </a:tc>
                <a:tc>
                  <a:txBody>
                    <a:bodyPr/>
                    <a:lstStyle/>
                    <a:p>
                      <a:r>
                        <a:rPr lang="en-GB" sz="1100" dirty="0"/>
                        <a:t>                                                                                         </a:t>
                      </a:r>
                      <a:r>
                        <a:rPr lang="en-GB" sz="1100" b="1" u="sng" dirty="0"/>
                        <a:t>High Risk Top Subjects </a:t>
                      </a:r>
                      <a:r>
                        <a:rPr lang="en-GB" sz="1100" b="1" u="sng" dirty="0" err="1"/>
                        <a:t>Trustwide</a:t>
                      </a:r>
                      <a:r>
                        <a:rPr lang="en-GB" sz="1100" b="1" u="sng" dirty="0"/>
                        <a:t> April 2020 – June 2025</a:t>
                      </a:r>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endParaRPr lang="en-GB"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none" kern="1200" baseline="0" dirty="0">
                          <a:solidFill>
                            <a:schemeClr val="dk1"/>
                          </a:solidFill>
                          <a:effectLst/>
                          <a:latin typeface="+mn-lt"/>
                          <a:ea typeface="+mn-ea"/>
                          <a:cs typeface="+mn-cs"/>
                        </a:rPr>
                        <a:t>                                                     </a:t>
                      </a:r>
                      <a:endParaRPr lang="en-GB" sz="1100" b="1" u="sng" dirty="0"/>
                    </a:p>
                  </a:txBody>
                  <a:tcPr marL="60960" marR="60960" marT="30480" marB="30480"/>
                </a:tc>
                <a:extLst>
                  <a:ext uri="{0D108BD9-81ED-4DB2-BD59-A6C34878D82A}">
                    <a16:rowId xmlns:a16="http://schemas.microsoft.com/office/drawing/2014/main" val="3385742702"/>
                  </a:ext>
                </a:extLst>
              </a:tr>
              <a:tr h="2770992">
                <a:tc>
                  <a:txBody>
                    <a:bodyPr/>
                    <a:lstStyle/>
                    <a:p>
                      <a:endParaRPr lang="en-GB" sz="1100" b="1"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                                                                                                   </a:t>
                      </a:r>
                      <a:r>
                        <a:rPr lang="en-GB" sz="1100" b="1" u="sng" kern="1200" dirty="0">
                          <a:solidFill>
                            <a:schemeClr val="dk1"/>
                          </a:solidFill>
                          <a:effectLst/>
                          <a:latin typeface="+mn-lt"/>
                          <a:ea typeface="+mn-ea"/>
                          <a:cs typeface="+mn-cs"/>
                        </a:rPr>
                        <a:t>All grades Top Subjects </a:t>
                      </a:r>
                      <a:r>
                        <a:rPr lang="en-GB" sz="1100" b="1" u="sng" kern="1200" dirty="0" err="1">
                          <a:solidFill>
                            <a:schemeClr val="dk1"/>
                          </a:solidFill>
                          <a:effectLst/>
                          <a:latin typeface="+mn-lt"/>
                          <a:ea typeface="+mn-ea"/>
                          <a:cs typeface="+mn-cs"/>
                        </a:rPr>
                        <a:t>Trustwide</a:t>
                      </a:r>
                      <a:r>
                        <a:rPr lang="en-GB" sz="1100" b="1" u="sng" kern="1200" dirty="0">
                          <a:solidFill>
                            <a:schemeClr val="dk1"/>
                          </a:solidFill>
                          <a:effectLst/>
                          <a:latin typeface="+mn-lt"/>
                          <a:ea typeface="+mn-ea"/>
                          <a:cs typeface="+mn-cs"/>
                        </a:rPr>
                        <a:t> April 2020 – June 2025</a:t>
                      </a:r>
                      <a:endParaRPr lang="en-GB" sz="1100" u="sng" kern="1200" dirty="0">
                        <a:solidFill>
                          <a:schemeClr val="dk1"/>
                        </a:solidFill>
                        <a:effectLst/>
                        <a:latin typeface="+mn-lt"/>
                        <a:ea typeface="+mn-ea"/>
                        <a:cs typeface="+mn-cs"/>
                      </a:endParaRPr>
                    </a:p>
                    <a:p>
                      <a:endParaRPr lang="en-GB" sz="1100" dirty="0"/>
                    </a:p>
                  </a:txBody>
                  <a:tcPr marL="60960" marR="60960" marT="30480" marB="30480"/>
                </a:tc>
                <a:extLst>
                  <a:ext uri="{0D108BD9-81ED-4DB2-BD59-A6C34878D82A}">
                    <a16:rowId xmlns:a16="http://schemas.microsoft.com/office/drawing/2014/main" val="803800115"/>
                  </a:ext>
                </a:extLst>
              </a:tr>
            </a:tbl>
          </a:graphicData>
        </a:graphic>
      </p:graphicFrame>
      <p:pic>
        <p:nvPicPr>
          <p:cNvPr id="9" name="Picture 8" descr="Datix - Complaints and Compliments. A chart showing High risk Subjects Trustwise (April 2020 - June 2025)."/>
          <p:cNvPicPr/>
          <p:nvPr/>
        </p:nvPicPr>
        <p:blipFill>
          <a:blip r:embed="rId2">
            <a:extLst>
              <a:ext uri="{28A0092B-C50C-407E-A947-70E740481C1C}">
                <a14:useLocalDpi xmlns:a14="http://schemas.microsoft.com/office/drawing/2010/main" val="0"/>
              </a:ext>
            </a:extLst>
          </a:blip>
          <a:srcRect/>
          <a:stretch>
            <a:fillRect/>
          </a:stretch>
        </p:blipFill>
        <p:spPr bwMode="auto">
          <a:xfrm>
            <a:off x="2895601" y="1145857"/>
            <a:ext cx="7179782" cy="2594870"/>
          </a:xfrm>
          <a:prstGeom prst="rect">
            <a:avLst/>
          </a:prstGeom>
          <a:noFill/>
          <a:ln>
            <a:noFill/>
          </a:ln>
        </p:spPr>
      </p:pic>
      <p:pic>
        <p:nvPicPr>
          <p:cNvPr id="10" name="Picture 9" descr="Datix - Complaints and Compliments - A chart showing All grades - Top Subjects Trustwide April 2020 - June 2025."/>
          <p:cNvPicPr/>
          <p:nvPr/>
        </p:nvPicPr>
        <p:blipFill>
          <a:blip r:embed="rId3">
            <a:extLst>
              <a:ext uri="{28A0092B-C50C-407E-A947-70E740481C1C}">
                <a14:useLocalDpi xmlns:a14="http://schemas.microsoft.com/office/drawing/2010/main" val="0"/>
              </a:ext>
            </a:extLst>
          </a:blip>
          <a:srcRect/>
          <a:stretch>
            <a:fillRect/>
          </a:stretch>
        </p:blipFill>
        <p:spPr bwMode="auto">
          <a:xfrm>
            <a:off x="2895601" y="4056611"/>
            <a:ext cx="7179782" cy="2435629"/>
          </a:xfrm>
          <a:prstGeom prst="rect">
            <a:avLst/>
          </a:prstGeom>
          <a:noFill/>
          <a:ln>
            <a:noFill/>
          </a:ln>
        </p:spPr>
      </p:pic>
    </p:spTree>
    <p:extLst>
      <p:ext uri="{BB962C8B-B14F-4D97-AF65-F5344CB8AC3E}">
        <p14:creationId xmlns:p14="http://schemas.microsoft.com/office/powerpoint/2010/main" val="28016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C183D7F6-B498-43B3-948B-1728B52AA6E4}">
                <adec:decorative xmlns:adec="http://schemas.microsoft.com/office/drawing/2017/decorative" val="1"/>
              </a:ext>
            </a:extLst>
          </p:cNvPr>
          <p:cNvSpPr>
            <a:spLocks noGrp="1"/>
          </p:cNvSpPr>
          <p:nvPr>
            <p:ph type="subTitle" idx="1"/>
          </p:nvPr>
        </p:nvSpPr>
        <p:spPr/>
        <p:txBody>
          <a:bodyPr/>
          <a:lstStyle/>
          <a:p>
            <a:endParaRPr lang="en-GB"/>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txBox="1">
            <a:spLocks noGrp="1"/>
          </p:cNvSpPr>
          <p:nvPr>
            <p:ph type="title" idx="4294967295"/>
          </p:nvPr>
        </p:nvSpPr>
        <p:spPr>
          <a:xfrm>
            <a:off x="489403" y="2103663"/>
            <a:ext cx="8382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A4C86"/>
                </a:solidFill>
                <a:effectLst/>
                <a:uLnTx/>
                <a:uFillTx/>
                <a:latin typeface="Arial" panose="020B0604020202020204" pitchFamily="34" charset="0"/>
                <a:ea typeface="+mn-ea"/>
                <a:cs typeface="Arial" panose="020B0604020202020204" pitchFamily="34" charset="0"/>
              </a:rPr>
              <a:t>Appendix </a:t>
            </a:r>
          </a:p>
        </p:txBody>
      </p:sp>
    </p:spTree>
    <p:extLst>
      <p:ext uri="{BB962C8B-B14F-4D97-AF65-F5344CB8AC3E}">
        <p14:creationId xmlns:p14="http://schemas.microsoft.com/office/powerpoint/2010/main" val="2468657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System Oversight Measures Indicators Summary Tables</a:t>
            </a:r>
          </a:p>
        </p:txBody>
      </p:sp>
      <p:pic>
        <p:nvPicPr>
          <p:cNvPr id="7" name="Picture 6" descr="System Oversight Measures Indicators Summary Tables. There are columns includes for Summary, July Summary and Year to Date.&#10;&#10;The rows included are Red, Amber, Green, Not reported as confidence level red, reported quarterly and total. "/>
          <p:cNvPicPr>
            <a:picLocks noChangeAspect="1"/>
          </p:cNvPicPr>
          <p:nvPr/>
        </p:nvPicPr>
        <p:blipFill>
          <a:blip r:embed="rId3"/>
          <a:stretch>
            <a:fillRect/>
          </a:stretch>
        </p:blipFill>
        <p:spPr>
          <a:xfrm>
            <a:off x="1615267" y="2030903"/>
            <a:ext cx="7448550" cy="2114550"/>
          </a:xfrm>
          <a:prstGeom prst="rect">
            <a:avLst/>
          </a:prstGeom>
        </p:spPr>
      </p:pic>
    </p:spTree>
    <p:extLst>
      <p:ext uri="{BB962C8B-B14F-4D97-AF65-F5344CB8AC3E}">
        <p14:creationId xmlns:p14="http://schemas.microsoft.com/office/powerpoint/2010/main" val="2649614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lfast Health and Social Care Trust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
            <a:ext cx="1526874" cy="513462"/>
          </a:xfrm>
          <a:prstGeom prst="rect">
            <a:avLst/>
          </a:prstGeom>
        </p:spPr>
      </p:pic>
      <p:sp>
        <p:nvSpPr>
          <p:cNvPr id="5" name="Title 4"/>
          <p:cNvSpPr txBox="1">
            <a:spLocks noGrp="1"/>
          </p:cNvSpPr>
          <p:nvPr>
            <p:ph type="title" idx="4294967295"/>
          </p:nvPr>
        </p:nvSpPr>
        <p:spPr>
          <a:xfrm>
            <a:off x="1526876" y="29253"/>
            <a:ext cx="10941344"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Escalations: Support and Intervention Framework – March 25</a:t>
            </a:r>
          </a:p>
        </p:txBody>
      </p:sp>
      <p:graphicFrame>
        <p:nvGraphicFramePr>
          <p:cNvPr id="7" name="Table 6"/>
          <p:cNvGraphicFramePr>
            <a:graphicFrameLocks noGrp="1"/>
          </p:cNvGraphicFramePr>
          <p:nvPr>
            <p:extLst>
              <p:ext uri="{D42A27DB-BD31-4B8C-83A1-F6EECF244321}">
                <p14:modId xmlns:p14="http://schemas.microsoft.com/office/powerpoint/2010/main" val="268550293"/>
              </p:ext>
            </p:extLst>
          </p:nvPr>
        </p:nvGraphicFramePr>
        <p:xfrm>
          <a:off x="0" y="638354"/>
          <a:ext cx="12042475" cy="2020655"/>
        </p:xfrm>
        <a:graphic>
          <a:graphicData uri="http://schemas.openxmlformats.org/drawingml/2006/table">
            <a:tbl>
              <a:tblPr firstRow="1" bandRow="1">
                <a:tableStyleId>{2D5ABB26-0587-4C30-8999-92F81FD0307C}</a:tableStyleId>
              </a:tblPr>
              <a:tblGrid>
                <a:gridCol w="2467155">
                  <a:extLst>
                    <a:ext uri="{9D8B030D-6E8A-4147-A177-3AD203B41FA5}">
                      <a16:colId xmlns:a16="http://schemas.microsoft.com/office/drawing/2014/main" val="686168601"/>
                    </a:ext>
                  </a:extLst>
                </a:gridCol>
                <a:gridCol w="2536166">
                  <a:extLst>
                    <a:ext uri="{9D8B030D-6E8A-4147-A177-3AD203B41FA5}">
                      <a16:colId xmlns:a16="http://schemas.microsoft.com/office/drawing/2014/main" val="3957180127"/>
                    </a:ext>
                  </a:extLst>
                </a:gridCol>
                <a:gridCol w="2475781">
                  <a:extLst>
                    <a:ext uri="{9D8B030D-6E8A-4147-A177-3AD203B41FA5}">
                      <a16:colId xmlns:a16="http://schemas.microsoft.com/office/drawing/2014/main" val="3993735464"/>
                    </a:ext>
                  </a:extLst>
                </a:gridCol>
                <a:gridCol w="2165230">
                  <a:extLst>
                    <a:ext uri="{9D8B030D-6E8A-4147-A177-3AD203B41FA5}">
                      <a16:colId xmlns:a16="http://schemas.microsoft.com/office/drawing/2014/main" val="1422258498"/>
                    </a:ext>
                  </a:extLst>
                </a:gridCol>
                <a:gridCol w="2398143">
                  <a:extLst>
                    <a:ext uri="{9D8B030D-6E8A-4147-A177-3AD203B41FA5}">
                      <a16:colId xmlns:a16="http://schemas.microsoft.com/office/drawing/2014/main" val="4202301904"/>
                    </a:ext>
                  </a:extLst>
                </a:gridCol>
              </a:tblGrid>
              <a:tr h="225611">
                <a:tc>
                  <a:txBody>
                    <a:bodyPr/>
                    <a:lstStyle/>
                    <a:p>
                      <a:r>
                        <a:rPr lang="en-GB" sz="1100" b="1" dirty="0">
                          <a:solidFill>
                            <a:srgbClr val="000000"/>
                          </a:solidFill>
                          <a:latin typeface="Arial" panose="020B0604020202020204" pitchFamily="34" charset="0"/>
                          <a:cs typeface="Arial" panose="020B0604020202020204" pitchFamily="34" charset="0"/>
                        </a:rPr>
                        <a:t>Level 1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b="1" dirty="0">
                          <a:solidFill>
                            <a:srgbClr val="000000"/>
                          </a:solidFill>
                          <a:latin typeface="Arial" panose="020B0604020202020204" pitchFamily="34" charset="0"/>
                          <a:cs typeface="Arial" panose="020B0604020202020204" pitchFamily="34" charset="0"/>
                        </a:rPr>
                        <a:t>Level</a:t>
                      </a:r>
                      <a:r>
                        <a:rPr lang="en-GB" sz="1100" b="1" baseline="0" dirty="0">
                          <a:solidFill>
                            <a:srgbClr val="000000"/>
                          </a:solidFill>
                          <a:latin typeface="Arial" panose="020B0604020202020204" pitchFamily="34" charset="0"/>
                          <a:cs typeface="Arial" panose="020B0604020202020204" pitchFamily="34" charset="0"/>
                        </a:rPr>
                        <a:t> 2 (6)</a:t>
                      </a:r>
                      <a:endParaRPr lang="en-GB" sz="1100" b="1"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a:txBody>
                    <a:bodyPr/>
                    <a:lstStyle/>
                    <a:p>
                      <a:r>
                        <a:rPr lang="en-GB" sz="1100" b="1" dirty="0">
                          <a:solidFill>
                            <a:srgbClr val="000000"/>
                          </a:solidFill>
                          <a:latin typeface="Arial" panose="020B0604020202020204" pitchFamily="34" charset="0"/>
                          <a:cs typeface="Arial" panose="020B0604020202020204" pitchFamily="34" charset="0"/>
                        </a:rPr>
                        <a:t>Level 3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1100" b="1" dirty="0">
                          <a:solidFill>
                            <a:srgbClr val="000000"/>
                          </a:solidFill>
                          <a:latin typeface="Arial" panose="020B0604020202020204" pitchFamily="34" charset="0"/>
                          <a:cs typeface="Arial" panose="020B0604020202020204" pitchFamily="34" charset="0"/>
                        </a:rPr>
                        <a:t>Level</a:t>
                      </a:r>
                      <a:r>
                        <a:rPr lang="en-GB" sz="1100" b="1" baseline="0" dirty="0">
                          <a:solidFill>
                            <a:srgbClr val="000000"/>
                          </a:solidFill>
                          <a:latin typeface="Arial" panose="020B0604020202020204" pitchFamily="34" charset="0"/>
                          <a:cs typeface="Arial" panose="020B0604020202020204" pitchFamily="34" charset="0"/>
                        </a:rPr>
                        <a:t> 4 (0)</a:t>
                      </a:r>
                      <a:endParaRPr lang="en-GB" sz="1100" b="1"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100" b="1" dirty="0">
                          <a:solidFill>
                            <a:srgbClr val="000000"/>
                          </a:solidFill>
                          <a:latin typeface="Arial" panose="020B0604020202020204" pitchFamily="34" charset="0"/>
                          <a:cs typeface="Arial" panose="020B0604020202020204" pitchFamily="34" charset="0"/>
                        </a:rPr>
                        <a:t>Level</a:t>
                      </a:r>
                      <a:r>
                        <a:rPr lang="en-GB" sz="1100" b="1" baseline="0" dirty="0">
                          <a:solidFill>
                            <a:srgbClr val="000000"/>
                          </a:solidFill>
                          <a:latin typeface="Arial" panose="020B0604020202020204" pitchFamily="34" charset="0"/>
                          <a:cs typeface="Arial" panose="020B0604020202020204" pitchFamily="34" charset="0"/>
                        </a:rPr>
                        <a:t> 5 (1)</a:t>
                      </a:r>
                      <a:endParaRPr lang="en-GB" sz="1100" b="1"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727392446"/>
                  </a:ext>
                </a:extLst>
              </a:tr>
              <a:tr h="232626">
                <a:tc>
                  <a:txBody>
                    <a:bodyPr/>
                    <a:lstStyle/>
                    <a:p>
                      <a:r>
                        <a:rPr lang="en-GB" sz="1100" dirty="0">
                          <a:latin typeface="Arial" panose="020B0604020202020204" pitchFamily="34" charset="0"/>
                          <a:cs typeface="Arial" panose="020B0604020202020204" pitchFamily="34" charset="0"/>
                        </a:rPr>
                        <a:t>Cleft</a:t>
                      </a:r>
                      <a:r>
                        <a:rPr lang="en-GB" sz="1100" baseline="0" dirty="0">
                          <a:latin typeface="Arial" panose="020B0604020202020204" pitchFamily="34" charset="0"/>
                          <a:cs typeface="Arial" panose="020B0604020202020204" pitchFamily="34" charset="0"/>
                        </a:rPr>
                        <a:t> lip and palate</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dirty="0">
                          <a:latin typeface="Arial" panose="020B0604020202020204" pitchFamily="34" charset="0"/>
                          <a:cs typeface="Arial" panose="020B0604020202020204" pitchFamily="34" charset="0"/>
                        </a:rPr>
                        <a:t>Serious</a:t>
                      </a:r>
                      <a:r>
                        <a:rPr lang="en-GB" sz="1100" baseline="0" dirty="0">
                          <a:latin typeface="Arial" panose="020B0604020202020204" pitchFamily="34" charset="0"/>
                          <a:cs typeface="Arial" panose="020B0604020202020204" pitchFamily="34" charset="0"/>
                        </a:rPr>
                        <a:t> Adverse Incidents</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a:txBody>
                    <a:bodyPr/>
                    <a:lstStyle/>
                    <a:p>
                      <a:r>
                        <a:rPr lang="en-GB" sz="1100" kern="1200" dirty="0">
                          <a:solidFill>
                            <a:schemeClr val="tx1"/>
                          </a:solidFill>
                          <a:effectLst/>
                          <a:latin typeface="Arial" panose="020B0604020202020204" pitchFamily="34" charset="0"/>
                          <a:ea typeface="+mn-ea"/>
                          <a:cs typeface="Arial" panose="020B0604020202020204" pitchFamily="34" charset="0"/>
                        </a:rPr>
                        <a:t>MAH Governance &amp; Accountability </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Cardiac Surgery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636273662"/>
                  </a:ext>
                </a:extLst>
              </a:tr>
              <a:tr h="240311">
                <a:tc>
                  <a:txBody>
                    <a:bodyPr/>
                    <a:lstStyle/>
                    <a:p>
                      <a:r>
                        <a:rPr lang="en-GB" sz="1100" dirty="0">
                          <a:latin typeface="Arial" panose="020B0604020202020204" pitchFamily="34" charset="0"/>
                          <a:cs typeface="Arial" panose="020B0604020202020204" pitchFamily="34" charset="0"/>
                        </a:rPr>
                        <a:t>Reduced PICU</a:t>
                      </a:r>
                      <a:r>
                        <a:rPr lang="en-GB" sz="1100" baseline="0" dirty="0">
                          <a:latin typeface="Arial" panose="020B0604020202020204" pitchFamily="34" charset="0"/>
                          <a:cs typeface="Arial" panose="020B0604020202020204" pitchFamily="34" charset="0"/>
                        </a:rPr>
                        <a:t> capacity</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dirty="0">
                          <a:latin typeface="Arial" panose="020B0604020202020204" pitchFamily="34" charset="0"/>
                          <a:cs typeface="Arial" panose="020B0604020202020204" pitchFamily="34" charset="0"/>
                        </a:rPr>
                        <a:t>PACU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a:txBody>
                    <a:bodyPr/>
                    <a:lstStyle/>
                    <a:p>
                      <a:r>
                        <a:rPr lang="en-GB" sz="1100" dirty="0">
                          <a:latin typeface="Arial" panose="020B0604020202020204" pitchFamily="34" charset="0"/>
                          <a:cs typeface="Arial" panose="020B0604020202020204" pitchFamily="34" charset="0"/>
                        </a:rPr>
                        <a:t>USC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647745534"/>
                  </a:ext>
                </a:extLst>
              </a:tr>
              <a:tr h="421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effectLst/>
                          <a:latin typeface="Arial" panose="020B0604020202020204" pitchFamily="34" charset="0"/>
                          <a:cs typeface="Arial" panose="020B0604020202020204" pitchFamily="34" charset="0"/>
                        </a:rPr>
                        <a:t>Iveagh ID CAMHS Inpatient Unit –</a:t>
                      </a:r>
                      <a:r>
                        <a:rPr lang="en-GB" sz="1100" baseline="0" dirty="0">
                          <a:effectLst/>
                          <a:latin typeface="Arial" panose="020B0604020202020204" pitchFamily="34" charset="0"/>
                          <a:cs typeface="Arial" panose="020B0604020202020204" pitchFamily="34" charset="0"/>
                        </a:rPr>
                        <a:t>timely admissions</a:t>
                      </a:r>
                      <a:r>
                        <a:rPr lang="en-GB" sz="1100" dirty="0">
                          <a:latin typeface="Arial" panose="020B0604020202020204" pitchFamily="34" charset="0"/>
                          <a:cs typeface="Arial" panose="020B0604020202020204" pitchFamily="34" charset="0"/>
                        </a:rPr>
                        <a:t>(↓from level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dirty="0">
                          <a:latin typeface="Arial" panose="020B0604020202020204" pitchFamily="34" charset="0"/>
                          <a:cs typeface="Arial" panose="020B0604020202020204" pitchFamily="34" charset="0"/>
                        </a:rPr>
                        <a:t>IS</a:t>
                      </a:r>
                      <a:r>
                        <a:rPr lang="en-GB" sz="1100" baseline="0" dirty="0">
                          <a:latin typeface="Arial" panose="020B0604020202020204" pitchFamily="34" charset="0"/>
                          <a:cs typeface="Arial" panose="020B0604020202020204" pitchFamily="34" charset="0"/>
                        </a:rPr>
                        <a:t> Foster Placements</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04759151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CAMHS waiting lists (↓from level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Service</a:t>
                      </a:r>
                      <a:r>
                        <a:rPr lang="en-GB" sz="1100" baseline="0" dirty="0">
                          <a:latin typeface="Arial" panose="020B0604020202020204" pitchFamily="34" charset="0"/>
                          <a:cs typeface="Arial" panose="020B0604020202020204" pitchFamily="34" charset="0"/>
                        </a:rPr>
                        <a:t> Delivery Plan *</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896108665"/>
                  </a:ext>
                </a:extLst>
              </a:tr>
              <a:tr h="285134">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sz="1100" dirty="0">
                          <a:latin typeface="Arial" panose="020B0604020202020204" pitchFamily="34" charset="0"/>
                          <a:cs typeface="Arial" panose="020B0604020202020204" pitchFamily="34" charset="0"/>
                        </a:rPr>
                        <a:t>Short</a:t>
                      </a:r>
                      <a:r>
                        <a:rPr lang="en-GB" sz="1100" baseline="0" dirty="0">
                          <a:latin typeface="Arial" panose="020B0604020202020204" pitchFamily="34" charset="0"/>
                          <a:cs typeface="Arial" panose="020B0604020202020204" pitchFamily="34" charset="0"/>
                        </a:rPr>
                        <a:t> breaks for kids with disabilities</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99432187"/>
                  </a:ext>
                </a:extLst>
              </a:tr>
              <a:tr h="272481">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Insertion</a:t>
                      </a:r>
                      <a:r>
                        <a:rPr lang="en-GB" sz="1100" baseline="0" dirty="0">
                          <a:latin typeface="Arial" panose="020B0604020202020204" pitchFamily="34" charset="0"/>
                          <a:cs typeface="Arial" panose="020B0604020202020204" pitchFamily="34" charset="0"/>
                        </a:rPr>
                        <a:t> of peg tubes (↓from level 3)</a:t>
                      </a:r>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DB86"/>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225703181"/>
                  </a:ext>
                </a:extLst>
              </a:tr>
            </a:tbl>
          </a:graphicData>
        </a:graphic>
      </p:graphicFrame>
      <p:sp>
        <p:nvSpPr>
          <p:cNvPr id="11" name="TextBox 10"/>
          <p:cNvSpPr txBox="1"/>
          <p:nvPr/>
        </p:nvSpPr>
        <p:spPr>
          <a:xfrm>
            <a:off x="295713" y="2744890"/>
            <a:ext cx="11982725"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*USC and SDP to be reconfigured to reflect the individual component parts in order to identify areas for targeted action and allow for agreement on improvement trajectories.</a:t>
            </a:r>
          </a:p>
        </p:txBody>
      </p:sp>
      <p:sp>
        <p:nvSpPr>
          <p:cNvPr id="3" name="Up Arrow 2"/>
          <p:cNvSpPr/>
          <p:nvPr/>
        </p:nvSpPr>
        <p:spPr>
          <a:xfrm>
            <a:off x="0" y="3295290"/>
            <a:ext cx="347472" cy="35627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Escalation</a:t>
            </a:r>
          </a:p>
        </p:txBody>
      </p:sp>
      <p:graphicFrame>
        <p:nvGraphicFramePr>
          <p:cNvPr id="8" name="Table 7"/>
          <p:cNvGraphicFramePr>
            <a:graphicFrameLocks noGrp="1"/>
          </p:cNvGraphicFramePr>
          <p:nvPr/>
        </p:nvGraphicFramePr>
        <p:xfrm>
          <a:off x="295713" y="3107770"/>
          <a:ext cx="9795984" cy="3669641"/>
        </p:xfrm>
        <a:graphic>
          <a:graphicData uri="http://schemas.openxmlformats.org/drawingml/2006/table">
            <a:tbl>
              <a:tblPr firstRow="1" bandRow="1">
                <a:tableStyleId>{5C22544A-7EE6-4342-B048-85BDC9FD1C3A}</a:tableStyleId>
              </a:tblPr>
              <a:tblGrid>
                <a:gridCol w="9795984">
                  <a:extLst>
                    <a:ext uri="{9D8B030D-6E8A-4147-A177-3AD203B41FA5}">
                      <a16:colId xmlns:a16="http://schemas.microsoft.com/office/drawing/2014/main" val="127445841"/>
                    </a:ext>
                  </a:extLst>
                </a:gridCol>
              </a:tblGrid>
              <a:tr h="728983">
                <a:tc>
                  <a:txBody>
                    <a:bodyPr/>
                    <a:lstStyle/>
                    <a:p>
                      <a:r>
                        <a:rPr lang="en-GB" sz="1100" b="0" dirty="0">
                          <a:latin typeface="Arial" panose="020B0604020202020204" pitchFamily="34" charset="0"/>
                          <a:cs typeface="Arial" panose="020B0604020202020204" pitchFamily="34" charset="0"/>
                        </a:rPr>
                        <a:t>Level 5*: intervention at HSC Board level – Decision by Health Minister-</a:t>
                      </a:r>
                      <a:r>
                        <a:rPr lang="en-GB" sz="1100" b="0" baseline="0" dirty="0">
                          <a:latin typeface="Arial" panose="020B0604020202020204" pitchFamily="34" charset="0"/>
                          <a:cs typeface="Arial" panose="020B0604020202020204" pitchFamily="34" charset="0"/>
                        </a:rPr>
                        <a:t> as advised by DOH/SPPG/PHA. Involves exercise of Minister’s power of intervention. Only used in exceptional circumstance. Targeted support suspension, removal of duties from individuals or whole Board. Assessment through quality surveillance, existing knowledge, formal and informal investigations. Draw on expertise/advice of national colleagues and use  of external organisational and independent advisors</a:t>
                      </a:r>
                      <a:endParaRPr lang="en-GB" sz="1100" b="0" dirty="0">
                        <a:latin typeface="Arial" panose="020B0604020202020204" pitchFamily="34" charset="0"/>
                        <a:cs typeface="Arial" panose="020B0604020202020204" pitchFamily="34" charset="0"/>
                      </a:endParaRPr>
                    </a:p>
                  </a:txBody>
                  <a:tcPr>
                    <a:solidFill>
                      <a:srgbClr val="FF0000"/>
                    </a:solidFill>
                  </a:tcPr>
                </a:tc>
                <a:extLst>
                  <a:ext uri="{0D108BD9-81ED-4DB2-BD59-A6C34878D82A}">
                    <a16:rowId xmlns:a16="http://schemas.microsoft.com/office/drawing/2014/main" val="90825114"/>
                  </a:ext>
                </a:extLst>
              </a:tr>
              <a:tr h="728983">
                <a:tc>
                  <a:txBody>
                    <a:bodyPr/>
                    <a:lstStyle/>
                    <a:p>
                      <a:r>
                        <a:rPr lang="en-GB" sz="1100" dirty="0">
                          <a:latin typeface="Arial" panose="020B0604020202020204" pitchFamily="34" charset="0"/>
                          <a:cs typeface="Arial" panose="020B0604020202020204" pitchFamily="34" charset="0"/>
                        </a:rPr>
                        <a:t>Level 4*</a:t>
                      </a:r>
                      <a:r>
                        <a:rPr lang="en-GB" sz="1100" baseline="0" dirty="0">
                          <a:latin typeface="Arial" panose="020B0604020202020204" pitchFamily="34" charset="0"/>
                          <a:cs typeface="Arial" panose="020B0604020202020204" pitchFamily="34" charset="0"/>
                        </a:rPr>
                        <a:t>- Senior external support for provider. Targeted interventions – decision taken by Permanent Sec. Failure to provide recovery plan at level 3, significant weaknesses re financial stability, reputation, governance quality of care or patient safety. DOH take/coordinate action and direct intervention to support Trust, Interventions undertaken by SPPG as directed by Perm Sec. Appropriate external support may be given to Trust </a:t>
                      </a:r>
                      <a:r>
                        <a:rPr lang="en-GB" sz="1100" baseline="0" dirty="0" err="1">
                          <a:latin typeface="Arial" panose="020B0604020202020204" pitchFamily="34" charset="0"/>
                          <a:cs typeface="Arial" panose="020B0604020202020204" pitchFamily="34" charset="0"/>
                        </a:rPr>
                        <a:t>eg</a:t>
                      </a:r>
                      <a:r>
                        <a:rPr lang="en-GB" sz="1100" baseline="0" dirty="0">
                          <a:latin typeface="Arial" panose="020B0604020202020204" pitchFamily="34" charset="0"/>
                          <a:cs typeface="Arial" panose="020B0604020202020204" pitchFamily="34" charset="0"/>
                        </a:rPr>
                        <a:t> mentoring for Board/ET members – co-opting experts onto Board as Independent Advisors for finite period. DOH Review</a:t>
                      </a:r>
                      <a:endParaRPr lang="en-GB" sz="1100" dirty="0">
                        <a:latin typeface="Arial" panose="020B0604020202020204" pitchFamily="34" charset="0"/>
                        <a:cs typeface="Arial" panose="020B0604020202020204" pitchFamily="34" charset="0"/>
                      </a:endParaRPr>
                    </a:p>
                  </a:txBody>
                  <a:tcPr>
                    <a:solidFill>
                      <a:srgbClr val="FFC000"/>
                    </a:solidFill>
                  </a:tcPr>
                </a:tc>
                <a:extLst>
                  <a:ext uri="{0D108BD9-81ED-4DB2-BD59-A6C34878D82A}">
                    <a16:rowId xmlns:a16="http://schemas.microsoft.com/office/drawing/2014/main" val="2374894275"/>
                  </a:ext>
                </a:extLst>
              </a:tr>
              <a:tr h="568607">
                <a:tc>
                  <a:txBody>
                    <a:bodyPr/>
                    <a:lstStyle/>
                    <a:p>
                      <a:r>
                        <a:rPr lang="en-GB" sz="1100" dirty="0">
                          <a:latin typeface="Arial" panose="020B0604020202020204" pitchFamily="34" charset="0"/>
                          <a:cs typeface="Arial" panose="020B0604020202020204" pitchFamily="34" charset="0"/>
                        </a:rPr>
                        <a:t>Level 3- enhanced</a:t>
                      </a:r>
                      <a:r>
                        <a:rPr lang="en-GB" sz="1100" baseline="0" dirty="0">
                          <a:latin typeface="Arial" panose="020B0604020202020204" pitchFamily="34" charset="0"/>
                          <a:cs typeface="Arial" panose="020B0604020202020204" pitchFamily="34" charset="0"/>
                        </a:rPr>
                        <a:t> monitoring and support for provider – where previous concerns not resolved at levels 1 or 2, scale of concern, systemic concerns,  or ongoing performance challenges, Formal recovery plan – proactive approach, clear milestones and responsibilities – significantly enhanced monitoring and scrutiny. Trust CE to cooperate and provide leadership re agreed recovery actions. </a:t>
                      </a:r>
                      <a:endParaRPr lang="en-GB" sz="1100" dirty="0">
                        <a:latin typeface="Arial" panose="020B0604020202020204" pitchFamily="34" charset="0"/>
                        <a:cs typeface="Arial" panose="020B0604020202020204" pitchFamily="34" charset="0"/>
                      </a:endParaRPr>
                    </a:p>
                  </a:txBody>
                  <a:tcPr>
                    <a:solidFill>
                      <a:srgbClr val="00B050"/>
                    </a:solidFill>
                  </a:tcPr>
                </a:tc>
                <a:extLst>
                  <a:ext uri="{0D108BD9-81ED-4DB2-BD59-A6C34878D82A}">
                    <a16:rowId xmlns:a16="http://schemas.microsoft.com/office/drawing/2014/main" val="658829964"/>
                  </a:ext>
                </a:extLst>
              </a:tr>
              <a:tr h="568607">
                <a:tc>
                  <a:txBody>
                    <a:bodyPr/>
                    <a:lstStyle/>
                    <a:p>
                      <a:r>
                        <a:rPr lang="en-GB" sz="1100" dirty="0">
                          <a:latin typeface="Arial" panose="020B0604020202020204" pitchFamily="34" charset="0"/>
                          <a:cs typeface="Arial" panose="020B0604020202020204" pitchFamily="34" charset="0"/>
                        </a:rPr>
                        <a:t>Level 2- enhanced</a:t>
                      </a:r>
                      <a:r>
                        <a:rPr lang="en-GB" sz="1100" baseline="0" dirty="0">
                          <a:latin typeface="Arial" panose="020B0604020202020204" pitchFamily="34" charset="0"/>
                          <a:cs typeface="Arial" panose="020B0604020202020204" pitchFamily="34" charset="0"/>
                        </a:rPr>
                        <a:t> monitoring and support for provider – issues not resolved by Level 1 or direct escalation to Level 2 given seriousness. Local recover plan and enhanced monitoring- regular meetings at Director level – need to show proactivity </a:t>
                      </a:r>
                      <a:r>
                        <a:rPr lang="en-GB" sz="1100" baseline="0" dirty="0" err="1">
                          <a:latin typeface="Arial" panose="020B0604020202020204" pitchFamily="34" charset="0"/>
                          <a:cs typeface="Arial" panose="020B0604020202020204" pitchFamily="34" charset="0"/>
                        </a:rPr>
                        <a:t>e.g</a:t>
                      </a:r>
                      <a:r>
                        <a:rPr lang="en-GB" sz="1100" baseline="0" dirty="0">
                          <a:latin typeface="Arial" panose="020B0604020202020204" pitchFamily="34" charset="0"/>
                          <a:cs typeface="Arial" panose="020B0604020202020204" pitchFamily="34" charset="0"/>
                        </a:rPr>
                        <a:t> ongoing performance challenges, risks with no identified action/timetable</a:t>
                      </a:r>
                      <a:endParaRPr lang="en-GB" sz="1100" dirty="0">
                        <a:latin typeface="Arial" panose="020B0604020202020204" pitchFamily="34" charset="0"/>
                        <a:cs typeface="Arial" panose="020B0604020202020204" pitchFamily="34" charset="0"/>
                      </a:endParaRPr>
                    </a:p>
                  </a:txBody>
                  <a:tcPr>
                    <a:solidFill>
                      <a:srgbClr val="6BDB86"/>
                    </a:solidFill>
                  </a:tcPr>
                </a:tc>
                <a:extLst>
                  <a:ext uri="{0D108BD9-81ED-4DB2-BD59-A6C34878D82A}">
                    <a16:rowId xmlns:a16="http://schemas.microsoft.com/office/drawing/2014/main" val="2897124567"/>
                  </a:ext>
                </a:extLst>
              </a:tr>
              <a:tr h="568607">
                <a:tc>
                  <a:txBody>
                    <a:bodyPr/>
                    <a:lstStyle/>
                    <a:p>
                      <a:r>
                        <a:rPr lang="en-GB" sz="1100" dirty="0">
                          <a:latin typeface="Arial" panose="020B0604020202020204" pitchFamily="34" charset="0"/>
                          <a:cs typeface="Arial" panose="020B0604020202020204" pitchFamily="34" charset="0"/>
                        </a:rPr>
                        <a:t>Level 1- area of</a:t>
                      </a:r>
                      <a:r>
                        <a:rPr lang="en-GB" sz="1100" baseline="0" dirty="0">
                          <a:latin typeface="Arial" panose="020B0604020202020204" pitchFamily="34" charset="0"/>
                          <a:cs typeface="Arial" panose="020B0604020202020204" pitchFamily="34" charset="0"/>
                        </a:rPr>
                        <a:t> concern identified – emerging, potentially serious concern to service delivery, quality, safety effectiveness – informal level of support and guidance – but no intervention e.g. failure to demonstrate budgetary control and/or insufficient focus on productivity/efficiency. Notified in writing. Local recovery plan required. More frequent monitoring</a:t>
                      </a:r>
                      <a:endParaRPr lang="en-GB" sz="11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320974124"/>
                  </a:ext>
                </a:extLst>
              </a:tr>
              <a:tr h="362561">
                <a:tc>
                  <a:txBody>
                    <a:bodyPr/>
                    <a:lstStyle/>
                    <a:p>
                      <a:r>
                        <a:rPr lang="en-GB" sz="1100" dirty="0">
                          <a:latin typeface="Arial" panose="020B0604020202020204" pitchFamily="34" charset="0"/>
                          <a:cs typeface="Arial" panose="020B0604020202020204" pitchFamily="34" charset="0"/>
                        </a:rPr>
                        <a:t>Steady state- no intervention</a:t>
                      </a:r>
                      <a:r>
                        <a:rPr lang="en-GB" sz="1100" baseline="0" dirty="0">
                          <a:latin typeface="Arial" panose="020B0604020202020204" pitchFamily="34" charset="0"/>
                          <a:cs typeface="Arial" panose="020B0604020202020204" pitchFamily="34" charset="0"/>
                        </a:rPr>
                        <a:t> required- Trust generally operating effectively – any issues picked up through routine oversight arrangements</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2245681"/>
                  </a:ext>
                </a:extLst>
              </a:tr>
            </a:tbl>
          </a:graphicData>
        </a:graphic>
      </p:graphicFrame>
      <p:sp>
        <p:nvSpPr>
          <p:cNvPr id="2" name="Down Arrow 1"/>
          <p:cNvSpPr/>
          <p:nvPr/>
        </p:nvSpPr>
        <p:spPr>
          <a:xfrm>
            <a:off x="10024757" y="3066066"/>
            <a:ext cx="512064" cy="37113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De-escalation</a:t>
            </a:r>
          </a:p>
        </p:txBody>
      </p:sp>
      <p:sp>
        <p:nvSpPr>
          <p:cNvPr id="9" name="TextBox 8">
            <a:extLst>
              <a:ext uri="{C183D7F6-B498-43B3-948B-1728B52AA6E4}">
                <adec:decorative xmlns:adec="http://schemas.microsoft.com/office/drawing/2017/decorative" val="0"/>
              </a:ext>
            </a:extLst>
          </p:cNvPr>
          <p:cNvSpPr txBox="1"/>
          <p:nvPr/>
        </p:nvSpPr>
        <p:spPr>
          <a:xfrm>
            <a:off x="10469880" y="3393326"/>
            <a:ext cx="1722120" cy="2292935"/>
          </a:xfrm>
          <a:prstGeom prst="rect">
            <a:avLst/>
          </a:prstGeom>
          <a:solidFill>
            <a:schemeClr val="accent1">
              <a:lumMod val="20000"/>
              <a:lumOff val="80000"/>
            </a:schemeClr>
          </a:solidFill>
        </p:spPr>
        <p:txBody>
          <a:bodyPr wrap="square" rtlCol="0">
            <a:spAutoFit/>
          </a:bodyPr>
          <a:lstStyle/>
          <a:p>
            <a:r>
              <a:rPr lang="en-GB" sz="1100" dirty="0">
                <a:latin typeface="Arial" panose="020B0604020202020204" pitchFamily="34" charset="0"/>
                <a:cs typeface="Arial" panose="020B0604020202020204" pitchFamily="34" charset="0"/>
              </a:rPr>
              <a:t>NI Public made aware of </a:t>
            </a:r>
          </a:p>
          <a:p>
            <a:r>
              <a:rPr lang="en-GB" sz="1100" dirty="0">
                <a:latin typeface="Arial" panose="020B0604020202020204" pitchFamily="34" charset="0"/>
                <a:cs typeface="Arial" panose="020B0604020202020204" pitchFamily="34" charset="0"/>
              </a:rPr>
              <a:t>concerns at levels 4 &amp;5 -</a:t>
            </a:r>
          </a:p>
          <a:p>
            <a:r>
              <a:rPr lang="en-GB" sz="1100" dirty="0">
                <a:latin typeface="Arial" panose="020B0604020202020204" pitchFamily="34" charset="0"/>
                <a:cs typeface="Arial" panose="020B0604020202020204" pitchFamily="34" charset="0"/>
              </a:rPr>
              <a:t> serious problems or </a:t>
            </a:r>
          </a:p>
          <a:p>
            <a:r>
              <a:rPr lang="en-GB" sz="1100" dirty="0">
                <a:latin typeface="Arial" panose="020B0604020202020204" pitchFamily="34" charset="0"/>
                <a:cs typeface="Arial" panose="020B0604020202020204" pitchFamily="34" charset="0"/>
              </a:rPr>
              <a:t>concerns re existing </a:t>
            </a:r>
          </a:p>
          <a:p>
            <a:r>
              <a:rPr lang="en-GB" sz="1100" dirty="0">
                <a:latin typeface="Arial" panose="020B0604020202020204" pitchFamily="34" charset="0"/>
                <a:cs typeface="Arial" panose="020B0604020202020204" pitchFamily="34" charset="0"/>
              </a:rPr>
              <a:t>leadership’s ability to</a:t>
            </a:r>
          </a:p>
          <a:p>
            <a:r>
              <a:rPr lang="en-GB" sz="1100" dirty="0">
                <a:latin typeface="Arial" panose="020B0604020202020204" pitchFamily="34" charset="0"/>
                <a:cs typeface="Arial" panose="020B0604020202020204" pitchFamily="34" charset="0"/>
              </a:rPr>
              <a:t> rectify</a:t>
            </a:r>
          </a:p>
          <a:p>
            <a:pPr marL="285750" indent="-2857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Escalation and de-escalation to &amp; from level 1 will take place as necessary and be decided by DOH/SPPG/PHA</a:t>
            </a:r>
          </a:p>
        </p:txBody>
      </p:sp>
    </p:spTree>
    <p:extLst>
      <p:ext uri="{BB962C8B-B14F-4D97-AF65-F5344CB8AC3E}">
        <p14:creationId xmlns:p14="http://schemas.microsoft.com/office/powerpoint/2010/main" val="3248559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72"/>
            <a:ext cx="12192000" cy="6858000"/>
          </a:xfrm>
          <a:prstGeom prst="rect">
            <a:avLst/>
          </a:prstGeom>
        </p:spPr>
      </p:pic>
      <p:sp>
        <p:nvSpPr>
          <p:cNvPr id="6" name="Title 5"/>
          <p:cNvSpPr txBox="1">
            <a:spLocks noGrp="1"/>
          </p:cNvSpPr>
          <p:nvPr>
            <p:ph type="title" idx="4294967295"/>
          </p:nvPr>
        </p:nvSpPr>
        <p:spPr>
          <a:xfrm>
            <a:off x="685580" y="455762"/>
            <a:ext cx="570494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C4A86"/>
                </a:solidFill>
                <a:effectLst/>
                <a:uLnTx/>
                <a:uFillTx/>
                <a:latin typeface="Arial" panose="020B0604020202020204" pitchFamily="34" charset="0"/>
                <a:ea typeface="+mn-ea"/>
                <a:cs typeface="Arial" panose="020B0604020202020204" pitchFamily="34" charset="0"/>
              </a:rPr>
              <a:t>Contents</a:t>
            </a:r>
          </a:p>
        </p:txBody>
      </p:sp>
      <p:sp>
        <p:nvSpPr>
          <p:cNvPr id="5" name="TextBox 4"/>
          <p:cNvSpPr txBox="1"/>
          <p:nvPr/>
        </p:nvSpPr>
        <p:spPr>
          <a:xfrm>
            <a:off x="508491" y="1480634"/>
            <a:ext cx="9639097" cy="4832092"/>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Section 1 – </a:t>
            </a:r>
            <a:r>
              <a:rPr lang="en-GB" sz="1100" b="1" u="sng" dirty="0">
                <a:latin typeface="Arial" panose="020B0604020202020204" pitchFamily="34" charset="0"/>
                <a:cs typeface="Arial" panose="020B0604020202020204" pitchFamily="34" charset="0"/>
              </a:rPr>
              <a:t>Overview &amp; Headlines</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Section 2  - </a:t>
            </a:r>
            <a:r>
              <a:rPr lang="en-GB" sz="1100" b="1" u="sng" dirty="0">
                <a:latin typeface="Arial" panose="020B0604020202020204" pitchFamily="34" charset="0"/>
                <a:cs typeface="Arial" panose="020B0604020202020204" pitchFamily="34" charset="0"/>
              </a:rPr>
              <a:t>Performance</a:t>
            </a:r>
            <a:r>
              <a:rPr lang="en-GB" sz="1100" b="1" dirty="0">
                <a:latin typeface="Arial" panose="020B0604020202020204" pitchFamily="34" charset="0"/>
                <a:cs typeface="Arial" panose="020B0604020202020204" pitchFamily="34" charset="0"/>
              </a:rPr>
              <a:t>	</a:t>
            </a:r>
          </a:p>
          <a:p>
            <a:r>
              <a:rPr lang="en-GB" sz="1100" b="1" dirty="0">
                <a:latin typeface="Arial" panose="020B0604020202020204" pitchFamily="34" charset="0"/>
                <a:cs typeface="Arial" panose="020B0604020202020204" pitchFamily="34" charset="0"/>
              </a:rPr>
              <a:t>                     Key SOMs Indicators </a:t>
            </a:r>
          </a:p>
          <a:p>
            <a:r>
              <a:rPr lang="en-GB" sz="1100" b="1" dirty="0">
                <a:latin typeface="Arial" panose="020B0604020202020204" pitchFamily="34" charset="0"/>
                <a:cs typeface="Arial" panose="020B0604020202020204" pitchFamily="34" charset="0"/>
              </a:rPr>
              <a:t>                     Unscheduled Care – </a:t>
            </a:r>
            <a:r>
              <a:rPr lang="en-GB" sz="1100" dirty="0">
                <a:latin typeface="Arial" panose="020B0604020202020204" pitchFamily="34" charset="0"/>
                <a:cs typeface="Arial" panose="020B0604020202020204" pitchFamily="34" charset="0"/>
              </a:rPr>
              <a:t>Patients not waiting in ED</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12 Hr delays, Delayed discharges and Hip Fractures</a:t>
            </a:r>
          </a:p>
          <a:p>
            <a:r>
              <a:rPr lang="en-GB" sz="1100" b="1" dirty="0">
                <a:latin typeface="Arial" panose="020B0604020202020204" pitchFamily="34" charset="0"/>
                <a:cs typeface="Arial" panose="020B0604020202020204" pitchFamily="34" charset="0"/>
              </a:rPr>
              <a:t>                     Scheduled Care – </a:t>
            </a:r>
            <a:r>
              <a:rPr lang="en-GB" sz="1100" dirty="0">
                <a:latin typeface="Arial" panose="020B0604020202020204" pitchFamily="34" charset="0"/>
                <a:cs typeface="Arial" panose="020B0604020202020204" pitchFamily="34" charset="0"/>
              </a:rPr>
              <a:t>DNA rates, theatres</a:t>
            </a:r>
          </a:p>
          <a:p>
            <a:r>
              <a:rPr lang="en-GB" sz="1100" b="1" dirty="0">
                <a:latin typeface="Arial" panose="020B0604020202020204" pitchFamily="34" charset="0"/>
                <a:cs typeface="Arial" panose="020B0604020202020204" pitchFamily="34" charset="0"/>
              </a:rPr>
              <a:t>                     Community Care – </a:t>
            </a:r>
            <a:r>
              <a:rPr lang="en-GB" sz="1100" dirty="0">
                <a:latin typeface="Arial" panose="020B0604020202020204" pitchFamily="34" charset="0"/>
                <a:cs typeface="Arial" panose="020B0604020202020204" pitchFamily="34" charset="0"/>
              </a:rPr>
              <a:t>unmet need, direct payments, unallocated cases</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Section 3 -</a:t>
            </a:r>
            <a:r>
              <a:rPr lang="en-GB" sz="1100" dirty="0">
                <a:latin typeface="Arial" panose="020B0604020202020204" pitchFamily="34" charset="0"/>
                <a:cs typeface="Arial" panose="020B0604020202020204" pitchFamily="34" charset="0"/>
              </a:rPr>
              <a:t> </a:t>
            </a:r>
            <a:r>
              <a:rPr lang="en-GB" sz="1100" b="1" u="sng" dirty="0">
                <a:latin typeface="Arial" panose="020B0604020202020204" pitchFamily="34" charset="0"/>
                <a:cs typeface="Arial" panose="020B0604020202020204" pitchFamily="34" charset="0"/>
              </a:rPr>
              <a:t>Efficiency &amp; Productivity</a:t>
            </a:r>
          </a:p>
          <a:p>
            <a:r>
              <a:rPr lang="en-GB" sz="1100" b="1" dirty="0">
                <a:latin typeface="Arial" panose="020B0604020202020204" pitchFamily="34" charset="0"/>
                <a:cs typeface="Arial" panose="020B0604020202020204" pitchFamily="34" charset="0"/>
              </a:rPr>
              <a:t>                    Key SOMs Indicators</a:t>
            </a:r>
          </a:p>
          <a:p>
            <a:r>
              <a:rPr lang="en-GB" sz="1100" b="1" dirty="0">
                <a:latin typeface="Arial" panose="020B0604020202020204" pitchFamily="34" charset="0"/>
                <a:cs typeface="Arial" panose="020B0604020202020204" pitchFamily="34" charset="0"/>
              </a:rPr>
              <a:t>                    Scheduled Care – </a:t>
            </a:r>
            <a:r>
              <a:rPr lang="en-GB" sz="1100" dirty="0">
                <a:latin typeface="Arial" panose="020B0604020202020204" pitchFamily="34" charset="0"/>
                <a:cs typeface="Arial" panose="020B0604020202020204" pitchFamily="34" charset="0"/>
              </a:rPr>
              <a:t>average </a:t>
            </a:r>
            <a:r>
              <a:rPr lang="en-GB" sz="1100" dirty="0" err="1">
                <a:latin typeface="Arial" panose="020B0604020202020204" pitchFamily="34" charset="0"/>
                <a:cs typeface="Arial" panose="020B0604020202020204" pitchFamily="34" charset="0"/>
              </a:rPr>
              <a:t>LoS</a:t>
            </a:r>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                    </a:t>
            </a:r>
          </a:p>
          <a:p>
            <a:r>
              <a:rPr lang="en-GB" sz="1100" b="1" dirty="0">
                <a:latin typeface="Arial" panose="020B0604020202020204" pitchFamily="34" charset="0"/>
                <a:cs typeface="Arial" panose="020B0604020202020204" pitchFamily="34" charset="0"/>
              </a:rPr>
              <a:t>Section 4 – </a:t>
            </a:r>
            <a:r>
              <a:rPr lang="en-GB" sz="1100" b="1" u="sng" dirty="0">
                <a:latin typeface="Arial" panose="020B0604020202020204" pitchFamily="34" charset="0"/>
                <a:cs typeface="Arial" panose="020B0604020202020204" pitchFamily="34" charset="0"/>
              </a:rPr>
              <a:t>Access Improvements </a:t>
            </a:r>
          </a:p>
          <a:p>
            <a:r>
              <a:rPr lang="en-GB" sz="1100" b="1" dirty="0">
                <a:latin typeface="Arial" panose="020B0604020202020204" pitchFamily="34" charset="0"/>
                <a:cs typeface="Arial" panose="020B0604020202020204" pitchFamily="34" charset="0"/>
              </a:rPr>
              <a:t>                    Key SOMs Indicators</a:t>
            </a:r>
          </a:p>
          <a:p>
            <a:r>
              <a:rPr lang="en-GB" sz="1100" b="1" dirty="0">
                <a:latin typeface="Arial" panose="020B0604020202020204" pitchFamily="34" charset="0"/>
                <a:cs typeface="Arial" panose="020B0604020202020204" pitchFamily="34" charset="0"/>
              </a:rPr>
              <a:t>                    Elective Care – </a:t>
            </a:r>
            <a:r>
              <a:rPr lang="en-GB" sz="1100" dirty="0">
                <a:latin typeface="Arial" panose="020B0604020202020204" pitchFamily="34" charset="0"/>
                <a:cs typeface="Arial" panose="020B0604020202020204" pitchFamily="34" charset="0"/>
              </a:rPr>
              <a:t>outpatient, diagnostic, Inpatient/</a:t>
            </a:r>
            <a:r>
              <a:rPr lang="en-GB" sz="1100" dirty="0" err="1">
                <a:latin typeface="Arial" panose="020B0604020202020204" pitchFamily="34" charset="0"/>
                <a:cs typeface="Arial" panose="020B0604020202020204" pitchFamily="34" charset="0"/>
              </a:rPr>
              <a:t>Daycase</a:t>
            </a:r>
            <a:r>
              <a:rPr lang="en-GB" sz="1100" dirty="0">
                <a:latin typeface="Arial" panose="020B0604020202020204" pitchFamily="34" charset="0"/>
                <a:cs typeface="Arial" panose="020B0604020202020204" pitchFamily="34" charset="0"/>
              </a:rPr>
              <a:t>, AHP waits</a:t>
            </a:r>
          </a:p>
          <a:p>
            <a:r>
              <a:rPr lang="en-GB" sz="1100" b="1" dirty="0">
                <a:latin typeface="Arial" panose="020B0604020202020204" pitchFamily="34" charset="0"/>
                <a:cs typeface="Arial" panose="020B0604020202020204" pitchFamily="34" charset="0"/>
              </a:rPr>
              <a:t>                    Cancer Services – </a:t>
            </a:r>
            <a:r>
              <a:rPr lang="en-GB" sz="1100" dirty="0">
                <a:latin typeface="Arial" panose="020B0604020202020204" pitchFamily="34" charset="0"/>
                <a:cs typeface="Arial" panose="020B0604020202020204" pitchFamily="34" charset="0"/>
              </a:rPr>
              <a:t>31 &amp; 62 day targets</a:t>
            </a:r>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                    Unscheduled Care – </a:t>
            </a:r>
            <a:r>
              <a:rPr lang="en-GB" sz="1100" dirty="0">
                <a:latin typeface="Arial" panose="020B0604020202020204" pitchFamily="34" charset="0"/>
                <a:cs typeface="Arial" panose="020B0604020202020204" pitchFamily="34" charset="0"/>
              </a:rPr>
              <a:t>ED 4hr performance</a:t>
            </a:r>
          </a:p>
          <a:p>
            <a:r>
              <a:rPr lang="en-GB" sz="1100" b="1" dirty="0">
                <a:latin typeface="Arial" panose="020B0604020202020204" pitchFamily="34" charset="0"/>
                <a:cs typeface="Arial" panose="020B0604020202020204" pitchFamily="34" charset="0"/>
              </a:rPr>
              <a:t>                    Mental Health Services – </a:t>
            </a:r>
            <a:r>
              <a:rPr lang="en-GB" sz="1100" dirty="0">
                <a:latin typeface="Arial" panose="020B0604020202020204" pitchFamily="34" charset="0"/>
                <a:cs typeface="Arial" panose="020B0604020202020204" pitchFamily="34" charset="0"/>
              </a:rPr>
              <a:t>9 &amp; 13 week waits</a:t>
            </a:r>
            <a:endParaRPr lang="en-GB" sz="1100" b="1" dirty="0">
              <a:latin typeface="Arial" panose="020B0604020202020204" pitchFamily="34" charset="0"/>
              <a:cs typeface="Arial" panose="020B0604020202020204" pitchFamily="34" charset="0"/>
            </a:endParaRPr>
          </a:p>
          <a:p>
            <a:r>
              <a:rPr lang="en-GB" sz="1100" b="1" u="sng" dirty="0">
                <a:latin typeface="Arial" panose="020B0604020202020204" pitchFamily="34" charset="0"/>
                <a:cs typeface="Arial" panose="020B0604020202020204" pitchFamily="34" charset="0"/>
              </a:rPr>
              <a:t>                      </a:t>
            </a:r>
            <a:r>
              <a:rPr lang="en-GB" sz="1100" b="1" dirty="0">
                <a:latin typeface="Arial" panose="020B0604020202020204" pitchFamily="34" charset="0"/>
                <a:cs typeface="Arial" panose="020B0604020202020204" pitchFamily="34" charset="0"/>
              </a:rPr>
              <a:t>                   </a:t>
            </a:r>
          </a:p>
          <a:p>
            <a:r>
              <a:rPr lang="en-GB" sz="1100" b="1" dirty="0">
                <a:latin typeface="Arial" panose="020B0604020202020204" pitchFamily="34" charset="0"/>
                <a:cs typeface="Arial" panose="020B0604020202020204" pitchFamily="34" charset="0"/>
              </a:rPr>
              <a:t>Section 5 - </a:t>
            </a:r>
            <a:r>
              <a:rPr lang="en-GB" sz="1100" b="1" u="sng" dirty="0">
                <a:latin typeface="Arial" panose="020B0604020202020204" pitchFamily="34" charset="0"/>
                <a:cs typeface="Arial" panose="020B0604020202020204" pitchFamily="34" charset="0"/>
              </a:rPr>
              <a:t>Experience</a:t>
            </a:r>
          </a:p>
          <a:p>
            <a:r>
              <a:rPr lang="en-GB" sz="1100" b="1" dirty="0">
                <a:latin typeface="Arial" panose="020B0604020202020204" pitchFamily="34" charset="0"/>
                <a:cs typeface="Arial" panose="020B0604020202020204" pitchFamily="34" charset="0"/>
              </a:rPr>
              <a:t>                     Patient Satisfaction – </a:t>
            </a:r>
            <a:r>
              <a:rPr lang="en-GB" sz="1100" dirty="0">
                <a:latin typeface="Arial" panose="020B0604020202020204" pitchFamily="34" charset="0"/>
                <a:cs typeface="Arial" panose="020B0604020202020204" pitchFamily="34" charset="0"/>
              </a:rPr>
              <a:t>Patient Experience Surveys, Friends and Family, Complaints and Compliments </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APPENDIX</a:t>
            </a:r>
          </a:p>
          <a:p>
            <a:pPr marL="171450" indent="-171450">
              <a:buFontTx/>
              <a:buChar char="-"/>
            </a:pPr>
            <a:r>
              <a:rPr lang="en-GB" sz="1100" b="1" dirty="0">
                <a:latin typeface="Arial" panose="020B0604020202020204" pitchFamily="34" charset="0"/>
                <a:cs typeface="Arial" panose="020B0604020202020204" pitchFamily="34" charset="0"/>
              </a:rPr>
              <a:t>System Oversight Measures Summary table (June 2025 &amp; Year to date)</a:t>
            </a:r>
          </a:p>
          <a:p>
            <a:pPr marL="171450" indent="-171450">
              <a:buFontTx/>
              <a:buChar char="-"/>
            </a:pPr>
            <a:r>
              <a:rPr lang="en-GB" sz="1100" b="1" dirty="0">
                <a:latin typeface="Arial" panose="020B0604020202020204" pitchFamily="34" charset="0"/>
                <a:cs typeface="Arial" panose="020B0604020202020204" pitchFamily="34" charset="0"/>
              </a:rPr>
              <a:t>Escalations</a:t>
            </a:r>
          </a:p>
          <a:p>
            <a:pPr marL="171450" indent="-171450">
              <a:buFontTx/>
              <a:buChar char="-"/>
            </a:pPr>
            <a:r>
              <a:rPr lang="en-GB" sz="1100" b="1" dirty="0">
                <a:latin typeface="Arial" panose="020B0604020202020204" pitchFamily="34" charset="0"/>
                <a:cs typeface="Arial" panose="020B0604020202020204" pitchFamily="34" charset="0"/>
              </a:rPr>
              <a:t>SOMs to be implemented in quarter 2</a:t>
            </a:r>
          </a:p>
          <a:p>
            <a:pPr marL="171450" indent="-171450">
              <a:buFontTx/>
              <a:buChar char="-"/>
            </a:pPr>
            <a:endParaRPr lang="en-GB" sz="1100" b="1" dirty="0">
              <a:latin typeface="Arial" panose="020B0604020202020204" pitchFamily="34" charset="0"/>
              <a:cs typeface="Arial" panose="020B0604020202020204" pitchFamily="34" charset="0"/>
            </a:endParaRPr>
          </a:p>
          <a:p>
            <a:pPr marL="171450" indent="-171450">
              <a:buFontTx/>
              <a:buChar char="-"/>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121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txBox="1">
            <a:spLocks noGrp="1"/>
          </p:cNvSpPr>
          <p:nvPr>
            <p:ph type="title" idx="4294967295"/>
          </p:nvPr>
        </p:nvSpPr>
        <p:spPr>
          <a:xfrm>
            <a:off x="98367" y="241068"/>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New SOMs Indicators to be implemented in Quarter 2 2025</a:t>
            </a:r>
          </a:p>
        </p:txBody>
      </p:sp>
      <p:sp>
        <p:nvSpPr>
          <p:cNvPr id="3" name="Content Placeholder 2"/>
          <p:cNvSpPr>
            <a:spLocks noGrp="1"/>
          </p:cNvSpPr>
          <p:nvPr>
            <p:ph idx="1"/>
          </p:nvPr>
        </p:nvSpPr>
        <p:spPr>
          <a:xfrm>
            <a:off x="5960226" y="1257993"/>
            <a:ext cx="4073236" cy="5071370"/>
          </a:xfrm>
        </p:spPr>
        <p:txBody>
          <a:bodyPr/>
          <a:lstStyle/>
          <a:p>
            <a:r>
              <a:rPr lang="en-GB" dirty="0"/>
              <a:t>Safety &amp; Quality:</a:t>
            </a:r>
          </a:p>
          <a:p>
            <a:r>
              <a:rPr lang="en-GB" sz="1600" dirty="0"/>
              <a:t>Falls</a:t>
            </a:r>
          </a:p>
          <a:p>
            <a:r>
              <a:rPr lang="en-GB" sz="1600" dirty="0"/>
              <a:t>SSKIN Bundle</a:t>
            </a:r>
          </a:p>
          <a:p>
            <a:r>
              <a:rPr lang="en-GB" sz="1600" dirty="0"/>
              <a:t>MUST</a:t>
            </a:r>
          </a:p>
          <a:p>
            <a:r>
              <a:rPr lang="en-GB" sz="1600" dirty="0"/>
              <a:t>Palliative Care</a:t>
            </a:r>
          </a:p>
          <a:p>
            <a:endParaRPr lang="en-GB" sz="1600" dirty="0"/>
          </a:p>
          <a:p>
            <a:pPr marL="0" indent="0">
              <a:buNone/>
            </a:pPr>
            <a:endParaRPr lang="en-GB" sz="1600" dirty="0"/>
          </a:p>
        </p:txBody>
      </p:sp>
      <p:sp>
        <p:nvSpPr>
          <p:cNvPr id="6" name="Content Placeholder 2"/>
          <p:cNvSpPr txBox="1">
            <a:spLocks/>
          </p:cNvSpPr>
          <p:nvPr/>
        </p:nvSpPr>
        <p:spPr>
          <a:xfrm>
            <a:off x="584662" y="1257993"/>
            <a:ext cx="4073236" cy="50713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Performance:</a:t>
            </a:r>
          </a:p>
          <a:p>
            <a:r>
              <a:rPr lang="en-GB" sz="1600" dirty="0"/>
              <a:t>Readmission Rates</a:t>
            </a:r>
          </a:p>
          <a:p>
            <a:r>
              <a:rPr lang="en-GB" sz="1600" dirty="0"/>
              <a:t>Review OP Appointments</a:t>
            </a:r>
          </a:p>
          <a:p>
            <a:r>
              <a:rPr lang="en-GB" sz="1600" dirty="0"/>
              <a:t>Patient Initiated Follow Up (PIFU)</a:t>
            </a:r>
          </a:p>
          <a:p>
            <a:endParaRPr lang="en-GB" sz="1600" dirty="0"/>
          </a:p>
          <a:p>
            <a:r>
              <a:rPr lang="en-GB" dirty="0"/>
              <a:t>Efficiency &amp; Productivity:</a:t>
            </a:r>
          </a:p>
          <a:p>
            <a:r>
              <a:rPr lang="en-GB" sz="1600" dirty="0" err="1"/>
              <a:t>Daycase</a:t>
            </a:r>
            <a:r>
              <a:rPr lang="en-GB" sz="1600" dirty="0"/>
              <a:t> Rates</a:t>
            </a:r>
          </a:p>
          <a:p>
            <a:r>
              <a:rPr lang="en-GB" sz="1600" dirty="0"/>
              <a:t>Inpatient Admissions</a:t>
            </a:r>
          </a:p>
          <a:p>
            <a:endParaRPr lang="en-GB" sz="1600" dirty="0"/>
          </a:p>
          <a:p>
            <a:r>
              <a:rPr lang="en-GB" dirty="0"/>
              <a:t>Access Improvement:</a:t>
            </a:r>
          </a:p>
          <a:p>
            <a:r>
              <a:rPr lang="en-GB" sz="1600" dirty="0"/>
              <a:t>Dementia Waiting List</a:t>
            </a:r>
          </a:p>
          <a:p>
            <a:r>
              <a:rPr lang="en-GB" sz="1600" dirty="0"/>
              <a:t>Psychological Therapies Waiting List</a:t>
            </a:r>
          </a:p>
          <a:p>
            <a:endParaRPr lang="en-GB" sz="1600" dirty="0"/>
          </a:p>
        </p:txBody>
      </p:sp>
    </p:spTree>
    <p:extLst>
      <p:ext uri="{BB962C8B-B14F-4D97-AF65-F5344CB8AC3E}">
        <p14:creationId xmlns:p14="http://schemas.microsoft.com/office/powerpoint/2010/main" val="4085828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72"/>
            <a:ext cx="12192000" cy="6858000"/>
          </a:xfrm>
          <a:prstGeom prst="rect">
            <a:avLst/>
          </a:prstGeom>
        </p:spPr>
      </p:pic>
      <p:sp>
        <p:nvSpPr>
          <p:cNvPr id="8" name="Title 7"/>
          <p:cNvSpPr txBox="1">
            <a:spLocks noGrp="1"/>
          </p:cNvSpPr>
          <p:nvPr>
            <p:ph type="title" idx="4294967295"/>
          </p:nvPr>
        </p:nvSpPr>
        <p:spPr>
          <a:xfrm>
            <a:off x="131618" y="62272"/>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1 – Overview</a:t>
            </a:r>
          </a:p>
        </p:txBody>
      </p:sp>
      <p:sp>
        <p:nvSpPr>
          <p:cNvPr id="5" name="TextBox 4"/>
          <p:cNvSpPr txBox="1"/>
          <p:nvPr/>
        </p:nvSpPr>
        <p:spPr>
          <a:xfrm>
            <a:off x="250797" y="651616"/>
            <a:ext cx="9167524" cy="5632311"/>
          </a:xfrm>
          <a:prstGeom prst="rect">
            <a:avLst/>
          </a:prstGeom>
          <a:noFill/>
        </p:spPr>
        <p:txBody>
          <a:bodyPr wrap="square" rtlCol="0">
            <a:spAutoFit/>
          </a:bodyPr>
          <a:lstStyle/>
          <a:p>
            <a:r>
              <a:rPr lang="en-GB" sz="1600" dirty="0"/>
              <a:t>This Trust Board Report assesses the Trust position for July 2025 in relation to a number of key metrics included within the new System Oversight measures (SOMs).</a:t>
            </a:r>
          </a:p>
          <a:p>
            <a:r>
              <a:rPr lang="en-GB" sz="1600" dirty="0"/>
              <a:t> </a:t>
            </a:r>
          </a:p>
          <a:p>
            <a:r>
              <a:rPr lang="en-GB" sz="1600" dirty="0"/>
              <a:t>The new System Oversight Measures have been devised around four key domains. </a:t>
            </a:r>
          </a:p>
          <a:p>
            <a:r>
              <a:rPr lang="en-GB" sz="1600" dirty="0"/>
              <a:t> </a:t>
            </a:r>
          </a:p>
          <a:p>
            <a:pPr marL="285750" indent="-285750">
              <a:buFont typeface="Arial" panose="020B0604020202020204" pitchFamily="34" charset="0"/>
              <a:buChar char="•"/>
            </a:pPr>
            <a:r>
              <a:rPr lang="en-GB" sz="1600" dirty="0"/>
              <a:t>Performance </a:t>
            </a:r>
          </a:p>
          <a:p>
            <a:pPr marL="285750" indent="-285750">
              <a:buFont typeface="Arial" panose="020B0604020202020204" pitchFamily="34" charset="0"/>
              <a:buChar char="•"/>
            </a:pPr>
            <a:r>
              <a:rPr lang="en-GB" sz="1600" dirty="0"/>
              <a:t>Efficiency and Productivity </a:t>
            </a:r>
          </a:p>
          <a:p>
            <a:pPr marL="285750" indent="-285750">
              <a:buFont typeface="Arial" panose="020B0604020202020204" pitchFamily="34" charset="0"/>
              <a:buChar char="•"/>
            </a:pPr>
            <a:r>
              <a:rPr lang="en-GB" sz="1600" dirty="0"/>
              <a:t>Access improvement/Ministerial Targets</a:t>
            </a:r>
          </a:p>
          <a:p>
            <a:pPr marL="285750" indent="-285750">
              <a:buFont typeface="Arial" panose="020B0604020202020204" pitchFamily="34" charset="0"/>
              <a:buChar char="•"/>
            </a:pPr>
            <a:r>
              <a:rPr lang="en-GB" sz="1600" dirty="0"/>
              <a:t>Safety and Quality </a:t>
            </a:r>
          </a:p>
          <a:p>
            <a:r>
              <a:rPr lang="en-GB" sz="1600" dirty="0"/>
              <a:t> </a:t>
            </a:r>
          </a:p>
          <a:p>
            <a:r>
              <a:rPr lang="en-GB" sz="1600" dirty="0"/>
              <a:t> </a:t>
            </a:r>
          </a:p>
          <a:p>
            <a:r>
              <a:rPr lang="en-GB" sz="1600" dirty="0"/>
              <a:t>All performance metrics are presented in run chart format with the expected target shown in red.</a:t>
            </a:r>
          </a:p>
          <a:p>
            <a:r>
              <a:rPr lang="en-GB" sz="1600" dirty="0"/>
              <a:t> </a:t>
            </a:r>
          </a:p>
          <a:p>
            <a:r>
              <a:rPr lang="en-GB" sz="1600" dirty="0"/>
              <a:t> </a:t>
            </a:r>
          </a:p>
          <a:p>
            <a:r>
              <a:rPr lang="en-GB" sz="1600" dirty="0"/>
              <a:t>As there are no agreed baselines for levels of activity to be delivered within the SOMs framework, an activity summary for Outpatient attendances and Elective admissions &amp; </a:t>
            </a:r>
            <a:r>
              <a:rPr lang="en-GB" sz="1600" dirty="0" err="1"/>
              <a:t>daycases</a:t>
            </a:r>
            <a:r>
              <a:rPr lang="en-GB" sz="1600" dirty="0"/>
              <a:t> will be included going forward from November.</a:t>
            </a:r>
          </a:p>
          <a:p>
            <a:r>
              <a:rPr lang="en-GB" sz="1600" dirty="0"/>
              <a:t> </a:t>
            </a:r>
          </a:p>
          <a:p>
            <a:r>
              <a:rPr lang="en-GB" sz="1600" dirty="0"/>
              <a:t>This will include a comparison of the current month to the equivalent month in the previous year and will enable us to provide a robust comparison of encompass activity</a:t>
            </a:r>
          </a:p>
          <a:p>
            <a:r>
              <a:rPr lang="en-GB" dirty="0"/>
              <a:t> </a:t>
            </a:r>
          </a:p>
          <a:p>
            <a:pPr marL="171450" indent="-171450">
              <a:buFontTx/>
              <a:buChar char="-"/>
            </a:pPr>
            <a:endParaRPr lang="en-GB" sz="1100" b="1" dirty="0">
              <a:latin typeface="Arial" panose="020B0604020202020204" pitchFamily="34" charset="0"/>
              <a:cs typeface="Arial" panose="020B0604020202020204" pitchFamily="34" charset="0"/>
            </a:endParaRPr>
          </a:p>
          <a:p>
            <a:pPr marL="171450" indent="-171450">
              <a:buFontTx/>
              <a:buChar char="-"/>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2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7" y="-157941"/>
            <a:ext cx="12192000" cy="6858000"/>
          </a:xfrm>
          <a:prstGeom prst="rect">
            <a:avLst/>
          </a:prstGeom>
        </p:spPr>
      </p:pic>
      <p:sp>
        <p:nvSpPr>
          <p:cNvPr id="2" name="Title 1"/>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Section 1 – Overview – System Oversight Measures – Summary of Metrics reported</a:t>
            </a:r>
          </a:p>
        </p:txBody>
      </p:sp>
      <p:graphicFrame>
        <p:nvGraphicFramePr>
          <p:cNvPr id="5" name="Table 4"/>
          <p:cNvGraphicFramePr>
            <a:graphicFrameLocks noGrp="1"/>
          </p:cNvGraphicFramePr>
          <p:nvPr>
            <p:extLst>
              <p:ext uri="{D42A27DB-BD31-4B8C-83A1-F6EECF244321}">
                <p14:modId xmlns:p14="http://schemas.microsoft.com/office/powerpoint/2010/main" val="702031062"/>
              </p:ext>
            </p:extLst>
          </p:nvPr>
        </p:nvGraphicFramePr>
        <p:xfrm>
          <a:off x="518160" y="811112"/>
          <a:ext cx="4743797" cy="4805245"/>
        </p:xfrm>
        <a:graphic>
          <a:graphicData uri="http://schemas.openxmlformats.org/drawingml/2006/table">
            <a:tbl>
              <a:tblPr firstRow="1" bandRow="1">
                <a:tableStyleId>{5C22544A-7EE6-4342-B048-85BDC9FD1C3A}</a:tableStyleId>
              </a:tblPr>
              <a:tblGrid>
                <a:gridCol w="1496504">
                  <a:extLst>
                    <a:ext uri="{9D8B030D-6E8A-4147-A177-3AD203B41FA5}">
                      <a16:colId xmlns:a16="http://schemas.microsoft.com/office/drawing/2014/main" val="659179624"/>
                    </a:ext>
                  </a:extLst>
                </a:gridCol>
                <a:gridCol w="2166638">
                  <a:extLst>
                    <a:ext uri="{9D8B030D-6E8A-4147-A177-3AD203B41FA5}">
                      <a16:colId xmlns:a16="http://schemas.microsoft.com/office/drawing/2014/main" val="3852109914"/>
                    </a:ext>
                  </a:extLst>
                </a:gridCol>
                <a:gridCol w="1080655">
                  <a:extLst>
                    <a:ext uri="{9D8B030D-6E8A-4147-A177-3AD203B41FA5}">
                      <a16:colId xmlns:a16="http://schemas.microsoft.com/office/drawing/2014/main" val="1766034076"/>
                    </a:ext>
                  </a:extLst>
                </a:gridCol>
              </a:tblGrid>
              <a:tr h="304031">
                <a:tc>
                  <a:txBody>
                    <a:bodyPr/>
                    <a:lstStyle/>
                    <a:p>
                      <a:r>
                        <a:rPr lang="en-GB" dirty="0"/>
                        <a:t>Indicator</a:t>
                      </a:r>
                    </a:p>
                  </a:txBody>
                  <a:tcPr/>
                </a:tc>
                <a:tc>
                  <a:txBody>
                    <a:bodyPr/>
                    <a:lstStyle/>
                    <a:p>
                      <a:r>
                        <a:rPr lang="en-GB" dirty="0"/>
                        <a:t>Metric</a:t>
                      </a:r>
                    </a:p>
                  </a:txBody>
                  <a:tcPr/>
                </a:tc>
                <a:tc>
                  <a:txBody>
                    <a:bodyPr/>
                    <a:lstStyle/>
                    <a:p>
                      <a:r>
                        <a:rPr lang="en-GB" dirty="0"/>
                        <a:t>Status</a:t>
                      </a:r>
                    </a:p>
                  </a:txBody>
                  <a:tcPr/>
                </a:tc>
                <a:extLst>
                  <a:ext uri="{0D108BD9-81ED-4DB2-BD59-A6C34878D82A}">
                    <a16:rowId xmlns:a16="http://schemas.microsoft.com/office/drawing/2014/main" val="3296125913"/>
                  </a:ext>
                </a:extLst>
              </a:tr>
              <a:tr h="240648">
                <a:tc>
                  <a:txBody>
                    <a:bodyPr/>
                    <a:lstStyle/>
                    <a:p>
                      <a:r>
                        <a:rPr lang="en-GB" sz="1000" b="1" u="sng" dirty="0"/>
                        <a:t>Performance</a:t>
                      </a:r>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2716376444"/>
                  </a:ext>
                </a:extLst>
              </a:tr>
              <a:tr h="391052">
                <a:tc>
                  <a:txBody>
                    <a:bodyPr/>
                    <a:lstStyle/>
                    <a:p>
                      <a:r>
                        <a:rPr lang="en-GB" sz="1000" dirty="0"/>
                        <a:t>Unscheduled</a:t>
                      </a:r>
                      <a:r>
                        <a:rPr lang="en-GB" sz="1000" baseline="0" dirty="0"/>
                        <a:t> Care</a:t>
                      </a:r>
                      <a:endParaRPr lang="en-GB" sz="1000" dirty="0"/>
                    </a:p>
                  </a:txBody>
                  <a:tcPr/>
                </a:tc>
                <a:tc>
                  <a:txBody>
                    <a:bodyPr/>
                    <a:lstStyle/>
                    <a:p>
                      <a:r>
                        <a:rPr lang="en-GB" sz="1000" dirty="0"/>
                        <a:t>Patients who leave ED without treatment</a:t>
                      </a:r>
                    </a:p>
                  </a:txBody>
                  <a:tcPr/>
                </a:tc>
                <a:tc>
                  <a:txBody>
                    <a:bodyPr/>
                    <a:lstStyle/>
                    <a:p>
                      <a:r>
                        <a:rPr lang="en-GB" sz="1000" dirty="0"/>
                        <a:t>reported</a:t>
                      </a:r>
                    </a:p>
                  </a:txBody>
                  <a:tcPr/>
                </a:tc>
                <a:extLst>
                  <a:ext uri="{0D108BD9-81ED-4DB2-BD59-A6C34878D82A}">
                    <a16:rowId xmlns:a16="http://schemas.microsoft.com/office/drawing/2014/main" val="298500559"/>
                  </a:ext>
                </a:extLst>
              </a:tr>
              <a:tr h="336709">
                <a:tc>
                  <a:txBody>
                    <a:bodyPr/>
                    <a:lstStyle/>
                    <a:p>
                      <a:endParaRPr lang="en-GB" sz="1000" dirty="0"/>
                    </a:p>
                  </a:txBody>
                  <a:tcPr/>
                </a:tc>
                <a:tc>
                  <a:txBody>
                    <a:bodyPr/>
                    <a:lstStyle/>
                    <a:p>
                      <a:r>
                        <a:rPr lang="en-GB" sz="1000" dirty="0"/>
                        <a:t>ED 12 hour performance</a:t>
                      </a:r>
                    </a:p>
                  </a:txBody>
                  <a:tcPr/>
                </a:tc>
                <a:tc>
                  <a:txBody>
                    <a:bodyPr/>
                    <a:lstStyle/>
                    <a:p>
                      <a:r>
                        <a:rPr lang="en-GB" sz="1000" dirty="0"/>
                        <a:t>reported</a:t>
                      </a:r>
                    </a:p>
                  </a:txBody>
                  <a:tcPr/>
                </a:tc>
                <a:extLst>
                  <a:ext uri="{0D108BD9-81ED-4DB2-BD59-A6C34878D82A}">
                    <a16:rowId xmlns:a16="http://schemas.microsoft.com/office/drawing/2014/main" val="842094181"/>
                  </a:ext>
                </a:extLst>
              </a:tr>
              <a:tr h="391052">
                <a:tc>
                  <a:txBody>
                    <a:bodyPr/>
                    <a:lstStyle/>
                    <a:p>
                      <a:endParaRPr lang="en-GB" sz="1000"/>
                    </a:p>
                  </a:txBody>
                  <a:tcPr/>
                </a:tc>
                <a:tc>
                  <a:txBody>
                    <a:bodyPr/>
                    <a:lstStyle/>
                    <a:p>
                      <a:r>
                        <a:rPr lang="en-GB" sz="1000" dirty="0"/>
                        <a:t>Weekend Discharges - Simple</a:t>
                      </a:r>
                    </a:p>
                  </a:txBody>
                  <a:tcPr/>
                </a:tc>
                <a:tc>
                  <a:txBody>
                    <a:bodyPr/>
                    <a:lstStyle/>
                    <a:p>
                      <a:r>
                        <a:rPr lang="en-GB" sz="1000" dirty="0"/>
                        <a:t>not reported</a:t>
                      </a:r>
                      <a:r>
                        <a:rPr lang="en-GB" sz="1000" baseline="0" dirty="0"/>
                        <a:t> – low confidence</a:t>
                      </a:r>
                      <a:endParaRPr lang="en-GB" sz="1000" dirty="0"/>
                    </a:p>
                  </a:txBody>
                  <a:tcPr/>
                </a:tc>
                <a:extLst>
                  <a:ext uri="{0D108BD9-81ED-4DB2-BD59-A6C34878D82A}">
                    <a16:rowId xmlns:a16="http://schemas.microsoft.com/office/drawing/2014/main" val="3868634812"/>
                  </a:ext>
                </a:extLst>
              </a:tr>
              <a:tr h="391052">
                <a:tc>
                  <a:txBody>
                    <a:bodyPr/>
                    <a:lstStyle/>
                    <a:p>
                      <a:endParaRPr lang="en-GB" sz="1000"/>
                    </a:p>
                  </a:txBody>
                  <a:tcPr/>
                </a:tc>
                <a:tc>
                  <a:txBody>
                    <a:bodyPr/>
                    <a:lstStyle/>
                    <a:p>
                      <a:r>
                        <a:rPr lang="en-GB" sz="1000" dirty="0"/>
                        <a:t>Weekend Discharges – Complex</a:t>
                      </a:r>
                    </a:p>
                  </a:txBody>
                  <a:tcPr/>
                </a:tc>
                <a:tc>
                  <a:txBody>
                    <a:bodyPr/>
                    <a:lstStyle/>
                    <a:p>
                      <a:r>
                        <a:rPr lang="en-GB" sz="1000" dirty="0"/>
                        <a:t>reported</a:t>
                      </a:r>
                    </a:p>
                  </a:txBody>
                  <a:tcPr/>
                </a:tc>
                <a:extLst>
                  <a:ext uri="{0D108BD9-81ED-4DB2-BD59-A6C34878D82A}">
                    <a16:rowId xmlns:a16="http://schemas.microsoft.com/office/drawing/2014/main" val="3761807392"/>
                  </a:ext>
                </a:extLst>
              </a:tr>
              <a:tr h="391052">
                <a:tc>
                  <a:txBody>
                    <a:bodyPr/>
                    <a:lstStyle/>
                    <a:p>
                      <a:endParaRPr lang="en-GB" sz="1000" dirty="0"/>
                    </a:p>
                  </a:txBody>
                  <a:tcPr/>
                </a:tc>
                <a:tc>
                  <a:txBody>
                    <a:bodyPr/>
                    <a:lstStyle/>
                    <a:p>
                      <a:r>
                        <a:rPr lang="en-GB" sz="1000" dirty="0"/>
                        <a:t>Fractures – Neck of Femur and Other Fractures</a:t>
                      </a:r>
                    </a:p>
                  </a:txBody>
                  <a:tcPr/>
                </a:tc>
                <a:tc>
                  <a:txBody>
                    <a:bodyPr/>
                    <a:lstStyle/>
                    <a:p>
                      <a:r>
                        <a:rPr lang="en-GB" sz="1000" dirty="0"/>
                        <a:t>reported</a:t>
                      </a:r>
                    </a:p>
                  </a:txBody>
                  <a:tcPr/>
                </a:tc>
                <a:extLst>
                  <a:ext uri="{0D108BD9-81ED-4DB2-BD59-A6C34878D82A}">
                    <a16:rowId xmlns:a16="http://schemas.microsoft.com/office/drawing/2014/main" val="1179714005"/>
                  </a:ext>
                </a:extLst>
              </a:tr>
              <a:tr h="258158">
                <a:tc>
                  <a:txBody>
                    <a:bodyPr/>
                    <a:lstStyle/>
                    <a:p>
                      <a:r>
                        <a:rPr lang="en-GB" sz="1000" dirty="0"/>
                        <a:t>Scheduled Care</a:t>
                      </a:r>
                    </a:p>
                  </a:txBody>
                  <a:tcPr/>
                </a:tc>
                <a:tc>
                  <a:txBody>
                    <a:bodyPr/>
                    <a:lstStyle/>
                    <a:p>
                      <a:r>
                        <a:rPr lang="en-GB" sz="1000" dirty="0"/>
                        <a:t>Outpatient DNA rates</a:t>
                      </a:r>
                    </a:p>
                  </a:txBody>
                  <a:tcPr/>
                </a:tc>
                <a:tc>
                  <a:txBody>
                    <a:bodyPr/>
                    <a:lstStyle/>
                    <a:p>
                      <a:r>
                        <a:rPr lang="en-GB" sz="1000" dirty="0"/>
                        <a:t>reported</a:t>
                      </a:r>
                    </a:p>
                  </a:txBody>
                  <a:tcPr/>
                </a:tc>
                <a:extLst>
                  <a:ext uri="{0D108BD9-81ED-4DB2-BD59-A6C34878D82A}">
                    <a16:rowId xmlns:a16="http://schemas.microsoft.com/office/drawing/2014/main" val="3599554270"/>
                  </a:ext>
                </a:extLst>
              </a:tr>
              <a:tr h="240648">
                <a:tc>
                  <a:txBody>
                    <a:bodyPr/>
                    <a:lstStyle/>
                    <a:p>
                      <a:endParaRPr lang="en-GB" sz="1000" dirty="0"/>
                    </a:p>
                  </a:txBody>
                  <a:tcPr/>
                </a:tc>
                <a:tc>
                  <a:txBody>
                    <a:bodyPr/>
                    <a:lstStyle/>
                    <a:p>
                      <a:r>
                        <a:rPr lang="en-GB" sz="1000" dirty="0"/>
                        <a:t>Theatre</a:t>
                      </a:r>
                      <a:r>
                        <a:rPr lang="en-GB" sz="1000" baseline="0" dirty="0"/>
                        <a:t> DNA rates</a:t>
                      </a:r>
                      <a:endParaRPr lang="en-GB" sz="1000" dirty="0"/>
                    </a:p>
                  </a:txBody>
                  <a:tcPr/>
                </a:tc>
                <a:tc>
                  <a:txBody>
                    <a:bodyPr/>
                    <a:lstStyle/>
                    <a:p>
                      <a:r>
                        <a:rPr lang="en-GB" sz="1000" dirty="0"/>
                        <a:t>reported</a:t>
                      </a:r>
                    </a:p>
                  </a:txBody>
                  <a:tcPr/>
                </a:tc>
                <a:extLst>
                  <a:ext uri="{0D108BD9-81ED-4DB2-BD59-A6C34878D82A}">
                    <a16:rowId xmlns:a16="http://schemas.microsoft.com/office/drawing/2014/main" val="2440793895"/>
                  </a:ext>
                </a:extLst>
              </a:tr>
              <a:tr h="391052">
                <a:tc>
                  <a:txBody>
                    <a:bodyPr/>
                    <a:lstStyle/>
                    <a:p>
                      <a:endParaRPr lang="en-GB" sz="1000" dirty="0"/>
                    </a:p>
                  </a:txBody>
                  <a:tcPr/>
                </a:tc>
                <a:tc>
                  <a:txBody>
                    <a:bodyPr/>
                    <a:lstStyle/>
                    <a:p>
                      <a:r>
                        <a:rPr lang="en-GB" sz="1000" dirty="0"/>
                        <a:t>Theatre Utilisation Run Times</a:t>
                      </a:r>
                    </a:p>
                  </a:txBody>
                  <a:tcPr/>
                </a:tc>
                <a:tc>
                  <a:txBody>
                    <a:bodyPr/>
                    <a:lstStyle/>
                    <a:p>
                      <a:r>
                        <a:rPr lang="en-GB" sz="1000" dirty="0"/>
                        <a:t>reported</a:t>
                      </a:r>
                    </a:p>
                  </a:txBody>
                  <a:tcPr/>
                </a:tc>
                <a:extLst>
                  <a:ext uri="{0D108BD9-81ED-4DB2-BD59-A6C34878D82A}">
                    <a16:rowId xmlns:a16="http://schemas.microsoft.com/office/drawing/2014/main" val="3769853866"/>
                  </a:ext>
                </a:extLst>
              </a:tr>
              <a:tr h="391052">
                <a:tc>
                  <a:txBody>
                    <a:bodyPr/>
                    <a:lstStyle/>
                    <a:p>
                      <a:endParaRPr lang="en-GB" sz="1000" dirty="0"/>
                    </a:p>
                  </a:txBody>
                  <a:tcPr/>
                </a:tc>
                <a:tc>
                  <a:txBody>
                    <a:bodyPr/>
                    <a:lstStyle/>
                    <a:p>
                      <a:r>
                        <a:rPr lang="en-GB" sz="1000" dirty="0"/>
                        <a:t>Theatre Utilisation</a:t>
                      </a:r>
                      <a:r>
                        <a:rPr lang="en-GB" sz="1000" baseline="0" dirty="0"/>
                        <a:t> Operating Times</a:t>
                      </a:r>
                      <a:endParaRPr lang="en-GB" sz="1000" dirty="0"/>
                    </a:p>
                  </a:txBody>
                  <a:tcPr/>
                </a:tc>
                <a:tc>
                  <a:txBody>
                    <a:bodyPr/>
                    <a:lstStyle/>
                    <a:p>
                      <a:r>
                        <a:rPr lang="en-GB" sz="1000" dirty="0"/>
                        <a:t>reported</a:t>
                      </a:r>
                    </a:p>
                  </a:txBody>
                  <a:tcPr/>
                </a:tc>
                <a:extLst>
                  <a:ext uri="{0D108BD9-81ED-4DB2-BD59-A6C34878D82A}">
                    <a16:rowId xmlns:a16="http://schemas.microsoft.com/office/drawing/2014/main" val="424557630"/>
                  </a:ext>
                </a:extLst>
              </a:tr>
              <a:tr h="292593">
                <a:tc>
                  <a:txBody>
                    <a:bodyPr/>
                    <a:lstStyle/>
                    <a:p>
                      <a:r>
                        <a:rPr lang="en-GB" sz="1000" dirty="0"/>
                        <a:t>Community Care</a:t>
                      </a:r>
                    </a:p>
                  </a:txBody>
                  <a:tcPr/>
                </a:tc>
                <a:tc>
                  <a:txBody>
                    <a:bodyPr/>
                    <a:lstStyle/>
                    <a:p>
                      <a:r>
                        <a:rPr lang="en-GB" sz="1000" dirty="0"/>
                        <a:t>Unmet</a:t>
                      </a:r>
                      <a:r>
                        <a:rPr lang="en-GB" sz="1000" baseline="0" dirty="0"/>
                        <a:t> Need</a:t>
                      </a:r>
                      <a:endParaRPr lang="en-GB" sz="1000" dirty="0"/>
                    </a:p>
                  </a:txBody>
                  <a:tcPr/>
                </a:tc>
                <a:tc>
                  <a:txBody>
                    <a:bodyPr/>
                    <a:lstStyle/>
                    <a:p>
                      <a:r>
                        <a:rPr lang="en-GB" sz="1000" dirty="0"/>
                        <a:t>reported</a:t>
                      </a:r>
                    </a:p>
                  </a:txBody>
                  <a:tcPr/>
                </a:tc>
                <a:extLst>
                  <a:ext uri="{0D108BD9-81ED-4DB2-BD59-A6C34878D82A}">
                    <a16:rowId xmlns:a16="http://schemas.microsoft.com/office/drawing/2014/main" val="2847064234"/>
                  </a:ext>
                </a:extLst>
              </a:tr>
              <a:tr h="360971">
                <a:tc>
                  <a:txBody>
                    <a:bodyPr/>
                    <a:lstStyle/>
                    <a:p>
                      <a:endParaRPr lang="en-GB" dirty="0"/>
                    </a:p>
                  </a:txBody>
                  <a:tcPr/>
                </a:tc>
                <a:tc>
                  <a:txBody>
                    <a:bodyPr/>
                    <a:lstStyle/>
                    <a:p>
                      <a:pPr marL="0" algn="l" defTabSz="914400" rtl="0" eaLnBrk="1" latinLnBrk="0" hangingPunct="1"/>
                      <a:r>
                        <a:rPr lang="en-GB" sz="1000" kern="1200" dirty="0">
                          <a:solidFill>
                            <a:schemeClr val="dk1"/>
                          </a:solidFill>
                          <a:latin typeface="+mn-lt"/>
                          <a:ea typeface="+mn-ea"/>
                          <a:cs typeface="+mn-cs"/>
                        </a:rPr>
                        <a:t>Direct Payments</a:t>
                      </a:r>
                    </a:p>
                  </a:txBody>
                  <a:tcPr/>
                </a:tc>
                <a:tc>
                  <a:txBody>
                    <a:bodyPr/>
                    <a:lstStyle/>
                    <a:p>
                      <a:r>
                        <a:rPr lang="en-GB" sz="1000" dirty="0"/>
                        <a:t>reported</a:t>
                      </a:r>
                    </a:p>
                  </a:txBody>
                  <a:tcPr/>
                </a:tc>
                <a:extLst>
                  <a:ext uri="{0D108BD9-81ED-4DB2-BD59-A6C34878D82A}">
                    <a16:rowId xmlns:a16="http://schemas.microsoft.com/office/drawing/2014/main" val="4096999346"/>
                  </a:ext>
                </a:extLst>
              </a:tr>
              <a:tr h="336709">
                <a:tc>
                  <a:txBody>
                    <a:bodyPr/>
                    <a:lstStyle/>
                    <a:p>
                      <a:endParaRPr lang="en-GB" sz="1000" dirty="0"/>
                    </a:p>
                  </a:txBody>
                  <a:tcPr/>
                </a:tc>
                <a:tc>
                  <a:txBody>
                    <a:bodyPr/>
                    <a:lstStyle/>
                    <a:p>
                      <a:pPr marL="0" algn="l" defTabSz="914400" rtl="0" eaLnBrk="1" latinLnBrk="0" hangingPunct="1"/>
                      <a:r>
                        <a:rPr lang="en-GB" sz="1000" kern="1200" dirty="0">
                          <a:solidFill>
                            <a:schemeClr val="dk1"/>
                          </a:solidFill>
                          <a:latin typeface="+mn-lt"/>
                          <a:ea typeface="+mn-ea"/>
                          <a:cs typeface="+mn-cs"/>
                        </a:rPr>
                        <a:t>Unallocated Cases</a:t>
                      </a:r>
                    </a:p>
                  </a:txBody>
                  <a:tcPr/>
                </a:tc>
                <a:tc>
                  <a:txBody>
                    <a:bodyPr/>
                    <a:lstStyle/>
                    <a:p>
                      <a:r>
                        <a:rPr lang="en-GB" sz="1000" dirty="0"/>
                        <a:t>reported</a:t>
                      </a:r>
                    </a:p>
                  </a:txBody>
                  <a:tcPr/>
                </a:tc>
                <a:extLst>
                  <a:ext uri="{0D108BD9-81ED-4DB2-BD59-A6C34878D82A}">
                    <a16:rowId xmlns:a16="http://schemas.microsoft.com/office/drawing/2014/main" val="386425772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21097966"/>
              </p:ext>
            </p:extLst>
          </p:nvPr>
        </p:nvGraphicFramePr>
        <p:xfrm>
          <a:off x="5681750" y="811112"/>
          <a:ext cx="5404657" cy="4734384"/>
        </p:xfrm>
        <a:graphic>
          <a:graphicData uri="http://schemas.openxmlformats.org/drawingml/2006/table">
            <a:tbl>
              <a:tblPr firstRow="1" bandRow="1">
                <a:tableStyleId>{5C22544A-7EE6-4342-B048-85BDC9FD1C3A}</a:tableStyleId>
              </a:tblPr>
              <a:tblGrid>
                <a:gridCol w="2054629">
                  <a:extLst>
                    <a:ext uri="{9D8B030D-6E8A-4147-A177-3AD203B41FA5}">
                      <a16:colId xmlns:a16="http://schemas.microsoft.com/office/drawing/2014/main" val="2597448028"/>
                    </a:ext>
                  </a:extLst>
                </a:gridCol>
                <a:gridCol w="2252749">
                  <a:extLst>
                    <a:ext uri="{9D8B030D-6E8A-4147-A177-3AD203B41FA5}">
                      <a16:colId xmlns:a16="http://schemas.microsoft.com/office/drawing/2014/main" val="1487715066"/>
                    </a:ext>
                  </a:extLst>
                </a:gridCol>
                <a:gridCol w="1097279">
                  <a:extLst>
                    <a:ext uri="{9D8B030D-6E8A-4147-A177-3AD203B41FA5}">
                      <a16:colId xmlns:a16="http://schemas.microsoft.com/office/drawing/2014/main" val="1088389295"/>
                    </a:ext>
                  </a:extLst>
                </a:gridCol>
              </a:tblGrid>
              <a:tr h="361482">
                <a:tc>
                  <a:txBody>
                    <a:bodyPr/>
                    <a:lstStyle/>
                    <a:p>
                      <a:r>
                        <a:rPr lang="en-GB" dirty="0"/>
                        <a:t>Indicator</a:t>
                      </a:r>
                    </a:p>
                  </a:txBody>
                  <a:tcPr/>
                </a:tc>
                <a:tc>
                  <a:txBody>
                    <a:bodyPr/>
                    <a:lstStyle/>
                    <a:p>
                      <a:r>
                        <a:rPr lang="en-GB" dirty="0"/>
                        <a:t>Metric</a:t>
                      </a:r>
                    </a:p>
                  </a:txBody>
                  <a:tcPr/>
                </a:tc>
                <a:tc>
                  <a:txBody>
                    <a:bodyPr/>
                    <a:lstStyle/>
                    <a:p>
                      <a:r>
                        <a:rPr lang="en-GB" dirty="0"/>
                        <a:t>Status</a:t>
                      </a:r>
                    </a:p>
                  </a:txBody>
                  <a:tcPr/>
                </a:tc>
                <a:extLst>
                  <a:ext uri="{0D108BD9-81ED-4DB2-BD59-A6C34878D82A}">
                    <a16:rowId xmlns:a16="http://schemas.microsoft.com/office/drawing/2014/main" val="3554096640"/>
                  </a:ext>
                </a:extLst>
              </a:tr>
              <a:tr h="391606">
                <a:tc>
                  <a:txBody>
                    <a:bodyPr/>
                    <a:lstStyle/>
                    <a:p>
                      <a:pPr marL="0" algn="l" defTabSz="914400" rtl="0" eaLnBrk="1" latinLnBrk="0" hangingPunct="1"/>
                      <a:r>
                        <a:rPr lang="en-GB" sz="1000" b="1" u="sng" kern="1200" dirty="0">
                          <a:solidFill>
                            <a:schemeClr val="dk1"/>
                          </a:solidFill>
                          <a:latin typeface="+mn-lt"/>
                          <a:ea typeface="+mn-ea"/>
                          <a:cs typeface="+mn-cs"/>
                        </a:rPr>
                        <a:t>Efficiency &amp; Productivity</a:t>
                      </a:r>
                    </a:p>
                  </a:txBody>
                  <a:tcPr/>
                </a:tc>
                <a:tc>
                  <a:txBody>
                    <a:bodyPr/>
                    <a:lstStyle/>
                    <a:p>
                      <a:pPr marL="0" algn="l" defTabSz="914400" rtl="0" eaLnBrk="1" latinLnBrk="0" hangingPunct="1"/>
                      <a:r>
                        <a:rPr lang="en-GB" sz="1000" kern="1200" dirty="0">
                          <a:solidFill>
                            <a:schemeClr val="dk1"/>
                          </a:solidFill>
                          <a:latin typeface="+mn-lt"/>
                          <a:ea typeface="+mn-ea"/>
                          <a:cs typeface="+mn-cs"/>
                        </a:rPr>
                        <a:t>Elective Average Length of Stay (5 specialties)</a:t>
                      </a:r>
                    </a:p>
                  </a:txBody>
                  <a:tcPr/>
                </a:tc>
                <a:tc>
                  <a:txBody>
                    <a:bodyPr/>
                    <a:lstStyle/>
                    <a:p>
                      <a:r>
                        <a:rPr lang="en-GB" sz="1000" dirty="0"/>
                        <a:t>reported</a:t>
                      </a:r>
                    </a:p>
                  </a:txBody>
                  <a:tcPr/>
                </a:tc>
                <a:extLst>
                  <a:ext uri="{0D108BD9-81ED-4DB2-BD59-A6C34878D82A}">
                    <a16:rowId xmlns:a16="http://schemas.microsoft.com/office/drawing/2014/main" val="610882822"/>
                  </a:ext>
                </a:extLst>
              </a:tr>
              <a:tr h="386478">
                <a:tc>
                  <a:txBody>
                    <a:bodyPr/>
                    <a:lstStyle/>
                    <a:p>
                      <a:r>
                        <a:rPr lang="en-GB" sz="1000" b="1" u="sng" dirty="0"/>
                        <a:t>Access Improvement/Ministerial</a:t>
                      </a:r>
                      <a:r>
                        <a:rPr lang="en-GB" sz="1000" b="1" u="sng" baseline="0" dirty="0"/>
                        <a:t> Access Targets</a:t>
                      </a:r>
                      <a:endParaRPr lang="en-GB" sz="1000" b="1" u="sng"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4212390927"/>
                  </a:ext>
                </a:extLst>
              </a:tr>
              <a:tr h="332771">
                <a:tc>
                  <a:txBody>
                    <a:bodyPr/>
                    <a:lstStyle/>
                    <a:p>
                      <a:r>
                        <a:rPr lang="en-GB" sz="1000" dirty="0"/>
                        <a:t>Elective Care</a:t>
                      </a:r>
                    </a:p>
                  </a:txBody>
                  <a:tcPr/>
                </a:tc>
                <a:tc>
                  <a:txBody>
                    <a:bodyPr/>
                    <a:lstStyle/>
                    <a:p>
                      <a:r>
                        <a:rPr lang="en-GB" sz="1000" dirty="0"/>
                        <a:t>Diagnostic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3488794479"/>
                  </a:ext>
                </a:extLst>
              </a:tr>
              <a:tr h="386478">
                <a:tc>
                  <a:txBody>
                    <a:bodyPr/>
                    <a:lstStyle/>
                    <a:p>
                      <a:endParaRPr lang="en-GB" sz="1000" dirty="0"/>
                    </a:p>
                  </a:txBody>
                  <a:tcPr/>
                </a:tc>
                <a:tc>
                  <a:txBody>
                    <a:bodyPr/>
                    <a:lstStyle/>
                    <a:p>
                      <a:r>
                        <a:rPr lang="en-GB" sz="1000" dirty="0"/>
                        <a:t>New Consultant Outpatient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187973304"/>
                  </a:ext>
                </a:extLst>
              </a:tr>
              <a:tr h="386478">
                <a:tc>
                  <a:txBody>
                    <a:bodyPr/>
                    <a:lstStyle/>
                    <a:p>
                      <a:endParaRPr lang="en-GB" sz="1000" dirty="0"/>
                    </a:p>
                  </a:txBody>
                  <a:tcPr/>
                </a:tc>
                <a:tc>
                  <a:txBody>
                    <a:bodyPr/>
                    <a:lstStyle/>
                    <a:p>
                      <a:r>
                        <a:rPr lang="en-GB" sz="1000" dirty="0"/>
                        <a:t>Inpatient/</a:t>
                      </a:r>
                      <a:r>
                        <a:rPr lang="en-GB" sz="1000" dirty="0" err="1"/>
                        <a:t>Daycase</a:t>
                      </a:r>
                      <a:r>
                        <a:rPr lang="en-GB" sz="1000" dirty="0"/>
                        <a:t>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687640351"/>
                  </a:ext>
                </a:extLst>
              </a:tr>
              <a:tr h="386478">
                <a:tc>
                  <a:txBody>
                    <a:bodyPr/>
                    <a:lstStyle/>
                    <a:p>
                      <a:endParaRPr lang="en-GB" sz="1000"/>
                    </a:p>
                  </a:txBody>
                  <a:tcPr/>
                </a:tc>
                <a:tc>
                  <a:txBody>
                    <a:bodyPr/>
                    <a:lstStyle/>
                    <a:p>
                      <a:r>
                        <a:rPr lang="en-GB" sz="1000" dirty="0"/>
                        <a:t>AHP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p>
                      <a:endParaRPr lang="en-GB" sz="1000" dirty="0"/>
                    </a:p>
                  </a:txBody>
                  <a:tcPr/>
                </a:tc>
                <a:extLst>
                  <a:ext uri="{0D108BD9-81ED-4DB2-BD59-A6C34878D82A}">
                    <a16:rowId xmlns:a16="http://schemas.microsoft.com/office/drawing/2014/main" val="3463765370"/>
                  </a:ext>
                </a:extLst>
              </a:tr>
              <a:tr h="255139">
                <a:tc>
                  <a:txBody>
                    <a:bodyPr/>
                    <a:lstStyle/>
                    <a:p>
                      <a:r>
                        <a:rPr lang="en-GB" sz="1000" dirty="0"/>
                        <a:t>Cancer Services</a:t>
                      </a:r>
                    </a:p>
                  </a:txBody>
                  <a:tcPr/>
                </a:tc>
                <a:tc>
                  <a:txBody>
                    <a:bodyPr/>
                    <a:lstStyle/>
                    <a:p>
                      <a:r>
                        <a:rPr lang="en-GB" sz="1000" dirty="0"/>
                        <a:t>31 &amp; 62 Day</a:t>
                      </a:r>
                      <a:r>
                        <a:rPr lang="en-GB" sz="1000" baseline="0" dirty="0"/>
                        <a:t> Waits</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1772636353"/>
                  </a:ext>
                </a:extLst>
              </a:tr>
              <a:tr h="240988">
                <a:tc>
                  <a:txBody>
                    <a:bodyPr/>
                    <a:lstStyle/>
                    <a:p>
                      <a:r>
                        <a:rPr lang="en-GB" sz="1000" dirty="0"/>
                        <a:t>Unscheduled Care</a:t>
                      </a:r>
                    </a:p>
                  </a:txBody>
                  <a:tcPr/>
                </a:tc>
                <a:tc>
                  <a:txBody>
                    <a:bodyPr/>
                    <a:lstStyle/>
                    <a:p>
                      <a:r>
                        <a:rPr lang="en-GB" sz="1000" dirty="0"/>
                        <a:t>ED Attendances</a:t>
                      </a:r>
                      <a:r>
                        <a:rPr lang="en-GB" sz="1000" baseline="0" dirty="0"/>
                        <a:t> Waiting &lt; 4 hours</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1623480876"/>
                  </a:ext>
                </a:extLst>
              </a:tr>
              <a:tr h="386478">
                <a:tc>
                  <a:txBody>
                    <a:bodyPr/>
                    <a:lstStyle/>
                    <a:p>
                      <a:r>
                        <a:rPr lang="en-GB" sz="1000" dirty="0"/>
                        <a:t>Mental Health Services</a:t>
                      </a:r>
                    </a:p>
                  </a:txBody>
                  <a:tcPr/>
                </a:tc>
                <a:tc>
                  <a:txBody>
                    <a:bodyPr/>
                    <a:lstStyle/>
                    <a:p>
                      <a:r>
                        <a:rPr lang="en-GB" sz="1000" dirty="0"/>
                        <a:t>Child &amp; Adolescent Mental Health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reported</a:t>
                      </a:r>
                    </a:p>
                  </a:txBody>
                  <a:tcPr/>
                </a:tc>
                <a:extLst>
                  <a:ext uri="{0D108BD9-81ED-4DB2-BD59-A6C34878D82A}">
                    <a16:rowId xmlns:a16="http://schemas.microsoft.com/office/drawing/2014/main" val="2486570506"/>
                  </a:ext>
                </a:extLst>
              </a:tr>
              <a:tr h="386478">
                <a:tc>
                  <a:txBody>
                    <a:bodyPr/>
                    <a:lstStyle/>
                    <a:p>
                      <a:endParaRPr lang="en-GB" sz="1000" dirty="0"/>
                    </a:p>
                  </a:txBody>
                  <a:tcPr/>
                </a:tc>
                <a:tc>
                  <a:txBody>
                    <a:bodyPr/>
                    <a:lstStyle/>
                    <a:p>
                      <a:r>
                        <a:rPr lang="en-GB" sz="1000" dirty="0"/>
                        <a:t>Adult Mental Health Waits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not reported</a:t>
                      </a:r>
                      <a:r>
                        <a:rPr lang="en-GB" sz="1000" baseline="0" dirty="0"/>
                        <a:t> – low confidence</a:t>
                      </a:r>
                      <a:endParaRPr lang="en-GB" sz="1000" dirty="0"/>
                    </a:p>
                  </a:txBody>
                  <a:tcPr/>
                </a:tc>
                <a:extLst>
                  <a:ext uri="{0D108BD9-81ED-4DB2-BD59-A6C34878D82A}">
                    <a16:rowId xmlns:a16="http://schemas.microsoft.com/office/drawing/2014/main" val="3091876976"/>
                  </a:ext>
                </a:extLst>
              </a:tr>
              <a:tr h="289171">
                <a:tc>
                  <a:txBody>
                    <a:bodyPr/>
                    <a:lstStyle/>
                    <a:p>
                      <a:r>
                        <a:rPr lang="en-GB" sz="1000" b="1" u="sng" dirty="0"/>
                        <a:t>Safety</a:t>
                      </a:r>
                      <a:r>
                        <a:rPr lang="en-GB" sz="1000" b="1" u="sng" baseline="0" dirty="0"/>
                        <a:t> &amp; Quality</a:t>
                      </a:r>
                      <a:endParaRPr lang="en-GB" sz="1000" b="1" u="sng" dirty="0"/>
                    </a:p>
                  </a:txBody>
                  <a:tcPr/>
                </a:tc>
                <a:tc>
                  <a:txBody>
                    <a:bodyPr/>
                    <a:lstStyle/>
                    <a:p>
                      <a:r>
                        <a:rPr lang="en-GB" sz="1000" dirty="0"/>
                        <a:t>Antimicrobial Consumption</a:t>
                      </a:r>
                    </a:p>
                  </a:txBody>
                  <a:tcPr/>
                </a:tc>
                <a:tc>
                  <a:txBody>
                    <a:bodyPr/>
                    <a:lstStyle/>
                    <a:p>
                      <a:r>
                        <a:rPr lang="en-GB" sz="1000" dirty="0"/>
                        <a:t>undergoing validation</a:t>
                      </a:r>
                    </a:p>
                  </a:txBody>
                  <a:tcPr/>
                </a:tc>
                <a:extLst>
                  <a:ext uri="{0D108BD9-81ED-4DB2-BD59-A6C34878D82A}">
                    <a16:rowId xmlns:a16="http://schemas.microsoft.com/office/drawing/2014/main" val="3986456891"/>
                  </a:ext>
                </a:extLst>
              </a:tr>
              <a:tr h="361482">
                <a:tc>
                  <a:txBody>
                    <a:bodyPr/>
                    <a:lstStyle/>
                    <a:p>
                      <a:pPr marL="0" algn="l" defTabSz="914400" rtl="0" eaLnBrk="1" latinLnBrk="0" hangingPunct="1"/>
                      <a:endParaRPr lang="en-GB" sz="1000" kern="1200" dirty="0">
                        <a:solidFill>
                          <a:schemeClr val="dk1"/>
                        </a:solidFill>
                        <a:latin typeface="+mn-lt"/>
                        <a:ea typeface="+mn-ea"/>
                        <a:cs typeface="+mn-cs"/>
                      </a:endParaRPr>
                    </a:p>
                  </a:txBody>
                  <a:tcPr/>
                </a:tc>
                <a:tc>
                  <a:txBody>
                    <a:bodyPr/>
                    <a:lstStyle/>
                    <a:p>
                      <a:pPr marL="0" algn="l" defTabSz="914400" rtl="0" eaLnBrk="1" latinLnBrk="0" hangingPunct="1"/>
                      <a:r>
                        <a:rPr lang="en-GB" sz="1000" kern="1200" dirty="0">
                          <a:solidFill>
                            <a:schemeClr val="dk1"/>
                          </a:solidFill>
                          <a:latin typeface="+mn-lt"/>
                          <a:ea typeface="+mn-ea"/>
                          <a:cs typeface="+mn-cs"/>
                        </a:rPr>
                        <a:t>Healthcare Acquired Infections</a:t>
                      </a:r>
                      <a:r>
                        <a:rPr lang="en-GB" sz="1000" kern="1200" baseline="0" dirty="0">
                          <a:solidFill>
                            <a:schemeClr val="dk1"/>
                          </a:solidFill>
                          <a:latin typeface="+mn-lt"/>
                          <a:ea typeface="+mn-ea"/>
                          <a:cs typeface="+mn-cs"/>
                        </a:rPr>
                        <a:t> (HCAI)</a:t>
                      </a:r>
                      <a:endParaRPr lang="en-GB" sz="10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not reported</a:t>
                      </a:r>
                      <a:r>
                        <a:rPr lang="en-GB" sz="1000" baseline="0" dirty="0"/>
                        <a:t> – low confidence</a:t>
                      </a:r>
                      <a:endParaRPr lang="en-GB" sz="1000" dirty="0"/>
                    </a:p>
                  </a:txBody>
                  <a:tcPr/>
                </a:tc>
                <a:extLst>
                  <a:ext uri="{0D108BD9-81ED-4DB2-BD59-A6C34878D82A}">
                    <a16:rowId xmlns:a16="http://schemas.microsoft.com/office/drawing/2014/main" val="2476970035"/>
                  </a:ext>
                </a:extLst>
              </a:tr>
            </a:tbl>
          </a:graphicData>
        </a:graphic>
      </p:graphicFrame>
    </p:spTree>
    <p:extLst>
      <p:ext uri="{BB962C8B-B14F-4D97-AF65-F5344CB8AC3E}">
        <p14:creationId xmlns:p14="http://schemas.microsoft.com/office/powerpoint/2010/main" val="189101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Section 1 – Headlines</a:t>
            </a:r>
          </a:p>
        </p:txBody>
      </p:sp>
      <p:sp>
        <p:nvSpPr>
          <p:cNvPr id="3" name="Rectangle 2"/>
          <p:cNvSpPr/>
          <p:nvPr/>
        </p:nvSpPr>
        <p:spPr>
          <a:xfrm>
            <a:off x="274320" y="1078992"/>
            <a:ext cx="9174480" cy="378565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Reporting period – July 2025 in-month performance and cumulative data April – July 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Ongoing confidence issues in reporting in a number of areas as we try to understand how the new data differs from reporting pre-encompass. Validation is ongoing also to ensure all relevant data is captured within reports.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31 and 62 day cancer data is reported, but subject to ongoing validation.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ED 12hr performance &amp; did not waits consistently above targets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Review DNA rates falling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Endoscopy theatres running above target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Targets not met in relation to all </a:t>
            </a: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waiting lists.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Waiting lists are subject to ongoing validation.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Patient experience report for July – 99%</a:t>
            </a:r>
            <a:r>
              <a:rPr kumimoji="0" lang="en-GB" sz="2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a:t>
            </a:r>
          </a:p>
        </p:txBody>
      </p:sp>
    </p:spTree>
    <p:extLst>
      <p:ext uri="{BB962C8B-B14F-4D97-AF65-F5344CB8AC3E}">
        <p14:creationId xmlns:p14="http://schemas.microsoft.com/office/powerpoint/2010/main" val="184612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2 – Key SOMs Indicators - Performance</a:t>
            </a:r>
          </a:p>
        </p:txBody>
      </p:sp>
      <p:graphicFrame>
        <p:nvGraphicFramePr>
          <p:cNvPr id="21" name="Table 20"/>
          <p:cNvGraphicFramePr>
            <a:graphicFrameLocks noGrp="1"/>
          </p:cNvGraphicFramePr>
          <p:nvPr>
            <p:extLst>
              <p:ext uri="{D42A27DB-BD31-4B8C-83A1-F6EECF244321}">
                <p14:modId xmlns:p14="http://schemas.microsoft.com/office/powerpoint/2010/main" val="3297910074"/>
              </p:ext>
            </p:extLst>
          </p:nvPr>
        </p:nvGraphicFramePr>
        <p:xfrm>
          <a:off x="98367" y="540327"/>
          <a:ext cx="11995266" cy="6175641"/>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63782">
                  <a:extLst>
                    <a:ext uri="{9D8B030D-6E8A-4147-A177-3AD203B41FA5}">
                      <a16:colId xmlns:a16="http://schemas.microsoft.com/office/drawing/2014/main" val="3247098725"/>
                    </a:ext>
                  </a:extLst>
                </a:gridCol>
                <a:gridCol w="1246909">
                  <a:extLst>
                    <a:ext uri="{9D8B030D-6E8A-4147-A177-3AD203B41FA5}">
                      <a16:colId xmlns:a16="http://schemas.microsoft.com/office/drawing/2014/main" val="3934673934"/>
                    </a:ext>
                  </a:extLst>
                </a:gridCol>
                <a:gridCol w="739833">
                  <a:extLst>
                    <a:ext uri="{9D8B030D-6E8A-4147-A177-3AD203B41FA5}">
                      <a16:colId xmlns:a16="http://schemas.microsoft.com/office/drawing/2014/main" val="340205772"/>
                    </a:ext>
                  </a:extLst>
                </a:gridCol>
                <a:gridCol w="822960">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19881">
                <a:tc>
                  <a:txBody>
                    <a:bodyPr/>
                    <a:lstStyle/>
                    <a:p>
                      <a:r>
                        <a:rPr lang="en-GB" sz="1200" dirty="0">
                          <a:solidFill>
                            <a:schemeClr val="bg1"/>
                          </a:solidFill>
                        </a:rPr>
                        <a:t>Service Area</a:t>
                      </a:r>
                    </a:p>
                    <a:p>
                      <a:endParaRPr lang="en-GB" sz="1200" dirty="0">
                        <a:solidFill>
                          <a:schemeClr val="bg1"/>
                        </a:solidFill>
                      </a:endParaRPr>
                    </a:p>
                  </a:txBody>
                  <a:tcPr/>
                </a:tc>
                <a:tc>
                  <a:txBody>
                    <a:bodyPr/>
                    <a:lstStyle/>
                    <a:p>
                      <a:r>
                        <a:rPr lang="en-GB" sz="1200" dirty="0"/>
                        <a:t>Metric</a:t>
                      </a:r>
                    </a:p>
                  </a:txBody>
                  <a:tcPr/>
                </a:tc>
                <a:tc>
                  <a:txBody>
                    <a:bodyPr/>
                    <a:lstStyle/>
                    <a:p>
                      <a:r>
                        <a:rPr lang="en-GB" sz="1200" dirty="0"/>
                        <a:t>July 25 Target</a:t>
                      </a:r>
                    </a:p>
                  </a:txBody>
                  <a:tcPr/>
                </a:tc>
                <a:tc>
                  <a:txBody>
                    <a:bodyPr/>
                    <a:lstStyle/>
                    <a:p>
                      <a:r>
                        <a:rPr lang="en-GB" sz="1200" dirty="0"/>
                        <a:t>July 25 In-month Performance</a:t>
                      </a:r>
                    </a:p>
                  </a:txBody>
                  <a:tcPr/>
                </a:tc>
                <a:tc>
                  <a:txBody>
                    <a:bodyPr/>
                    <a:lstStyle/>
                    <a:p>
                      <a:r>
                        <a:rPr lang="en-GB" sz="1200" dirty="0"/>
                        <a:t>Cumulative Activity YTD</a:t>
                      </a:r>
                    </a:p>
                  </a:txBody>
                  <a:tcPr/>
                </a:tc>
                <a:tc>
                  <a:txBody>
                    <a:bodyPr/>
                    <a:lstStyle/>
                    <a:p>
                      <a:pPr algn="ctr"/>
                      <a:r>
                        <a:rPr lang="en-GB" sz="1200" dirty="0"/>
                        <a:t>Rag Status</a:t>
                      </a:r>
                    </a:p>
                    <a:p>
                      <a:pPr algn="ctr"/>
                      <a:r>
                        <a:rPr lang="en-GB" sz="1000" dirty="0">
                          <a:solidFill>
                            <a:schemeClr val="bg1"/>
                          </a:solidFill>
                        </a:rPr>
                        <a:t>July 25</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427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baseline="0" dirty="0"/>
                        <a:t> - </a:t>
                      </a:r>
                      <a:r>
                        <a:rPr lang="en-GB" sz="1200" b="1" dirty="0"/>
                        <a:t>Unscheduled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Patients Not Waiting in ED – Mater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1% reduction compared to 2024/25</a:t>
                      </a:r>
                    </a:p>
                  </a:txBody>
                  <a:tcPr/>
                </a:tc>
                <a:tc>
                  <a:txBody>
                    <a:bodyPr/>
                    <a:lstStyle/>
                    <a:p>
                      <a:r>
                        <a:rPr lang="en-GB" sz="1100" dirty="0"/>
                        <a:t>21.8%</a:t>
                      </a:r>
                    </a:p>
                  </a:txBody>
                  <a:tcPr/>
                </a:tc>
                <a:tc>
                  <a:txBody>
                    <a:bodyPr/>
                    <a:lstStyle/>
                    <a:p>
                      <a:r>
                        <a:rPr lang="en-GB" sz="1100" dirty="0"/>
                        <a:t>13.3% - </a:t>
                      </a:r>
                    </a:p>
                    <a:p>
                      <a:r>
                        <a:rPr lang="en-GB" sz="1100" dirty="0"/>
                        <a:t>8.45%</a:t>
                      </a:r>
                      <a:r>
                        <a:rPr lang="en-GB" sz="1100" baseline="0" dirty="0"/>
                        <a:t> under target</a:t>
                      </a:r>
                      <a:endParaRPr lang="en-GB" sz="1100" dirty="0"/>
                    </a:p>
                  </a:txBody>
                  <a:tcPr/>
                </a:tc>
                <a:tc>
                  <a:txBody>
                    <a:bodyPr/>
                    <a:lstStyle/>
                    <a:p>
                      <a:r>
                        <a:rPr lang="en-GB" sz="1100" b="1" dirty="0"/>
                        <a:t>14.3% against</a:t>
                      </a:r>
                      <a:r>
                        <a:rPr lang="en-GB" sz="1100" b="1" baseline="0" dirty="0"/>
                        <a:t> a target of 18.0%</a:t>
                      </a:r>
                      <a:endParaRPr lang="en-GB" sz="1100" b="1" dirty="0"/>
                    </a:p>
                  </a:txBody>
                  <a:tcPr/>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90196">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Patients Not Waiting in ED - RBHSC</a:t>
                      </a:r>
                    </a:p>
                    <a:p>
                      <a:endParaRPr lang="en-GB" sz="1100" dirty="0"/>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1% reduction compared to 2024/25</a:t>
                      </a:r>
                    </a:p>
                    <a:p>
                      <a:endParaRPr lang="en-GB" sz="1100" dirty="0"/>
                    </a:p>
                  </a:txBody>
                  <a:tcPr marL="60960" marR="60960" marT="30480" marB="30480"/>
                </a:tc>
                <a:tc>
                  <a:txBody>
                    <a:bodyPr/>
                    <a:lstStyle/>
                    <a:p>
                      <a:r>
                        <a:rPr lang="en-GB" sz="1100" dirty="0"/>
                        <a:t>2.2%</a:t>
                      </a:r>
                    </a:p>
                  </a:txBody>
                  <a:tcPr marL="60960" marR="60960" marT="30480" marB="30480"/>
                </a:tc>
                <a:tc>
                  <a:txBody>
                    <a:bodyPr/>
                    <a:lstStyle/>
                    <a:p>
                      <a:r>
                        <a:rPr lang="en-GB" sz="1100" dirty="0"/>
                        <a:t>1.5% - </a:t>
                      </a:r>
                    </a:p>
                    <a:p>
                      <a:r>
                        <a:rPr lang="en-GB" sz="1100" dirty="0"/>
                        <a:t>0.67% under target</a:t>
                      </a:r>
                    </a:p>
                  </a:txBody>
                  <a:tcPr marL="60960" marR="60960" marT="30480" marB="30480"/>
                </a:tc>
                <a:tc>
                  <a:txBody>
                    <a:bodyPr/>
                    <a:lstStyle/>
                    <a:p>
                      <a:r>
                        <a:rPr lang="en-GB" sz="1100" b="1" dirty="0"/>
                        <a:t>4.0%</a:t>
                      </a:r>
                      <a:r>
                        <a:rPr lang="en-GB" sz="1100" b="1" baseline="0" dirty="0"/>
                        <a:t> against a target of 6.2%</a:t>
                      </a:r>
                      <a:endParaRPr lang="en-GB" sz="1100" b="1" dirty="0"/>
                    </a:p>
                  </a:txBody>
                  <a:tcPr/>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294223">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Patients Not Waiting in ED - RVH</a:t>
                      </a:r>
                    </a:p>
                    <a:p>
                      <a:endParaRPr lang="en-GB" sz="1100" dirty="0"/>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1% reduction compared to 2024/25</a:t>
                      </a:r>
                    </a:p>
                    <a:p>
                      <a:endParaRPr lang="en-GB" sz="1100" dirty="0"/>
                    </a:p>
                  </a:txBody>
                  <a:tcPr marL="60960" marR="60960" marT="30480" marB="30480"/>
                </a:tc>
                <a:tc>
                  <a:txBody>
                    <a:bodyPr/>
                    <a:lstStyle/>
                    <a:p>
                      <a:r>
                        <a:rPr lang="en-GB" sz="1100" dirty="0"/>
                        <a:t>15.6%</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7.3%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8.3% under target</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10.5% against</a:t>
                      </a:r>
                      <a:r>
                        <a:rPr lang="en-GB" sz="1100" b="1" baseline="0" dirty="0"/>
                        <a:t> a target of 16.3%</a:t>
                      </a:r>
                      <a:endParaRPr lang="en-GB" sz="1100" b="1" dirty="0"/>
                    </a:p>
                  </a:txBody>
                  <a:tcPr marL="60960" marR="60960" marT="30480" marB="30480"/>
                </a:tc>
                <a:tc>
                  <a:txBody>
                    <a:bodyPr/>
                    <a:lstStyle/>
                    <a:p>
                      <a:endParaRPr lang="en-GB" sz="1100" dirty="0"/>
                    </a:p>
                    <a:p>
                      <a:endParaRPr lang="en-GB" sz="1100" dirty="0"/>
                    </a:p>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23190">
                <a:tc>
                  <a:txBody>
                    <a:bodyPr/>
                    <a:lstStyle/>
                    <a:p>
                      <a:endParaRPr lang="en-GB" sz="1200"/>
                    </a:p>
                  </a:txBody>
                  <a:tcPr/>
                </a:tc>
                <a:tc>
                  <a:txBody>
                    <a:bodyPr/>
                    <a:lstStyle/>
                    <a:p>
                      <a:r>
                        <a:rPr lang="en-GB" sz="1100" dirty="0"/>
                        <a:t>ED – 12 Hour Target *</a:t>
                      </a:r>
                    </a:p>
                    <a:p>
                      <a:endParaRPr lang="en-GB" sz="1100" dirty="0"/>
                    </a:p>
                    <a:p>
                      <a:r>
                        <a:rPr lang="en-GB" sz="1000" b="1" dirty="0"/>
                        <a:t>Reduce</a:t>
                      </a:r>
                      <a:r>
                        <a:rPr lang="en-GB" sz="1000" b="1" baseline="0" dirty="0"/>
                        <a:t> the n</a:t>
                      </a:r>
                      <a:r>
                        <a:rPr lang="en-GB" sz="1000" b="1" dirty="0"/>
                        <a:t>umber of patients waiting &gt; 12 hours in </a:t>
                      </a:r>
                      <a:r>
                        <a:rPr lang="en-GB" sz="1000" b="1" dirty="0">
                          <a:solidFill>
                            <a:schemeClr val="tx1"/>
                          </a:solidFill>
                        </a:rPr>
                        <a:t>ED during 24/25 </a:t>
                      </a:r>
                      <a:r>
                        <a:rPr lang="en-GB" sz="1000" b="1" dirty="0"/>
                        <a:t>by 10%</a:t>
                      </a:r>
                    </a:p>
                  </a:txBody>
                  <a:tcPr marL="60960" marR="60960" marT="30480" marB="30480"/>
                </a:tc>
                <a:tc>
                  <a:txBody>
                    <a:bodyPr/>
                    <a:lstStyle/>
                    <a:p>
                      <a:r>
                        <a:rPr lang="en-GB" sz="1100" dirty="0"/>
                        <a:t>2,614</a:t>
                      </a:r>
                    </a:p>
                  </a:txBody>
                  <a:tcPr marL="60960" marR="60960" marT="30480" marB="30480"/>
                </a:tc>
                <a:tc>
                  <a:txBody>
                    <a:bodyPr/>
                    <a:lstStyle/>
                    <a:p>
                      <a:r>
                        <a:rPr lang="en-GB" sz="1100" dirty="0"/>
                        <a:t>2,193 patients waited &gt;</a:t>
                      </a:r>
                      <a:r>
                        <a:rPr lang="en-GB" sz="1100" baseline="0" dirty="0"/>
                        <a:t> 12 hours during July 2025.</a:t>
                      </a:r>
                      <a:endParaRPr lang="en-GB" sz="1100" dirty="0"/>
                    </a:p>
                    <a:p>
                      <a:endParaRPr lang="en-GB" sz="1100" dirty="0"/>
                    </a:p>
                    <a:p>
                      <a:r>
                        <a:rPr lang="en-GB" sz="1100" dirty="0"/>
                        <a:t>421 patients under expected target</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17.9% - 9,747 out of 54,523</a:t>
                      </a:r>
                    </a:p>
                  </a:txBody>
                  <a:tcPr/>
                </a:tc>
                <a:tc>
                  <a:txBody>
                    <a:bodyPr/>
                    <a:lstStyle/>
                    <a:p>
                      <a:endParaRPr lang="en-GB" sz="1100" dirty="0"/>
                    </a:p>
                    <a:p>
                      <a:endParaRPr lang="en-GB" sz="1100" dirty="0"/>
                    </a:p>
                    <a:p>
                      <a:endParaRPr lang="en-GB" sz="1100" dirty="0"/>
                    </a:p>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22" name="Picture 21" descr="A green circle with blue border."/>
          <p:cNvPicPr>
            <a:picLocks noChangeAspect="1"/>
          </p:cNvPicPr>
          <p:nvPr/>
        </p:nvPicPr>
        <p:blipFill>
          <a:blip r:embed="rId4"/>
          <a:stretch>
            <a:fillRect/>
          </a:stretch>
        </p:blipFill>
        <p:spPr>
          <a:xfrm>
            <a:off x="7208504" y="1507359"/>
            <a:ext cx="335309" cy="335309"/>
          </a:xfrm>
          <a:prstGeom prst="rect">
            <a:avLst/>
          </a:prstGeom>
        </p:spPr>
      </p:pic>
      <p:pic>
        <p:nvPicPr>
          <p:cNvPr id="30" name="Picture 29" descr="A green circle with blue border."/>
          <p:cNvPicPr>
            <a:picLocks noChangeAspect="1"/>
          </p:cNvPicPr>
          <p:nvPr/>
        </p:nvPicPr>
        <p:blipFill>
          <a:blip r:embed="rId4"/>
          <a:stretch>
            <a:fillRect/>
          </a:stretch>
        </p:blipFill>
        <p:spPr>
          <a:xfrm>
            <a:off x="7914401" y="1507358"/>
            <a:ext cx="335309" cy="335309"/>
          </a:xfrm>
          <a:prstGeom prst="rect">
            <a:avLst/>
          </a:prstGeom>
        </p:spPr>
      </p:pic>
      <p:pic>
        <p:nvPicPr>
          <p:cNvPr id="17" name="Picture 16" descr="A red triangle with blue border."/>
          <p:cNvPicPr>
            <a:picLocks noChangeAspect="1"/>
          </p:cNvPicPr>
          <p:nvPr/>
        </p:nvPicPr>
        <p:blipFill>
          <a:blip r:embed="rId5"/>
          <a:stretch>
            <a:fillRect/>
          </a:stretch>
        </p:blipFill>
        <p:spPr>
          <a:xfrm>
            <a:off x="7184481" y="2938503"/>
            <a:ext cx="354425" cy="346884"/>
          </a:xfrm>
          <a:prstGeom prst="rect">
            <a:avLst/>
          </a:prstGeom>
        </p:spPr>
      </p:pic>
      <p:pic>
        <p:nvPicPr>
          <p:cNvPr id="31" name="Picture 30" descr="A green circle with blue border.">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962915" y="2938503"/>
            <a:ext cx="335309" cy="335309"/>
          </a:xfrm>
          <a:prstGeom prst="rect">
            <a:avLst/>
          </a:prstGeom>
        </p:spPr>
      </p:pic>
      <p:pic>
        <p:nvPicPr>
          <p:cNvPr id="24" name="Picture 23" descr="A green circle with blue border.">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211502" y="4487091"/>
            <a:ext cx="335309" cy="335309"/>
          </a:xfrm>
          <a:prstGeom prst="rect">
            <a:avLst/>
          </a:prstGeom>
        </p:spPr>
      </p:pic>
      <p:pic>
        <p:nvPicPr>
          <p:cNvPr id="32" name="Picture 31" descr="A green circle with blue border."/>
          <p:cNvPicPr>
            <a:picLocks noChangeAspect="1"/>
          </p:cNvPicPr>
          <p:nvPr/>
        </p:nvPicPr>
        <p:blipFill>
          <a:blip r:embed="rId4"/>
          <a:stretch>
            <a:fillRect/>
          </a:stretch>
        </p:blipFill>
        <p:spPr>
          <a:xfrm>
            <a:off x="7962915" y="4487091"/>
            <a:ext cx="335309" cy="335309"/>
          </a:xfrm>
          <a:prstGeom prst="rect">
            <a:avLst/>
          </a:prstGeom>
        </p:spPr>
      </p:pic>
      <p:pic>
        <p:nvPicPr>
          <p:cNvPr id="25" name="Picture 24" descr="A green circle with blue border.">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208501" y="5780020"/>
            <a:ext cx="335309" cy="335309"/>
          </a:xfrm>
          <a:prstGeom prst="rect">
            <a:avLst/>
          </a:prstGeom>
        </p:spPr>
      </p:pic>
      <p:pic>
        <p:nvPicPr>
          <p:cNvPr id="33" name="Picture 32" descr="A green circle with blue border."/>
          <p:cNvPicPr>
            <a:picLocks noChangeAspect="1"/>
          </p:cNvPicPr>
          <p:nvPr/>
        </p:nvPicPr>
        <p:blipFill>
          <a:blip r:embed="rId4"/>
          <a:stretch>
            <a:fillRect/>
          </a:stretch>
        </p:blipFill>
        <p:spPr>
          <a:xfrm>
            <a:off x="8009512" y="5785573"/>
            <a:ext cx="335309" cy="335309"/>
          </a:xfrm>
          <a:prstGeom prst="rect">
            <a:avLst/>
          </a:prstGeom>
        </p:spPr>
      </p:pic>
      <p:pic>
        <p:nvPicPr>
          <p:cNvPr id="2" name="Picture 1" descr="A table showing the number of patients not waiting in ED in the Mater hospital. The table shows a 1% reduction compared to 2024/25"/>
          <p:cNvPicPr>
            <a:picLocks noChangeAspect="1"/>
          </p:cNvPicPr>
          <p:nvPr/>
        </p:nvPicPr>
        <p:blipFill>
          <a:blip r:embed="rId6"/>
          <a:stretch>
            <a:fillRect/>
          </a:stretch>
        </p:blipFill>
        <p:spPr>
          <a:xfrm>
            <a:off x="8611985" y="1214159"/>
            <a:ext cx="3481648" cy="1363145"/>
          </a:xfrm>
          <a:prstGeom prst="rect">
            <a:avLst/>
          </a:prstGeom>
        </p:spPr>
      </p:pic>
      <p:pic>
        <p:nvPicPr>
          <p:cNvPr id="5" name="Picture 4" descr="A graph showing Patients Not Waiting in ED at the Royal Belfast Hospital for Sick Children. the graph shows a 1% reduction compared to 2024/25."/>
          <p:cNvPicPr>
            <a:picLocks noChangeAspect="1"/>
          </p:cNvPicPr>
          <p:nvPr/>
        </p:nvPicPr>
        <p:blipFill>
          <a:blip r:embed="rId7"/>
          <a:stretch>
            <a:fillRect/>
          </a:stretch>
        </p:blipFill>
        <p:spPr>
          <a:xfrm>
            <a:off x="8611985" y="2624080"/>
            <a:ext cx="3481648" cy="1452459"/>
          </a:xfrm>
          <a:prstGeom prst="rect">
            <a:avLst/>
          </a:prstGeom>
        </p:spPr>
      </p:pic>
      <p:pic>
        <p:nvPicPr>
          <p:cNvPr id="6" name="Picture 5" descr="A graph showing Patients Not Waiting in ED at the Royal Victoria Hospital. The graph shows a 1% reduction compared to 2024/25."/>
          <p:cNvPicPr>
            <a:picLocks noChangeAspect="1"/>
          </p:cNvPicPr>
          <p:nvPr/>
        </p:nvPicPr>
        <p:blipFill>
          <a:blip r:embed="rId8"/>
          <a:stretch>
            <a:fillRect/>
          </a:stretch>
        </p:blipFill>
        <p:spPr>
          <a:xfrm>
            <a:off x="8611985" y="4095618"/>
            <a:ext cx="3481648" cy="1292055"/>
          </a:xfrm>
          <a:prstGeom prst="rect">
            <a:avLst/>
          </a:prstGeom>
        </p:spPr>
      </p:pic>
      <p:pic>
        <p:nvPicPr>
          <p:cNvPr id="7" name="Picture 6" descr="A graph showing the ED 12 Hour Performance Target. The graph shows the target 10% decrease on the 2024/25 outturn. "/>
          <p:cNvPicPr>
            <a:picLocks noChangeAspect="1"/>
          </p:cNvPicPr>
          <p:nvPr/>
        </p:nvPicPr>
        <p:blipFill>
          <a:blip r:embed="rId9"/>
          <a:stretch>
            <a:fillRect/>
          </a:stretch>
        </p:blipFill>
        <p:spPr>
          <a:xfrm>
            <a:off x="8611323" y="5406752"/>
            <a:ext cx="3482310" cy="1309216"/>
          </a:xfrm>
          <a:prstGeom prst="rect">
            <a:avLst/>
          </a:prstGeom>
        </p:spPr>
      </p:pic>
    </p:spTree>
    <p:extLst>
      <p:ext uri="{BB962C8B-B14F-4D97-AF65-F5344CB8AC3E}">
        <p14:creationId xmlns:p14="http://schemas.microsoft.com/office/powerpoint/2010/main" val="308000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2 – Key SOMs Indicators - Performance</a:t>
            </a:r>
          </a:p>
        </p:txBody>
      </p:sp>
      <p:graphicFrame>
        <p:nvGraphicFramePr>
          <p:cNvPr id="21" name="Table 20"/>
          <p:cNvGraphicFramePr>
            <a:graphicFrameLocks noGrp="1"/>
          </p:cNvGraphicFramePr>
          <p:nvPr>
            <p:extLst>
              <p:ext uri="{D42A27DB-BD31-4B8C-83A1-F6EECF244321}">
                <p14:modId xmlns:p14="http://schemas.microsoft.com/office/powerpoint/2010/main" val="147693877"/>
              </p:ext>
            </p:extLst>
          </p:nvPr>
        </p:nvGraphicFramePr>
        <p:xfrm>
          <a:off x="98367" y="540327"/>
          <a:ext cx="11995266" cy="6175641"/>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63782">
                  <a:extLst>
                    <a:ext uri="{9D8B030D-6E8A-4147-A177-3AD203B41FA5}">
                      <a16:colId xmlns:a16="http://schemas.microsoft.com/office/drawing/2014/main" val="3247098725"/>
                    </a:ext>
                  </a:extLst>
                </a:gridCol>
                <a:gridCol w="1246909">
                  <a:extLst>
                    <a:ext uri="{9D8B030D-6E8A-4147-A177-3AD203B41FA5}">
                      <a16:colId xmlns:a16="http://schemas.microsoft.com/office/drawing/2014/main" val="3934673934"/>
                    </a:ext>
                  </a:extLst>
                </a:gridCol>
                <a:gridCol w="739833">
                  <a:extLst>
                    <a:ext uri="{9D8B030D-6E8A-4147-A177-3AD203B41FA5}">
                      <a16:colId xmlns:a16="http://schemas.microsoft.com/office/drawing/2014/main" val="340205772"/>
                    </a:ext>
                  </a:extLst>
                </a:gridCol>
                <a:gridCol w="822960">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19881">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July 25 Target</a:t>
                      </a:r>
                    </a:p>
                  </a:txBody>
                  <a:tcPr/>
                </a:tc>
                <a:tc>
                  <a:txBody>
                    <a:bodyPr/>
                    <a:lstStyle/>
                    <a:p>
                      <a:r>
                        <a:rPr lang="en-GB" sz="1200" dirty="0"/>
                        <a:t>July 25 In-month Performance</a:t>
                      </a:r>
                    </a:p>
                  </a:txBody>
                  <a:tcPr/>
                </a:tc>
                <a:tc>
                  <a:txBody>
                    <a:bodyPr/>
                    <a:lstStyle/>
                    <a:p>
                      <a:r>
                        <a:rPr lang="en-GB" sz="1200" dirty="0"/>
                        <a:t>Cumulative Activity YTD</a:t>
                      </a:r>
                    </a:p>
                  </a:txBody>
                  <a:tcPr/>
                </a:tc>
                <a:tc>
                  <a:txBody>
                    <a:bodyPr/>
                    <a:lstStyle/>
                    <a:p>
                      <a:pPr algn="ctr"/>
                      <a:r>
                        <a:rPr lang="en-GB" sz="1200" dirty="0"/>
                        <a:t>Rag Status</a:t>
                      </a:r>
                    </a:p>
                    <a:p>
                      <a:pPr algn="ctr"/>
                      <a:r>
                        <a:rPr lang="en-GB" sz="1000" dirty="0">
                          <a:solidFill>
                            <a:schemeClr val="bg1"/>
                          </a:solidFill>
                        </a:rPr>
                        <a:t>July 25</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427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dirty="0"/>
                        <a:t> -Unscheduled Care</a:t>
                      </a:r>
                    </a:p>
                    <a:p>
                      <a:endParaRPr lang="en-GB" sz="1200" dirty="0"/>
                    </a:p>
                  </a:txBody>
                  <a:tcPr/>
                </a:tc>
                <a:tc>
                  <a:txBody>
                    <a:bodyPr/>
                    <a:lstStyle/>
                    <a:p>
                      <a:r>
                        <a:rPr lang="en-GB" sz="1100" dirty="0"/>
                        <a:t>Complex Delayed Discharges – Mater </a:t>
                      </a:r>
                    </a:p>
                    <a:p>
                      <a:endParaRPr lang="en-GB" sz="1100" dirty="0"/>
                    </a:p>
                    <a:p>
                      <a:r>
                        <a:rPr lang="en-GB" sz="1000" b="1" dirty="0"/>
                        <a:t>Target - The number</a:t>
                      </a:r>
                      <a:r>
                        <a:rPr lang="en-GB" sz="1000" b="1" baseline="0" dirty="0"/>
                        <a:t> of complex discharges on any Saturday and Sunday should be at least 60% of the average daily number of complex discharges from Mon-Fri in that week</a:t>
                      </a:r>
                      <a:r>
                        <a:rPr lang="en-GB" sz="900" baseline="0" dirty="0"/>
                        <a:t>.</a:t>
                      </a:r>
                      <a:endParaRPr lang="en-GB" sz="900" dirty="0"/>
                    </a:p>
                  </a:txBody>
                  <a:tcPr marL="60960" marR="60960" marT="30480" marB="30480"/>
                </a:tc>
                <a:tc>
                  <a:txBody>
                    <a:bodyPr/>
                    <a:lstStyle/>
                    <a:p>
                      <a:r>
                        <a:rPr lang="en-GB" sz="1100" dirty="0"/>
                        <a:t>60%</a:t>
                      </a:r>
                    </a:p>
                  </a:txBody>
                  <a:tcPr marL="60960" marR="60960" marT="30480" marB="30480"/>
                </a:tc>
                <a:tc>
                  <a:txBody>
                    <a:bodyPr/>
                    <a:lstStyle/>
                    <a:p>
                      <a:r>
                        <a:rPr lang="en-GB" sz="1100" dirty="0"/>
                        <a:t>13.53%</a:t>
                      </a:r>
                    </a:p>
                  </a:txBody>
                  <a:tcPr marL="60960" marR="60960" marT="30480" marB="30480"/>
                </a:tc>
                <a:tc>
                  <a:txBody>
                    <a:bodyPr/>
                    <a:lstStyle/>
                    <a:p>
                      <a:r>
                        <a:rPr lang="en-GB" sz="1100" b="1" baseline="0" dirty="0"/>
                        <a:t> 16.02%        </a:t>
                      </a: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90196">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Complex Delayed Discharges – RVH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The number</a:t>
                      </a:r>
                      <a:r>
                        <a:rPr lang="en-GB" sz="1000" b="1" baseline="0" dirty="0"/>
                        <a:t> of complex discharges on any Saturday and Sunday should be at least 60% of the average daily number of complex discharges from Mon-Fri in that week</a:t>
                      </a:r>
                      <a:r>
                        <a:rPr lang="en-GB" sz="1000" baseline="0" dirty="0"/>
                        <a:t>.</a:t>
                      </a:r>
                      <a:endParaRPr lang="en-GB" sz="1000" dirty="0"/>
                    </a:p>
                  </a:txBody>
                  <a:tcPr marL="60960" marR="60960" marT="30480" marB="30480"/>
                </a:tc>
                <a:tc>
                  <a:txBody>
                    <a:bodyPr/>
                    <a:lstStyle/>
                    <a:p>
                      <a:r>
                        <a:rPr lang="en-GB" sz="1100" dirty="0"/>
                        <a:t>60%</a:t>
                      </a:r>
                    </a:p>
                  </a:txBody>
                  <a:tcPr marL="60960" marR="60960" marT="30480" marB="30480"/>
                </a:tc>
                <a:tc>
                  <a:txBody>
                    <a:bodyPr/>
                    <a:lstStyle/>
                    <a:p>
                      <a:r>
                        <a:rPr lang="en-GB" sz="1100" dirty="0"/>
                        <a:t>21.44%</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17.43%        </a:t>
                      </a:r>
                      <a:endParaRPr lang="en-GB" sz="1100" b="1" dirty="0"/>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294223">
                <a:tc>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Hip Fractures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- 95%</a:t>
                      </a:r>
                      <a:r>
                        <a:rPr lang="en-GB" sz="1000" b="1" baseline="0" dirty="0"/>
                        <a:t> of patients where clinically appropriate, wait no longer than 48 hours for inpatient treatment</a:t>
                      </a:r>
                      <a:endParaRPr lang="en-GB" sz="1000" b="1" dirty="0"/>
                    </a:p>
                  </a:txBody>
                  <a:tcPr marL="60960" marR="60960" marT="30480" marB="30480"/>
                </a:tc>
                <a:tc>
                  <a:txBody>
                    <a:bodyPr/>
                    <a:lstStyle/>
                    <a:p>
                      <a:r>
                        <a:rPr lang="en-GB" sz="1100" dirty="0"/>
                        <a:t>95%</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22.7%</a:t>
                      </a:r>
                      <a:r>
                        <a:rPr lang="en-GB" sz="11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r>
                        <a:rPr lang="en-GB" sz="1100" dirty="0"/>
                        <a:t>15 out of 60 seen &lt;48hrs </a:t>
                      </a:r>
                    </a:p>
                  </a:txBody>
                  <a:tcPr marL="60960" marR="60960" marT="30480" marB="30480"/>
                </a:tc>
                <a:tc>
                  <a:txBody>
                    <a:bodyPr/>
                    <a:lstStyle/>
                    <a:p>
                      <a:r>
                        <a:rPr lang="en-GB" sz="1100" b="1" baseline="0" dirty="0"/>
                        <a:t>34.6</a:t>
                      </a:r>
                      <a:r>
                        <a:rPr lang="en-GB" sz="1100" b="1" dirty="0"/>
                        <a:t>% </a:t>
                      </a:r>
                    </a:p>
                    <a:p>
                      <a:endParaRPr lang="en-GB" sz="1100" b="1" dirty="0"/>
                    </a:p>
                    <a:p>
                      <a:r>
                        <a:rPr lang="en-GB" sz="1100" b="1" dirty="0"/>
                        <a:t>82 out of 237</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23190">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Other</a:t>
                      </a:r>
                      <a:r>
                        <a:rPr lang="en-GB" sz="1100" baseline="0" dirty="0"/>
                        <a:t> Fractures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- 95% of other fractures, where clinically appropriate, wait no longer than 7 days for inpatient treatment for fractures</a:t>
                      </a:r>
                      <a:endParaRPr lang="en-GB" sz="1000" b="1" dirty="0"/>
                    </a:p>
                  </a:txBody>
                  <a:tcPr marL="60960" marR="60960" marT="30480" marB="30480"/>
                </a:tc>
                <a:tc>
                  <a:txBody>
                    <a:bodyPr/>
                    <a:lstStyle/>
                    <a:p>
                      <a:r>
                        <a:rPr lang="en-GB" sz="1100" dirty="0"/>
                        <a:t>95%</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82.7%</a:t>
                      </a:r>
                      <a:r>
                        <a:rPr lang="en-GB" sz="11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r>
                        <a:rPr lang="en-GB" sz="1100" dirty="0"/>
                        <a:t>115 out of 139 treated within 7</a:t>
                      </a:r>
                      <a:r>
                        <a:rPr lang="en-GB" sz="1100" baseline="0" dirty="0"/>
                        <a:t> days</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85.7</a:t>
                      </a:r>
                      <a:r>
                        <a:rPr lang="en-GB" sz="1100" b="1" dirty="0"/>
                        <a:t>% </a:t>
                      </a:r>
                    </a:p>
                    <a:p>
                      <a:endParaRPr lang="en-GB" sz="1100" b="1" dirty="0"/>
                    </a:p>
                    <a:p>
                      <a:r>
                        <a:rPr lang="en-GB" sz="1100" b="1" dirty="0"/>
                        <a:t>448 out of 523</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7" name="Picture 16" descr="A red triangle with blue border."/>
          <p:cNvPicPr>
            <a:picLocks noChangeAspect="1"/>
          </p:cNvPicPr>
          <p:nvPr/>
        </p:nvPicPr>
        <p:blipFill>
          <a:blip r:embed="rId4"/>
          <a:stretch>
            <a:fillRect/>
          </a:stretch>
        </p:blipFill>
        <p:spPr>
          <a:xfrm>
            <a:off x="7184481" y="1518993"/>
            <a:ext cx="354425" cy="346884"/>
          </a:xfrm>
          <a:prstGeom prst="rect">
            <a:avLst/>
          </a:prstGeom>
        </p:spPr>
      </p:pic>
      <p:pic>
        <p:nvPicPr>
          <p:cNvPr id="18" name="Picture 17" descr="A red triangle with blue border."/>
          <p:cNvPicPr>
            <a:picLocks noChangeAspect="1"/>
          </p:cNvPicPr>
          <p:nvPr/>
        </p:nvPicPr>
        <p:blipFill>
          <a:blip r:embed="rId4"/>
          <a:stretch>
            <a:fillRect/>
          </a:stretch>
        </p:blipFill>
        <p:spPr>
          <a:xfrm>
            <a:off x="7184481" y="3150751"/>
            <a:ext cx="354425" cy="346884"/>
          </a:xfrm>
          <a:prstGeom prst="rect">
            <a:avLst/>
          </a:prstGeom>
        </p:spPr>
      </p:pic>
      <p:pic>
        <p:nvPicPr>
          <p:cNvPr id="19" name="Picture 18" descr="A red triangle with blue border."/>
          <p:cNvPicPr>
            <a:picLocks noChangeAspect="1"/>
          </p:cNvPicPr>
          <p:nvPr/>
        </p:nvPicPr>
        <p:blipFill>
          <a:blip r:embed="rId4"/>
          <a:stretch>
            <a:fillRect/>
          </a:stretch>
        </p:blipFill>
        <p:spPr>
          <a:xfrm>
            <a:off x="7184482" y="4441640"/>
            <a:ext cx="354425" cy="346884"/>
          </a:xfrm>
          <a:prstGeom prst="rect">
            <a:avLst/>
          </a:prstGeom>
        </p:spPr>
      </p:pic>
      <p:pic>
        <p:nvPicPr>
          <p:cNvPr id="39" name="Picture 38" descr="A red triangle with blue border."/>
          <p:cNvPicPr>
            <a:picLocks noChangeAspect="1"/>
          </p:cNvPicPr>
          <p:nvPr/>
        </p:nvPicPr>
        <p:blipFill>
          <a:blip r:embed="rId4"/>
          <a:stretch>
            <a:fillRect/>
          </a:stretch>
        </p:blipFill>
        <p:spPr>
          <a:xfrm>
            <a:off x="7184481" y="5707608"/>
            <a:ext cx="354425" cy="346884"/>
          </a:xfrm>
          <a:prstGeom prst="rect">
            <a:avLst/>
          </a:prstGeom>
        </p:spPr>
      </p:pic>
      <p:pic>
        <p:nvPicPr>
          <p:cNvPr id="40" name="Picture 39" descr="A red triangle with blue border."/>
          <p:cNvPicPr>
            <a:picLocks noChangeAspect="1"/>
          </p:cNvPicPr>
          <p:nvPr/>
        </p:nvPicPr>
        <p:blipFill>
          <a:blip r:embed="rId4"/>
          <a:stretch>
            <a:fillRect/>
          </a:stretch>
        </p:blipFill>
        <p:spPr>
          <a:xfrm>
            <a:off x="7932573" y="1518993"/>
            <a:ext cx="354425" cy="346884"/>
          </a:xfrm>
          <a:prstGeom prst="rect">
            <a:avLst/>
          </a:prstGeom>
        </p:spPr>
      </p:pic>
      <p:pic>
        <p:nvPicPr>
          <p:cNvPr id="41" name="Picture 40" descr="A red triangle with blue border."/>
          <p:cNvPicPr>
            <a:picLocks noChangeAspect="1"/>
          </p:cNvPicPr>
          <p:nvPr/>
        </p:nvPicPr>
        <p:blipFill>
          <a:blip r:embed="rId4"/>
          <a:stretch>
            <a:fillRect/>
          </a:stretch>
        </p:blipFill>
        <p:spPr>
          <a:xfrm>
            <a:off x="7927251" y="3150751"/>
            <a:ext cx="354425" cy="346884"/>
          </a:xfrm>
          <a:prstGeom prst="rect">
            <a:avLst/>
          </a:prstGeom>
        </p:spPr>
      </p:pic>
      <p:pic>
        <p:nvPicPr>
          <p:cNvPr id="42" name="Picture 41" descr="A red triangle with blue border."/>
          <p:cNvPicPr>
            <a:picLocks noChangeAspect="1"/>
          </p:cNvPicPr>
          <p:nvPr/>
        </p:nvPicPr>
        <p:blipFill>
          <a:blip r:embed="rId4"/>
          <a:stretch>
            <a:fillRect/>
          </a:stretch>
        </p:blipFill>
        <p:spPr>
          <a:xfrm>
            <a:off x="7960502" y="4435625"/>
            <a:ext cx="354425" cy="346884"/>
          </a:xfrm>
          <a:prstGeom prst="rect">
            <a:avLst/>
          </a:prstGeom>
        </p:spPr>
      </p:pic>
      <p:pic>
        <p:nvPicPr>
          <p:cNvPr id="43" name="Picture 42" descr="A red triangle with blue border."/>
          <p:cNvPicPr>
            <a:picLocks noChangeAspect="1"/>
          </p:cNvPicPr>
          <p:nvPr/>
        </p:nvPicPr>
        <p:blipFill>
          <a:blip r:embed="rId4"/>
          <a:stretch>
            <a:fillRect/>
          </a:stretch>
        </p:blipFill>
        <p:spPr>
          <a:xfrm>
            <a:off x="7965825" y="5710486"/>
            <a:ext cx="354425" cy="346884"/>
          </a:xfrm>
          <a:prstGeom prst="rect">
            <a:avLst/>
          </a:prstGeom>
        </p:spPr>
      </p:pic>
      <p:pic>
        <p:nvPicPr>
          <p:cNvPr id="5" name="Picture 4" descr="A graph showing Complex Delayed Discharges at the Mater Hospital. &#10;&#10;The Target is included - The number of complex discharges on any Saturday and Sunday should be at least 60% of the average daily number of complex discharges from Mon-Fri in that week.&#10;"/>
          <p:cNvPicPr>
            <a:picLocks noChangeAspect="1"/>
          </p:cNvPicPr>
          <p:nvPr/>
        </p:nvPicPr>
        <p:blipFill>
          <a:blip r:embed="rId5"/>
          <a:stretch>
            <a:fillRect/>
          </a:stretch>
        </p:blipFill>
        <p:spPr>
          <a:xfrm>
            <a:off x="8607827" y="1173075"/>
            <a:ext cx="3485806" cy="1409214"/>
          </a:xfrm>
          <a:prstGeom prst="rect">
            <a:avLst/>
          </a:prstGeom>
        </p:spPr>
      </p:pic>
      <p:pic>
        <p:nvPicPr>
          <p:cNvPr id="6" name="Picture 5" descr="A graph showing Complex Delayed Discharges at the Royal Victoria Hospital. &#10;&#10;The Target is included - The number of complex discharges on any Saturday and Sunday should be at least 60% of the average daily number of complex discharges from Mon-Fri in that week."/>
          <p:cNvPicPr>
            <a:picLocks noChangeAspect="1"/>
          </p:cNvPicPr>
          <p:nvPr/>
        </p:nvPicPr>
        <p:blipFill>
          <a:blip r:embed="rId6"/>
          <a:stretch>
            <a:fillRect/>
          </a:stretch>
        </p:blipFill>
        <p:spPr>
          <a:xfrm>
            <a:off x="8607827" y="2612377"/>
            <a:ext cx="3485806" cy="1460859"/>
          </a:xfrm>
          <a:prstGeom prst="rect">
            <a:avLst/>
          </a:prstGeom>
        </p:spPr>
      </p:pic>
      <p:pic>
        <p:nvPicPr>
          <p:cNvPr id="7" name="Picture 6" descr="A graph showing Hip Fractures and the target of 95% of patients where clinically appropriate, wait no longer than 48 hours for inpatient treatment."/>
          <p:cNvPicPr>
            <a:picLocks noChangeAspect="1"/>
          </p:cNvPicPr>
          <p:nvPr/>
        </p:nvPicPr>
        <p:blipFill>
          <a:blip r:embed="rId7"/>
          <a:stretch>
            <a:fillRect/>
          </a:stretch>
        </p:blipFill>
        <p:spPr>
          <a:xfrm>
            <a:off x="8607827" y="4103325"/>
            <a:ext cx="3485806" cy="1270706"/>
          </a:xfrm>
          <a:prstGeom prst="rect">
            <a:avLst/>
          </a:prstGeom>
        </p:spPr>
      </p:pic>
      <p:pic>
        <p:nvPicPr>
          <p:cNvPr id="8" name="Picture 7" descr="A graph showing Other Fractures and the target of 95% of other fractures, where clinically appropriate, wait no longer than 7 days for inpatient treatment for fractures."/>
          <p:cNvPicPr>
            <a:picLocks noChangeAspect="1"/>
          </p:cNvPicPr>
          <p:nvPr/>
        </p:nvPicPr>
        <p:blipFill>
          <a:blip r:embed="rId8"/>
          <a:stretch>
            <a:fillRect/>
          </a:stretch>
        </p:blipFill>
        <p:spPr>
          <a:xfrm>
            <a:off x="8607827" y="5404120"/>
            <a:ext cx="3485806" cy="1311848"/>
          </a:xfrm>
          <a:prstGeom prst="rect">
            <a:avLst/>
          </a:prstGeom>
        </p:spPr>
      </p:pic>
    </p:spTree>
    <p:extLst>
      <p:ext uri="{BB962C8B-B14F-4D97-AF65-F5344CB8AC3E}">
        <p14:creationId xmlns:p14="http://schemas.microsoft.com/office/powerpoint/2010/main" val="400136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2 – Key SOMs Indicators - Performance</a:t>
            </a:r>
          </a:p>
        </p:txBody>
      </p:sp>
      <p:graphicFrame>
        <p:nvGraphicFramePr>
          <p:cNvPr id="21" name="Table 20"/>
          <p:cNvGraphicFramePr>
            <a:graphicFrameLocks noGrp="1"/>
          </p:cNvGraphicFramePr>
          <p:nvPr>
            <p:extLst>
              <p:ext uri="{D42A27DB-BD31-4B8C-83A1-F6EECF244321}">
                <p14:modId xmlns:p14="http://schemas.microsoft.com/office/powerpoint/2010/main" val="3016123946"/>
              </p:ext>
            </p:extLst>
          </p:nvPr>
        </p:nvGraphicFramePr>
        <p:xfrm>
          <a:off x="98367" y="540327"/>
          <a:ext cx="11995266" cy="6175641"/>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63782">
                  <a:extLst>
                    <a:ext uri="{9D8B030D-6E8A-4147-A177-3AD203B41FA5}">
                      <a16:colId xmlns:a16="http://schemas.microsoft.com/office/drawing/2014/main" val="3247098725"/>
                    </a:ext>
                  </a:extLst>
                </a:gridCol>
                <a:gridCol w="1246909">
                  <a:extLst>
                    <a:ext uri="{9D8B030D-6E8A-4147-A177-3AD203B41FA5}">
                      <a16:colId xmlns:a16="http://schemas.microsoft.com/office/drawing/2014/main" val="3934673934"/>
                    </a:ext>
                  </a:extLst>
                </a:gridCol>
                <a:gridCol w="739833">
                  <a:extLst>
                    <a:ext uri="{9D8B030D-6E8A-4147-A177-3AD203B41FA5}">
                      <a16:colId xmlns:a16="http://schemas.microsoft.com/office/drawing/2014/main" val="340205772"/>
                    </a:ext>
                  </a:extLst>
                </a:gridCol>
                <a:gridCol w="822960">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19881">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July 25 Target</a:t>
                      </a:r>
                    </a:p>
                  </a:txBody>
                  <a:tcPr/>
                </a:tc>
                <a:tc>
                  <a:txBody>
                    <a:bodyPr/>
                    <a:lstStyle/>
                    <a:p>
                      <a:r>
                        <a:rPr lang="en-GB" sz="1200" dirty="0"/>
                        <a:t>July 25 In-month Performance</a:t>
                      </a:r>
                    </a:p>
                  </a:txBody>
                  <a:tcPr/>
                </a:tc>
                <a:tc>
                  <a:txBody>
                    <a:bodyPr/>
                    <a:lstStyle/>
                    <a:p>
                      <a:r>
                        <a:rPr lang="en-GB" sz="1200" dirty="0"/>
                        <a:t>Cumulative Activity YTD</a:t>
                      </a:r>
                    </a:p>
                  </a:txBody>
                  <a:tcPr/>
                </a:tc>
                <a:tc>
                  <a:txBody>
                    <a:bodyPr/>
                    <a:lstStyle/>
                    <a:p>
                      <a:pPr algn="ctr"/>
                      <a:r>
                        <a:rPr lang="en-GB" sz="1200" dirty="0"/>
                        <a:t>Rag Status</a:t>
                      </a:r>
                    </a:p>
                    <a:p>
                      <a:pPr algn="ctr"/>
                      <a:r>
                        <a:rPr lang="en-GB" sz="1000" dirty="0">
                          <a:solidFill>
                            <a:schemeClr val="bg1"/>
                          </a:solidFill>
                        </a:rPr>
                        <a:t>July 25</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427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dirty="0"/>
                        <a:t> -Scheduled Care</a:t>
                      </a:r>
                    </a:p>
                    <a:p>
                      <a:endParaRPr lang="en-GB" sz="1200" dirty="0"/>
                    </a:p>
                  </a:txBody>
                  <a:tcPr/>
                </a:tc>
                <a:tc>
                  <a:txBody>
                    <a:bodyPr/>
                    <a:lstStyle/>
                    <a:p>
                      <a:r>
                        <a:rPr lang="en-GB" sz="1100" baseline="0" dirty="0"/>
                        <a:t>DNA rates for </a:t>
                      </a:r>
                      <a:r>
                        <a:rPr lang="en-GB" sz="1100" b="1" baseline="0" dirty="0"/>
                        <a:t>New</a:t>
                      </a:r>
                      <a:r>
                        <a:rPr lang="en-GB" sz="1100" baseline="0" dirty="0"/>
                        <a:t> consultant outpatient appointments</a:t>
                      </a:r>
                    </a:p>
                    <a:p>
                      <a:endParaRPr lang="en-GB" sz="1100" baseline="0" dirty="0"/>
                    </a:p>
                    <a:p>
                      <a:endParaRPr lang="en-GB" sz="1100" baseline="0" dirty="0"/>
                    </a:p>
                    <a:p>
                      <a:r>
                        <a:rPr lang="en-GB" sz="1000" b="1" baseline="0" dirty="0"/>
                        <a:t>Target – maximum 5%</a:t>
                      </a:r>
                      <a:endParaRPr lang="en-GB" sz="1000" b="1" dirty="0"/>
                    </a:p>
                  </a:txBody>
                  <a:tcPr marL="60960" marR="60960" marT="30480" marB="30480"/>
                </a:tc>
                <a:tc>
                  <a:txBody>
                    <a:bodyPr/>
                    <a:lstStyle/>
                    <a:p>
                      <a:r>
                        <a:rPr lang="en-GB" sz="1100" dirty="0"/>
                        <a:t>5%</a:t>
                      </a:r>
                    </a:p>
                  </a:txBody>
                  <a:tcPr marL="60960" marR="60960" marT="30480" marB="30480"/>
                </a:tc>
                <a:tc>
                  <a:txBody>
                    <a:bodyPr/>
                    <a:lstStyle/>
                    <a:p>
                      <a:r>
                        <a:rPr lang="en-GB" sz="1100" dirty="0"/>
                        <a:t>7.98%</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8.27%</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90196">
                <a:tc>
                  <a:txBody>
                    <a:bodyPr/>
                    <a:lstStyle/>
                    <a:p>
                      <a:endParaRPr lang="en-GB" sz="1200" dirty="0"/>
                    </a:p>
                  </a:txBody>
                  <a:tcPr/>
                </a:tc>
                <a:tc>
                  <a:txBody>
                    <a:bodyPr/>
                    <a:lstStyle/>
                    <a:p>
                      <a:r>
                        <a:rPr lang="en-GB" sz="1100" baseline="0" dirty="0"/>
                        <a:t>DNA rates for </a:t>
                      </a:r>
                      <a:r>
                        <a:rPr lang="en-GB" sz="1100" b="1" baseline="0" dirty="0"/>
                        <a:t>Review </a:t>
                      </a:r>
                      <a:r>
                        <a:rPr lang="en-GB" sz="1100" baseline="0" dirty="0"/>
                        <a:t>consultant outpatient appointments</a:t>
                      </a:r>
                    </a:p>
                    <a:p>
                      <a:endParaRPr lang="en-GB" sz="1100" baseline="0" dirty="0"/>
                    </a:p>
                    <a:p>
                      <a:endParaRPr lang="en-GB" sz="1100" baseline="0" dirty="0"/>
                    </a:p>
                    <a:p>
                      <a:r>
                        <a:rPr lang="en-GB" sz="1000" b="1" baseline="0" dirty="0"/>
                        <a:t>Target – maximum 8%</a:t>
                      </a:r>
                      <a:endParaRPr lang="en-GB" sz="1000" b="1" dirty="0"/>
                    </a:p>
                  </a:txBody>
                  <a:tcPr marL="60960" marR="60960" marT="30480" marB="30480"/>
                </a:tc>
                <a:tc>
                  <a:txBody>
                    <a:bodyPr/>
                    <a:lstStyle/>
                    <a:p>
                      <a:r>
                        <a:rPr lang="en-GB" sz="1100" dirty="0"/>
                        <a:t>8%</a:t>
                      </a:r>
                    </a:p>
                  </a:txBody>
                  <a:tcPr marL="60960" marR="60960" marT="30480" marB="30480"/>
                </a:tc>
                <a:tc>
                  <a:txBody>
                    <a:bodyPr/>
                    <a:lstStyle/>
                    <a:p>
                      <a:r>
                        <a:rPr lang="en-GB" sz="1100" dirty="0"/>
                        <a:t>8.1%</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8.63%</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294223">
                <a:tc>
                  <a:txBody>
                    <a:bodyPr/>
                    <a:lstStyle/>
                    <a:p>
                      <a:endParaRPr lang="en-GB" sz="1200" dirty="0"/>
                    </a:p>
                  </a:txBody>
                  <a:tcPr/>
                </a:tc>
                <a:tc>
                  <a:txBody>
                    <a:bodyPr/>
                    <a:lstStyle/>
                    <a:p>
                      <a:r>
                        <a:rPr lang="en-GB" sz="1100" dirty="0"/>
                        <a:t>Theatre DNA Rates– Main Theatres</a:t>
                      </a:r>
                    </a:p>
                    <a:p>
                      <a:endParaRPr lang="en-GB" sz="1100" dirty="0"/>
                    </a:p>
                    <a:p>
                      <a:endParaRPr lang="en-GB" sz="1100" dirty="0"/>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maximum 5%</a:t>
                      </a:r>
                      <a:endParaRPr lang="en-GB" sz="1000" b="1" dirty="0"/>
                    </a:p>
                    <a:p>
                      <a:endParaRPr lang="en-GB" sz="1100" dirty="0"/>
                    </a:p>
                  </a:txBody>
                  <a:tcPr marL="60960" marR="60960" marT="30480" marB="30480"/>
                </a:tc>
                <a:tc>
                  <a:txBody>
                    <a:bodyPr/>
                    <a:lstStyle/>
                    <a:p>
                      <a:r>
                        <a:rPr lang="en-GB" sz="1100" dirty="0"/>
                        <a:t>5%</a:t>
                      </a:r>
                    </a:p>
                    <a:p>
                      <a:endParaRPr lang="en-GB" sz="1100" dirty="0"/>
                    </a:p>
                    <a:p>
                      <a:r>
                        <a:rPr lang="en-GB" sz="1000" dirty="0"/>
                        <a:t>Monitored a month</a:t>
                      </a:r>
                      <a:r>
                        <a:rPr lang="en-GB" sz="1000" baseline="0" dirty="0"/>
                        <a:t> in arrears</a:t>
                      </a:r>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(June</a:t>
                      </a:r>
                      <a:r>
                        <a:rPr lang="en-GB" sz="1100" baseline="0" dirty="0"/>
                        <a:t> 25)</a:t>
                      </a: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9.91%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(Apr-Jun)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23190">
                <a:tc>
                  <a:txBody>
                    <a:bodyPr/>
                    <a:lstStyle/>
                    <a:p>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Theatre DNA Rates – DPU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baseline="0" dirty="0"/>
                        <a:t>Target – maximum 5%</a:t>
                      </a:r>
                      <a:endParaRPr lang="en-GB" sz="1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r>
                        <a:rPr lang="en-GB" sz="1100" dirty="0"/>
                        <a:t>5%</a:t>
                      </a:r>
                    </a:p>
                    <a:p>
                      <a:endParaRPr lang="en-GB" sz="1100" dirty="0"/>
                    </a:p>
                    <a:p>
                      <a:r>
                        <a:rPr lang="en-GB" sz="1000" dirty="0"/>
                        <a:t>Monitored a month</a:t>
                      </a:r>
                      <a:r>
                        <a:rPr lang="en-GB" sz="1000" baseline="0" dirty="0"/>
                        <a:t> in arrears</a:t>
                      </a:r>
                      <a:endParaRPr lang="en-GB" sz="10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8.85%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(June</a:t>
                      </a:r>
                      <a:r>
                        <a:rPr lang="en-GB" sz="1100" baseline="0" dirty="0"/>
                        <a:t> 25)</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10.82%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(Apr-Jun)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7" name="Picture 16" descr="A red triangle with blue border."/>
          <p:cNvPicPr>
            <a:picLocks noChangeAspect="1"/>
          </p:cNvPicPr>
          <p:nvPr/>
        </p:nvPicPr>
        <p:blipFill>
          <a:blip r:embed="rId4"/>
          <a:stretch>
            <a:fillRect/>
          </a:stretch>
        </p:blipFill>
        <p:spPr>
          <a:xfrm>
            <a:off x="7184481" y="1518993"/>
            <a:ext cx="354425" cy="346884"/>
          </a:xfrm>
          <a:prstGeom prst="rect">
            <a:avLst/>
          </a:prstGeom>
        </p:spPr>
      </p:pic>
      <p:pic>
        <p:nvPicPr>
          <p:cNvPr id="40" name="Picture 39" descr="A red triangle with blue border."/>
          <p:cNvPicPr>
            <a:picLocks noChangeAspect="1"/>
          </p:cNvPicPr>
          <p:nvPr/>
        </p:nvPicPr>
        <p:blipFill>
          <a:blip r:embed="rId4"/>
          <a:stretch>
            <a:fillRect/>
          </a:stretch>
        </p:blipFill>
        <p:spPr>
          <a:xfrm>
            <a:off x="7932573" y="1518993"/>
            <a:ext cx="354425" cy="346884"/>
          </a:xfrm>
          <a:prstGeom prst="rect">
            <a:avLst/>
          </a:prstGeom>
        </p:spPr>
      </p:pic>
      <p:pic>
        <p:nvPicPr>
          <p:cNvPr id="20" name="Picture 19" descr="A yellow square with blue border."/>
          <p:cNvPicPr>
            <a:picLocks noChangeAspect="1"/>
          </p:cNvPicPr>
          <p:nvPr/>
        </p:nvPicPr>
        <p:blipFill>
          <a:blip r:embed="rId5"/>
          <a:stretch>
            <a:fillRect/>
          </a:stretch>
        </p:blipFill>
        <p:spPr>
          <a:xfrm>
            <a:off x="7217104" y="3171330"/>
            <a:ext cx="335309" cy="353599"/>
          </a:xfrm>
          <a:prstGeom prst="rect">
            <a:avLst/>
          </a:prstGeom>
        </p:spPr>
      </p:pic>
      <p:pic>
        <p:nvPicPr>
          <p:cNvPr id="41" name="Picture 40" descr="A red triangle with blue border."/>
          <p:cNvPicPr>
            <a:picLocks noChangeAspect="1"/>
          </p:cNvPicPr>
          <p:nvPr/>
        </p:nvPicPr>
        <p:blipFill>
          <a:blip r:embed="rId4"/>
          <a:stretch>
            <a:fillRect/>
          </a:stretch>
        </p:blipFill>
        <p:spPr>
          <a:xfrm>
            <a:off x="7943877" y="3150751"/>
            <a:ext cx="354425" cy="346884"/>
          </a:xfrm>
          <a:prstGeom prst="rect">
            <a:avLst/>
          </a:prstGeom>
        </p:spPr>
      </p:pic>
      <p:pic>
        <p:nvPicPr>
          <p:cNvPr id="19" name="Picture 18" descr="A red triangle with blue border."/>
          <p:cNvPicPr>
            <a:picLocks noChangeAspect="1"/>
          </p:cNvPicPr>
          <p:nvPr/>
        </p:nvPicPr>
        <p:blipFill>
          <a:blip r:embed="rId4"/>
          <a:stretch>
            <a:fillRect/>
          </a:stretch>
        </p:blipFill>
        <p:spPr>
          <a:xfrm>
            <a:off x="7184482" y="4441640"/>
            <a:ext cx="354425" cy="346884"/>
          </a:xfrm>
          <a:prstGeom prst="rect">
            <a:avLst/>
          </a:prstGeom>
        </p:spPr>
      </p:pic>
      <p:pic>
        <p:nvPicPr>
          <p:cNvPr id="42" name="Picture 41" descr="A red triangle with blue border."/>
          <p:cNvPicPr>
            <a:picLocks noChangeAspect="1"/>
          </p:cNvPicPr>
          <p:nvPr/>
        </p:nvPicPr>
        <p:blipFill>
          <a:blip r:embed="rId4"/>
          <a:stretch>
            <a:fillRect/>
          </a:stretch>
        </p:blipFill>
        <p:spPr>
          <a:xfrm>
            <a:off x="8027006" y="4435625"/>
            <a:ext cx="354425" cy="346884"/>
          </a:xfrm>
          <a:prstGeom prst="rect">
            <a:avLst/>
          </a:prstGeom>
        </p:spPr>
      </p:pic>
      <p:pic>
        <p:nvPicPr>
          <p:cNvPr id="39" name="Picture 38" descr="A red triangle with blue border."/>
          <p:cNvPicPr>
            <a:picLocks noChangeAspect="1"/>
          </p:cNvPicPr>
          <p:nvPr/>
        </p:nvPicPr>
        <p:blipFill>
          <a:blip r:embed="rId4"/>
          <a:stretch>
            <a:fillRect/>
          </a:stretch>
        </p:blipFill>
        <p:spPr>
          <a:xfrm>
            <a:off x="7184481" y="5707608"/>
            <a:ext cx="354425" cy="346884"/>
          </a:xfrm>
          <a:prstGeom prst="rect">
            <a:avLst/>
          </a:prstGeom>
        </p:spPr>
      </p:pic>
      <p:pic>
        <p:nvPicPr>
          <p:cNvPr id="43" name="Picture 42" descr="A red triangle with blue border."/>
          <p:cNvPicPr>
            <a:picLocks noChangeAspect="1"/>
          </p:cNvPicPr>
          <p:nvPr/>
        </p:nvPicPr>
        <p:blipFill>
          <a:blip r:embed="rId4"/>
          <a:stretch>
            <a:fillRect/>
          </a:stretch>
        </p:blipFill>
        <p:spPr>
          <a:xfrm>
            <a:off x="7932573" y="5710486"/>
            <a:ext cx="354425" cy="346884"/>
          </a:xfrm>
          <a:prstGeom prst="rect">
            <a:avLst/>
          </a:prstGeom>
        </p:spPr>
      </p:pic>
      <p:pic>
        <p:nvPicPr>
          <p:cNvPr id="9" name="Picture 8" descr="A graph showing DNA rates for New consultant outpatient appointments.&#10;&#10;The target is maximum 5%."/>
          <p:cNvPicPr>
            <a:picLocks noChangeAspect="1"/>
          </p:cNvPicPr>
          <p:nvPr/>
        </p:nvPicPr>
        <p:blipFill>
          <a:blip r:embed="rId6"/>
          <a:stretch>
            <a:fillRect/>
          </a:stretch>
        </p:blipFill>
        <p:spPr>
          <a:xfrm>
            <a:off x="8625532" y="1232693"/>
            <a:ext cx="3468101" cy="1326040"/>
          </a:xfrm>
          <a:prstGeom prst="rect">
            <a:avLst/>
          </a:prstGeom>
        </p:spPr>
      </p:pic>
      <p:pic>
        <p:nvPicPr>
          <p:cNvPr id="10" name="Picture 9" descr="A graph showing DNA rates for Review consultant outpatient appointments.&#10;&#10;The target is maximum 8%."/>
          <p:cNvPicPr>
            <a:picLocks noChangeAspect="1"/>
          </p:cNvPicPr>
          <p:nvPr/>
        </p:nvPicPr>
        <p:blipFill>
          <a:blip r:embed="rId7"/>
          <a:stretch>
            <a:fillRect/>
          </a:stretch>
        </p:blipFill>
        <p:spPr>
          <a:xfrm>
            <a:off x="8619324" y="2626900"/>
            <a:ext cx="3474309" cy="1425914"/>
          </a:xfrm>
          <a:prstGeom prst="rect">
            <a:avLst/>
          </a:prstGeom>
        </p:spPr>
      </p:pic>
      <p:pic>
        <p:nvPicPr>
          <p:cNvPr id="11" name="Picture 10" descr="A graph showing Theatre DNA Rates - Main Theatres.&#10;&#10;The target is maximum 5%."/>
          <p:cNvPicPr>
            <a:picLocks noChangeAspect="1"/>
          </p:cNvPicPr>
          <p:nvPr/>
        </p:nvPicPr>
        <p:blipFill>
          <a:blip r:embed="rId8"/>
          <a:stretch>
            <a:fillRect/>
          </a:stretch>
        </p:blipFill>
        <p:spPr>
          <a:xfrm>
            <a:off x="8619323" y="4136894"/>
            <a:ext cx="3474309" cy="1239184"/>
          </a:xfrm>
          <a:prstGeom prst="rect">
            <a:avLst/>
          </a:prstGeom>
        </p:spPr>
      </p:pic>
      <p:pic>
        <p:nvPicPr>
          <p:cNvPr id="12" name="Picture 11" descr="A graph showing Theatre DNA Rates - DPU.&#10;&#10;The target is maximum 5%."/>
          <p:cNvPicPr>
            <a:picLocks noChangeAspect="1"/>
          </p:cNvPicPr>
          <p:nvPr/>
        </p:nvPicPr>
        <p:blipFill>
          <a:blip r:embed="rId9"/>
          <a:stretch>
            <a:fillRect/>
          </a:stretch>
        </p:blipFill>
        <p:spPr>
          <a:xfrm>
            <a:off x="8619323" y="5438139"/>
            <a:ext cx="3474309" cy="1277829"/>
          </a:xfrm>
          <a:prstGeom prst="rect">
            <a:avLst/>
          </a:prstGeom>
        </p:spPr>
      </p:pic>
    </p:spTree>
    <p:extLst>
      <p:ext uri="{BB962C8B-B14F-4D97-AF65-F5344CB8AC3E}">
        <p14:creationId xmlns:p14="http://schemas.microsoft.com/office/powerpoint/2010/main" val="239795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txBox="1">
            <a:spLocks noGrp="1"/>
          </p:cNvSpPr>
          <p:nvPr>
            <p:ph type="title" idx="4294967295"/>
          </p:nvPr>
        </p:nvSpPr>
        <p:spPr>
          <a:xfrm>
            <a:off x="98367" y="149629"/>
            <a:ext cx="11995266" cy="400110"/>
          </a:xfrm>
          <a:prstGeom prst="rect">
            <a:avLst/>
          </a:prstGeom>
          <a:solidFill>
            <a:srgbClr val="0A4C86"/>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n-cs"/>
              </a:rPr>
              <a:t>Section 2 – Key SOMs Indicators - Performance</a:t>
            </a:r>
          </a:p>
        </p:txBody>
      </p:sp>
      <p:graphicFrame>
        <p:nvGraphicFramePr>
          <p:cNvPr id="21" name="Table 20"/>
          <p:cNvGraphicFramePr>
            <a:graphicFrameLocks noGrp="1"/>
          </p:cNvGraphicFramePr>
          <p:nvPr>
            <p:extLst>
              <p:ext uri="{D42A27DB-BD31-4B8C-83A1-F6EECF244321}">
                <p14:modId xmlns:p14="http://schemas.microsoft.com/office/powerpoint/2010/main" val="4288570842"/>
              </p:ext>
            </p:extLst>
          </p:nvPr>
        </p:nvGraphicFramePr>
        <p:xfrm>
          <a:off x="98367" y="540327"/>
          <a:ext cx="11995266" cy="6175641"/>
        </p:xfrm>
        <a:graphic>
          <a:graphicData uri="http://schemas.openxmlformats.org/drawingml/2006/table">
            <a:tbl>
              <a:tblPr firstRow="1" bandRow="1">
                <a:tableStyleId>{5C22544A-7EE6-4342-B048-85BDC9FD1C3A}</a:tableStyleId>
              </a:tblPr>
              <a:tblGrid>
                <a:gridCol w="1489042">
                  <a:extLst>
                    <a:ext uri="{9D8B030D-6E8A-4147-A177-3AD203B41FA5}">
                      <a16:colId xmlns:a16="http://schemas.microsoft.com/office/drawing/2014/main" val="67219486"/>
                    </a:ext>
                  </a:extLst>
                </a:gridCol>
                <a:gridCol w="2319573">
                  <a:extLst>
                    <a:ext uri="{9D8B030D-6E8A-4147-A177-3AD203B41FA5}">
                      <a16:colId xmlns:a16="http://schemas.microsoft.com/office/drawing/2014/main" val="3145130481"/>
                    </a:ext>
                  </a:extLst>
                </a:gridCol>
                <a:gridCol w="689956">
                  <a:extLst>
                    <a:ext uri="{9D8B030D-6E8A-4147-A177-3AD203B41FA5}">
                      <a16:colId xmlns:a16="http://schemas.microsoft.com/office/drawing/2014/main" val="1187641680"/>
                    </a:ext>
                  </a:extLst>
                </a:gridCol>
                <a:gridCol w="1163782">
                  <a:extLst>
                    <a:ext uri="{9D8B030D-6E8A-4147-A177-3AD203B41FA5}">
                      <a16:colId xmlns:a16="http://schemas.microsoft.com/office/drawing/2014/main" val="3247098725"/>
                    </a:ext>
                  </a:extLst>
                </a:gridCol>
                <a:gridCol w="1246909">
                  <a:extLst>
                    <a:ext uri="{9D8B030D-6E8A-4147-A177-3AD203B41FA5}">
                      <a16:colId xmlns:a16="http://schemas.microsoft.com/office/drawing/2014/main" val="3934673934"/>
                    </a:ext>
                  </a:extLst>
                </a:gridCol>
                <a:gridCol w="739833">
                  <a:extLst>
                    <a:ext uri="{9D8B030D-6E8A-4147-A177-3AD203B41FA5}">
                      <a16:colId xmlns:a16="http://schemas.microsoft.com/office/drawing/2014/main" val="340205772"/>
                    </a:ext>
                  </a:extLst>
                </a:gridCol>
                <a:gridCol w="822960">
                  <a:extLst>
                    <a:ext uri="{9D8B030D-6E8A-4147-A177-3AD203B41FA5}">
                      <a16:colId xmlns:a16="http://schemas.microsoft.com/office/drawing/2014/main" val="1075718584"/>
                    </a:ext>
                  </a:extLst>
                </a:gridCol>
                <a:gridCol w="3523211">
                  <a:extLst>
                    <a:ext uri="{9D8B030D-6E8A-4147-A177-3AD203B41FA5}">
                      <a16:colId xmlns:a16="http://schemas.microsoft.com/office/drawing/2014/main" val="3167416937"/>
                    </a:ext>
                  </a:extLst>
                </a:gridCol>
              </a:tblGrid>
              <a:tr h="619881">
                <a:tc>
                  <a:txBody>
                    <a:bodyPr/>
                    <a:lstStyle/>
                    <a:p>
                      <a:r>
                        <a:rPr lang="en-GB" sz="1200" dirty="0">
                          <a:solidFill>
                            <a:schemeClr val="bg1"/>
                          </a:solidFill>
                        </a:rPr>
                        <a:t>Service Area</a:t>
                      </a:r>
                    </a:p>
                  </a:txBody>
                  <a:tcPr/>
                </a:tc>
                <a:tc>
                  <a:txBody>
                    <a:bodyPr/>
                    <a:lstStyle/>
                    <a:p>
                      <a:r>
                        <a:rPr lang="en-GB" sz="1200" dirty="0"/>
                        <a:t>Metric</a:t>
                      </a:r>
                    </a:p>
                  </a:txBody>
                  <a:tcPr/>
                </a:tc>
                <a:tc>
                  <a:txBody>
                    <a:bodyPr/>
                    <a:lstStyle/>
                    <a:p>
                      <a:r>
                        <a:rPr lang="en-GB" sz="1200" dirty="0"/>
                        <a:t>July 25 Target</a:t>
                      </a:r>
                    </a:p>
                  </a:txBody>
                  <a:tcPr/>
                </a:tc>
                <a:tc>
                  <a:txBody>
                    <a:bodyPr/>
                    <a:lstStyle/>
                    <a:p>
                      <a:r>
                        <a:rPr lang="en-GB" sz="1200" dirty="0"/>
                        <a:t>July 25 In-month Performance</a:t>
                      </a:r>
                    </a:p>
                  </a:txBody>
                  <a:tcPr/>
                </a:tc>
                <a:tc>
                  <a:txBody>
                    <a:bodyPr/>
                    <a:lstStyle/>
                    <a:p>
                      <a:r>
                        <a:rPr lang="en-GB" sz="1200" dirty="0"/>
                        <a:t>Cumulative Activity YTD</a:t>
                      </a:r>
                    </a:p>
                  </a:txBody>
                  <a:tcPr/>
                </a:tc>
                <a:tc>
                  <a:txBody>
                    <a:bodyPr/>
                    <a:lstStyle/>
                    <a:p>
                      <a:pPr algn="ctr"/>
                      <a:r>
                        <a:rPr lang="en-GB" sz="1200" dirty="0"/>
                        <a:t>Rag Status</a:t>
                      </a:r>
                    </a:p>
                    <a:p>
                      <a:pPr algn="ctr"/>
                      <a:r>
                        <a:rPr lang="en-GB" sz="1000" dirty="0">
                          <a:solidFill>
                            <a:schemeClr val="bg1"/>
                          </a:solidFill>
                        </a:rPr>
                        <a:t>July 25</a:t>
                      </a:r>
                    </a:p>
                  </a:txBody>
                  <a:tcPr/>
                </a:tc>
                <a:tc>
                  <a:txBody>
                    <a:bodyPr/>
                    <a:lstStyle/>
                    <a:p>
                      <a:r>
                        <a:rPr lang="en-GB" sz="1200" dirty="0"/>
                        <a:t>Rag Status</a:t>
                      </a:r>
                    </a:p>
                    <a:p>
                      <a:r>
                        <a:rPr lang="en-GB" sz="1200" dirty="0"/>
                        <a:t>YTD</a:t>
                      </a:r>
                    </a:p>
                  </a:txBody>
                  <a:tcPr/>
                </a:tc>
                <a:tc>
                  <a:txBody>
                    <a:bodyPr/>
                    <a:lstStyle/>
                    <a:p>
                      <a:r>
                        <a:rPr lang="en-GB" sz="1200" dirty="0"/>
                        <a:t>Chart</a:t>
                      </a:r>
                    </a:p>
                  </a:txBody>
                  <a:tcPr/>
                </a:tc>
                <a:extLst>
                  <a:ext uri="{0D108BD9-81ED-4DB2-BD59-A6C34878D82A}">
                    <a16:rowId xmlns:a16="http://schemas.microsoft.com/office/drawing/2014/main" val="258680681"/>
                  </a:ext>
                </a:extLst>
              </a:tr>
              <a:tr h="1427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Performance</a:t>
                      </a:r>
                      <a:r>
                        <a:rPr lang="en-GB" sz="1200" b="1" dirty="0"/>
                        <a:t> -Scheduled Care</a:t>
                      </a:r>
                    </a:p>
                    <a:p>
                      <a:endParaRPr lang="en-GB" sz="1200" dirty="0"/>
                    </a:p>
                  </a:txBody>
                  <a:tcPr/>
                </a:tc>
                <a:tc>
                  <a:txBody>
                    <a:bodyPr/>
                    <a:lstStyle/>
                    <a:p>
                      <a:r>
                        <a:rPr lang="en-GB" sz="1100" dirty="0"/>
                        <a:t>Theatre Utilisation  - Operating Times – Main Theatres</a:t>
                      </a:r>
                    </a:p>
                    <a:p>
                      <a:endParaRPr lang="en-GB" sz="1100" dirty="0"/>
                    </a:p>
                    <a:p>
                      <a:r>
                        <a:rPr lang="en-GB" sz="1000" b="1" dirty="0"/>
                        <a:t>Target</a:t>
                      </a:r>
                      <a:r>
                        <a:rPr lang="en-GB" sz="1000" b="1" baseline="0" dirty="0"/>
                        <a:t> – maximum operating rate of 85%</a:t>
                      </a:r>
                      <a:endParaRPr lang="en-GB" sz="1000" b="1" dirty="0"/>
                    </a:p>
                  </a:txBody>
                  <a:tcPr marL="60960" marR="60960" marT="30480" marB="30480"/>
                </a:tc>
                <a:tc>
                  <a:txBody>
                    <a:bodyPr/>
                    <a:lstStyle/>
                    <a:p>
                      <a:r>
                        <a:rPr lang="en-GB" sz="1100" dirty="0"/>
                        <a:t>85%</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Monitored a month</a:t>
                      </a:r>
                      <a:r>
                        <a:rPr lang="en-GB" sz="1000" baseline="0" dirty="0"/>
                        <a:t> in arrears</a:t>
                      </a:r>
                      <a:endParaRPr lang="en-GB" sz="1000" dirty="0"/>
                    </a:p>
                  </a:txBody>
                  <a:tcPr marL="60960" marR="60960" marT="30480" marB="30480"/>
                </a:tc>
                <a:tc>
                  <a:txBody>
                    <a:bodyPr/>
                    <a:lstStyle/>
                    <a:p>
                      <a:r>
                        <a:rPr lang="en-GB" sz="1100" dirty="0"/>
                        <a:t>73.92%</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(June</a:t>
                      </a:r>
                      <a:r>
                        <a:rPr lang="en-GB" sz="1100" baseline="0" dirty="0"/>
                        <a:t> 25)</a:t>
                      </a:r>
                      <a:endParaRPr lang="en-GB" sz="1100" dirty="0"/>
                    </a:p>
                    <a:p>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74.7%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(Apr-Jun)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23528376"/>
                  </a:ext>
                </a:extLst>
              </a:tr>
              <a:tr h="1490196">
                <a:tc>
                  <a:txBody>
                    <a:bodyPr/>
                    <a:lstStyle/>
                    <a:p>
                      <a:endParaRPr lang="en-GB" sz="1200" dirty="0"/>
                    </a:p>
                  </a:txBody>
                  <a:tcPr/>
                </a:tc>
                <a:tc>
                  <a:txBody>
                    <a:bodyPr/>
                    <a:lstStyle/>
                    <a:p>
                      <a:r>
                        <a:rPr lang="en-GB" sz="1100" dirty="0"/>
                        <a:t>Theatre Utilisation  - Operating Times – DPU</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a:t>
                      </a:r>
                      <a:r>
                        <a:rPr lang="en-GB" sz="1000" b="1" baseline="0" dirty="0"/>
                        <a:t> – maximum operating rate of 80%</a:t>
                      </a:r>
                      <a:endParaRPr lang="en-GB" sz="1000" b="1" dirty="0"/>
                    </a:p>
                  </a:txBody>
                  <a:tcPr marL="60960" marR="60960" marT="30480" marB="30480"/>
                </a:tc>
                <a:tc>
                  <a:txBody>
                    <a:bodyPr/>
                    <a:lstStyle/>
                    <a:p>
                      <a:r>
                        <a:rPr lang="en-GB" sz="1100" dirty="0"/>
                        <a:t>80%</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Monitored a month</a:t>
                      </a:r>
                      <a:r>
                        <a:rPr lang="en-GB" sz="1000" baseline="0" dirty="0"/>
                        <a:t> in arrears</a:t>
                      </a:r>
                      <a:endParaRPr lang="en-GB" sz="1000" dirty="0"/>
                    </a:p>
                  </a:txBody>
                  <a:tcPr marL="60960" marR="60960" marT="30480" marB="30480"/>
                </a:tc>
                <a:tc>
                  <a:txBody>
                    <a:bodyPr/>
                    <a:lstStyle/>
                    <a:p>
                      <a:r>
                        <a:rPr lang="en-GB" sz="1100" dirty="0"/>
                        <a:t>44.9%</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(June</a:t>
                      </a:r>
                      <a:r>
                        <a:rPr lang="en-GB" sz="1100" baseline="0" dirty="0"/>
                        <a:t> 25)</a:t>
                      </a:r>
                      <a:endParaRPr lang="en-GB" sz="1100" dirty="0"/>
                    </a:p>
                    <a:p>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45.32%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(Apr-Jun)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741225911"/>
                  </a:ext>
                </a:extLst>
              </a:tr>
              <a:tr h="1294223">
                <a:tc>
                  <a:txBody>
                    <a:bodyPr/>
                    <a:lstStyle/>
                    <a:p>
                      <a:endParaRPr lang="en-GB" sz="1200" dirty="0"/>
                    </a:p>
                  </a:txBody>
                  <a:tcPr/>
                </a:tc>
                <a:tc>
                  <a:txBody>
                    <a:bodyPr/>
                    <a:lstStyle/>
                    <a:p>
                      <a:r>
                        <a:rPr lang="en-GB" sz="1100" dirty="0"/>
                        <a:t>Theatre Utilisation - Run Times – Main Theatres</a:t>
                      </a:r>
                    </a:p>
                    <a:p>
                      <a:endParaRPr lang="en-GB" sz="1100" dirty="0"/>
                    </a:p>
                    <a:p>
                      <a:r>
                        <a:rPr lang="en-GB" sz="1000" b="1" dirty="0"/>
                        <a:t>Target – minimum run time rate of 90%</a:t>
                      </a:r>
                    </a:p>
                  </a:txBody>
                  <a:tcPr marL="60960" marR="60960" marT="30480" marB="30480"/>
                </a:tc>
                <a:tc>
                  <a:txBody>
                    <a:bodyPr/>
                    <a:lstStyle/>
                    <a:p>
                      <a:r>
                        <a:rPr lang="en-GB" sz="1100" dirty="0"/>
                        <a:t>90%</a:t>
                      </a:r>
                    </a:p>
                    <a:p>
                      <a:endParaRPr lang="en-GB" sz="1100" dirty="0"/>
                    </a:p>
                    <a:p>
                      <a:r>
                        <a:rPr lang="en-GB" sz="1000" dirty="0"/>
                        <a:t>Monitored a month in arrears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85.52%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(June</a:t>
                      </a:r>
                      <a:r>
                        <a:rPr lang="en-GB" sz="1100" baseline="0" dirty="0"/>
                        <a:t> 25)</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87.29%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(Apr-Jun)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326959614"/>
                  </a:ext>
                </a:extLst>
              </a:tr>
              <a:tr h="1323190">
                <a:tc>
                  <a:txBody>
                    <a:bodyPr/>
                    <a:lstStyle/>
                    <a:p>
                      <a:endParaRPr lang="en-GB" sz="1200" b="1" dirty="0"/>
                    </a:p>
                  </a:txBody>
                  <a:tcPr/>
                </a:tc>
                <a:tc>
                  <a:txBody>
                    <a:bodyPr/>
                    <a:lstStyle/>
                    <a:p>
                      <a:r>
                        <a:rPr lang="en-GB" sz="1100" dirty="0"/>
                        <a:t>Theatre Utilisation - Run Times – DPU</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Target – minimum run time rate of 90%</a:t>
                      </a:r>
                    </a:p>
                    <a:p>
                      <a:endParaRPr lang="en-GB" sz="1100" dirty="0"/>
                    </a:p>
                  </a:txBody>
                  <a:tcPr marL="60960" marR="60960" marT="30480" marB="30480"/>
                </a:tc>
                <a:tc>
                  <a:txBody>
                    <a:bodyPr/>
                    <a:lstStyle/>
                    <a:p>
                      <a:r>
                        <a:rPr lang="en-GB" sz="1100" dirty="0"/>
                        <a:t>90%</a:t>
                      </a:r>
                    </a:p>
                    <a:p>
                      <a:endParaRPr lang="en-GB" sz="1100" dirty="0"/>
                    </a:p>
                    <a:p>
                      <a:r>
                        <a:rPr lang="en-GB" sz="1000" dirty="0"/>
                        <a:t>Monitored a month in arrears</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75.45%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(June</a:t>
                      </a:r>
                      <a:r>
                        <a:rPr lang="en-GB" sz="1100" baseline="0" dirty="0"/>
                        <a:t> 25)</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76.26%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(Apr-Jun)</a:t>
                      </a:r>
                    </a:p>
                  </a:txBody>
                  <a:tcPr marL="60960" marR="60960" marT="30480" marB="30480"/>
                </a:tc>
                <a:tc>
                  <a:txBody>
                    <a:bodyPr/>
                    <a:lstStyle/>
                    <a:p>
                      <a:endParaRPr lang="en-GB" sz="11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780395889"/>
                  </a:ext>
                </a:extLst>
              </a:tr>
            </a:tbl>
          </a:graphicData>
        </a:graphic>
      </p:graphicFrame>
      <p:pic>
        <p:nvPicPr>
          <p:cNvPr id="17" name="Picture 16" descr="A red triangle with blue border."/>
          <p:cNvPicPr>
            <a:picLocks noChangeAspect="1"/>
          </p:cNvPicPr>
          <p:nvPr/>
        </p:nvPicPr>
        <p:blipFill>
          <a:blip r:embed="rId4"/>
          <a:stretch>
            <a:fillRect/>
          </a:stretch>
        </p:blipFill>
        <p:spPr>
          <a:xfrm>
            <a:off x="7184481" y="1518993"/>
            <a:ext cx="354425" cy="346884"/>
          </a:xfrm>
          <a:prstGeom prst="rect">
            <a:avLst/>
          </a:prstGeom>
        </p:spPr>
      </p:pic>
      <p:pic>
        <p:nvPicPr>
          <p:cNvPr id="40" name="Picture 39" descr="A red triangle with blue border."/>
          <p:cNvPicPr>
            <a:picLocks noChangeAspect="1"/>
          </p:cNvPicPr>
          <p:nvPr/>
        </p:nvPicPr>
        <p:blipFill>
          <a:blip r:embed="rId4"/>
          <a:stretch>
            <a:fillRect/>
          </a:stretch>
        </p:blipFill>
        <p:spPr>
          <a:xfrm>
            <a:off x="7932573" y="1518993"/>
            <a:ext cx="354425" cy="346884"/>
          </a:xfrm>
          <a:prstGeom prst="rect">
            <a:avLst/>
          </a:prstGeom>
        </p:spPr>
      </p:pic>
      <p:pic>
        <p:nvPicPr>
          <p:cNvPr id="18" name="Picture 17" descr="A red triangle with blue border."/>
          <p:cNvPicPr>
            <a:picLocks noChangeAspect="1"/>
          </p:cNvPicPr>
          <p:nvPr/>
        </p:nvPicPr>
        <p:blipFill>
          <a:blip r:embed="rId4"/>
          <a:stretch>
            <a:fillRect/>
          </a:stretch>
        </p:blipFill>
        <p:spPr>
          <a:xfrm>
            <a:off x="7184481" y="3150751"/>
            <a:ext cx="354425" cy="346884"/>
          </a:xfrm>
          <a:prstGeom prst="rect">
            <a:avLst/>
          </a:prstGeom>
        </p:spPr>
      </p:pic>
      <p:pic>
        <p:nvPicPr>
          <p:cNvPr id="41" name="Picture 40" descr="A red triangle with blue border."/>
          <p:cNvPicPr>
            <a:picLocks noChangeAspect="1"/>
          </p:cNvPicPr>
          <p:nvPr/>
        </p:nvPicPr>
        <p:blipFill>
          <a:blip r:embed="rId4"/>
          <a:stretch>
            <a:fillRect/>
          </a:stretch>
        </p:blipFill>
        <p:spPr>
          <a:xfrm>
            <a:off x="8027007" y="3150751"/>
            <a:ext cx="354425" cy="346884"/>
          </a:xfrm>
          <a:prstGeom prst="rect">
            <a:avLst/>
          </a:prstGeom>
        </p:spPr>
      </p:pic>
      <p:pic>
        <p:nvPicPr>
          <p:cNvPr id="19" name="Picture 18" descr="A yellow square with blue border."/>
          <p:cNvPicPr>
            <a:picLocks noChangeAspect="1"/>
          </p:cNvPicPr>
          <p:nvPr/>
        </p:nvPicPr>
        <p:blipFill>
          <a:blip r:embed="rId5"/>
          <a:stretch>
            <a:fillRect/>
          </a:stretch>
        </p:blipFill>
        <p:spPr>
          <a:xfrm>
            <a:off x="7221475" y="4421024"/>
            <a:ext cx="335309" cy="353599"/>
          </a:xfrm>
          <a:prstGeom prst="rect">
            <a:avLst/>
          </a:prstGeom>
        </p:spPr>
      </p:pic>
      <p:pic>
        <p:nvPicPr>
          <p:cNvPr id="9" name="Picture 8" descr="A yellow square with blue border."/>
          <p:cNvPicPr>
            <a:picLocks noChangeAspect="1"/>
          </p:cNvPicPr>
          <p:nvPr/>
        </p:nvPicPr>
        <p:blipFill>
          <a:blip r:embed="rId5"/>
          <a:stretch>
            <a:fillRect/>
          </a:stretch>
        </p:blipFill>
        <p:spPr>
          <a:xfrm>
            <a:off x="8027007" y="4416677"/>
            <a:ext cx="335309" cy="353599"/>
          </a:xfrm>
          <a:prstGeom prst="rect">
            <a:avLst/>
          </a:prstGeom>
        </p:spPr>
      </p:pic>
      <p:pic>
        <p:nvPicPr>
          <p:cNvPr id="39" name="Picture 38" descr="A red triangle with blue border."/>
          <p:cNvPicPr>
            <a:picLocks noChangeAspect="1"/>
          </p:cNvPicPr>
          <p:nvPr/>
        </p:nvPicPr>
        <p:blipFill>
          <a:blip r:embed="rId4"/>
          <a:stretch>
            <a:fillRect/>
          </a:stretch>
        </p:blipFill>
        <p:spPr>
          <a:xfrm>
            <a:off x="7184481" y="5707608"/>
            <a:ext cx="354425" cy="346884"/>
          </a:xfrm>
          <a:prstGeom prst="rect">
            <a:avLst/>
          </a:prstGeom>
        </p:spPr>
      </p:pic>
      <p:pic>
        <p:nvPicPr>
          <p:cNvPr id="43" name="Picture 42" descr="A red triangle with blue border."/>
          <p:cNvPicPr>
            <a:picLocks noChangeAspect="1"/>
          </p:cNvPicPr>
          <p:nvPr/>
        </p:nvPicPr>
        <p:blipFill>
          <a:blip r:embed="rId4"/>
          <a:stretch>
            <a:fillRect/>
          </a:stretch>
        </p:blipFill>
        <p:spPr>
          <a:xfrm>
            <a:off x="7932573" y="5710486"/>
            <a:ext cx="354425" cy="346884"/>
          </a:xfrm>
          <a:prstGeom prst="rect">
            <a:avLst/>
          </a:prstGeom>
        </p:spPr>
      </p:pic>
      <p:pic>
        <p:nvPicPr>
          <p:cNvPr id="6" name="Picture 5" descr="A graph showing Theatre Utilisation - Opening Times - Main Theatres. &#10;&#10;The target is - maximum operating rate of 85%"/>
          <p:cNvPicPr>
            <a:picLocks noChangeAspect="1"/>
          </p:cNvPicPr>
          <p:nvPr/>
        </p:nvPicPr>
        <p:blipFill>
          <a:blip r:embed="rId6"/>
          <a:stretch>
            <a:fillRect/>
          </a:stretch>
        </p:blipFill>
        <p:spPr>
          <a:xfrm>
            <a:off x="8609628" y="1223638"/>
            <a:ext cx="3484003" cy="1339898"/>
          </a:xfrm>
          <a:prstGeom prst="rect">
            <a:avLst/>
          </a:prstGeom>
        </p:spPr>
      </p:pic>
      <p:pic>
        <p:nvPicPr>
          <p:cNvPr id="7" name="Picture 6" descr="A graph showing Theatre Utilisation - Opening Times - DPU.&#10;&#10;The target is - maximum operating rate of 80%"/>
          <p:cNvPicPr>
            <a:picLocks noChangeAspect="1"/>
          </p:cNvPicPr>
          <p:nvPr/>
        </p:nvPicPr>
        <p:blipFill>
          <a:blip r:embed="rId7"/>
          <a:stretch>
            <a:fillRect/>
          </a:stretch>
        </p:blipFill>
        <p:spPr>
          <a:xfrm>
            <a:off x="8609627" y="2608964"/>
            <a:ext cx="3484003" cy="1472585"/>
          </a:xfrm>
          <a:prstGeom prst="rect">
            <a:avLst/>
          </a:prstGeom>
        </p:spPr>
      </p:pic>
      <p:pic>
        <p:nvPicPr>
          <p:cNvPr id="8" name="Picture 7" descr="A graph showing Theatre Utilisation - Run Times - Main Theatres. &#10;&#10;The target is - minimum run time rate of 90%"/>
          <p:cNvPicPr>
            <a:picLocks noChangeAspect="1"/>
          </p:cNvPicPr>
          <p:nvPr/>
        </p:nvPicPr>
        <p:blipFill>
          <a:blip r:embed="rId8"/>
          <a:stretch>
            <a:fillRect/>
          </a:stretch>
        </p:blipFill>
        <p:spPr>
          <a:xfrm>
            <a:off x="8609628" y="4106489"/>
            <a:ext cx="3500628" cy="1256604"/>
          </a:xfrm>
          <a:prstGeom prst="rect">
            <a:avLst/>
          </a:prstGeom>
        </p:spPr>
      </p:pic>
      <p:pic>
        <p:nvPicPr>
          <p:cNvPr id="14" name="Picture 13" descr="A graph showing Theatre Utilisation - Run Times - DPU Theatres. &#10;&#10;The target is - minimum run time rate of 90%"/>
          <p:cNvPicPr>
            <a:picLocks noChangeAspect="1"/>
          </p:cNvPicPr>
          <p:nvPr/>
        </p:nvPicPr>
        <p:blipFill>
          <a:blip r:embed="rId9"/>
          <a:stretch>
            <a:fillRect/>
          </a:stretch>
        </p:blipFill>
        <p:spPr>
          <a:xfrm>
            <a:off x="8631450" y="5411585"/>
            <a:ext cx="3462180" cy="1304383"/>
          </a:xfrm>
          <a:prstGeom prst="rect">
            <a:avLst/>
          </a:prstGeom>
        </p:spPr>
      </p:pic>
    </p:spTree>
    <p:extLst>
      <p:ext uri="{BB962C8B-B14F-4D97-AF65-F5344CB8AC3E}">
        <p14:creationId xmlns:p14="http://schemas.microsoft.com/office/powerpoint/2010/main" val="1801947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b71897c-df1d-4362-8731-bcfc3c3b1c15">
      <Terms xmlns="http://schemas.microsoft.com/office/infopath/2007/PartnerControls"/>
    </lcf76f155ced4ddcb4097134ff3c332f>
    <TaxCatchAll xmlns="f742fd9a-f586-485c-bfbd-846a835e4ef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6264F757A50147A304998346CC9946" ma:contentTypeVersion="16" ma:contentTypeDescription="Create a new document." ma:contentTypeScope="" ma:versionID="13495d0fc6b713c9a800b289844045ac">
  <xsd:schema xmlns:xsd="http://www.w3.org/2001/XMLSchema" xmlns:xs="http://www.w3.org/2001/XMLSchema" xmlns:p="http://schemas.microsoft.com/office/2006/metadata/properties" xmlns:ns2="cb71897c-df1d-4362-8731-bcfc3c3b1c15" xmlns:ns3="113bc8f4-fbd1-47dc-a367-b45504fa7fa8" xmlns:ns4="f742fd9a-f586-485c-bfbd-846a835e4eff" targetNamespace="http://schemas.microsoft.com/office/2006/metadata/properties" ma:root="true" ma:fieldsID="42a3ca5ec15aaa04490c9911c8f85048" ns2:_="" ns3:_="" ns4:_="">
    <xsd:import namespace="cb71897c-df1d-4362-8731-bcfc3c3b1c15"/>
    <xsd:import namespace="113bc8f4-fbd1-47dc-a367-b45504fa7fa8"/>
    <xsd:import namespace="f742fd9a-f586-485c-bfbd-846a835e4e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71897c-df1d-4362-8731-bcfc3c3b1c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672522-f831-4571-a95f-deab59c652a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13bc8f4-fbd1-47dc-a367-b45504fa7fa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42fd9a-f586-485c-bfbd-846a835e4ef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87cf79a-0cc7-4041-bfeb-b00bcb421968}" ma:internalName="TaxCatchAll" ma:showField="CatchAllData" ma:web="113bc8f4-fbd1-47dc-a367-b45504fa7f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2CDAA6-46F8-4F85-8CE2-EF41976F91A9}">
  <ds:schemaRefs>
    <ds:schemaRef ds:uri="http://purl.org/dc/elements/1.1/"/>
    <ds:schemaRef ds:uri="113bc8f4-fbd1-47dc-a367-b45504fa7fa8"/>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f742fd9a-f586-485c-bfbd-846a835e4eff"/>
    <ds:schemaRef ds:uri="cb71897c-df1d-4362-8731-bcfc3c3b1c15"/>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AF41538-9360-435B-9C65-9E867239E5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71897c-df1d-4362-8731-bcfc3c3b1c15"/>
    <ds:schemaRef ds:uri="113bc8f4-fbd1-47dc-a367-b45504fa7fa8"/>
    <ds:schemaRef ds:uri="f742fd9a-f586-485c-bfbd-846a835e4e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03C979-0850-44E4-B5E1-1D9C4708BF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24072</TotalTime>
  <Words>3107</Words>
  <Application>Microsoft Office PowerPoint</Application>
  <PresentationFormat>Widescreen</PresentationFormat>
  <Paragraphs>732</Paragraphs>
  <Slides>20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Segoe UI Semibold</vt:lpstr>
      <vt:lpstr>Office Theme</vt:lpstr>
      <vt:lpstr>Trust Board Report Systems Oversight Measures Report  </vt:lpstr>
      <vt:lpstr>Contents</vt:lpstr>
      <vt:lpstr>Section 1 – Overview</vt:lpstr>
      <vt:lpstr>Section 1 – Overview – System Oversight Measures – Summary of Metrics reported</vt:lpstr>
      <vt:lpstr>Section 1 – Headlines</vt:lpstr>
      <vt:lpstr>Section 2 – Key SOMs Indicators - Performance</vt:lpstr>
      <vt:lpstr>Section 2 – Key SOMs Indicators - Performance</vt:lpstr>
      <vt:lpstr>Section 2 – Key SOMs Indicators - Performance</vt:lpstr>
      <vt:lpstr>Section 2 – Key SOMs Indicators - Performance</vt:lpstr>
      <vt:lpstr>Section 2 – Key SOMs Indicators - Performance</vt:lpstr>
      <vt:lpstr>Section 2/3 – Key SOMs Indicators - Performance and Efficiency &amp; Productivity</vt:lpstr>
      <vt:lpstr>Section 3/4 – Key SOMs Indicators - Efficiency &amp; Productivity and Access Improvement</vt:lpstr>
      <vt:lpstr>Section 4 – Key SOMs Indicators - Access Improvement</vt:lpstr>
      <vt:lpstr>Section 4 – Key SOMs Indicators - Access Improvement</vt:lpstr>
      <vt:lpstr>Section 3 – Patient Satisfaction - Real-Time Feedback: Patient Experience Charts - Month of July 2025 =  593 surveys </vt:lpstr>
      <vt:lpstr>Section 5 – Patient Satisfaction </vt:lpstr>
      <vt:lpstr>Appendix </vt:lpstr>
      <vt:lpstr>System Oversight Measures Indicators Summary Tables</vt:lpstr>
      <vt:lpstr>Escalations: Support and Intervention Framework – March 25</vt:lpstr>
      <vt:lpstr>New SOMs Indicators to be implemented in Quarter 2 2025</vt:lpstr>
    </vt:vector>
  </TitlesOfParts>
  <Company>Belfast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Deeny, Niamh</dc:creator>
  <cp:lastModifiedBy>Caves, Matthew</cp:lastModifiedBy>
  <cp:revision>492</cp:revision>
  <cp:lastPrinted>2025-08-12T15:06:34Z</cp:lastPrinted>
  <dcterms:created xsi:type="dcterms:W3CDTF">2023-12-14T16:23:12Z</dcterms:created>
  <dcterms:modified xsi:type="dcterms:W3CDTF">2026-01-06T15:00:54Z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0x0101008B6264F757A50147A304998346CC9946</vt:lpwstr>
  </property>
</Properties>
</file>