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57" r:id="rId6"/>
    <p:sldId id="322" r:id="rId7"/>
    <p:sldId id="324" r:id="rId8"/>
    <p:sldId id="326" r:id="rId9"/>
    <p:sldId id="260" r:id="rId10"/>
    <p:sldId id="315" r:id="rId11"/>
    <p:sldId id="316" r:id="rId12"/>
    <p:sldId id="317" r:id="rId13"/>
    <p:sldId id="318" r:id="rId14"/>
    <p:sldId id="319" r:id="rId15"/>
    <p:sldId id="320" r:id="rId16"/>
    <p:sldId id="321" r:id="rId17"/>
    <p:sldId id="323" r:id="rId18"/>
    <p:sldId id="330" r:id="rId19"/>
    <p:sldId id="331" r:id="rId20"/>
    <p:sldId id="333" r:id="rId21"/>
    <p:sldId id="336" r:id="rId22"/>
    <p:sldId id="337" r:id="rId23"/>
    <p:sldId id="335" r:id="rId24"/>
    <p:sldId id="293" r:id="rId25"/>
    <p:sldId id="291" r:id="rId26"/>
    <p:sldId id="284" r:id="rId27"/>
    <p:sldId id="332" r:id="rId28"/>
    <p:sldId id="313" r:id="rId29"/>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2F75"/>
    <a:srgbClr val="002A6F"/>
    <a:srgbClr val="004792"/>
    <a:srgbClr val="0B8697"/>
    <a:srgbClr val="0A4C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19" autoAdjust="0"/>
    <p:restoredTop sz="96436" autoAdjust="0"/>
  </p:normalViewPr>
  <p:slideViewPr>
    <p:cSldViewPr snapToGrid="0">
      <p:cViewPr varScale="1">
        <p:scale>
          <a:sx n="123" d="100"/>
          <a:sy n="123" d="100"/>
        </p:scale>
        <p:origin x="31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5348"/>
          </a:xfrm>
          <a:prstGeom prst="rect">
            <a:avLst/>
          </a:prstGeom>
        </p:spPr>
        <p:txBody>
          <a:bodyPr vert="horz" lIns="91440" tIns="45720" rIns="91440" bIns="45720" rtlCol="0"/>
          <a:lstStyle>
            <a:lvl1pPr algn="r">
              <a:defRPr sz="1200"/>
            </a:lvl1pPr>
          </a:lstStyle>
          <a:p>
            <a:fld id="{D582BD30-ED23-44BD-9D31-10971463D4FF}" type="datetimeFigureOut">
              <a:rPr lang="en-GB" smtClean="0"/>
              <a:t>04/11/2025</a:t>
            </a:fld>
            <a:endParaRPr lang="en-GB"/>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377318"/>
            <a:ext cx="2945659" cy="495347"/>
          </a:xfrm>
          <a:prstGeom prst="rect">
            <a:avLst/>
          </a:prstGeom>
        </p:spPr>
        <p:txBody>
          <a:bodyPr vert="horz" lIns="91440" tIns="45720" rIns="91440" bIns="45720" rtlCol="0" anchor="b"/>
          <a:lstStyle>
            <a:lvl1pPr algn="r">
              <a:defRPr sz="1200"/>
            </a:lvl1pPr>
          </a:lstStyle>
          <a:p>
            <a:fld id="{67E451BD-6F45-45BF-956A-C3F4AA9AE543}" type="slidenum">
              <a:rPr lang="en-GB" smtClean="0"/>
              <a:t>‹#›</a:t>
            </a:fld>
            <a:endParaRPr lang="en-GB"/>
          </a:p>
        </p:txBody>
      </p:sp>
    </p:spTree>
    <p:extLst>
      <p:ext uri="{BB962C8B-B14F-4D97-AF65-F5344CB8AC3E}">
        <p14:creationId xmlns:p14="http://schemas.microsoft.com/office/powerpoint/2010/main" val="1649062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2</a:t>
            </a:fld>
            <a:endParaRPr lang="en-GB"/>
          </a:p>
        </p:txBody>
      </p:sp>
    </p:spTree>
    <p:extLst>
      <p:ext uri="{BB962C8B-B14F-4D97-AF65-F5344CB8AC3E}">
        <p14:creationId xmlns:p14="http://schemas.microsoft.com/office/powerpoint/2010/main" val="3480015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13</a:t>
            </a:fld>
            <a:endParaRPr lang="en-GB"/>
          </a:p>
        </p:txBody>
      </p:sp>
    </p:spTree>
    <p:extLst>
      <p:ext uri="{BB962C8B-B14F-4D97-AF65-F5344CB8AC3E}">
        <p14:creationId xmlns:p14="http://schemas.microsoft.com/office/powerpoint/2010/main" val="975356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14</a:t>
            </a:fld>
            <a:endParaRPr lang="en-GB"/>
          </a:p>
        </p:txBody>
      </p:sp>
    </p:spTree>
    <p:extLst>
      <p:ext uri="{BB962C8B-B14F-4D97-AF65-F5344CB8AC3E}">
        <p14:creationId xmlns:p14="http://schemas.microsoft.com/office/powerpoint/2010/main" val="4084022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317A6-1297-BECB-9652-4111CE30AF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D6E0B8-2AB4-75EE-10E4-023A3F6E9D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588626-D2DF-5EFD-32C8-A02673A7693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2DD4994-B875-440E-31BE-CB5F46AE00DC}"/>
              </a:ext>
            </a:extLst>
          </p:cNvPr>
          <p:cNvSpPr>
            <a:spLocks noGrp="1"/>
          </p:cNvSpPr>
          <p:nvPr>
            <p:ph type="sldNum" sz="quarter" idx="10"/>
          </p:nvPr>
        </p:nvSpPr>
        <p:spPr/>
        <p:txBody>
          <a:bodyPr/>
          <a:lstStyle/>
          <a:p>
            <a:fld id="{67E451BD-6F45-45BF-956A-C3F4AA9AE543}" type="slidenum">
              <a:rPr lang="en-GB" smtClean="0"/>
              <a:t>15</a:t>
            </a:fld>
            <a:endParaRPr lang="en-GB"/>
          </a:p>
        </p:txBody>
      </p:sp>
    </p:spTree>
    <p:extLst>
      <p:ext uri="{BB962C8B-B14F-4D97-AF65-F5344CB8AC3E}">
        <p14:creationId xmlns:p14="http://schemas.microsoft.com/office/powerpoint/2010/main" val="1665610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A9A52-BF55-DDDE-BDFA-7B15F50F36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CDC981-A94D-FF09-225F-539612CD2E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89B8AE-EEE3-A961-9BF1-AFE51788CAC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5AFD49-F292-E5E6-6E66-DFECA4CFF3DB}"/>
              </a:ext>
            </a:extLst>
          </p:cNvPr>
          <p:cNvSpPr>
            <a:spLocks noGrp="1"/>
          </p:cNvSpPr>
          <p:nvPr>
            <p:ph type="sldNum" sz="quarter" idx="10"/>
          </p:nvPr>
        </p:nvSpPr>
        <p:spPr/>
        <p:txBody>
          <a:bodyPr/>
          <a:lstStyle/>
          <a:p>
            <a:fld id="{67E451BD-6F45-45BF-956A-C3F4AA9AE543}" type="slidenum">
              <a:rPr lang="en-GB" smtClean="0"/>
              <a:t>16</a:t>
            </a:fld>
            <a:endParaRPr lang="en-GB"/>
          </a:p>
        </p:txBody>
      </p:sp>
    </p:spTree>
    <p:extLst>
      <p:ext uri="{BB962C8B-B14F-4D97-AF65-F5344CB8AC3E}">
        <p14:creationId xmlns:p14="http://schemas.microsoft.com/office/powerpoint/2010/main" val="416963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6DFD8-D36C-742D-CE24-BAC2254C98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FFB369-DFED-D5D6-CB4A-0EC8ABA25B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DF9320-5AD5-FFF0-8BE6-7258D4A9424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7FE2A7-7AAE-E253-C8B1-EF831387437B}"/>
              </a:ext>
            </a:extLst>
          </p:cNvPr>
          <p:cNvSpPr>
            <a:spLocks noGrp="1"/>
          </p:cNvSpPr>
          <p:nvPr>
            <p:ph type="sldNum" sz="quarter" idx="10"/>
          </p:nvPr>
        </p:nvSpPr>
        <p:spPr/>
        <p:txBody>
          <a:bodyPr/>
          <a:lstStyle/>
          <a:p>
            <a:fld id="{67E451BD-6F45-45BF-956A-C3F4AA9AE543}" type="slidenum">
              <a:rPr lang="en-GB" smtClean="0"/>
              <a:t>17</a:t>
            </a:fld>
            <a:endParaRPr lang="en-GB"/>
          </a:p>
        </p:txBody>
      </p:sp>
    </p:spTree>
    <p:extLst>
      <p:ext uri="{BB962C8B-B14F-4D97-AF65-F5344CB8AC3E}">
        <p14:creationId xmlns:p14="http://schemas.microsoft.com/office/powerpoint/2010/main" val="3678935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39DC5-4455-1573-F20B-5F710A4EFE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ABF1E1-83FF-D423-DA5F-9BCD932B52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77AE3F-423F-D1F6-AF84-04C64FE562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851F0E4-95B7-19DA-57C8-EBB5745C6FFA}"/>
              </a:ext>
            </a:extLst>
          </p:cNvPr>
          <p:cNvSpPr>
            <a:spLocks noGrp="1"/>
          </p:cNvSpPr>
          <p:nvPr>
            <p:ph type="sldNum" sz="quarter" idx="10"/>
          </p:nvPr>
        </p:nvSpPr>
        <p:spPr/>
        <p:txBody>
          <a:bodyPr/>
          <a:lstStyle/>
          <a:p>
            <a:fld id="{67E451BD-6F45-45BF-956A-C3F4AA9AE543}" type="slidenum">
              <a:rPr lang="en-GB" smtClean="0"/>
              <a:t>18</a:t>
            </a:fld>
            <a:endParaRPr lang="en-GB"/>
          </a:p>
        </p:txBody>
      </p:sp>
    </p:spTree>
    <p:extLst>
      <p:ext uri="{BB962C8B-B14F-4D97-AF65-F5344CB8AC3E}">
        <p14:creationId xmlns:p14="http://schemas.microsoft.com/office/powerpoint/2010/main" val="4108150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D419E-A79B-CE59-04F9-97B1929376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106DB4-4C14-F508-DFD7-E80096214A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488BFE-A6F9-75B4-C897-C59B308B0BC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27A08BE-D036-0881-B005-3E1C8303BE4A}"/>
              </a:ext>
            </a:extLst>
          </p:cNvPr>
          <p:cNvSpPr>
            <a:spLocks noGrp="1"/>
          </p:cNvSpPr>
          <p:nvPr>
            <p:ph type="sldNum" sz="quarter" idx="10"/>
          </p:nvPr>
        </p:nvSpPr>
        <p:spPr/>
        <p:txBody>
          <a:bodyPr/>
          <a:lstStyle/>
          <a:p>
            <a:fld id="{67E451BD-6F45-45BF-956A-C3F4AA9AE543}" type="slidenum">
              <a:rPr lang="en-GB" smtClean="0"/>
              <a:t>19</a:t>
            </a:fld>
            <a:endParaRPr lang="en-GB"/>
          </a:p>
        </p:txBody>
      </p:sp>
    </p:spTree>
    <p:extLst>
      <p:ext uri="{BB962C8B-B14F-4D97-AF65-F5344CB8AC3E}">
        <p14:creationId xmlns:p14="http://schemas.microsoft.com/office/powerpoint/2010/main" val="283416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1B88BB-B187-44E9-B2E9-20930D74E160}" type="slidenum">
              <a:rPr lang="en-GB" smtClean="0"/>
              <a:t>20</a:t>
            </a:fld>
            <a:endParaRPr lang="en-GB"/>
          </a:p>
        </p:txBody>
      </p:sp>
    </p:spTree>
    <p:extLst>
      <p:ext uri="{BB962C8B-B14F-4D97-AF65-F5344CB8AC3E}">
        <p14:creationId xmlns:p14="http://schemas.microsoft.com/office/powerpoint/2010/main" val="2096780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3</a:t>
            </a:fld>
            <a:endParaRPr lang="en-GB"/>
          </a:p>
        </p:txBody>
      </p:sp>
    </p:spTree>
    <p:extLst>
      <p:ext uri="{BB962C8B-B14F-4D97-AF65-F5344CB8AC3E}">
        <p14:creationId xmlns:p14="http://schemas.microsoft.com/office/powerpoint/2010/main" val="4054954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6</a:t>
            </a:fld>
            <a:endParaRPr lang="en-GB"/>
          </a:p>
        </p:txBody>
      </p:sp>
    </p:spTree>
    <p:extLst>
      <p:ext uri="{BB962C8B-B14F-4D97-AF65-F5344CB8AC3E}">
        <p14:creationId xmlns:p14="http://schemas.microsoft.com/office/powerpoint/2010/main" val="2151550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7</a:t>
            </a:fld>
            <a:endParaRPr lang="en-GB"/>
          </a:p>
        </p:txBody>
      </p:sp>
    </p:spTree>
    <p:extLst>
      <p:ext uri="{BB962C8B-B14F-4D97-AF65-F5344CB8AC3E}">
        <p14:creationId xmlns:p14="http://schemas.microsoft.com/office/powerpoint/2010/main" val="1654488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8</a:t>
            </a:fld>
            <a:endParaRPr lang="en-GB"/>
          </a:p>
        </p:txBody>
      </p:sp>
    </p:spTree>
    <p:extLst>
      <p:ext uri="{BB962C8B-B14F-4D97-AF65-F5344CB8AC3E}">
        <p14:creationId xmlns:p14="http://schemas.microsoft.com/office/powerpoint/2010/main" val="2954383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9</a:t>
            </a:fld>
            <a:endParaRPr lang="en-GB"/>
          </a:p>
        </p:txBody>
      </p:sp>
    </p:spTree>
    <p:extLst>
      <p:ext uri="{BB962C8B-B14F-4D97-AF65-F5344CB8AC3E}">
        <p14:creationId xmlns:p14="http://schemas.microsoft.com/office/powerpoint/2010/main" val="1796218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10</a:t>
            </a:fld>
            <a:endParaRPr lang="en-GB"/>
          </a:p>
        </p:txBody>
      </p:sp>
    </p:spTree>
    <p:extLst>
      <p:ext uri="{BB962C8B-B14F-4D97-AF65-F5344CB8AC3E}">
        <p14:creationId xmlns:p14="http://schemas.microsoft.com/office/powerpoint/2010/main" val="4103239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11</a:t>
            </a:fld>
            <a:endParaRPr lang="en-GB"/>
          </a:p>
        </p:txBody>
      </p:sp>
    </p:spTree>
    <p:extLst>
      <p:ext uri="{BB962C8B-B14F-4D97-AF65-F5344CB8AC3E}">
        <p14:creationId xmlns:p14="http://schemas.microsoft.com/office/powerpoint/2010/main" val="3759438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12</a:t>
            </a:fld>
            <a:endParaRPr lang="en-GB"/>
          </a:p>
        </p:txBody>
      </p:sp>
    </p:spTree>
    <p:extLst>
      <p:ext uri="{BB962C8B-B14F-4D97-AF65-F5344CB8AC3E}">
        <p14:creationId xmlns:p14="http://schemas.microsoft.com/office/powerpoint/2010/main" val="2169183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70436E-AAE7-4303-9A59-467E1717E565}" type="datetimeFigureOut">
              <a:rPr lang="en-GB" smtClean="0"/>
              <a:t>04/11/2025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4277801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70436E-AAE7-4303-9A59-467E1717E565}" type="datetimeFigureOut">
              <a:rPr lang="en-GB" smtClean="0"/>
              <a:t>04/11/2025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1064737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70436E-AAE7-4303-9A59-467E1717E565}" type="datetimeFigureOut">
              <a:rPr lang="en-GB" smtClean="0"/>
              <a:t>04/11/2025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2099653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70436E-AAE7-4303-9A59-467E1717E565}" type="datetimeFigureOut">
              <a:rPr lang="en-GB" smtClean="0"/>
              <a:t>04/11/2025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2946087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70436E-AAE7-4303-9A59-467E1717E565}" type="datetimeFigureOut">
              <a:rPr lang="en-GB" smtClean="0"/>
              <a:t>04/11/2025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1764803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970436E-AAE7-4303-9A59-467E1717E565}" type="datetimeFigureOut">
              <a:rPr lang="en-GB" smtClean="0"/>
              <a:t>04/11/2025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847445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970436E-AAE7-4303-9A59-467E1717E565}" type="datetimeFigureOut">
              <a:rPr lang="en-GB" smtClean="0"/>
              <a:t>04/11/2025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3851557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70436E-AAE7-4303-9A59-467E1717E565}" type="datetimeFigureOut">
              <a:rPr lang="en-GB" smtClean="0"/>
              <a:t>04/11/2025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1042976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70436E-AAE7-4303-9A59-467E1717E565}" type="datetimeFigureOut">
              <a:rPr lang="en-GB" smtClean="0"/>
              <a:t>04/11/2025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766514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70436E-AAE7-4303-9A59-467E1717E565}" type="datetimeFigureOut">
              <a:rPr lang="en-GB" smtClean="0"/>
              <a:t>04/11/2025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3441439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70436E-AAE7-4303-9A59-467E1717E565}" type="datetimeFigureOut">
              <a:rPr lang="en-GB" smtClean="0"/>
              <a:t>04/11/2025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2983641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70436E-AAE7-4303-9A59-467E1717E565}" type="datetimeFigureOut">
              <a:rPr lang="en-GB" smtClean="0"/>
              <a:t>04/11/2025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ADFB7-5489-4323-9805-198DAC1D1CBD}" type="slidenum">
              <a:rPr lang="en-GB" smtClean="0"/>
              <a:t>‹#›</a:t>
            </a:fld>
            <a:endParaRPr lang="en-GB"/>
          </a:p>
        </p:txBody>
      </p:sp>
    </p:spTree>
    <p:extLst>
      <p:ext uri="{BB962C8B-B14F-4D97-AF65-F5344CB8AC3E}">
        <p14:creationId xmlns:p14="http://schemas.microsoft.com/office/powerpoint/2010/main" val="2965799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14.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9.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5.png"/><Relationship Id="rId10" Type="http://schemas.openxmlformats.org/officeDocument/2006/relationships/image" Target="../media/image36.png"/><Relationship Id="rId4" Type="http://schemas.openxmlformats.org/officeDocument/2006/relationships/image" Target="../media/image24.pn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9.pn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9.pn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9.png"/><Relationship Id="rId7"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3.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notesSlide" Target="../notesSlides/notesSlide14.xml"/><Relationship Id="rId16"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7.png"/><Relationship Id="rId10" Type="http://schemas.openxmlformats.org/officeDocument/2006/relationships/image" Target="../media/image62.png"/><Relationship Id="rId4" Type="http://schemas.openxmlformats.org/officeDocument/2006/relationships/image" Target="../media/image56.emf"/><Relationship Id="rId9" Type="http://schemas.openxmlformats.org/officeDocument/2006/relationships/image" Target="../media/image61.png"/><Relationship Id="rId14" Type="http://schemas.openxmlformats.org/officeDocument/2006/relationships/image" Target="../media/image6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9.emf"/></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0.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2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6.emf"/></Relationships>
</file>

<file path=ppt/slides/_rels/slide2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9.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a:p>
        </p:txBody>
      </p:sp>
      <p:pic>
        <p:nvPicPr>
          <p:cNvPr id="4" name="Picture 3" descr="Multicoloured &quot;Being Belfast&quot; logo with colourful background for the PowerPoint presentati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txBox="1">
            <a:spLocks noGrp="1"/>
          </p:cNvSpPr>
          <p:nvPr>
            <p:ph type="title" idx="4294967295"/>
          </p:nvPr>
        </p:nvSpPr>
        <p:spPr>
          <a:xfrm>
            <a:off x="489403" y="2103663"/>
            <a:ext cx="8382000" cy="20005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Trust Board Report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7030A0"/>
                </a:solidFill>
                <a:effectLst/>
                <a:uLnTx/>
                <a:uFillTx/>
                <a:latin typeface="Segoe UI Semibold" panose="020B0702040204020203" pitchFamily="34" charset="0"/>
                <a:ea typeface="+mn-ea"/>
                <a:cs typeface="Segoe UI Semibold" panose="020B0702040204020203" pitchFamily="34" charset="0"/>
              </a:rPr>
              <a:t>Systems Oversight Measures Report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0" b="1" i="0" u="none" strike="noStrike" kern="1200" cap="none" spc="0" normalizeH="0" baseline="0" noProof="0" dirty="0">
              <a:ln>
                <a:noFill/>
              </a:ln>
              <a:solidFill>
                <a:srgbClr val="0A4C86"/>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489403" y="3602038"/>
            <a:ext cx="8382000" cy="1569660"/>
          </a:xfrm>
          <a:prstGeom prst="rect">
            <a:avLst/>
          </a:prstGeom>
          <a:noFill/>
        </p:spPr>
        <p:txBody>
          <a:bodyPr wrap="square" rtlCol="0">
            <a:spAutoFit/>
          </a:bodyPr>
          <a:lstStyle/>
          <a:p>
            <a:r>
              <a:rPr lang="en-GB" sz="2400" b="1" dirty="0">
                <a:solidFill>
                  <a:srgbClr val="7030A0"/>
                </a:solidFill>
                <a:latin typeface="Arial" panose="020B0604020202020204" pitchFamily="34" charset="0"/>
                <a:cs typeface="Arial" panose="020B0604020202020204" pitchFamily="34" charset="0"/>
              </a:rPr>
              <a:t>Trust Board - Thursday 6</a:t>
            </a:r>
            <a:r>
              <a:rPr lang="en-GB" sz="2400" b="1" baseline="30000" dirty="0">
                <a:solidFill>
                  <a:srgbClr val="7030A0"/>
                </a:solidFill>
                <a:latin typeface="Arial" panose="020B0604020202020204" pitchFamily="34" charset="0"/>
                <a:cs typeface="Arial" panose="020B0604020202020204" pitchFamily="34" charset="0"/>
              </a:rPr>
              <a:t>th</a:t>
            </a:r>
            <a:r>
              <a:rPr lang="en-GB" sz="2400" b="1" dirty="0">
                <a:solidFill>
                  <a:srgbClr val="7030A0"/>
                </a:solidFill>
                <a:latin typeface="Arial" panose="020B0604020202020204" pitchFamily="34" charset="0"/>
                <a:cs typeface="Arial" panose="020B0604020202020204" pitchFamily="34" charset="0"/>
              </a:rPr>
              <a:t> November 2025</a:t>
            </a:r>
          </a:p>
          <a:p>
            <a:endParaRPr lang="en-GB" sz="2400" b="1" dirty="0">
              <a:solidFill>
                <a:srgbClr val="7030A0"/>
              </a:solidFill>
              <a:latin typeface="Arial" panose="020B0604020202020204" pitchFamily="34" charset="0"/>
              <a:cs typeface="Arial" panose="020B0604020202020204" pitchFamily="34" charset="0"/>
            </a:endParaRPr>
          </a:p>
          <a:p>
            <a:pPr defTabSz="385753">
              <a:defRPr/>
            </a:pPr>
            <a:r>
              <a:rPr lang="en-GB" sz="2400" b="1" dirty="0">
                <a:solidFill>
                  <a:srgbClr val="7030A0"/>
                </a:solidFill>
                <a:latin typeface="Segoe UI Semibold" panose="020B0702040204020203" pitchFamily="34" charset="0"/>
                <a:cs typeface="Segoe UI Semibold" panose="020B0702040204020203" pitchFamily="34" charset="0"/>
              </a:rPr>
              <a:t>Alastair Campbell</a:t>
            </a:r>
          </a:p>
          <a:p>
            <a:pPr defTabSz="385753">
              <a:defRPr/>
            </a:pPr>
            <a:r>
              <a:rPr lang="en-GB" sz="2400" b="1" dirty="0">
                <a:solidFill>
                  <a:srgbClr val="7030A0"/>
                </a:solidFill>
                <a:latin typeface="Segoe UI Semibold" panose="020B0702040204020203" pitchFamily="34" charset="0"/>
                <a:cs typeface="Segoe UI Semibold" panose="020B0702040204020203" pitchFamily="34" charset="0"/>
              </a:rPr>
              <a:t>Director of Performance, Planning &amp; Informatics</a:t>
            </a:r>
            <a:endParaRPr lang="en-GB" sz="2400" b="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3941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98367" y="149629"/>
            <a:ext cx="11995266" cy="400110"/>
          </a:xfrm>
          <a:prstGeom prst="rect">
            <a:avLst/>
          </a:prstGeom>
          <a:solidFill>
            <a:srgbClr val="0A4C86"/>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mn-lt"/>
                <a:ea typeface="+mn-ea"/>
                <a:cs typeface="+mn-cs"/>
              </a:rPr>
              <a:t>Section 2 – Key SOMs Indicators – Performance (3)</a:t>
            </a:r>
          </a:p>
        </p:txBody>
      </p:sp>
      <p:graphicFrame>
        <p:nvGraphicFramePr>
          <p:cNvPr id="21" name="Table 20"/>
          <p:cNvGraphicFramePr>
            <a:graphicFrameLocks noGrp="1"/>
          </p:cNvGraphicFramePr>
          <p:nvPr>
            <p:extLst>
              <p:ext uri="{D42A27DB-BD31-4B8C-83A1-F6EECF244321}">
                <p14:modId xmlns:p14="http://schemas.microsoft.com/office/powerpoint/2010/main" val="344259777"/>
              </p:ext>
            </p:extLst>
          </p:nvPr>
        </p:nvGraphicFramePr>
        <p:xfrm>
          <a:off x="98367" y="549563"/>
          <a:ext cx="11995266" cy="6175641"/>
        </p:xfrm>
        <a:graphic>
          <a:graphicData uri="http://schemas.openxmlformats.org/drawingml/2006/table">
            <a:tbl>
              <a:tblPr firstRow="1" bandRow="1">
                <a:tableStyleId>{5C22544A-7EE6-4342-B048-85BDC9FD1C3A}</a:tableStyleId>
              </a:tblPr>
              <a:tblGrid>
                <a:gridCol w="1489042">
                  <a:extLst>
                    <a:ext uri="{9D8B030D-6E8A-4147-A177-3AD203B41FA5}">
                      <a16:colId xmlns:a16="http://schemas.microsoft.com/office/drawing/2014/main" val="67219486"/>
                    </a:ext>
                  </a:extLst>
                </a:gridCol>
                <a:gridCol w="2319573">
                  <a:extLst>
                    <a:ext uri="{9D8B030D-6E8A-4147-A177-3AD203B41FA5}">
                      <a16:colId xmlns:a16="http://schemas.microsoft.com/office/drawing/2014/main" val="3145130481"/>
                    </a:ext>
                  </a:extLst>
                </a:gridCol>
                <a:gridCol w="689956">
                  <a:extLst>
                    <a:ext uri="{9D8B030D-6E8A-4147-A177-3AD203B41FA5}">
                      <a16:colId xmlns:a16="http://schemas.microsoft.com/office/drawing/2014/main" val="1187641680"/>
                    </a:ext>
                  </a:extLst>
                </a:gridCol>
                <a:gridCol w="1097280">
                  <a:extLst>
                    <a:ext uri="{9D8B030D-6E8A-4147-A177-3AD203B41FA5}">
                      <a16:colId xmlns:a16="http://schemas.microsoft.com/office/drawing/2014/main" val="3247098725"/>
                    </a:ext>
                  </a:extLst>
                </a:gridCol>
                <a:gridCol w="1238597">
                  <a:extLst>
                    <a:ext uri="{9D8B030D-6E8A-4147-A177-3AD203B41FA5}">
                      <a16:colId xmlns:a16="http://schemas.microsoft.com/office/drawing/2014/main" val="3934673934"/>
                    </a:ext>
                  </a:extLst>
                </a:gridCol>
                <a:gridCol w="739832">
                  <a:extLst>
                    <a:ext uri="{9D8B030D-6E8A-4147-A177-3AD203B41FA5}">
                      <a16:colId xmlns:a16="http://schemas.microsoft.com/office/drawing/2014/main" val="340205772"/>
                    </a:ext>
                  </a:extLst>
                </a:gridCol>
                <a:gridCol w="897775">
                  <a:extLst>
                    <a:ext uri="{9D8B030D-6E8A-4147-A177-3AD203B41FA5}">
                      <a16:colId xmlns:a16="http://schemas.microsoft.com/office/drawing/2014/main" val="1075718584"/>
                    </a:ext>
                  </a:extLst>
                </a:gridCol>
                <a:gridCol w="3523211">
                  <a:extLst>
                    <a:ext uri="{9D8B030D-6E8A-4147-A177-3AD203B41FA5}">
                      <a16:colId xmlns:a16="http://schemas.microsoft.com/office/drawing/2014/main" val="3167416937"/>
                    </a:ext>
                  </a:extLst>
                </a:gridCol>
              </a:tblGrid>
              <a:tr h="619881">
                <a:tc>
                  <a:txBody>
                    <a:bodyPr/>
                    <a:lstStyle/>
                    <a:p>
                      <a:r>
                        <a:rPr lang="en-GB" sz="1200" dirty="0">
                          <a:solidFill>
                            <a:schemeClr val="bg1"/>
                          </a:solidFill>
                        </a:rPr>
                        <a:t>Service Area</a:t>
                      </a:r>
                    </a:p>
                  </a:txBody>
                  <a:tcPr>
                    <a:solidFill>
                      <a:schemeClr val="accent1">
                        <a:lumMod val="75000"/>
                      </a:schemeClr>
                    </a:solidFill>
                  </a:tcPr>
                </a:tc>
                <a:tc>
                  <a:txBody>
                    <a:bodyPr/>
                    <a:lstStyle/>
                    <a:p>
                      <a:r>
                        <a:rPr lang="en-GB" sz="1200" dirty="0"/>
                        <a:t>Metric</a:t>
                      </a:r>
                    </a:p>
                  </a:txBody>
                  <a:tcPr>
                    <a:solidFill>
                      <a:schemeClr val="accent1">
                        <a:lumMod val="75000"/>
                      </a:schemeClr>
                    </a:solidFill>
                  </a:tcPr>
                </a:tc>
                <a:tc>
                  <a:txBody>
                    <a:bodyPr/>
                    <a:lstStyle/>
                    <a:p>
                      <a:r>
                        <a:rPr lang="en-GB" sz="1200" dirty="0"/>
                        <a:t>Sept 25 Target</a:t>
                      </a:r>
                    </a:p>
                  </a:txBody>
                  <a:tcPr>
                    <a:solidFill>
                      <a:schemeClr val="accent1">
                        <a:lumMod val="75000"/>
                      </a:schemeClr>
                    </a:solidFill>
                  </a:tcPr>
                </a:tc>
                <a:tc>
                  <a:txBody>
                    <a:bodyPr/>
                    <a:lstStyle/>
                    <a:p>
                      <a:r>
                        <a:rPr lang="en-GB" sz="1200" dirty="0"/>
                        <a:t>Sept 25 In-month Performance</a:t>
                      </a:r>
                    </a:p>
                  </a:txBody>
                  <a:tcPr>
                    <a:solidFill>
                      <a:schemeClr val="accent1">
                        <a:lumMod val="75000"/>
                      </a:schemeClr>
                    </a:solidFill>
                  </a:tcPr>
                </a:tc>
                <a:tc>
                  <a:txBody>
                    <a:bodyPr/>
                    <a:lstStyle/>
                    <a:p>
                      <a:r>
                        <a:rPr lang="en-GB" sz="1200" dirty="0"/>
                        <a:t>Cumulative Activity YTD/</a:t>
                      </a:r>
                      <a:r>
                        <a:rPr lang="en-GB" sz="1200" dirty="0" err="1"/>
                        <a:t>Qtr</a:t>
                      </a:r>
                      <a:r>
                        <a:rPr lang="en-GB" sz="1200" dirty="0"/>
                        <a:t> end</a:t>
                      </a:r>
                    </a:p>
                  </a:txBody>
                  <a:tcPr>
                    <a:solidFill>
                      <a:schemeClr val="accent1">
                        <a:lumMod val="75000"/>
                      </a:schemeClr>
                    </a:solidFill>
                  </a:tcPr>
                </a:tc>
                <a:tc>
                  <a:txBody>
                    <a:bodyPr/>
                    <a:lstStyle/>
                    <a:p>
                      <a:pPr algn="ctr"/>
                      <a:r>
                        <a:rPr lang="en-GB" sz="1200" dirty="0"/>
                        <a:t>Rag Status</a:t>
                      </a:r>
                    </a:p>
                    <a:p>
                      <a:pPr algn="ctr"/>
                      <a:r>
                        <a:rPr lang="en-GB" sz="1200" dirty="0">
                          <a:solidFill>
                            <a:schemeClr val="bg1"/>
                          </a:solidFill>
                        </a:rPr>
                        <a:t>Sept 25</a:t>
                      </a:r>
                    </a:p>
                  </a:txBody>
                  <a:tcPr>
                    <a:solidFill>
                      <a:schemeClr val="accent1">
                        <a:lumMod val="75000"/>
                      </a:schemeClr>
                    </a:solidFill>
                  </a:tcPr>
                </a:tc>
                <a:tc>
                  <a:txBody>
                    <a:bodyPr/>
                    <a:lstStyle/>
                    <a:p>
                      <a:r>
                        <a:rPr lang="en-GB" sz="1200" dirty="0"/>
                        <a:t>Rag Status</a:t>
                      </a:r>
                    </a:p>
                    <a:p>
                      <a:r>
                        <a:rPr lang="en-GB" sz="1200" dirty="0"/>
                        <a:t>YTD/</a:t>
                      </a:r>
                      <a:r>
                        <a:rPr lang="en-GB" sz="1200" dirty="0" err="1"/>
                        <a:t>Qtr</a:t>
                      </a:r>
                      <a:r>
                        <a:rPr lang="en-GB" sz="1200" dirty="0"/>
                        <a:t> end</a:t>
                      </a:r>
                    </a:p>
                  </a:txBody>
                  <a:tcPr>
                    <a:solidFill>
                      <a:schemeClr val="accent1">
                        <a:lumMod val="75000"/>
                      </a:schemeClr>
                    </a:solidFill>
                  </a:tcPr>
                </a:tc>
                <a:tc>
                  <a:txBody>
                    <a:bodyPr/>
                    <a:lstStyle/>
                    <a:p>
                      <a:r>
                        <a:rPr lang="en-GB" sz="1200" dirty="0"/>
                        <a:t>Chart</a:t>
                      </a:r>
                    </a:p>
                  </a:txBody>
                  <a:tcPr>
                    <a:solidFill>
                      <a:schemeClr val="accent1">
                        <a:lumMod val="75000"/>
                      </a:schemeClr>
                    </a:solidFill>
                  </a:tcPr>
                </a:tc>
                <a:extLst>
                  <a:ext uri="{0D108BD9-81ED-4DB2-BD59-A6C34878D82A}">
                    <a16:rowId xmlns:a16="http://schemas.microsoft.com/office/drawing/2014/main" val="258680681"/>
                  </a:ext>
                </a:extLst>
              </a:tr>
              <a:tr h="14279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Performance</a:t>
                      </a:r>
                      <a:r>
                        <a:rPr lang="en-GB" sz="1200" b="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Scheduled Care</a:t>
                      </a:r>
                    </a:p>
                    <a:p>
                      <a:endParaRPr lang="en-GB" sz="1200" dirty="0"/>
                    </a:p>
                  </a:txBody>
                  <a:tcPr/>
                </a:tc>
                <a:tc>
                  <a:txBody>
                    <a:bodyPr/>
                    <a:lstStyle/>
                    <a:p>
                      <a:r>
                        <a:rPr lang="en-GB" sz="1100" dirty="0"/>
                        <a:t>Theatre Utilisation - Run Times – Endoscopy</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 minimum run time rate of 90%</a:t>
                      </a:r>
                    </a:p>
                  </a:txBody>
                  <a:tcPr marL="60960" marR="60960" marT="30480" marB="30480"/>
                </a:tc>
                <a:tc>
                  <a:txBody>
                    <a:bodyPr/>
                    <a:lstStyle/>
                    <a:p>
                      <a:r>
                        <a:rPr lang="en-GB" sz="1100" dirty="0"/>
                        <a:t>90%</a:t>
                      </a:r>
                    </a:p>
                    <a:p>
                      <a:endParaRPr lang="en-GB" sz="1100" dirty="0"/>
                    </a:p>
                    <a:p>
                      <a:r>
                        <a:rPr lang="en-GB" sz="1000" dirty="0"/>
                        <a:t>Monitored a month in arrears</a:t>
                      </a:r>
                    </a:p>
                  </a:txBody>
                  <a:tcPr marL="60960" marR="60960" marT="30480" marB="30480"/>
                </a:tc>
                <a:tc>
                  <a:txBody>
                    <a:bodyPr/>
                    <a:lstStyle/>
                    <a:p>
                      <a:r>
                        <a:rPr lang="en-GB" sz="1100" dirty="0"/>
                        <a:t>102.56%</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(August</a:t>
                      </a:r>
                      <a:r>
                        <a:rPr lang="en-GB" sz="1100" baseline="0" dirty="0"/>
                        <a:t> 25)</a:t>
                      </a:r>
                      <a:endParaRPr lang="en-GB" sz="1100" dirty="0"/>
                    </a:p>
                    <a:p>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100.28%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(Apr-Aug)</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923528376"/>
                  </a:ext>
                </a:extLst>
              </a:tr>
              <a:tr h="1490196">
                <a:tc>
                  <a:txBody>
                    <a:bodyPr/>
                    <a:lstStyle/>
                    <a:p>
                      <a:r>
                        <a:rPr lang="en-GB" sz="1200" b="1" dirty="0"/>
                        <a:t>Community Care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Domiciliary</a:t>
                      </a:r>
                      <a:r>
                        <a:rPr lang="en-GB" sz="1100" baseline="0" dirty="0"/>
                        <a:t> Care – Unmet Need – Full Package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Target- 10% reduction in unmet need hours by March 2026 compared to position at 31 March 25 (1408 hrs)</a:t>
                      </a:r>
                    </a:p>
                  </a:txBody>
                  <a:tcPr marL="60960" marR="60960" marT="30480" marB="30480"/>
                </a:tc>
                <a:tc>
                  <a:txBody>
                    <a:bodyPr/>
                    <a:lstStyle/>
                    <a:p>
                      <a:r>
                        <a:rPr lang="en-GB" sz="1100" dirty="0"/>
                        <a:t>1,267</a:t>
                      </a:r>
                      <a:r>
                        <a:rPr lang="en-GB" sz="1100" baseline="0" dirty="0"/>
                        <a:t> hrs</a:t>
                      </a:r>
                      <a:endParaRPr lang="en-GB" sz="1100" dirty="0"/>
                    </a:p>
                  </a:txBody>
                  <a:tcPr marL="60960" marR="60960" marT="30480" marB="30480"/>
                </a:tc>
                <a:tc>
                  <a:txBody>
                    <a:bodyPr/>
                    <a:lstStyle/>
                    <a:p>
                      <a:r>
                        <a:rPr lang="en-GB" sz="1100" dirty="0"/>
                        <a:t>1,330 hrs</a:t>
                      </a:r>
                    </a:p>
                    <a:p>
                      <a:endParaRPr lang="en-GB" sz="1100" dirty="0"/>
                    </a:p>
                    <a:p>
                      <a:r>
                        <a:rPr lang="en-GB" sz="1100" dirty="0"/>
                        <a:t>25%</a:t>
                      </a:r>
                      <a:r>
                        <a:rPr lang="en-GB" sz="1100" baseline="0" dirty="0"/>
                        <a:t> above target</a:t>
                      </a: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1,330 hrs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(Sept position)</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741225911"/>
                  </a:ext>
                </a:extLst>
              </a:tr>
              <a:tr h="1294223">
                <a:tc>
                  <a:txBody>
                    <a:bodyPr/>
                    <a:lstStyle/>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Domiciliary</a:t>
                      </a:r>
                      <a:r>
                        <a:rPr lang="en-GB" sz="1100" baseline="0" dirty="0"/>
                        <a:t> Care – Unmet Need – Partial Package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a:t>
                      </a:r>
                      <a:r>
                        <a:rPr lang="en-GB" sz="1000" b="1" baseline="0" dirty="0"/>
                        <a:t> </a:t>
                      </a:r>
                      <a:r>
                        <a:rPr lang="en-GB" sz="1000" b="1" dirty="0"/>
                        <a:t>10% reduction in unmet need hours by March 2026 compared to position at 31 March 25 (1951 hrs)</a:t>
                      </a:r>
                    </a:p>
                  </a:txBody>
                  <a:tcPr marL="60960" marR="60960" marT="30480" marB="30480"/>
                </a:tc>
                <a:tc>
                  <a:txBody>
                    <a:bodyPr/>
                    <a:lstStyle/>
                    <a:p>
                      <a:r>
                        <a:rPr lang="en-GB" sz="1100" dirty="0"/>
                        <a:t>1,756 hrs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2,118 hrs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19% above target</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2,118 hrs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(Sept position)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326959614"/>
                  </a:ext>
                </a:extLst>
              </a:tr>
              <a:tr h="1323190">
                <a:tc>
                  <a:txBody>
                    <a:bodyPr/>
                    <a:lstStyle/>
                    <a:p>
                      <a:endParaRPr lang="en-GB" sz="1200" b="1" dirty="0"/>
                    </a:p>
                  </a:txBody>
                  <a:tcPr/>
                </a:tc>
                <a:tc>
                  <a:txBody>
                    <a:bodyPr/>
                    <a:lstStyle/>
                    <a:p>
                      <a:r>
                        <a:rPr lang="en-GB" sz="1100" dirty="0"/>
                        <a:t>Direct Payments</a:t>
                      </a:r>
                    </a:p>
                    <a:p>
                      <a:endParaRPr lang="en-GB" sz="1100" dirty="0"/>
                    </a:p>
                    <a:p>
                      <a:r>
                        <a:rPr lang="en-GB" sz="1000" b="1" dirty="0"/>
                        <a:t>Target - 5% increase in Service User Direct Payments in effect by March 2026 compared to position at 31 March 2025</a:t>
                      </a:r>
                      <a:r>
                        <a:rPr lang="en-GB" sz="1000" b="1" baseline="0" dirty="0"/>
                        <a:t> (1014 service users)</a:t>
                      </a:r>
                      <a:endParaRPr lang="en-GB" sz="1000" b="1" dirty="0"/>
                    </a:p>
                  </a:txBody>
                  <a:tcPr marL="60960" marR="60960" marT="30480" marB="30480"/>
                </a:tc>
                <a:tc>
                  <a:txBody>
                    <a:bodyPr/>
                    <a:lstStyle/>
                    <a:p>
                      <a:r>
                        <a:rPr lang="en-GB" sz="1100" dirty="0"/>
                        <a:t>1,065</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1,032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1.78% increase on March</a:t>
                      </a:r>
                      <a:r>
                        <a:rPr lang="en-GB" sz="1100" baseline="0" dirty="0"/>
                        <a:t> 25 position</a:t>
                      </a: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1,032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(Sept position)</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780395889"/>
                  </a:ext>
                </a:extLst>
              </a:tr>
            </a:tbl>
          </a:graphicData>
        </a:graphic>
      </p:graphicFrame>
      <p:pic>
        <p:nvPicPr>
          <p:cNvPr id="5" name="Picture 4" descr="Green Icon within RAG system - indicating that this is complete"/>
          <p:cNvPicPr>
            <a:picLocks noChangeAspect="1"/>
          </p:cNvPicPr>
          <p:nvPr/>
        </p:nvPicPr>
        <p:blipFill>
          <a:blip r:embed="rId3"/>
          <a:stretch>
            <a:fillRect/>
          </a:stretch>
        </p:blipFill>
        <p:spPr>
          <a:xfrm>
            <a:off x="7184481" y="1709012"/>
            <a:ext cx="335309" cy="335309"/>
          </a:xfrm>
          <a:prstGeom prst="rect">
            <a:avLst/>
          </a:prstGeom>
        </p:spPr>
      </p:pic>
      <p:pic>
        <p:nvPicPr>
          <p:cNvPr id="6" name="Picture 5" descr="Red Icon within RAG system - indicating that this is not yet in progress "/>
          <p:cNvPicPr>
            <a:picLocks noChangeAspect="1"/>
          </p:cNvPicPr>
          <p:nvPr/>
        </p:nvPicPr>
        <p:blipFill>
          <a:blip r:embed="rId4"/>
          <a:stretch>
            <a:fillRect/>
          </a:stretch>
        </p:blipFill>
        <p:spPr>
          <a:xfrm>
            <a:off x="7185307" y="4471582"/>
            <a:ext cx="353599" cy="347502"/>
          </a:xfrm>
          <a:prstGeom prst="rect">
            <a:avLst/>
          </a:prstGeom>
        </p:spPr>
      </p:pic>
      <p:pic>
        <p:nvPicPr>
          <p:cNvPr id="7" name="Picture 6" descr="Amber Icon within RAG system - indicating that this is in progress "/>
          <p:cNvPicPr>
            <a:picLocks noChangeAspect="1"/>
          </p:cNvPicPr>
          <p:nvPr/>
        </p:nvPicPr>
        <p:blipFill>
          <a:blip r:embed="rId5"/>
          <a:stretch>
            <a:fillRect/>
          </a:stretch>
        </p:blipFill>
        <p:spPr>
          <a:xfrm>
            <a:off x="7194038" y="5883324"/>
            <a:ext cx="335309" cy="353599"/>
          </a:xfrm>
          <a:prstGeom prst="rect">
            <a:avLst/>
          </a:prstGeom>
        </p:spPr>
      </p:pic>
      <p:pic>
        <p:nvPicPr>
          <p:cNvPr id="19" name="Picture 18" descr="Amber Icon within RAG system - indicating that this is in progress "/>
          <p:cNvPicPr>
            <a:picLocks noChangeAspect="1"/>
          </p:cNvPicPr>
          <p:nvPr/>
        </p:nvPicPr>
        <p:blipFill>
          <a:blip r:embed="rId5"/>
          <a:stretch>
            <a:fillRect/>
          </a:stretch>
        </p:blipFill>
        <p:spPr>
          <a:xfrm>
            <a:off x="7992922" y="5883324"/>
            <a:ext cx="335309" cy="353599"/>
          </a:xfrm>
          <a:prstGeom prst="rect">
            <a:avLst/>
          </a:prstGeom>
        </p:spPr>
      </p:pic>
      <p:pic>
        <p:nvPicPr>
          <p:cNvPr id="20" name="Picture 19" descr="Red Icon within RAG system - indicating that this is not yet in progress "/>
          <p:cNvPicPr>
            <a:picLocks noChangeAspect="1"/>
          </p:cNvPicPr>
          <p:nvPr/>
        </p:nvPicPr>
        <p:blipFill>
          <a:blip r:embed="rId6"/>
          <a:stretch>
            <a:fillRect/>
          </a:stretch>
        </p:blipFill>
        <p:spPr>
          <a:xfrm>
            <a:off x="7992922" y="4471582"/>
            <a:ext cx="353599" cy="347502"/>
          </a:xfrm>
          <a:prstGeom prst="rect">
            <a:avLst/>
          </a:prstGeom>
        </p:spPr>
      </p:pic>
      <p:pic>
        <p:nvPicPr>
          <p:cNvPr id="22" name="Picture 21" descr="Green Icon within RAG system - indicating that this is complete"/>
          <p:cNvPicPr>
            <a:picLocks noChangeAspect="1"/>
          </p:cNvPicPr>
          <p:nvPr/>
        </p:nvPicPr>
        <p:blipFill>
          <a:blip r:embed="rId7"/>
          <a:stretch>
            <a:fillRect/>
          </a:stretch>
        </p:blipFill>
        <p:spPr>
          <a:xfrm>
            <a:off x="7992921" y="1709012"/>
            <a:ext cx="335309" cy="335309"/>
          </a:xfrm>
          <a:prstGeom prst="rect">
            <a:avLst/>
          </a:prstGeom>
        </p:spPr>
      </p:pic>
      <p:pic>
        <p:nvPicPr>
          <p:cNvPr id="9" name="Picture 8" descr="Line Graph with title reading &quot;Theatre Run Times - Endoscopy Target 90%&quot;">
            <a:extLst>
              <a:ext uri="{FF2B5EF4-FFF2-40B4-BE49-F238E27FC236}">
                <a16:creationId xmlns:a16="http://schemas.microsoft.com/office/drawing/2014/main" id="{F1D6D165-6D3F-E5EF-D9BA-D676EE1EC30C}"/>
              </a:ext>
            </a:extLst>
          </p:cNvPr>
          <p:cNvPicPr>
            <a:picLocks noChangeAspect="1"/>
          </p:cNvPicPr>
          <p:nvPr/>
        </p:nvPicPr>
        <p:blipFill>
          <a:blip r:embed="rId8"/>
          <a:stretch>
            <a:fillRect/>
          </a:stretch>
        </p:blipFill>
        <p:spPr>
          <a:xfrm>
            <a:off x="8611984" y="1201391"/>
            <a:ext cx="3462531" cy="1373155"/>
          </a:xfrm>
          <a:prstGeom prst="rect">
            <a:avLst/>
          </a:prstGeom>
        </p:spPr>
      </p:pic>
      <p:pic>
        <p:nvPicPr>
          <p:cNvPr id="10" name="Picture 9" descr="Amber Icon within RAG system - indicating that this is in progress ">
            <a:extLst>
              <a:ext uri="{FF2B5EF4-FFF2-40B4-BE49-F238E27FC236}">
                <a16:creationId xmlns:a16="http://schemas.microsoft.com/office/drawing/2014/main" id="{673C1F4B-D315-E10F-D5D6-B3F2EA87B246}"/>
              </a:ext>
            </a:extLst>
          </p:cNvPr>
          <p:cNvPicPr>
            <a:picLocks noChangeAspect="1"/>
          </p:cNvPicPr>
          <p:nvPr/>
        </p:nvPicPr>
        <p:blipFill>
          <a:blip r:embed="rId9"/>
          <a:stretch>
            <a:fillRect/>
          </a:stretch>
        </p:blipFill>
        <p:spPr>
          <a:xfrm>
            <a:off x="7184480" y="3111704"/>
            <a:ext cx="335309" cy="353599"/>
          </a:xfrm>
          <a:prstGeom prst="rect">
            <a:avLst/>
          </a:prstGeom>
        </p:spPr>
      </p:pic>
      <p:pic>
        <p:nvPicPr>
          <p:cNvPr id="13" name="Picture 12" descr="Amber Icon within RAG system - indicating that this is in progress ">
            <a:extLst>
              <a:ext uri="{FF2B5EF4-FFF2-40B4-BE49-F238E27FC236}">
                <a16:creationId xmlns:a16="http://schemas.microsoft.com/office/drawing/2014/main" id="{0788C48A-7DF6-B26E-0E4D-61540DFEFDA3}"/>
              </a:ext>
            </a:extLst>
          </p:cNvPr>
          <p:cNvPicPr>
            <a:picLocks noChangeAspect="1"/>
          </p:cNvPicPr>
          <p:nvPr/>
        </p:nvPicPr>
        <p:blipFill>
          <a:blip r:embed="rId9"/>
          <a:stretch>
            <a:fillRect/>
          </a:stretch>
        </p:blipFill>
        <p:spPr>
          <a:xfrm>
            <a:off x="7992920" y="3108561"/>
            <a:ext cx="335309" cy="353599"/>
          </a:xfrm>
          <a:prstGeom prst="rect">
            <a:avLst/>
          </a:prstGeom>
        </p:spPr>
      </p:pic>
      <p:pic>
        <p:nvPicPr>
          <p:cNvPr id="14" name="Picture 13" descr="Line Graph with title reading &quot;Theatre Run Times - Endoscopy Target 90%&quot;">
            <a:extLst>
              <a:ext uri="{FF2B5EF4-FFF2-40B4-BE49-F238E27FC236}">
                <a16:creationId xmlns:a16="http://schemas.microsoft.com/office/drawing/2014/main" id="{0B719075-40FB-8858-B6FE-769889E401CC}"/>
              </a:ext>
            </a:extLst>
          </p:cNvPr>
          <p:cNvPicPr>
            <a:picLocks noChangeAspect="1"/>
          </p:cNvPicPr>
          <p:nvPr/>
        </p:nvPicPr>
        <p:blipFill>
          <a:blip r:embed="rId10"/>
          <a:stretch>
            <a:fillRect/>
          </a:stretch>
        </p:blipFill>
        <p:spPr>
          <a:xfrm>
            <a:off x="8599296" y="2633256"/>
            <a:ext cx="3462531" cy="1414679"/>
          </a:xfrm>
          <a:prstGeom prst="rect">
            <a:avLst/>
          </a:prstGeom>
        </p:spPr>
      </p:pic>
      <p:pic>
        <p:nvPicPr>
          <p:cNvPr id="15" name="Picture 14" descr="Line graph with title &quot;Domiciliary Care - Unmet Need Hours - Partial Package - Target 10% Reduction on March 25th 1951&quot;">
            <a:extLst>
              <a:ext uri="{FF2B5EF4-FFF2-40B4-BE49-F238E27FC236}">
                <a16:creationId xmlns:a16="http://schemas.microsoft.com/office/drawing/2014/main" id="{17AC90D0-F7E0-FCF3-F922-609343FB504F}"/>
              </a:ext>
            </a:extLst>
          </p:cNvPr>
          <p:cNvPicPr>
            <a:picLocks noChangeAspect="1"/>
          </p:cNvPicPr>
          <p:nvPr/>
        </p:nvPicPr>
        <p:blipFill>
          <a:blip r:embed="rId11"/>
          <a:stretch>
            <a:fillRect/>
          </a:stretch>
        </p:blipFill>
        <p:spPr>
          <a:xfrm>
            <a:off x="8611984" y="4133975"/>
            <a:ext cx="3449843" cy="1169170"/>
          </a:xfrm>
          <a:prstGeom prst="rect">
            <a:avLst/>
          </a:prstGeom>
        </p:spPr>
      </p:pic>
      <p:pic>
        <p:nvPicPr>
          <p:cNvPr id="16" name="Picture 15" descr="Line graph with title &quot;Direct Payments in effect - Target set at 5% increase on March 25th (1014)&quot;">
            <a:extLst>
              <a:ext uri="{FF2B5EF4-FFF2-40B4-BE49-F238E27FC236}">
                <a16:creationId xmlns:a16="http://schemas.microsoft.com/office/drawing/2014/main" id="{345082DE-86BB-F57C-5631-DE63D01E0F81}"/>
              </a:ext>
            </a:extLst>
          </p:cNvPr>
          <p:cNvPicPr>
            <a:picLocks noChangeAspect="1"/>
          </p:cNvPicPr>
          <p:nvPr/>
        </p:nvPicPr>
        <p:blipFill>
          <a:blip r:embed="rId12"/>
          <a:stretch>
            <a:fillRect/>
          </a:stretch>
        </p:blipFill>
        <p:spPr>
          <a:xfrm>
            <a:off x="8599296" y="5445176"/>
            <a:ext cx="3462531" cy="1270792"/>
          </a:xfrm>
          <a:prstGeom prst="rect">
            <a:avLst/>
          </a:prstGeom>
        </p:spPr>
      </p:pic>
    </p:spTree>
    <p:extLst>
      <p:ext uri="{BB962C8B-B14F-4D97-AF65-F5344CB8AC3E}">
        <p14:creationId xmlns:p14="http://schemas.microsoft.com/office/powerpoint/2010/main" val="1724009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98367" y="149629"/>
            <a:ext cx="11995266" cy="400110"/>
          </a:xfrm>
          <a:prstGeom prst="rect">
            <a:avLst/>
          </a:prstGeom>
          <a:solidFill>
            <a:srgbClr val="0A4C86"/>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mn-lt"/>
                <a:ea typeface="+mn-ea"/>
                <a:cs typeface="+mn-cs"/>
              </a:rPr>
              <a:t>Section 2/3 – Key SOMs Indicators - Performance and Efficiency &amp; Productivity</a:t>
            </a:r>
          </a:p>
        </p:txBody>
      </p:sp>
      <p:graphicFrame>
        <p:nvGraphicFramePr>
          <p:cNvPr id="21" name="Table 20"/>
          <p:cNvGraphicFramePr>
            <a:graphicFrameLocks noGrp="1"/>
          </p:cNvGraphicFramePr>
          <p:nvPr>
            <p:extLst>
              <p:ext uri="{D42A27DB-BD31-4B8C-83A1-F6EECF244321}">
                <p14:modId xmlns:p14="http://schemas.microsoft.com/office/powerpoint/2010/main" val="3046304426"/>
              </p:ext>
            </p:extLst>
          </p:nvPr>
        </p:nvGraphicFramePr>
        <p:xfrm>
          <a:off x="98367" y="540327"/>
          <a:ext cx="11995266" cy="6250213"/>
        </p:xfrm>
        <a:graphic>
          <a:graphicData uri="http://schemas.openxmlformats.org/drawingml/2006/table">
            <a:tbl>
              <a:tblPr firstRow="1" bandRow="1">
                <a:tableStyleId>{5C22544A-7EE6-4342-B048-85BDC9FD1C3A}</a:tableStyleId>
              </a:tblPr>
              <a:tblGrid>
                <a:gridCol w="1489042">
                  <a:extLst>
                    <a:ext uri="{9D8B030D-6E8A-4147-A177-3AD203B41FA5}">
                      <a16:colId xmlns:a16="http://schemas.microsoft.com/office/drawing/2014/main" val="67219486"/>
                    </a:ext>
                  </a:extLst>
                </a:gridCol>
                <a:gridCol w="2319573">
                  <a:extLst>
                    <a:ext uri="{9D8B030D-6E8A-4147-A177-3AD203B41FA5}">
                      <a16:colId xmlns:a16="http://schemas.microsoft.com/office/drawing/2014/main" val="3145130481"/>
                    </a:ext>
                  </a:extLst>
                </a:gridCol>
                <a:gridCol w="689956">
                  <a:extLst>
                    <a:ext uri="{9D8B030D-6E8A-4147-A177-3AD203B41FA5}">
                      <a16:colId xmlns:a16="http://schemas.microsoft.com/office/drawing/2014/main" val="1187641680"/>
                    </a:ext>
                  </a:extLst>
                </a:gridCol>
                <a:gridCol w="1105593">
                  <a:extLst>
                    <a:ext uri="{9D8B030D-6E8A-4147-A177-3AD203B41FA5}">
                      <a16:colId xmlns:a16="http://schemas.microsoft.com/office/drawing/2014/main" val="3247098725"/>
                    </a:ext>
                  </a:extLst>
                </a:gridCol>
                <a:gridCol w="1230284">
                  <a:extLst>
                    <a:ext uri="{9D8B030D-6E8A-4147-A177-3AD203B41FA5}">
                      <a16:colId xmlns:a16="http://schemas.microsoft.com/office/drawing/2014/main" val="3934673934"/>
                    </a:ext>
                  </a:extLst>
                </a:gridCol>
                <a:gridCol w="756458">
                  <a:extLst>
                    <a:ext uri="{9D8B030D-6E8A-4147-A177-3AD203B41FA5}">
                      <a16:colId xmlns:a16="http://schemas.microsoft.com/office/drawing/2014/main" val="340205772"/>
                    </a:ext>
                  </a:extLst>
                </a:gridCol>
                <a:gridCol w="881149">
                  <a:extLst>
                    <a:ext uri="{9D8B030D-6E8A-4147-A177-3AD203B41FA5}">
                      <a16:colId xmlns:a16="http://schemas.microsoft.com/office/drawing/2014/main" val="1075718584"/>
                    </a:ext>
                  </a:extLst>
                </a:gridCol>
                <a:gridCol w="3523211">
                  <a:extLst>
                    <a:ext uri="{9D8B030D-6E8A-4147-A177-3AD203B41FA5}">
                      <a16:colId xmlns:a16="http://schemas.microsoft.com/office/drawing/2014/main" val="3167416937"/>
                    </a:ext>
                  </a:extLst>
                </a:gridCol>
              </a:tblGrid>
              <a:tr h="619881">
                <a:tc>
                  <a:txBody>
                    <a:bodyPr/>
                    <a:lstStyle/>
                    <a:p>
                      <a:r>
                        <a:rPr lang="en-GB" sz="1200" dirty="0">
                          <a:solidFill>
                            <a:schemeClr val="bg1"/>
                          </a:solidFill>
                        </a:rPr>
                        <a:t>Service Area</a:t>
                      </a:r>
                    </a:p>
                  </a:txBody>
                  <a:tcPr>
                    <a:solidFill>
                      <a:schemeClr val="accent1">
                        <a:lumMod val="75000"/>
                      </a:schemeClr>
                    </a:solidFill>
                  </a:tcPr>
                </a:tc>
                <a:tc>
                  <a:txBody>
                    <a:bodyPr/>
                    <a:lstStyle/>
                    <a:p>
                      <a:r>
                        <a:rPr lang="en-GB" sz="1200" dirty="0"/>
                        <a:t>Metric</a:t>
                      </a:r>
                    </a:p>
                  </a:txBody>
                  <a:tcPr>
                    <a:solidFill>
                      <a:schemeClr val="accent1">
                        <a:lumMod val="75000"/>
                      </a:schemeClr>
                    </a:solidFill>
                  </a:tcPr>
                </a:tc>
                <a:tc>
                  <a:txBody>
                    <a:bodyPr/>
                    <a:lstStyle/>
                    <a:p>
                      <a:r>
                        <a:rPr lang="en-GB" sz="1200" dirty="0"/>
                        <a:t>Sept 25 Target</a:t>
                      </a:r>
                    </a:p>
                  </a:txBody>
                  <a:tcPr>
                    <a:solidFill>
                      <a:schemeClr val="accent1">
                        <a:lumMod val="75000"/>
                      </a:schemeClr>
                    </a:solidFill>
                  </a:tcPr>
                </a:tc>
                <a:tc>
                  <a:txBody>
                    <a:bodyPr/>
                    <a:lstStyle/>
                    <a:p>
                      <a:r>
                        <a:rPr lang="en-GB" sz="1200" dirty="0"/>
                        <a:t>Sept 25 In-month Performance</a:t>
                      </a:r>
                    </a:p>
                  </a:txBody>
                  <a:tcPr>
                    <a:solidFill>
                      <a:schemeClr val="accent1">
                        <a:lumMod val="75000"/>
                      </a:schemeClr>
                    </a:solidFill>
                  </a:tcPr>
                </a:tc>
                <a:tc>
                  <a:txBody>
                    <a:bodyPr/>
                    <a:lstStyle/>
                    <a:p>
                      <a:r>
                        <a:rPr lang="en-GB" sz="1200" dirty="0"/>
                        <a:t>Cumulative Activity YTD/</a:t>
                      </a:r>
                      <a:r>
                        <a:rPr lang="en-GB" sz="1200" dirty="0" err="1"/>
                        <a:t>Qtr</a:t>
                      </a:r>
                      <a:r>
                        <a:rPr lang="en-GB" sz="1200" dirty="0"/>
                        <a:t> end</a:t>
                      </a:r>
                    </a:p>
                  </a:txBody>
                  <a:tcPr>
                    <a:solidFill>
                      <a:schemeClr val="accent1">
                        <a:lumMod val="75000"/>
                      </a:schemeClr>
                    </a:solidFill>
                  </a:tcPr>
                </a:tc>
                <a:tc>
                  <a:txBody>
                    <a:bodyPr/>
                    <a:lstStyle/>
                    <a:p>
                      <a:pPr algn="ctr"/>
                      <a:r>
                        <a:rPr lang="en-GB" sz="1200" dirty="0"/>
                        <a:t>Rag Status</a:t>
                      </a:r>
                    </a:p>
                    <a:p>
                      <a:pPr algn="ctr"/>
                      <a:r>
                        <a:rPr lang="en-GB" sz="1200" dirty="0">
                          <a:solidFill>
                            <a:schemeClr val="bg1"/>
                          </a:solidFill>
                        </a:rPr>
                        <a:t>Sept 25</a:t>
                      </a:r>
                    </a:p>
                  </a:txBody>
                  <a:tcPr>
                    <a:solidFill>
                      <a:schemeClr val="accent1">
                        <a:lumMod val="75000"/>
                      </a:schemeClr>
                    </a:solidFill>
                  </a:tcPr>
                </a:tc>
                <a:tc>
                  <a:txBody>
                    <a:bodyPr/>
                    <a:lstStyle/>
                    <a:p>
                      <a:r>
                        <a:rPr lang="en-GB" sz="1200" dirty="0"/>
                        <a:t>Rag Status</a:t>
                      </a:r>
                    </a:p>
                    <a:p>
                      <a:r>
                        <a:rPr lang="en-GB" sz="1200" dirty="0"/>
                        <a:t>YTD/</a:t>
                      </a:r>
                      <a:r>
                        <a:rPr lang="en-GB" sz="1200" dirty="0" err="1"/>
                        <a:t>Qtr</a:t>
                      </a:r>
                      <a:r>
                        <a:rPr lang="en-GB" sz="1200" baseline="0" dirty="0"/>
                        <a:t> end</a:t>
                      </a:r>
                      <a:endParaRPr lang="en-GB" sz="1200" dirty="0"/>
                    </a:p>
                  </a:txBody>
                  <a:tcPr>
                    <a:solidFill>
                      <a:schemeClr val="accent1">
                        <a:lumMod val="75000"/>
                      </a:schemeClr>
                    </a:solidFill>
                  </a:tcPr>
                </a:tc>
                <a:tc>
                  <a:txBody>
                    <a:bodyPr/>
                    <a:lstStyle/>
                    <a:p>
                      <a:r>
                        <a:rPr lang="en-GB" sz="1200" dirty="0"/>
                        <a:t>Chart</a:t>
                      </a:r>
                    </a:p>
                  </a:txBody>
                  <a:tcPr>
                    <a:solidFill>
                      <a:schemeClr val="accent1">
                        <a:lumMod val="75000"/>
                      </a:schemeClr>
                    </a:solidFill>
                  </a:tcPr>
                </a:tc>
                <a:extLst>
                  <a:ext uri="{0D108BD9-81ED-4DB2-BD59-A6C34878D82A}">
                    <a16:rowId xmlns:a16="http://schemas.microsoft.com/office/drawing/2014/main" val="258680681"/>
                  </a:ext>
                </a:extLst>
              </a:tr>
              <a:tr h="14279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Performance</a:t>
                      </a:r>
                      <a:r>
                        <a:rPr lang="en-GB" sz="1200" b="1" dirty="0"/>
                        <a:t>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Community Care</a:t>
                      </a:r>
                    </a:p>
                  </a:txBody>
                  <a:tcPr/>
                </a:tc>
                <a:tc>
                  <a:txBody>
                    <a:bodyPr/>
                    <a:lstStyle/>
                    <a:p>
                      <a:r>
                        <a:rPr lang="en-GB" sz="1100" dirty="0"/>
                        <a:t>Family Support – Unallocated</a:t>
                      </a:r>
                      <a:r>
                        <a:rPr lang="en-GB" sz="1100" baseline="0" dirty="0"/>
                        <a:t> Cases</a:t>
                      </a:r>
                    </a:p>
                    <a:p>
                      <a:endParaRPr lang="en-GB" sz="1100" baseline="0" dirty="0"/>
                    </a:p>
                    <a:p>
                      <a:r>
                        <a:rPr lang="en-GB" sz="1000" b="1" dirty="0"/>
                        <a:t>Target - reduce by 10% by March 2026 compared to position at end March 2025</a:t>
                      </a:r>
                      <a:r>
                        <a:rPr lang="en-GB" sz="1000" b="1" baseline="0" dirty="0"/>
                        <a:t> – 66 cases</a:t>
                      </a:r>
                      <a:endParaRPr lang="en-GB" sz="1000" b="1" dirty="0"/>
                    </a:p>
                  </a:txBody>
                  <a:tcPr marL="60960" marR="60960" marT="30480" marB="30480"/>
                </a:tc>
                <a:tc>
                  <a:txBody>
                    <a:bodyPr/>
                    <a:lstStyle/>
                    <a:p>
                      <a:r>
                        <a:rPr lang="en-GB" sz="1100" dirty="0"/>
                        <a:t>59</a:t>
                      </a:r>
                      <a:r>
                        <a:rPr lang="en-GB" sz="1100" baseline="0" dirty="0"/>
                        <a:t> cases</a:t>
                      </a:r>
                      <a:endParaRPr lang="en-GB" sz="1100" dirty="0"/>
                    </a:p>
                  </a:txBody>
                  <a:tcPr marL="60960" marR="60960" marT="30480" marB="30480"/>
                </a:tc>
                <a:tc>
                  <a:txBody>
                    <a:bodyPr/>
                    <a:lstStyle/>
                    <a:p>
                      <a:r>
                        <a:rPr lang="en-GB" sz="1100" baseline="0" dirty="0"/>
                        <a:t>91 </a:t>
                      </a:r>
                      <a:r>
                        <a:rPr lang="en-GB" sz="1100" dirty="0"/>
                        <a:t>cases</a:t>
                      </a:r>
                    </a:p>
                    <a:p>
                      <a:endParaRPr lang="en-GB" sz="1100" dirty="0"/>
                    </a:p>
                    <a:p>
                      <a:r>
                        <a:rPr lang="en-GB" sz="1100" dirty="0"/>
                        <a:t>66.7% increase on March 25 position</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91 cases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t>September position</a:t>
                      </a:r>
                      <a:endParaRPr lang="en-GB" sz="1100" b="1" dirty="0"/>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923528376"/>
                  </a:ext>
                </a:extLst>
              </a:tr>
              <a:tr h="1490196">
                <a:tc>
                  <a:txBody>
                    <a:bodyPr/>
                    <a:lstStyle/>
                    <a:p>
                      <a:r>
                        <a:rPr lang="en-GB" sz="1200" b="1" u="sng" dirty="0"/>
                        <a:t>Efficiency &amp; Productivity </a:t>
                      </a:r>
                      <a:r>
                        <a:rPr lang="en-GB" sz="1200" b="1" u="none" dirty="0"/>
                        <a:t>-</a:t>
                      </a:r>
                      <a:r>
                        <a:rPr lang="en-GB" sz="1200" b="1" dirty="0"/>
                        <a:t> </a:t>
                      </a:r>
                    </a:p>
                    <a:p>
                      <a:endParaRPr lang="en-GB" sz="1200" b="1" dirty="0"/>
                    </a:p>
                    <a:p>
                      <a:r>
                        <a:rPr lang="en-GB" sz="1200" b="1" dirty="0"/>
                        <a:t>Scheduled Care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Average </a:t>
                      </a:r>
                      <a:r>
                        <a:rPr lang="en-GB" sz="1100" dirty="0" err="1"/>
                        <a:t>LoS</a:t>
                      </a:r>
                      <a:r>
                        <a:rPr lang="en-GB" sz="1100" baseline="0" dirty="0"/>
                        <a:t> for Elective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t>Cardiology (includes Paediatrics)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a:t>Target - Reduce </a:t>
                      </a:r>
                      <a:r>
                        <a:rPr lang="en-GB" sz="1000" b="1" baseline="0" dirty="0" err="1"/>
                        <a:t>LoS</a:t>
                      </a:r>
                      <a:r>
                        <a:rPr lang="en-GB" sz="1000" b="1" baseline="0" dirty="0"/>
                        <a:t> against CHKS peer group level</a:t>
                      </a:r>
                      <a:endParaRPr lang="en-GB" sz="1000" b="1" dirty="0"/>
                    </a:p>
                  </a:txBody>
                  <a:tcPr marL="60960" marR="60960" marT="30480" marB="30480"/>
                </a:tc>
                <a:tc>
                  <a:txBody>
                    <a:bodyPr/>
                    <a:lstStyle/>
                    <a:p>
                      <a:r>
                        <a:rPr lang="en-GB" sz="1100" dirty="0"/>
                        <a:t>3.40 days</a:t>
                      </a:r>
                    </a:p>
                  </a:txBody>
                  <a:tcPr marL="60960" marR="60960" marT="30480" marB="30480"/>
                </a:tc>
                <a:tc>
                  <a:txBody>
                    <a:bodyPr/>
                    <a:lstStyle/>
                    <a:p>
                      <a:r>
                        <a:rPr lang="en-GB" sz="1100" dirty="0"/>
                        <a:t>3.61 days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3.81 days</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741225911"/>
                  </a:ext>
                </a:extLst>
              </a:tr>
              <a:tr h="1368795">
                <a:tc>
                  <a:txBody>
                    <a:bodyPr/>
                    <a:lstStyle/>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Average </a:t>
                      </a:r>
                      <a:r>
                        <a:rPr lang="en-GB" sz="1100" dirty="0" err="1"/>
                        <a:t>LoS</a:t>
                      </a:r>
                      <a:r>
                        <a:rPr lang="en-GB" sz="1100" baseline="0" dirty="0"/>
                        <a:t> for Elective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t>General Surgery (includes Breast &amp; Vascular)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a:t>Target - Reduce </a:t>
                      </a:r>
                      <a:r>
                        <a:rPr lang="en-GB" sz="1000" b="1" baseline="0" dirty="0" err="1"/>
                        <a:t>LoS</a:t>
                      </a:r>
                      <a:r>
                        <a:rPr lang="en-GB" sz="1000" b="1" baseline="0" dirty="0"/>
                        <a:t> against CHKS peer group level</a:t>
                      </a:r>
                      <a:endParaRPr lang="en-GB" sz="1000" b="1" dirty="0"/>
                    </a:p>
                  </a:txBody>
                  <a:tcPr marL="60960" marR="60960" marT="30480" marB="30480"/>
                </a:tc>
                <a:tc>
                  <a:txBody>
                    <a:bodyPr/>
                    <a:lstStyle/>
                    <a:p>
                      <a:r>
                        <a:rPr lang="en-GB" sz="1100" dirty="0"/>
                        <a:t>4.30 days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7.16 days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6.64 days</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326959614"/>
                  </a:ext>
                </a:extLst>
              </a:tr>
              <a:tr h="1323190">
                <a:tc>
                  <a:txBody>
                    <a:bodyPr/>
                    <a:lstStyle/>
                    <a:p>
                      <a:endParaRPr lang="en-GB"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Average </a:t>
                      </a:r>
                      <a:r>
                        <a:rPr lang="en-GB" sz="1100" dirty="0" err="1"/>
                        <a:t>LoS</a:t>
                      </a:r>
                      <a:r>
                        <a:rPr lang="en-GB" sz="1100" baseline="0" dirty="0"/>
                        <a:t> for Elective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t>Gynaecology (includes oncology)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a:t>Target - Reduce </a:t>
                      </a:r>
                      <a:r>
                        <a:rPr lang="en-GB" sz="1000" b="1" baseline="0" dirty="0" err="1"/>
                        <a:t>LoS</a:t>
                      </a:r>
                      <a:r>
                        <a:rPr lang="en-GB" sz="1000" b="1" baseline="0" dirty="0"/>
                        <a:t> against CHKS peer group level</a:t>
                      </a:r>
                      <a:endParaRPr lang="en-GB" sz="1000" b="1" dirty="0"/>
                    </a:p>
                  </a:txBody>
                  <a:tcPr marL="60960" marR="60960" marT="30480" marB="30480"/>
                </a:tc>
                <a:tc>
                  <a:txBody>
                    <a:bodyPr/>
                    <a:lstStyle/>
                    <a:p>
                      <a:r>
                        <a:rPr lang="en-GB" sz="1100" dirty="0"/>
                        <a:t>1.90 days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3.21 days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3.30 days</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780395889"/>
                  </a:ext>
                </a:extLst>
              </a:tr>
            </a:tbl>
          </a:graphicData>
        </a:graphic>
      </p:graphicFrame>
      <p:pic>
        <p:nvPicPr>
          <p:cNvPr id="41" name="Picture 40" descr="Red Triangle within RAG Status indicating this has not been progressed"/>
          <p:cNvPicPr>
            <a:picLocks noChangeAspect="1"/>
          </p:cNvPicPr>
          <p:nvPr/>
        </p:nvPicPr>
        <p:blipFill>
          <a:blip r:embed="rId3"/>
          <a:stretch>
            <a:fillRect/>
          </a:stretch>
        </p:blipFill>
        <p:spPr>
          <a:xfrm>
            <a:off x="8002067" y="3137888"/>
            <a:ext cx="354425" cy="346884"/>
          </a:xfrm>
          <a:prstGeom prst="rect">
            <a:avLst/>
          </a:prstGeom>
        </p:spPr>
      </p:pic>
      <p:pic>
        <p:nvPicPr>
          <p:cNvPr id="6" name="Picture 5" descr="Red Triangle within RAG Status indicating this has not been progressed"/>
          <p:cNvPicPr>
            <a:picLocks noChangeAspect="1"/>
          </p:cNvPicPr>
          <p:nvPr/>
        </p:nvPicPr>
        <p:blipFill>
          <a:blip r:embed="rId4"/>
          <a:stretch>
            <a:fillRect/>
          </a:stretch>
        </p:blipFill>
        <p:spPr>
          <a:xfrm>
            <a:off x="7185307" y="4567195"/>
            <a:ext cx="353599" cy="347502"/>
          </a:xfrm>
          <a:prstGeom prst="rect">
            <a:avLst/>
          </a:prstGeom>
        </p:spPr>
      </p:pic>
      <p:pic>
        <p:nvPicPr>
          <p:cNvPr id="20" name="Picture 19" descr="Red Triangle within RAG Status indicating this has not been progressed"/>
          <p:cNvPicPr>
            <a:picLocks noChangeAspect="1"/>
          </p:cNvPicPr>
          <p:nvPr/>
        </p:nvPicPr>
        <p:blipFill>
          <a:blip r:embed="rId5"/>
          <a:stretch>
            <a:fillRect/>
          </a:stretch>
        </p:blipFill>
        <p:spPr>
          <a:xfrm>
            <a:off x="8002067" y="4567195"/>
            <a:ext cx="353599" cy="347502"/>
          </a:xfrm>
          <a:prstGeom prst="rect">
            <a:avLst/>
          </a:prstGeom>
        </p:spPr>
      </p:pic>
      <p:pic>
        <p:nvPicPr>
          <p:cNvPr id="2" name="Picture 1" descr="Red Triangle within RAG Status indicating this has not been progressed"/>
          <p:cNvPicPr>
            <a:picLocks noChangeAspect="1"/>
          </p:cNvPicPr>
          <p:nvPr/>
        </p:nvPicPr>
        <p:blipFill>
          <a:blip r:embed="rId4"/>
          <a:stretch>
            <a:fillRect/>
          </a:stretch>
        </p:blipFill>
        <p:spPr>
          <a:xfrm>
            <a:off x="7185306" y="1707964"/>
            <a:ext cx="353599" cy="347502"/>
          </a:xfrm>
          <a:prstGeom prst="rect">
            <a:avLst/>
          </a:prstGeom>
        </p:spPr>
      </p:pic>
      <p:pic>
        <p:nvPicPr>
          <p:cNvPr id="9" name="Picture 8" descr="Red Triangle within RAG Status indicating this has not been progressed"/>
          <p:cNvPicPr>
            <a:picLocks noChangeAspect="1"/>
          </p:cNvPicPr>
          <p:nvPr/>
        </p:nvPicPr>
        <p:blipFill>
          <a:blip r:embed="rId4"/>
          <a:stretch>
            <a:fillRect/>
          </a:stretch>
        </p:blipFill>
        <p:spPr>
          <a:xfrm>
            <a:off x="7176160" y="5892718"/>
            <a:ext cx="353599" cy="347502"/>
          </a:xfrm>
          <a:prstGeom prst="rect">
            <a:avLst/>
          </a:prstGeom>
        </p:spPr>
      </p:pic>
      <p:pic>
        <p:nvPicPr>
          <p:cNvPr id="25" name="Picture 24" descr="Red Triangle within RAG Status indicating this has not been progressed"/>
          <p:cNvPicPr>
            <a:picLocks noChangeAspect="1"/>
          </p:cNvPicPr>
          <p:nvPr/>
        </p:nvPicPr>
        <p:blipFill>
          <a:blip r:embed="rId4"/>
          <a:stretch>
            <a:fillRect/>
          </a:stretch>
        </p:blipFill>
        <p:spPr>
          <a:xfrm>
            <a:off x="8002067" y="5892718"/>
            <a:ext cx="353599" cy="347502"/>
          </a:xfrm>
          <a:prstGeom prst="rect">
            <a:avLst/>
          </a:prstGeom>
        </p:spPr>
      </p:pic>
      <p:pic>
        <p:nvPicPr>
          <p:cNvPr id="26" name="Picture 25" descr="Red Triangle within RAG Status indicating this has not been progressed"/>
          <p:cNvPicPr>
            <a:picLocks noChangeAspect="1"/>
          </p:cNvPicPr>
          <p:nvPr/>
        </p:nvPicPr>
        <p:blipFill>
          <a:blip r:embed="rId4"/>
          <a:stretch>
            <a:fillRect/>
          </a:stretch>
        </p:blipFill>
        <p:spPr>
          <a:xfrm>
            <a:off x="8002067" y="1707964"/>
            <a:ext cx="353599" cy="347502"/>
          </a:xfrm>
          <a:prstGeom prst="rect">
            <a:avLst/>
          </a:prstGeom>
        </p:spPr>
      </p:pic>
      <p:pic>
        <p:nvPicPr>
          <p:cNvPr id="7" name="Picture 6" descr="Line graph with the title &quot;Number of Family Support Cases Unallocated after 20 working days&quot;">
            <a:extLst>
              <a:ext uri="{FF2B5EF4-FFF2-40B4-BE49-F238E27FC236}">
                <a16:creationId xmlns:a16="http://schemas.microsoft.com/office/drawing/2014/main" id="{7039ACD2-6656-815D-265B-333CAA3E8B48}"/>
              </a:ext>
            </a:extLst>
          </p:cNvPr>
          <p:cNvPicPr>
            <a:picLocks noChangeAspect="1"/>
          </p:cNvPicPr>
          <p:nvPr/>
        </p:nvPicPr>
        <p:blipFill>
          <a:blip r:embed="rId6"/>
          <a:stretch>
            <a:fillRect/>
          </a:stretch>
        </p:blipFill>
        <p:spPr>
          <a:xfrm>
            <a:off x="8640554" y="1251330"/>
            <a:ext cx="3379996" cy="1297423"/>
          </a:xfrm>
          <a:prstGeom prst="rect">
            <a:avLst/>
          </a:prstGeom>
        </p:spPr>
      </p:pic>
      <p:pic>
        <p:nvPicPr>
          <p:cNvPr id="8" name="Picture 7" descr="Red Triangle within RAG Status indicating this has not been progressed">
            <a:extLst>
              <a:ext uri="{FF2B5EF4-FFF2-40B4-BE49-F238E27FC236}">
                <a16:creationId xmlns:a16="http://schemas.microsoft.com/office/drawing/2014/main" id="{AB3D5BD7-66C4-0368-C08F-25AC1F93FE85}"/>
              </a:ext>
            </a:extLst>
          </p:cNvPr>
          <p:cNvPicPr>
            <a:picLocks noChangeAspect="1"/>
          </p:cNvPicPr>
          <p:nvPr/>
        </p:nvPicPr>
        <p:blipFill>
          <a:blip r:embed="rId7"/>
          <a:stretch>
            <a:fillRect/>
          </a:stretch>
        </p:blipFill>
        <p:spPr>
          <a:xfrm>
            <a:off x="7166635" y="3138797"/>
            <a:ext cx="353599" cy="347502"/>
          </a:xfrm>
          <a:prstGeom prst="rect">
            <a:avLst/>
          </a:prstGeom>
        </p:spPr>
      </p:pic>
      <p:pic>
        <p:nvPicPr>
          <p:cNvPr id="13" name="Picture 12" descr="Line drawing graph with title &quot;Average Length of Stay for Elective Cardiology&quot; ">
            <a:extLst>
              <a:ext uri="{FF2B5EF4-FFF2-40B4-BE49-F238E27FC236}">
                <a16:creationId xmlns:a16="http://schemas.microsoft.com/office/drawing/2014/main" id="{C242B3BC-B4C0-0A1C-021A-7F9A8ED9FC8E}"/>
              </a:ext>
            </a:extLst>
          </p:cNvPr>
          <p:cNvPicPr>
            <a:picLocks noChangeAspect="1"/>
          </p:cNvPicPr>
          <p:nvPr/>
        </p:nvPicPr>
        <p:blipFill>
          <a:blip r:embed="rId8"/>
          <a:stretch>
            <a:fillRect/>
          </a:stretch>
        </p:blipFill>
        <p:spPr>
          <a:xfrm>
            <a:off x="8640554" y="2624342"/>
            <a:ext cx="3379996" cy="1440582"/>
          </a:xfrm>
          <a:prstGeom prst="rect">
            <a:avLst/>
          </a:prstGeom>
        </p:spPr>
      </p:pic>
      <p:pic>
        <p:nvPicPr>
          <p:cNvPr id="14" name="Picture 13" descr="Line Graph indicating average length of stay for elective general surgery">
            <a:extLst>
              <a:ext uri="{FF2B5EF4-FFF2-40B4-BE49-F238E27FC236}">
                <a16:creationId xmlns:a16="http://schemas.microsoft.com/office/drawing/2014/main" id="{B2B499ED-5848-8B8D-CF86-A96DA2EE37CA}"/>
              </a:ext>
            </a:extLst>
          </p:cNvPr>
          <p:cNvPicPr>
            <a:picLocks noChangeAspect="1"/>
          </p:cNvPicPr>
          <p:nvPr/>
        </p:nvPicPr>
        <p:blipFill>
          <a:blip r:embed="rId9"/>
          <a:stretch>
            <a:fillRect/>
          </a:stretch>
        </p:blipFill>
        <p:spPr>
          <a:xfrm>
            <a:off x="8640554" y="4158389"/>
            <a:ext cx="3379996" cy="1276581"/>
          </a:xfrm>
          <a:prstGeom prst="rect">
            <a:avLst/>
          </a:prstGeom>
        </p:spPr>
      </p:pic>
      <p:pic>
        <p:nvPicPr>
          <p:cNvPr id="15" name="Picture 14" descr="Line Graph indicating the average length of stay for Elective Gynaecology">
            <a:extLst>
              <a:ext uri="{FF2B5EF4-FFF2-40B4-BE49-F238E27FC236}">
                <a16:creationId xmlns:a16="http://schemas.microsoft.com/office/drawing/2014/main" id="{DE66B13E-6EB3-2EF9-50D9-FE290A330758}"/>
              </a:ext>
            </a:extLst>
          </p:cNvPr>
          <p:cNvPicPr>
            <a:picLocks noChangeAspect="1"/>
          </p:cNvPicPr>
          <p:nvPr/>
        </p:nvPicPr>
        <p:blipFill>
          <a:blip r:embed="rId10"/>
          <a:stretch>
            <a:fillRect/>
          </a:stretch>
        </p:blipFill>
        <p:spPr>
          <a:xfrm>
            <a:off x="8640554" y="5514975"/>
            <a:ext cx="3379996" cy="1276582"/>
          </a:xfrm>
          <a:prstGeom prst="rect">
            <a:avLst/>
          </a:prstGeom>
        </p:spPr>
      </p:pic>
    </p:spTree>
    <p:extLst>
      <p:ext uri="{BB962C8B-B14F-4D97-AF65-F5344CB8AC3E}">
        <p14:creationId xmlns:p14="http://schemas.microsoft.com/office/powerpoint/2010/main" val="705321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98367" y="149629"/>
            <a:ext cx="11995266" cy="400110"/>
          </a:xfrm>
          <a:prstGeom prst="rect">
            <a:avLst/>
          </a:prstGeom>
          <a:solidFill>
            <a:srgbClr val="0A4C86"/>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mn-lt"/>
                <a:ea typeface="+mn-ea"/>
                <a:cs typeface="+mn-cs"/>
              </a:rPr>
              <a:t>Section 3/4 – Key SOMs Indicators - Efficiency &amp; Productivity and Access Improvement</a:t>
            </a:r>
          </a:p>
        </p:txBody>
      </p:sp>
      <p:graphicFrame>
        <p:nvGraphicFramePr>
          <p:cNvPr id="21" name="Table 20"/>
          <p:cNvGraphicFramePr>
            <a:graphicFrameLocks noGrp="1"/>
          </p:cNvGraphicFramePr>
          <p:nvPr>
            <p:extLst>
              <p:ext uri="{D42A27DB-BD31-4B8C-83A1-F6EECF244321}">
                <p14:modId xmlns:p14="http://schemas.microsoft.com/office/powerpoint/2010/main" val="775027256"/>
              </p:ext>
            </p:extLst>
          </p:nvPr>
        </p:nvGraphicFramePr>
        <p:xfrm>
          <a:off x="98367" y="540327"/>
          <a:ext cx="11995266" cy="6209321"/>
        </p:xfrm>
        <a:graphic>
          <a:graphicData uri="http://schemas.openxmlformats.org/drawingml/2006/table">
            <a:tbl>
              <a:tblPr firstRow="1" bandRow="1">
                <a:tableStyleId>{5C22544A-7EE6-4342-B048-85BDC9FD1C3A}</a:tableStyleId>
              </a:tblPr>
              <a:tblGrid>
                <a:gridCol w="1489042">
                  <a:extLst>
                    <a:ext uri="{9D8B030D-6E8A-4147-A177-3AD203B41FA5}">
                      <a16:colId xmlns:a16="http://schemas.microsoft.com/office/drawing/2014/main" val="67219486"/>
                    </a:ext>
                  </a:extLst>
                </a:gridCol>
                <a:gridCol w="2319573">
                  <a:extLst>
                    <a:ext uri="{9D8B030D-6E8A-4147-A177-3AD203B41FA5}">
                      <a16:colId xmlns:a16="http://schemas.microsoft.com/office/drawing/2014/main" val="3145130481"/>
                    </a:ext>
                  </a:extLst>
                </a:gridCol>
                <a:gridCol w="689956">
                  <a:extLst>
                    <a:ext uri="{9D8B030D-6E8A-4147-A177-3AD203B41FA5}">
                      <a16:colId xmlns:a16="http://schemas.microsoft.com/office/drawing/2014/main" val="1187641680"/>
                    </a:ext>
                  </a:extLst>
                </a:gridCol>
                <a:gridCol w="1105593">
                  <a:extLst>
                    <a:ext uri="{9D8B030D-6E8A-4147-A177-3AD203B41FA5}">
                      <a16:colId xmlns:a16="http://schemas.microsoft.com/office/drawing/2014/main" val="3247098725"/>
                    </a:ext>
                  </a:extLst>
                </a:gridCol>
                <a:gridCol w="1230284">
                  <a:extLst>
                    <a:ext uri="{9D8B030D-6E8A-4147-A177-3AD203B41FA5}">
                      <a16:colId xmlns:a16="http://schemas.microsoft.com/office/drawing/2014/main" val="3934673934"/>
                    </a:ext>
                  </a:extLst>
                </a:gridCol>
                <a:gridCol w="739832">
                  <a:extLst>
                    <a:ext uri="{9D8B030D-6E8A-4147-A177-3AD203B41FA5}">
                      <a16:colId xmlns:a16="http://schemas.microsoft.com/office/drawing/2014/main" val="340205772"/>
                    </a:ext>
                  </a:extLst>
                </a:gridCol>
                <a:gridCol w="897775">
                  <a:extLst>
                    <a:ext uri="{9D8B030D-6E8A-4147-A177-3AD203B41FA5}">
                      <a16:colId xmlns:a16="http://schemas.microsoft.com/office/drawing/2014/main" val="1075718584"/>
                    </a:ext>
                  </a:extLst>
                </a:gridCol>
                <a:gridCol w="3523211">
                  <a:extLst>
                    <a:ext uri="{9D8B030D-6E8A-4147-A177-3AD203B41FA5}">
                      <a16:colId xmlns:a16="http://schemas.microsoft.com/office/drawing/2014/main" val="3167416937"/>
                    </a:ext>
                  </a:extLst>
                </a:gridCol>
              </a:tblGrid>
              <a:tr h="629748">
                <a:tc>
                  <a:txBody>
                    <a:bodyPr/>
                    <a:lstStyle/>
                    <a:p>
                      <a:r>
                        <a:rPr lang="en-GB" sz="1200" dirty="0">
                          <a:solidFill>
                            <a:schemeClr val="bg1"/>
                          </a:solidFill>
                        </a:rPr>
                        <a:t>Service Area</a:t>
                      </a:r>
                    </a:p>
                  </a:txBody>
                  <a:tcPr>
                    <a:solidFill>
                      <a:schemeClr val="accent1">
                        <a:lumMod val="75000"/>
                      </a:schemeClr>
                    </a:solidFill>
                  </a:tcPr>
                </a:tc>
                <a:tc>
                  <a:txBody>
                    <a:bodyPr/>
                    <a:lstStyle/>
                    <a:p>
                      <a:r>
                        <a:rPr lang="en-GB" sz="1200" dirty="0"/>
                        <a:t>Metric</a:t>
                      </a:r>
                    </a:p>
                  </a:txBody>
                  <a:tcPr>
                    <a:solidFill>
                      <a:schemeClr val="accent1">
                        <a:lumMod val="75000"/>
                      </a:schemeClr>
                    </a:solidFill>
                  </a:tcPr>
                </a:tc>
                <a:tc>
                  <a:txBody>
                    <a:bodyPr/>
                    <a:lstStyle/>
                    <a:p>
                      <a:r>
                        <a:rPr lang="en-GB" sz="1200" dirty="0"/>
                        <a:t>Sept 25 Target</a:t>
                      </a:r>
                    </a:p>
                  </a:txBody>
                  <a:tcPr>
                    <a:solidFill>
                      <a:schemeClr val="accent1">
                        <a:lumMod val="75000"/>
                      </a:schemeClr>
                    </a:solidFill>
                  </a:tcPr>
                </a:tc>
                <a:tc>
                  <a:txBody>
                    <a:bodyPr/>
                    <a:lstStyle/>
                    <a:p>
                      <a:r>
                        <a:rPr lang="en-GB" sz="1200" dirty="0"/>
                        <a:t>Sept 25 In-month Performance</a:t>
                      </a:r>
                    </a:p>
                  </a:txBody>
                  <a:tcPr>
                    <a:solidFill>
                      <a:schemeClr val="accent1">
                        <a:lumMod val="75000"/>
                      </a:schemeClr>
                    </a:solidFill>
                  </a:tcPr>
                </a:tc>
                <a:tc>
                  <a:txBody>
                    <a:bodyPr/>
                    <a:lstStyle/>
                    <a:p>
                      <a:r>
                        <a:rPr lang="en-GB" sz="1200" dirty="0"/>
                        <a:t>Cumulative Activity YTD/</a:t>
                      </a:r>
                      <a:r>
                        <a:rPr lang="en-GB" sz="1200" dirty="0" err="1"/>
                        <a:t>Qtr</a:t>
                      </a:r>
                      <a:r>
                        <a:rPr lang="en-GB" sz="1200" dirty="0"/>
                        <a:t> end</a:t>
                      </a:r>
                    </a:p>
                  </a:txBody>
                  <a:tcPr>
                    <a:solidFill>
                      <a:schemeClr val="accent1">
                        <a:lumMod val="75000"/>
                      </a:schemeClr>
                    </a:solidFill>
                  </a:tcPr>
                </a:tc>
                <a:tc>
                  <a:txBody>
                    <a:bodyPr/>
                    <a:lstStyle/>
                    <a:p>
                      <a:pPr algn="ctr"/>
                      <a:r>
                        <a:rPr lang="en-GB" sz="1200" dirty="0"/>
                        <a:t>Rag Status</a:t>
                      </a:r>
                    </a:p>
                    <a:p>
                      <a:pPr algn="ctr"/>
                      <a:r>
                        <a:rPr lang="en-GB" sz="1200" dirty="0">
                          <a:solidFill>
                            <a:schemeClr val="bg1"/>
                          </a:solidFill>
                        </a:rPr>
                        <a:t>Sept 25</a:t>
                      </a:r>
                    </a:p>
                  </a:txBody>
                  <a:tcPr>
                    <a:solidFill>
                      <a:schemeClr val="accent1">
                        <a:lumMod val="75000"/>
                      </a:schemeClr>
                    </a:solidFill>
                  </a:tcPr>
                </a:tc>
                <a:tc>
                  <a:txBody>
                    <a:bodyPr/>
                    <a:lstStyle/>
                    <a:p>
                      <a:r>
                        <a:rPr lang="en-GB" sz="1200" dirty="0"/>
                        <a:t>Rag Status</a:t>
                      </a:r>
                    </a:p>
                    <a:p>
                      <a:r>
                        <a:rPr lang="en-GB" sz="1200" dirty="0"/>
                        <a:t>YTD/</a:t>
                      </a:r>
                      <a:r>
                        <a:rPr lang="en-GB" sz="1200" dirty="0" err="1"/>
                        <a:t>Qtr</a:t>
                      </a:r>
                      <a:r>
                        <a:rPr lang="en-GB" sz="1200" dirty="0"/>
                        <a:t> end</a:t>
                      </a:r>
                    </a:p>
                  </a:txBody>
                  <a:tcPr>
                    <a:solidFill>
                      <a:schemeClr val="accent1">
                        <a:lumMod val="75000"/>
                      </a:schemeClr>
                    </a:solidFill>
                  </a:tcPr>
                </a:tc>
                <a:tc>
                  <a:txBody>
                    <a:bodyPr/>
                    <a:lstStyle/>
                    <a:p>
                      <a:r>
                        <a:rPr lang="en-GB" sz="1200" dirty="0"/>
                        <a:t>Chart</a:t>
                      </a:r>
                    </a:p>
                  </a:txBody>
                  <a:tcPr>
                    <a:solidFill>
                      <a:schemeClr val="accent1">
                        <a:lumMod val="75000"/>
                      </a:schemeClr>
                    </a:solidFill>
                  </a:tcPr>
                </a:tc>
                <a:extLst>
                  <a:ext uri="{0D108BD9-81ED-4DB2-BD59-A6C34878D82A}">
                    <a16:rowId xmlns:a16="http://schemas.microsoft.com/office/drawing/2014/main" val="258680681"/>
                  </a:ext>
                </a:extLst>
              </a:tr>
              <a:tr h="1316965">
                <a:tc>
                  <a:txBody>
                    <a:bodyPr/>
                    <a:lstStyle/>
                    <a:p>
                      <a:r>
                        <a:rPr lang="en-GB" sz="1200" b="1" u="sng" dirty="0"/>
                        <a:t>Efficiency &amp; Productivity </a:t>
                      </a:r>
                      <a:r>
                        <a:rPr lang="en-GB" sz="1200" b="1" u="none" dirty="0"/>
                        <a:t>–</a:t>
                      </a:r>
                      <a:r>
                        <a:rPr lang="en-GB" sz="1200" b="1" dirty="0"/>
                        <a:t> </a:t>
                      </a:r>
                    </a:p>
                    <a:p>
                      <a:endParaRPr lang="en-GB" sz="1200" b="1" dirty="0"/>
                    </a:p>
                    <a:p>
                      <a:r>
                        <a:rPr lang="en-GB" sz="1200" b="1" dirty="0"/>
                        <a:t>Scheduled Care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Average </a:t>
                      </a:r>
                      <a:r>
                        <a:rPr lang="en-GB" sz="1100" dirty="0" err="1"/>
                        <a:t>LoS</a:t>
                      </a:r>
                      <a:r>
                        <a:rPr lang="en-GB" sz="1100" baseline="0" dirty="0"/>
                        <a:t> for Elective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t>Haematology (includes paediatrics)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a:t>Target - Reduce </a:t>
                      </a:r>
                      <a:r>
                        <a:rPr lang="en-GB" sz="1000" b="1" baseline="0" dirty="0" err="1"/>
                        <a:t>LoS</a:t>
                      </a:r>
                      <a:r>
                        <a:rPr lang="en-GB" sz="1000" b="1" baseline="0" dirty="0"/>
                        <a:t> against CHKS peer group level</a:t>
                      </a:r>
                      <a:endParaRPr lang="en-GB" sz="1000" b="1" dirty="0"/>
                    </a:p>
                  </a:txBody>
                  <a:tcPr marL="60960" marR="60960" marT="30480" marB="30480"/>
                </a:tc>
                <a:tc>
                  <a:txBody>
                    <a:bodyPr/>
                    <a:lstStyle/>
                    <a:p>
                      <a:r>
                        <a:rPr lang="en-GB" sz="1100" dirty="0"/>
                        <a:t>10.20 days</a:t>
                      </a:r>
                    </a:p>
                  </a:txBody>
                  <a:tcPr marL="60960" marR="60960" marT="30480" marB="30480"/>
                </a:tc>
                <a:tc>
                  <a:txBody>
                    <a:bodyPr/>
                    <a:lstStyle/>
                    <a:p>
                      <a:r>
                        <a:rPr lang="en-GB" sz="1100" dirty="0"/>
                        <a:t>12.51 days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12.09 days</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923528376"/>
                  </a:ext>
                </a:extLst>
              </a:tr>
              <a:tr h="1374371">
                <a:tc>
                  <a:txBody>
                    <a:bodyPr/>
                    <a:lstStyle/>
                    <a:p>
                      <a:endParaRPr lang="en-GB"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Average </a:t>
                      </a:r>
                      <a:r>
                        <a:rPr lang="en-GB" sz="1100" dirty="0" err="1"/>
                        <a:t>LoS</a:t>
                      </a:r>
                      <a:r>
                        <a:rPr lang="en-GB" sz="1100" baseline="0" dirty="0"/>
                        <a:t> for Elective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t>Urology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a:t>Target - Reduce </a:t>
                      </a:r>
                      <a:r>
                        <a:rPr lang="en-GB" sz="1000" b="1" baseline="0" dirty="0" err="1"/>
                        <a:t>LoS</a:t>
                      </a:r>
                      <a:r>
                        <a:rPr lang="en-GB" sz="1000" b="1" baseline="0" dirty="0"/>
                        <a:t> against CHKS peer group level</a:t>
                      </a:r>
                      <a:endParaRPr lang="en-GB" sz="1000" b="1" dirty="0"/>
                    </a:p>
                  </a:txBody>
                  <a:tcPr marL="60960" marR="60960" marT="30480" marB="30480"/>
                </a:tc>
                <a:tc>
                  <a:txBody>
                    <a:bodyPr/>
                    <a:lstStyle/>
                    <a:p>
                      <a:r>
                        <a:rPr lang="en-GB" sz="1100" dirty="0"/>
                        <a:t>2.26 days</a:t>
                      </a:r>
                    </a:p>
                  </a:txBody>
                  <a:tcPr marL="60960" marR="60960" marT="30480" marB="30480"/>
                </a:tc>
                <a:tc>
                  <a:txBody>
                    <a:bodyPr/>
                    <a:lstStyle/>
                    <a:p>
                      <a:r>
                        <a:rPr lang="en-GB" sz="1100" dirty="0"/>
                        <a:t>2.59 days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3.24 days</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741225911"/>
                  </a:ext>
                </a:extLst>
              </a:tr>
              <a:tr h="1379448">
                <a:tc>
                  <a:txBody>
                    <a:bodyPr/>
                    <a:lstStyle/>
                    <a:p>
                      <a:r>
                        <a:rPr lang="en-GB" sz="1200" b="1" u="sng" dirty="0"/>
                        <a:t>Access Improvement/</a:t>
                      </a:r>
                    </a:p>
                    <a:p>
                      <a:r>
                        <a:rPr lang="en-GB" sz="1200" b="1" u="sng" dirty="0"/>
                        <a:t>Ministerial Targets </a:t>
                      </a:r>
                      <a:r>
                        <a:rPr lang="en-GB" sz="1200" b="1" dirty="0"/>
                        <a:t>– </a:t>
                      </a:r>
                    </a:p>
                    <a:p>
                      <a:endParaRPr lang="en-GB" sz="1200" b="1" dirty="0"/>
                    </a:p>
                    <a:p>
                      <a:r>
                        <a:rPr lang="en-GB" sz="1200" b="1" dirty="0"/>
                        <a:t>Elective Care</a:t>
                      </a:r>
                    </a:p>
                  </a:txBody>
                  <a:tcPr/>
                </a:tc>
                <a:tc>
                  <a:txBody>
                    <a:bodyPr/>
                    <a:lstStyle/>
                    <a:p>
                      <a:r>
                        <a:rPr lang="en-GB" sz="1100" dirty="0"/>
                        <a:t>New Outpatient Waiting List</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a:t>
                      </a:r>
                      <a:r>
                        <a:rPr lang="en-GB" sz="1000" b="1" baseline="0" dirty="0"/>
                        <a:t>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50% patients waiting &lt; 9 </a:t>
                      </a:r>
                      <a:r>
                        <a:rPr lang="en-GB" sz="1000" b="1" dirty="0" err="1"/>
                        <a:t>wks</a:t>
                      </a:r>
                      <a:endParaRPr lang="en-GB" sz="10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0 patients waiting over 52 </a:t>
                      </a:r>
                      <a:r>
                        <a:rPr lang="en-GB" sz="1000" b="1" dirty="0" err="1"/>
                        <a:t>wks</a:t>
                      </a:r>
                      <a:endParaRPr lang="en-GB" sz="1000" b="1" dirty="0"/>
                    </a:p>
                    <a:p>
                      <a:endParaRPr lang="en-GB" sz="10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50%  &lt; 9 </a:t>
                      </a:r>
                      <a:r>
                        <a:rPr lang="en-GB" sz="1100" dirty="0" err="1"/>
                        <a:t>wks</a:t>
                      </a: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 0 over 52 </a:t>
                      </a:r>
                      <a:r>
                        <a:rPr lang="en-GB" sz="1100" dirty="0" err="1"/>
                        <a:t>wks</a:t>
                      </a:r>
                      <a:endParaRPr lang="en-GB" sz="1100" dirty="0"/>
                    </a:p>
                  </a:txBody>
                  <a:tcPr marL="60960" marR="60960" marT="30480" marB="30480"/>
                </a:tc>
                <a:tc>
                  <a:txBody>
                    <a:bodyPr/>
                    <a:lstStyle/>
                    <a:p>
                      <a:r>
                        <a:rPr lang="en-GB" sz="1100" dirty="0"/>
                        <a:t>14.11% patients</a:t>
                      </a:r>
                      <a:r>
                        <a:rPr lang="en-GB" sz="1100" baseline="0" dirty="0"/>
                        <a:t> </a:t>
                      </a:r>
                      <a:r>
                        <a:rPr lang="en-GB" sz="1100" dirty="0"/>
                        <a:t>under 9 </a:t>
                      </a:r>
                      <a:r>
                        <a:rPr lang="en-GB" sz="1100" dirty="0" err="1"/>
                        <a:t>wks</a:t>
                      </a:r>
                      <a:endParaRPr lang="en-GB" sz="1100" dirty="0"/>
                    </a:p>
                    <a:p>
                      <a:endParaRPr lang="en-GB" sz="1100" dirty="0"/>
                    </a:p>
                    <a:p>
                      <a:endParaRPr lang="en-GB" sz="1100" dirty="0"/>
                    </a:p>
                    <a:p>
                      <a:endParaRPr lang="en-GB" sz="1100" dirty="0"/>
                    </a:p>
                    <a:p>
                      <a:r>
                        <a:rPr lang="en-GB" sz="1100" dirty="0"/>
                        <a:t>88,804 patients waiting over</a:t>
                      </a:r>
                      <a:r>
                        <a:rPr lang="en-GB" sz="1100" baseline="0" dirty="0"/>
                        <a:t> 52 weeks</a:t>
                      </a: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13.41%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88,804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(Sept position)</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326959614"/>
                  </a:ext>
                </a:extLst>
              </a:tr>
              <a:tr h="1475825">
                <a:tc>
                  <a:txBody>
                    <a:bodyPr/>
                    <a:lstStyle/>
                    <a:p>
                      <a:endParaRPr lang="en-GB" sz="1200" b="1" dirty="0"/>
                    </a:p>
                  </a:txBody>
                  <a:tcPr/>
                </a:tc>
                <a:tc>
                  <a:txBody>
                    <a:bodyPr/>
                    <a:lstStyle/>
                    <a:p>
                      <a:r>
                        <a:rPr lang="en-GB" sz="1100" dirty="0"/>
                        <a:t>Diagnostic Waiting</a:t>
                      </a:r>
                      <a:r>
                        <a:rPr lang="en-GB" sz="1100" baseline="0" dirty="0"/>
                        <a:t> Lists - </a:t>
                      </a:r>
                    </a:p>
                    <a:p>
                      <a:r>
                        <a:rPr lang="en-GB" sz="1000" baseline="0" dirty="0"/>
                        <a:t>Imaging</a:t>
                      </a:r>
                    </a:p>
                    <a:p>
                      <a:r>
                        <a:rPr lang="en-GB" sz="1000" baseline="0" dirty="0"/>
                        <a:t>Physiological Measurements</a:t>
                      </a:r>
                    </a:p>
                    <a:p>
                      <a:r>
                        <a:rPr lang="en-GB" sz="1000" baseline="0" dirty="0"/>
                        <a:t>Endoscopy</a:t>
                      </a:r>
                    </a:p>
                    <a:p>
                      <a:endParaRPr lang="en-GB" sz="10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75% patients waiting &lt; 9 </a:t>
                      </a:r>
                      <a:r>
                        <a:rPr lang="en-GB" sz="1000" b="1" dirty="0" err="1"/>
                        <a:t>wks</a:t>
                      </a:r>
                      <a:endParaRPr lang="en-GB" sz="10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0 patients waiting over 26 </a:t>
                      </a:r>
                      <a:r>
                        <a:rPr lang="en-GB" sz="1000" b="1" dirty="0" err="1"/>
                        <a:t>wks</a:t>
                      </a:r>
                      <a:endParaRPr lang="en-GB" sz="1000" b="1" dirty="0"/>
                    </a:p>
                    <a:p>
                      <a:endParaRPr lang="en-GB" sz="10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75% &lt; 9 </a:t>
                      </a:r>
                      <a:r>
                        <a:rPr lang="en-GB" sz="1100" dirty="0" err="1"/>
                        <a:t>wks</a:t>
                      </a: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 0 over 26 </a:t>
                      </a:r>
                      <a:r>
                        <a:rPr lang="en-GB" sz="1100" dirty="0" err="1"/>
                        <a:t>wks</a:t>
                      </a: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37.7%</a:t>
                      </a:r>
                      <a:r>
                        <a:rPr lang="en-GB" sz="1100" baseline="0" dirty="0"/>
                        <a:t> patients under 9 </a:t>
                      </a:r>
                      <a:r>
                        <a:rPr lang="en-GB" sz="1100" baseline="0" dirty="0" err="1"/>
                        <a:t>wks</a:t>
                      </a: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aseline="0" dirty="0"/>
                        <a:t>23,317 patients waiting over 26 </a:t>
                      </a:r>
                      <a:r>
                        <a:rPr lang="en-GB" sz="1100" baseline="0" dirty="0" err="1"/>
                        <a:t>wks</a:t>
                      </a: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37.7%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21,666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(Sep</a:t>
                      </a:r>
                      <a:r>
                        <a:rPr lang="en-GB" sz="1100" b="1" baseline="0" dirty="0"/>
                        <a:t> position)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t>40.6%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t>23,317 (Sep)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780395889"/>
                  </a:ext>
                </a:extLst>
              </a:tr>
            </a:tbl>
          </a:graphicData>
        </a:graphic>
      </p:graphicFrame>
      <p:pic>
        <p:nvPicPr>
          <p:cNvPr id="18" name="Picture 17" descr="Red Icon within the RAG system indicating that the task has not commenced "/>
          <p:cNvPicPr>
            <a:picLocks noChangeAspect="1"/>
          </p:cNvPicPr>
          <p:nvPr/>
        </p:nvPicPr>
        <p:blipFill>
          <a:blip r:embed="rId3"/>
          <a:stretch>
            <a:fillRect/>
          </a:stretch>
        </p:blipFill>
        <p:spPr>
          <a:xfrm>
            <a:off x="7177363" y="2977731"/>
            <a:ext cx="354425" cy="346884"/>
          </a:xfrm>
          <a:prstGeom prst="rect">
            <a:avLst/>
          </a:prstGeom>
        </p:spPr>
      </p:pic>
      <p:pic>
        <p:nvPicPr>
          <p:cNvPr id="41" name="Picture 40" descr="Red Icon within the RAG system indicating that the task has not commenced "/>
          <p:cNvPicPr>
            <a:picLocks noChangeAspect="1"/>
          </p:cNvPicPr>
          <p:nvPr/>
        </p:nvPicPr>
        <p:blipFill>
          <a:blip r:embed="rId3"/>
          <a:stretch>
            <a:fillRect/>
          </a:stretch>
        </p:blipFill>
        <p:spPr>
          <a:xfrm>
            <a:off x="7961392" y="2977731"/>
            <a:ext cx="354425" cy="346884"/>
          </a:xfrm>
          <a:prstGeom prst="rect">
            <a:avLst/>
          </a:prstGeom>
        </p:spPr>
      </p:pic>
      <p:pic>
        <p:nvPicPr>
          <p:cNvPr id="6" name="Picture 5" descr="Red Icon within the RAG system indicating that the task has not commenced "/>
          <p:cNvPicPr>
            <a:picLocks noChangeAspect="1"/>
          </p:cNvPicPr>
          <p:nvPr/>
        </p:nvPicPr>
        <p:blipFill>
          <a:blip r:embed="rId4"/>
          <a:stretch>
            <a:fillRect/>
          </a:stretch>
        </p:blipFill>
        <p:spPr>
          <a:xfrm>
            <a:off x="7177363" y="4382218"/>
            <a:ext cx="353599" cy="347502"/>
          </a:xfrm>
          <a:prstGeom prst="rect">
            <a:avLst/>
          </a:prstGeom>
        </p:spPr>
      </p:pic>
      <p:pic>
        <p:nvPicPr>
          <p:cNvPr id="20" name="Picture 19" descr="Red Icon within the RAG system indicating that the task has not commenced "/>
          <p:cNvPicPr>
            <a:picLocks noChangeAspect="1"/>
          </p:cNvPicPr>
          <p:nvPr/>
        </p:nvPicPr>
        <p:blipFill>
          <a:blip r:embed="rId5"/>
          <a:stretch>
            <a:fillRect/>
          </a:stretch>
        </p:blipFill>
        <p:spPr>
          <a:xfrm>
            <a:off x="7981268" y="4379972"/>
            <a:ext cx="353599" cy="347502"/>
          </a:xfrm>
          <a:prstGeom prst="rect">
            <a:avLst/>
          </a:prstGeom>
        </p:spPr>
      </p:pic>
      <p:pic>
        <p:nvPicPr>
          <p:cNvPr id="9" name="Picture 8" descr="Red Icon within the RAG system indicating that the task has not commenced "/>
          <p:cNvPicPr>
            <a:picLocks noChangeAspect="1"/>
          </p:cNvPicPr>
          <p:nvPr/>
        </p:nvPicPr>
        <p:blipFill>
          <a:blip r:embed="rId4"/>
          <a:stretch>
            <a:fillRect/>
          </a:stretch>
        </p:blipFill>
        <p:spPr>
          <a:xfrm>
            <a:off x="7178189" y="5840451"/>
            <a:ext cx="353599" cy="347502"/>
          </a:xfrm>
          <a:prstGeom prst="rect">
            <a:avLst/>
          </a:prstGeom>
        </p:spPr>
      </p:pic>
      <p:pic>
        <p:nvPicPr>
          <p:cNvPr id="25" name="Picture 24" descr="Red Icon within the RAG system indicating that the task has not commenced "/>
          <p:cNvPicPr>
            <a:picLocks noChangeAspect="1"/>
          </p:cNvPicPr>
          <p:nvPr/>
        </p:nvPicPr>
        <p:blipFill>
          <a:blip r:embed="rId4"/>
          <a:stretch>
            <a:fillRect/>
          </a:stretch>
        </p:blipFill>
        <p:spPr>
          <a:xfrm>
            <a:off x="7999971" y="5857949"/>
            <a:ext cx="353599" cy="347502"/>
          </a:xfrm>
          <a:prstGeom prst="rect">
            <a:avLst/>
          </a:prstGeom>
        </p:spPr>
      </p:pic>
      <p:pic>
        <p:nvPicPr>
          <p:cNvPr id="26" name="Picture 25" descr="Red Icon within the RAG system indicating that the task has not commenced "/>
          <p:cNvPicPr>
            <a:picLocks noChangeAspect="1"/>
          </p:cNvPicPr>
          <p:nvPr/>
        </p:nvPicPr>
        <p:blipFill>
          <a:blip r:embed="rId4"/>
          <a:stretch>
            <a:fillRect/>
          </a:stretch>
        </p:blipFill>
        <p:spPr>
          <a:xfrm>
            <a:off x="7976948" y="1642346"/>
            <a:ext cx="353599" cy="347502"/>
          </a:xfrm>
          <a:prstGeom prst="rect">
            <a:avLst/>
          </a:prstGeom>
        </p:spPr>
      </p:pic>
      <p:pic>
        <p:nvPicPr>
          <p:cNvPr id="17" name="Picture 16" descr="Red Icon within the RAG system indicating that the task has not commenced "/>
          <p:cNvPicPr>
            <a:picLocks noChangeAspect="1"/>
          </p:cNvPicPr>
          <p:nvPr/>
        </p:nvPicPr>
        <p:blipFill>
          <a:blip r:embed="rId4"/>
          <a:stretch>
            <a:fillRect/>
          </a:stretch>
        </p:blipFill>
        <p:spPr>
          <a:xfrm>
            <a:off x="7179016" y="1642346"/>
            <a:ext cx="353599" cy="347502"/>
          </a:xfrm>
          <a:prstGeom prst="rect">
            <a:avLst/>
          </a:prstGeom>
        </p:spPr>
      </p:pic>
      <p:pic>
        <p:nvPicPr>
          <p:cNvPr id="2" name="Picture 1" descr="Line Graph indicating the Average Length of Stay for Elective Urology">
            <a:extLst>
              <a:ext uri="{FF2B5EF4-FFF2-40B4-BE49-F238E27FC236}">
                <a16:creationId xmlns:a16="http://schemas.microsoft.com/office/drawing/2014/main" id="{E30E34E4-A5FD-D9A7-A005-30F357CD000E}"/>
              </a:ext>
            </a:extLst>
          </p:cNvPr>
          <p:cNvPicPr>
            <a:picLocks noChangeAspect="1"/>
          </p:cNvPicPr>
          <p:nvPr/>
        </p:nvPicPr>
        <p:blipFill>
          <a:blip r:embed="rId6"/>
          <a:stretch>
            <a:fillRect/>
          </a:stretch>
        </p:blipFill>
        <p:spPr>
          <a:xfrm>
            <a:off x="8617722" y="2532465"/>
            <a:ext cx="3446344" cy="1277571"/>
          </a:xfrm>
          <a:prstGeom prst="rect">
            <a:avLst/>
          </a:prstGeom>
        </p:spPr>
      </p:pic>
      <p:pic>
        <p:nvPicPr>
          <p:cNvPr id="5" name="Picture 4" descr="Line Graph indicating the OutPatient Waiting List with a target of 50% waiting &lt; 9 weeks, 0 &gt; 52 weeks">
            <a:extLst>
              <a:ext uri="{FF2B5EF4-FFF2-40B4-BE49-F238E27FC236}">
                <a16:creationId xmlns:a16="http://schemas.microsoft.com/office/drawing/2014/main" id="{8BA06EB4-E2A7-865C-BDD0-A74FF5E7B8E3}"/>
              </a:ext>
            </a:extLst>
          </p:cNvPr>
          <p:cNvPicPr>
            <a:picLocks noChangeAspect="1"/>
          </p:cNvPicPr>
          <p:nvPr/>
        </p:nvPicPr>
        <p:blipFill>
          <a:blip r:embed="rId7"/>
          <a:stretch>
            <a:fillRect/>
          </a:stretch>
        </p:blipFill>
        <p:spPr>
          <a:xfrm>
            <a:off x="8617722" y="3901833"/>
            <a:ext cx="3446344" cy="1308272"/>
          </a:xfrm>
          <a:prstGeom prst="rect">
            <a:avLst/>
          </a:prstGeom>
        </p:spPr>
      </p:pic>
      <p:pic>
        <p:nvPicPr>
          <p:cNvPr id="10" name="Picture 9" descr="Line graph indicating Diagnostic Waits - All Tests - target 75% waiting &lt;9 weeks, 0 &gt;26 weeks ">
            <a:extLst>
              <a:ext uri="{FF2B5EF4-FFF2-40B4-BE49-F238E27FC236}">
                <a16:creationId xmlns:a16="http://schemas.microsoft.com/office/drawing/2014/main" id="{4521F6D6-9872-6507-B070-B51674E30A25}"/>
              </a:ext>
            </a:extLst>
          </p:cNvPr>
          <p:cNvPicPr>
            <a:picLocks noChangeAspect="1"/>
          </p:cNvPicPr>
          <p:nvPr/>
        </p:nvPicPr>
        <p:blipFill>
          <a:blip r:embed="rId8"/>
          <a:stretch>
            <a:fillRect/>
          </a:stretch>
        </p:blipFill>
        <p:spPr>
          <a:xfrm>
            <a:off x="8617722" y="5301902"/>
            <a:ext cx="3446344" cy="1406469"/>
          </a:xfrm>
          <a:prstGeom prst="rect">
            <a:avLst/>
          </a:prstGeom>
        </p:spPr>
      </p:pic>
      <p:pic>
        <p:nvPicPr>
          <p:cNvPr id="8" name="Picture 7" descr="Line graph showing the Average length of stay for elective haematology (target - CHKS Peer 10.20)">
            <a:extLst>
              <a:ext uri="{FF2B5EF4-FFF2-40B4-BE49-F238E27FC236}">
                <a16:creationId xmlns:a16="http://schemas.microsoft.com/office/drawing/2014/main" id="{B94EEFCF-C40E-158A-7AD9-1A7E8B921D71}"/>
              </a:ext>
            </a:extLst>
          </p:cNvPr>
          <p:cNvPicPr>
            <a:picLocks noChangeAspect="1"/>
          </p:cNvPicPr>
          <p:nvPr/>
        </p:nvPicPr>
        <p:blipFill>
          <a:blip r:embed="rId9"/>
          <a:stretch>
            <a:fillRect/>
          </a:stretch>
        </p:blipFill>
        <p:spPr>
          <a:xfrm>
            <a:off x="8617722" y="1229165"/>
            <a:ext cx="3446344" cy="1194948"/>
          </a:xfrm>
          <a:prstGeom prst="rect">
            <a:avLst/>
          </a:prstGeom>
        </p:spPr>
      </p:pic>
    </p:spTree>
    <p:extLst>
      <p:ext uri="{BB962C8B-B14F-4D97-AF65-F5344CB8AC3E}">
        <p14:creationId xmlns:p14="http://schemas.microsoft.com/office/powerpoint/2010/main" val="3656866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98367" y="149629"/>
            <a:ext cx="11995266" cy="400110"/>
          </a:xfrm>
          <a:prstGeom prst="rect">
            <a:avLst/>
          </a:prstGeom>
          <a:solidFill>
            <a:srgbClr val="0A4C86"/>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mn-lt"/>
                <a:ea typeface="+mn-ea"/>
                <a:cs typeface="+mn-cs"/>
              </a:rPr>
              <a:t>Section 4 – Key SOMs Indicators - Access Improvement</a:t>
            </a:r>
          </a:p>
        </p:txBody>
      </p:sp>
      <p:graphicFrame>
        <p:nvGraphicFramePr>
          <p:cNvPr id="21" name="Table 20"/>
          <p:cNvGraphicFramePr>
            <a:graphicFrameLocks noGrp="1"/>
          </p:cNvGraphicFramePr>
          <p:nvPr>
            <p:extLst>
              <p:ext uri="{D42A27DB-BD31-4B8C-83A1-F6EECF244321}">
                <p14:modId xmlns:p14="http://schemas.microsoft.com/office/powerpoint/2010/main" val="3546994236"/>
              </p:ext>
            </p:extLst>
          </p:nvPr>
        </p:nvGraphicFramePr>
        <p:xfrm>
          <a:off x="98367" y="540327"/>
          <a:ext cx="11995266" cy="6449974"/>
        </p:xfrm>
        <a:graphic>
          <a:graphicData uri="http://schemas.openxmlformats.org/drawingml/2006/table">
            <a:tbl>
              <a:tblPr firstRow="1" bandRow="1">
                <a:tableStyleId>{5C22544A-7EE6-4342-B048-85BDC9FD1C3A}</a:tableStyleId>
              </a:tblPr>
              <a:tblGrid>
                <a:gridCol w="1489042">
                  <a:extLst>
                    <a:ext uri="{9D8B030D-6E8A-4147-A177-3AD203B41FA5}">
                      <a16:colId xmlns:a16="http://schemas.microsoft.com/office/drawing/2014/main" val="67219486"/>
                    </a:ext>
                  </a:extLst>
                </a:gridCol>
                <a:gridCol w="2319573">
                  <a:extLst>
                    <a:ext uri="{9D8B030D-6E8A-4147-A177-3AD203B41FA5}">
                      <a16:colId xmlns:a16="http://schemas.microsoft.com/office/drawing/2014/main" val="3145130481"/>
                    </a:ext>
                  </a:extLst>
                </a:gridCol>
                <a:gridCol w="689956">
                  <a:extLst>
                    <a:ext uri="{9D8B030D-6E8A-4147-A177-3AD203B41FA5}">
                      <a16:colId xmlns:a16="http://schemas.microsoft.com/office/drawing/2014/main" val="1187641680"/>
                    </a:ext>
                  </a:extLst>
                </a:gridCol>
                <a:gridCol w="1088967">
                  <a:extLst>
                    <a:ext uri="{9D8B030D-6E8A-4147-A177-3AD203B41FA5}">
                      <a16:colId xmlns:a16="http://schemas.microsoft.com/office/drawing/2014/main" val="3247098725"/>
                    </a:ext>
                  </a:extLst>
                </a:gridCol>
                <a:gridCol w="1230284">
                  <a:extLst>
                    <a:ext uri="{9D8B030D-6E8A-4147-A177-3AD203B41FA5}">
                      <a16:colId xmlns:a16="http://schemas.microsoft.com/office/drawing/2014/main" val="3934673934"/>
                    </a:ext>
                  </a:extLst>
                </a:gridCol>
                <a:gridCol w="748146">
                  <a:extLst>
                    <a:ext uri="{9D8B030D-6E8A-4147-A177-3AD203B41FA5}">
                      <a16:colId xmlns:a16="http://schemas.microsoft.com/office/drawing/2014/main" val="340205772"/>
                    </a:ext>
                  </a:extLst>
                </a:gridCol>
                <a:gridCol w="906087">
                  <a:extLst>
                    <a:ext uri="{9D8B030D-6E8A-4147-A177-3AD203B41FA5}">
                      <a16:colId xmlns:a16="http://schemas.microsoft.com/office/drawing/2014/main" val="1075718584"/>
                    </a:ext>
                  </a:extLst>
                </a:gridCol>
                <a:gridCol w="3523211">
                  <a:extLst>
                    <a:ext uri="{9D8B030D-6E8A-4147-A177-3AD203B41FA5}">
                      <a16:colId xmlns:a16="http://schemas.microsoft.com/office/drawing/2014/main" val="3167416937"/>
                    </a:ext>
                  </a:extLst>
                </a:gridCol>
              </a:tblGrid>
              <a:tr h="629605">
                <a:tc>
                  <a:txBody>
                    <a:bodyPr/>
                    <a:lstStyle/>
                    <a:p>
                      <a:r>
                        <a:rPr lang="en-GB" sz="1200" dirty="0">
                          <a:solidFill>
                            <a:schemeClr val="bg1"/>
                          </a:solidFill>
                        </a:rPr>
                        <a:t>Service Area</a:t>
                      </a:r>
                    </a:p>
                  </a:txBody>
                  <a:tcPr>
                    <a:solidFill>
                      <a:schemeClr val="accent1">
                        <a:lumMod val="75000"/>
                      </a:schemeClr>
                    </a:solidFill>
                  </a:tcPr>
                </a:tc>
                <a:tc>
                  <a:txBody>
                    <a:bodyPr/>
                    <a:lstStyle/>
                    <a:p>
                      <a:r>
                        <a:rPr lang="en-GB" sz="1200" dirty="0"/>
                        <a:t>Metric</a:t>
                      </a:r>
                    </a:p>
                  </a:txBody>
                  <a:tcPr>
                    <a:solidFill>
                      <a:schemeClr val="accent1">
                        <a:lumMod val="75000"/>
                      </a:schemeClr>
                    </a:solidFill>
                  </a:tcPr>
                </a:tc>
                <a:tc>
                  <a:txBody>
                    <a:bodyPr/>
                    <a:lstStyle/>
                    <a:p>
                      <a:r>
                        <a:rPr lang="en-GB" sz="1200" dirty="0"/>
                        <a:t>Sept 25 Target</a:t>
                      </a:r>
                    </a:p>
                  </a:txBody>
                  <a:tcPr>
                    <a:solidFill>
                      <a:schemeClr val="accent1">
                        <a:lumMod val="75000"/>
                      </a:schemeClr>
                    </a:solidFill>
                  </a:tcPr>
                </a:tc>
                <a:tc>
                  <a:txBody>
                    <a:bodyPr/>
                    <a:lstStyle/>
                    <a:p>
                      <a:r>
                        <a:rPr lang="en-GB" sz="1200" dirty="0"/>
                        <a:t>Sept 25 In-month Performance</a:t>
                      </a:r>
                    </a:p>
                  </a:txBody>
                  <a:tcPr>
                    <a:solidFill>
                      <a:schemeClr val="accent1">
                        <a:lumMod val="75000"/>
                      </a:schemeClr>
                    </a:solidFill>
                  </a:tcPr>
                </a:tc>
                <a:tc>
                  <a:txBody>
                    <a:bodyPr/>
                    <a:lstStyle/>
                    <a:p>
                      <a:r>
                        <a:rPr lang="en-GB" sz="1200" dirty="0"/>
                        <a:t>Cumulative Activity YTD/</a:t>
                      </a:r>
                      <a:r>
                        <a:rPr lang="en-GB" sz="1200" dirty="0" err="1"/>
                        <a:t>Qtr</a:t>
                      </a:r>
                      <a:r>
                        <a:rPr lang="en-GB" sz="1200" dirty="0"/>
                        <a:t> end</a:t>
                      </a:r>
                    </a:p>
                  </a:txBody>
                  <a:tcPr>
                    <a:solidFill>
                      <a:schemeClr val="accent1">
                        <a:lumMod val="75000"/>
                      </a:schemeClr>
                    </a:solidFill>
                  </a:tcPr>
                </a:tc>
                <a:tc>
                  <a:txBody>
                    <a:bodyPr/>
                    <a:lstStyle/>
                    <a:p>
                      <a:pPr algn="ctr"/>
                      <a:r>
                        <a:rPr lang="en-GB" sz="1200" dirty="0"/>
                        <a:t>Rag Status</a:t>
                      </a:r>
                    </a:p>
                    <a:p>
                      <a:pPr algn="ctr"/>
                      <a:r>
                        <a:rPr lang="en-GB" sz="1200" dirty="0">
                          <a:solidFill>
                            <a:schemeClr val="bg1"/>
                          </a:solidFill>
                        </a:rPr>
                        <a:t>Sept 25</a:t>
                      </a:r>
                    </a:p>
                  </a:txBody>
                  <a:tcPr>
                    <a:solidFill>
                      <a:schemeClr val="accent1">
                        <a:lumMod val="75000"/>
                      </a:schemeClr>
                    </a:solidFill>
                  </a:tcPr>
                </a:tc>
                <a:tc>
                  <a:txBody>
                    <a:bodyPr/>
                    <a:lstStyle/>
                    <a:p>
                      <a:r>
                        <a:rPr lang="en-GB" sz="1200" dirty="0"/>
                        <a:t>Rag Status</a:t>
                      </a:r>
                    </a:p>
                    <a:p>
                      <a:r>
                        <a:rPr lang="en-GB" sz="1200" dirty="0"/>
                        <a:t>YTD/</a:t>
                      </a:r>
                      <a:r>
                        <a:rPr lang="en-GB" sz="1200" dirty="0" err="1"/>
                        <a:t>Qtr</a:t>
                      </a:r>
                      <a:r>
                        <a:rPr lang="en-GB" sz="1200" baseline="0" dirty="0"/>
                        <a:t> </a:t>
                      </a:r>
                      <a:r>
                        <a:rPr lang="en-GB" sz="1200" dirty="0"/>
                        <a:t>end</a:t>
                      </a:r>
                    </a:p>
                  </a:txBody>
                  <a:tcPr>
                    <a:solidFill>
                      <a:schemeClr val="accent1">
                        <a:lumMod val="75000"/>
                      </a:schemeClr>
                    </a:solidFill>
                  </a:tcPr>
                </a:tc>
                <a:tc>
                  <a:txBody>
                    <a:bodyPr/>
                    <a:lstStyle/>
                    <a:p>
                      <a:r>
                        <a:rPr lang="en-GB" sz="1200" dirty="0"/>
                        <a:t>Chart</a:t>
                      </a:r>
                    </a:p>
                  </a:txBody>
                  <a:tcPr>
                    <a:solidFill>
                      <a:schemeClr val="accent1">
                        <a:lumMod val="75000"/>
                      </a:schemeClr>
                    </a:solidFill>
                  </a:tcPr>
                </a:tc>
                <a:extLst>
                  <a:ext uri="{0D108BD9-81ED-4DB2-BD59-A6C34878D82A}">
                    <a16:rowId xmlns:a16="http://schemas.microsoft.com/office/drawing/2014/main" val="258680681"/>
                  </a:ext>
                </a:extLst>
              </a:tr>
              <a:tr h="1383290">
                <a:tc>
                  <a:txBody>
                    <a:bodyPr/>
                    <a:lstStyle/>
                    <a:p>
                      <a:r>
                        <a:rPr lang="en-GB" sz="1200" b="1" u="sng" dirty="0"/>
                        <a:t>Access Improvement/</a:t>
                      </a:r>
                    </a:p>
                    <a:p>
                      <a:r>
                        <a:rPr lang="en-GB" sz="1200" b="1" u="sng" dirty="0"/>
                        <a:t>Ministerial Targets </a:t>
                      </a:r>
                      <a:r>
                        <a:rPr lang="en-GB" sz="1200" b="1" dirty="0"/>
                        <a:t>– </a:t>
                      </a:r>
                    </a:p>
                    <a:p>
                      <a:endParaRPr lang="en-GB" sz="1200" b="1" dirty="0"/>
                    </a:p>
                    <a:p>
                      <a:r>
                        <a:rPr lang="en-GB" sz="1200" b="1" dirty="0"/>
                        <a:t>Elective Care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Inpatient &amp; </a:t>
                      </a:r>
                      <a:r>
                        <a:rPr lang="en-GB" sz="1100" dirty="0" err="1"/>
                        <a:t>Daycase</a:t>
                      </a:r>
                      <a:r>
                        <a:rPr lang="en-GB" sz="1100" dirty="0"/>
                        <a:t> waiting lists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55% patients waiting &lt; 13 </a:t>
                      </a:r>
                      <a:r>
                        <a:rPr lang="en-GB" sz="1000" b="1" dirty="0" err="1"/>
                        <a:t>wks</a:t>
                      </a:r>
                      <a:endParaRPr lang="en-GB" sz="10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0 patients waiting over 52 </a:t>
                      </a:r>
                      <a:r>
                        <a:rPr lang="en-GB" sz="1000" b="1" dirty="0" err="1"/>
                        <a:t>wks</a:t>
                      </a:r>
                      <a:endParaRPr lang="en-GB" sz="10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55%  &lt; 13 </a:t>
                      </a:r>
                      <a:r>
                        <a:rPr lang="en-GB" sz="1100" dirty="0" err="1"/>
                        <a:t>wks</a:t>
                      </a: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 0</a:t>
                      </a:r>
                      <a:r>
                        <a:rPr lang="en-GB" sz="1100" baseline="0" dirty="0"/>
                        <a:t> </a:t>
                      </a:r>
                      <a:r>
                        <a:rPr lang="en-GB" sz="1100" dirty="0"/>
                        <a:t>over 52 </a:t>
                      </a:r>
                      <a:r>
                        <a:rPr lang="en-GB" sz="1100" dirty="0" err="1"/>
                        <a:t>wks</a:t>
                      </a:r>
                      <a:endParaRPr lang="en-GB" sz="1100" dirty="0"/>
                    </a:p>
                  </a:txBody>
                  <a:tcPr marL="60960" marR="60960" marT="30480" marB="30480"/>
                </a:tc>
                <a:tc>
                  <a:txBody>
                    <a:bodyPr/>
                    <a:lstStyle/>
                    <a:p>
                      <a:r>
                        <a:rPr lang="en-GB" sz="1100" dirty="0"/>
                        <a:t>27.78% patients waiting &lt; 13wks</a:t>
                      </a:r>
                    </a:p>
                    <a:p>
                      <a:endParaRPr lang="en-GB" sz="1100" dirty="0"/>
                    </a:p>
                    <a:p>
                      <a:r>
                        <a:rPr lang="en-GB" sz="1100" dirty="0"/>
                        <a:t>16,523 patients waiting over 52 </a:t>
                      </a:r>
                      <a:r>
                        <a:rPr lang="en-GB" sz="1100" dirty="0" err="1"/>
                        <a:t>wks</a:t>
                      </a: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27.78%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16,523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(Sep position)</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923528376"/>
                  </a:ext>
                </a:extLst>
              </a:tr>
              <a:tr h="1332884">
                <a:tc>
                  <a:txBody>
                    <a:bodyPr/>
                    <a:lstStyle/>
                    <a:p>
                      <a:endParaRPr lang="en-GB"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AHP</a:t>
                      </a:r>
                      <a:r>
                        <a:rPr lang="en-GB" sz="1100" baseline="0" dirty="0"/>
                        <a:t> Waiting Lists – All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a:t>Target  - </a:t>
                      </a:r>
                      <a:r>
                        <a:rPr lang="en-GB" sz="1000" b="1" dirty="0"/>
                        <a:t>No patients</a:t>
                      </a:r>
                      <a:r>
                        <a:rPr lang="en-GB" sz="1000" b="1" baseline="0" dirty="0"/>
                        <a:t> waiting over 13 </a:t>
                      </a:r>
                      <a:r>
                        <a:rPr lang="en-GB" sz="1000" b="1" baseline="0" dirty="0" err="1"/>
                        <a:t>wks</a:t>
                      </a:r>
                      <a:endParaRPr lang="en-GB" sz="10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txBody>
                  <a:tcPr marL="60960" marR="60960" marT="30480" marB="30480"/>
                </a:tc>
                <a:tc>
                  <a:txBody>
                    <a:bodyPr/>
                    <a:lstStyle/>
                    <a:p>
                      <a:r>
                        <a:rPr lang="en-GB" sz="1100" dirty="0"/>
                        <a:t>No patients</a:t>
                      </a:r>
                      <a:r>
                        <a:rPr lang="en-GB" sz="1100" baseline="0" dirty="0"/>
                        <a:t> waiting over 13 </a:t>
                      </a:r>
                      <a:r>
                        <a:rPr lang="en-GB" sz="1100" baseline="0" dirty="0" err="1"/>
                        <a:t>wks</a:t>
                      </a:r>
                      <a:endParaRPr lang="en-GB" sz="1100" dirty="0"/>
                    </a:p>
                  </a:txBody>
                  <a:tcPr marL="60960" marR="60960" marT="30480" marB="30480"/>
                </a:tc>
                <a:tc>
                  <a:txBody>
                    <a:bodyPr/>
                    <a:lstStyle/>
                    <a:p>
                      <a:r>
                        <a:rPr lang="en-GB" sz="1100" dirty="0"/>
                        <a:t>12,459 waiting over 13 </a:t>
                      </a:r>
                      <a:r>
                        <a:rPr lang="en-GB" sz="1100" dirty="0" err="1"/>
                        <a:t>wks</a:t>
                      </a:r>
                      <a:r>
                        <a:rPr lang="en-GB" sz="1100" dirty="0"/>
                        <a:t> out of a total of 23,559</a:t>
                      </a:r>
                    </a:p>
                    <a:p>
                      <a:endParaRPr lang="en-GB" sz="1100" dirty="0"/>
                    </a:p>
                    <a:p>
                      <a:r>
                        <a:rPr lang="en-GB" sz="1100" dirty="0"/>
                        <a:t>(51.3%)</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12,459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(Sept position)</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741225911"/>
                  </a:ext>
                </a:extLst>
              </a:tr>
              <a:tr h="1531667">
                <a:tc>
                  <a:txBody>
                    <a:bodyPr/>
                    <a:lstStyle/>
                    <a:p>
                      <a:r>
                        <a:rPr lang="en-GB" sz="1200" b="1" dirty="0"/>
                        <a:t>Cancer Services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31 day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- 98% of cancer diagnosis patients</a:t>
                      </a:r>
                      <a:r>
                        <a:rPr lang="en-GB" sz="1000" b="1" baseline="0" dirty="0"/>
                        <a:t> to receive their first definitive treatment </a:t>
                      </a:r>
                      <a:r>
                        <a:rPr lang="en-GB" sz="1000" b="1" dirty="0"/>
                        <a:t> &lt;31 days of a DTT</a:t>
                      </a:r>
                    </a:p>
                  </a:txBody>
                  <a:tcPr marL="60960" marR="60960" marT="30480" marB="30480"/>
                </a:tc>
                <a:tc>
                  <a:txBody>
                    <a:bodyPr/>
                    <a:lstStyle/>
                    <a:p>
                      <a:r>
                        <a:rPr lang="en-GB" sz="1100" dirty="0"/>
                        <a:t>98%</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Monitored a month in arrears</a:t>
                      </a:r>
                    </a:p>
                  </a:txBody>
                  <a:tcPr marL="60960" marR="60960" marT="30480" marB="30480"/>
                </a:tc>
                <a:tc>
                  <a:txBody>
                    <a:bodyPr/>
                    <a:lstStyle/>
                    <a:p>
                      <a:r>
                        <a:rPr lang="en-GB" sz="1100" dirty="0"/>
                        <a:t>84.59% (Aug 25)</a:t>
                      </a:r>
                    </a:p>
                    <a:p>
                      <a:endParaRPr lang="en-GB" sz="1100" dirty="0"/>
                    </a:p>
                    <a:p>
                      <a:r>
                        <a:rPr lang="en-GB" sz="1100" dirty="0"/>
                        <a:t>313 out of 370</a:t>
                      </a:r>
                      <a:r>
                        <a:rPr lang="en-GB" sz="1100" baseline="0" dirty="0"/>
                        <a:t> </a:t>
                      </a:r>
                      <a:r>
                        <a:rPr lang="en-GB" sz="1100" dirty="0"/>
                        <a:t>patients were seen &lt;31</a:t>
                      </a:r>
                      <a:r>
                        <a:rPr lang="en-GB" sz="1100" baseline="0" dirty="0"/>
                        <a:t> days</a:t>
                      </a:r>
                    </a:p>
                    <a:p>
                      <a:endParaRPr lang="en-GB" sz="1100" baseline="0" dirty="0"/>
                    </a:p>
                    <a:p>
                      <a:r>
                        <a:rPr lang="en-GB" sz="800" i="1" dirty="0"/>
                        <a:t>Figures are provisional as pathways are still being closed down and validation ongoing. </a:t>
                      </a:r>
                    </a:p>
                  </a:txBody>
                  <a:tcPr marL="60960" marR="60960" marT="30480" marB="30480"/>
                </a:tc>
                <a:tc>
                  <a:txBody>
                    <a:bodyPr/>
                    <a:lstStyle/>
                    <a:p>
                      <a:r>
                        <a:rPr lang="pt-BR" sz="1100" b="1" dirty="0"/>
                        <a:t>Apr - Aug 25</a:t>
                      </a:r>
                    </a:p>
                    <a:p>
                      <a:r>
                        <a:rPr lang="en-GB" sz="1100" b="1" dirty="0"/>
                        <a:t>82.3% - </a:t>
                      </a:r>
                    </a:p>
                    <a:p>
                      <a:endParaRPr lang="en-GB" sz="1100" b="1" dirty="0"/>
                    </a:p>
                    <a:p>
                      <a:r>
                        <a:rPr lang="en-GB" sz="1100" b="1" baseline="0" dirty="0"/>
                        <a:t>1,612 out of 1,965</a:t>
                      </a:r>
                      <a:endParaRPr lang="en-GB" sz="1100" b="1" dirty="0"/>
                    </a:p>
                  </a:txBody>
                  <a:tcPr/>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326959614"/>
                  </a:ext>
                </a:extLst>
              </a:tr>
              <a:tr h="1531667">
                <a:tc>
                  <a:txBody>
                    <a:bodyPr/>
                    <a:lstStyle/>
                    <a:p>
                      <a:endParaRPr lang="en-GB"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62 day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- 95% of suspect cancer patients red flag</a:t>
                      </a:r>
                      <a:r>
                        <a:rPr lang="en-GB" sz="1000" b="1" baseline="0" dirty="0"/>
                        <a:t> referred </a:t>
                      </a:r>
                      <a:r>
                        <a:rPr lang="en-GB" sz="1000" b="1" dirty="0"/>
                        <a:t>to be begin definitive treatment &lt;62 days of referral</a:t>
                      </a:r>
                    </a:p>
                  </a:txBody>
                  <a:tcPr marL="60960" marR="60960" marT="30480" marB="30480"/>
                </a:tc>
                <a:tc>
                  <a:txBody>
                    <a:bodyPr/>
                    <a:lstStyle/>
                    <a:p>
                      <a:r>
                        <a:rPr lang="en-GB" sz="1100" dirty="0"/>
                        <a:t>95%</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Monitored a month in arrears</a:t>
                      </a:r>
                    </a:p>
                  </a:txBody>
                  <a:tcPr marL="60960" marR="60960" marT="30480" marB="30480"/>
                </a:tc>
                <a:tc>
                  <a:txBody>
                    <a:bodyPr/>
                    <a:lstStyle/>
                    <a:p>
                      <a:r>
                        <a:rPr lang="en-GB" sz="1100" dirty="0"/>
                        <a:t>28.26% (Aug 25)</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39 </a:t>
                      </a:r>
                      <a:r>
                        <a:rPr lang="en-GB" sz="1100" baseline="0" dirty="0"/>
                        <a:t>out of 138 </a:t>
                      </a:r>
                      <a:r>
                        <a:rPr lang="en-GB" sz="1100" dirty="0"/>
                        <a:t>patients were seen &lt;62</a:t>
                      </a:r>
                      <a:r>
                        <a:rPr lang="en-GB" sz="1100" baseline="0" dirty="0"/>
                        <a:t> days</a:t>
                      </a:r>
                    </a:p>
                    <a:p>
                      <a:endParaRPr lang="en-GB" sz="1000" baseline="0" dirty="0"/>
                    </a:p>
                    <a:p>
                      <a:r>
                        <a:rPr lang="en-GB" sz="800" i="1" dirty="0"/>
                        <a:t>Figures are provisional as pathways are still being closed down and validation ongoing. </a:t>
                      </a:r>
                    </a:p>
                  </a:txBody>
                  <a:tcPr marL="60960" marR="60960" marT="30480" marB="30480"/>
                </a:tc>
                <a:tc>
                  <a:txBody>
                    <a:bodyPr/>
                    <a:lstStyle/>
                    <a:p>
                      <a:r>
                        <a:rPr lang="pt-BR" sz="1100" b="1" dirty="0"/>
                        <a:t>Apr - Aug 25</a:t>
                      </a:r>
                    </a:p>
                    <a:p>
                      <a:r>
                        <a:rPr lang="en-GB" sz="1100" b="1" dirty="0"/>
                        <a:t>26.8% - </a:t>
                      </a:r>
                    </a:p>
                    <a:p>
                      <a:endParaRPr lang="en-GB" sz="1100" b="1" dirty="0"/>
                    </a:p>
                    <a:p>
                      <a:r>
                        <a:rPr lang="en-GB" sz="1100" b="1" dirty="0"/>
                        <a:t>195 </a:t>
                      </a:r>
                      <a:r>
                        <a:rPr lang="en-GB" sz="1100" b="1" baseline="0" dirty="0"/>
                        <a:t>out of 715</a:t>
                      </a:r>
                      <a:endParaRPr lang="en-GB" sz="1100" b="1" dirty="0"/>
                    </a:p>
                  </a:txBody>
                  <a:tcPr/>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780395889"/>
                  </a:ext>
                </a:extLst>
              </a:tr>
            </a:tbl>
          </a:graphicData>
        </a:graphic>
      </p:graphicFrame>
      <p:pic>
        <p:nvPicPr>
          <p:cNvPr id="18" name="Picture 17" descr="Red Icon within the RAG system indicating that the task has not commenced "/>
          <p:cNvPicPr>
            <a:picLocks noChangeAspect="1"/>
          </p:cNvPicPr>
          <p:nvPr/>
        </p:nvPicPr>
        <p:blipFill>
          <a:blip r:embed="rId3"/>
          <a:stretch>
            <a:fillRect/>
          </a:stretch>
        </p:blipFill>
        <p:spPr>
          <a:xfrm>
            <a:off x="7115142" y="3050836"/>
            <a:ext cx="354425" cy="346884"/>
          </a:xfrm>
          <a:prstGeom prst="rect">
            <a:avLst/>
          </a:prstGeom>
        </p:spPr>
      </p:pic>
      <p:pic>
        <p:nvPicPr>
          <p:cNvPr id="41" name="Picture 40" descr="Red Icon within the RAG system indicating that the task has not commenced"/>
          <p:cNvPicPr>
            <a:picLocks noChangeAspect="1"/>
          </p:cNvPicPr>
          <p:nvPr/>
        </p:nvPicPr>
        <p:blipFill>
          <a:blip r:embed="rId3"/>
          <a:stretch>
            <a:fillRect/>
          </a:stretch>
        </p:blipFill>
        <p:spPr>
          <a:xfrm>
            <a:off x="8012325" y="3046928"/>
            <a:ext cx="354425" cy="346884"/>
          </a:xfrm>
          <a:prstGeom prst="rect">
            <a:avLst/>
          </a:prstGeom>
        </p:spPr>
      </p:pic>
      <p:pic>
        <p:nvPicPr>
          <p:cNvPr id="6" name="Picture 5" descr="Red Icon within the RAG system indicating that the task has not commenced "/>
          <p:cNvPicPr>
            <a:picLocks noChangeAspect="1"/>
          </p:cNvPicPr>
          <p:nvPr/>
        </p:nvPicPr>
        <p:blipFill>
          <a:blip r:embed="rId4"/>
          <a:stretch>
            <a:fillRect/>
          </a:stretch>
        </p:blipFill>
        <p:spPr>
          <a:xfrm>
            <a:off x="7110492" y="4449574"/>
            <a:ext cx="353599" cy="347502"/>
          </a:xfrm>
          <a:prstGeom prst="rect">
            <a:avLst/>
          </a:prstGeom>
        </p:spPr>
      </p:pic>
      <p:pic>
        <p:nvPicPr>
          <p:cNvPr id="20" name="Picture 19" descr="Red Icon within the RAG system indicating that the task has not commenced "/>
          <p:cNvPicPr>
            <a:picLocks noChangeAspect="1"/>
          </p:cNvPicPr>
          <p:nvPr/>
        </p:nvPicPr>
        <p:blipFill>
          <a:blip r:embed="rId5"/>
          <a:stretch>
            <a:fillRect/>
          </a:stretch>
        </p:blipFill>
        <p:spPr>
          <a:xfrm>
            <a:off x="8012325" y="4449574"/>
            <a:ext cx="353599" cy="347502"/>
          </a:xfrm>
          <a:prstGeom prst="rect">
            <a:avLst/>
          </a:prstGeom>
        </p:spPr>
      </p:pic>
      <p:pic>
        <p:nvPicPr>
          <p:cNvPr id="9" name="Picture 8" descr="Red Icon within the RAG system indicating that the task has not commenced "/>
          <p:cNvPicPr>
            <a:picLocks noChangeAspect="1"/>
          </p:cNvPicPr>
          <p:nvPr/>
        </p:nvPicPr>
        <p:blipFill>
          <a:blip r:embed="rId4"/>
          <a:stretch>
            <a:fillRect/>
          </a:stretch>
        </p:blipFill>
        <p:spPr>
          <a:xfrm>
            <a:off x="7110492" y="5946750"/>
            <a:ext cx="353599" cy="347502"/>
          </a:xfrm>
          <a:prstGeom prst="rect">
            <a:avLst/>
          </a:prstGeom>
        </p:spPr>
      </p:pic>
      <p:pic>
        <p:nvPicPr>
          <p:cNvPr id="25" name="Picture 24" descr="Red Icon within the RAG system indicating that the task has not commenced "/>
          <p:cNvPicPr>
            <a:picLocks noChangeAspect="1"/>
          </p:cNvPicPr>
          <p:nvPr/>
        </p:nvPicPr>
        <p:blipFill>
          <a:blip r:embed="rId4"/>
          <a:stretch>
            <a:fillRect/>
          </a:stretch>
        </p:blipFill>
        <p:spPr>
          <a:xfrm>
            <a:off x="8013152" y="5946750"/>
            <a:ext cx="353599" cy="347502"/>
          </a:xfrm>
          <a:prstGeom prst="rect">
            <a:avLst/>
          </a:prstGeom>
        </p:spPr>
      </p:pic>
      <p:pic>
        <p:nvPicPr>
          <p:cNvPr id="26" name="Picture 25" descr="Red Icon within the RAG system indicating that the task has not commenced "/>
          <p:cNvPicPr>
            <a:picLocks noChangeAspect="1"/>
          </p:cNvPicPr>
          <p:nvPr/>
        </p:nvPicPr>
        <p:blipFill>
          <a:blip r:embed="rId4"/>
          <a:stretch>
            <a:fillRect/>
          </a:stretch>
        </p:blipFill>
        <p:spPr>
          <a:xfrm>
            <a:off x="8013151" y="1650503"/>
            <a:ext cx="353599" cy="347502"/>
          </a:xfrm>
          <a:prstGeom prst="rect">
            <a:avLst/>
          </a:prstGeom>
        </p:spPr>
      </p:pic>
      <p:pic>
        <p:nvPicPr>
          <p:cNvPr id="17" name="Picture 16" descr="Red Icon within the RAG system indicating that the task has not commenced "/>
          <p:cNvPicPr>
            <a:picLocks noChangeAspect="1"/>
          </p:cNvPicPr>
          <p:nvPr/>
        </p:nvPicPr>
        <p:blipFill>
          <a:blip r:embed="rId4"/>
          <a:stretch>
            <a:fillRect/>
          </a:stretch>
        </p:blipFill>
        <p:spPr>
          <a:xfrm>
            <a:off x="7110492" y="1650503"/>
            <a:ext cx="353599" cy="347502"/>
          </a:xfrm>
          <a:prstGeom prst="rect">
            <a:avLst/>
          </a:prstGeom>
        </p:spPr>
      </p:pic>
      <p:pic>
        <p:nvPicPr>
          <p:cNvPr id="2" name="Picture 1" descr="Line Graph indicating all AHP Services Waiting List, with a target of no patient waiting over 13 weeks ">
            <a:extLst>
              <a:ext uri="{FF2B5EF4-FFF2-40B4-BE49-F238E27FC236}">
                <a16:creationId xmlns:a16="http://schemas.microsoft.com/office/drawing/2014/main" id="{CAD54483-06F1-A295-646C-416E542D6E49}"/>
              </a:ext>
            </a:extLst>
          </p:cNvPr>
          <p:cNvPicPr>
            <a:picLocks noChangeAspect="1"/>
          </p:cNvPicPr>
          <p:nvPr/>
        </p:nvPicPr>
        <p:blipFill>
          <a:blip r:embed="rId6"/>
          <a:stretch>
            <a:fillRect/>
          </a:stretch>
        </p:blipFill>
        <p:spPr>
          <a:xfrm>
            <a:off x="8631338" y="2574833"/>
            <a:ext cx="3462291" cy="1289151"/>
          </a:xfrm>
          <a:prstGeom prst="rect">
            <a:avLst/>
          </a:prstGeom>
        </p:spPr>
      </p:pic>
      <p:pic>
        <p:nvPicPr>
          <p:cNvPr id="5" name="Picture 4" descr="Line Graph indicating Cancer Services with a 31 Day Pathway, showing that the target is 98% ">
            <a:extLst>
              <a:ext uri="{FF2B5EF4-FFF2-40B4-BE49-F238E27FC236}">
                <a16:creationId xmlns:a16="http://schemas.microsoft.com/office/drawing/2014/main" id="{8E803760-187D-14B8-99D8-AEA63140B730}"/>
              </a:ext>
            </a:extLst>
          </p:cNvPr>
          <p:cNvPicPr>
            <a:picLocks noChangeAspect="1"/>
          </p:cNvPicPr>
          <p:nvPr/>
        </p:nvPicPr>
        <p:blipFill>
          <a:blip r:embed="rId7"/>
          <a:stretch>
            <a:fillRect/>
          </a:stretch>
        </p:blipFill>
        <p:spPr>
          <a:xfrm>
            <a:off x="8623243" y="3922625"/>
            <a:ext cx="3462290" cy="1417439"/>
          </a:xfrm>
          <a:prstGeom prst="rect">
            <a:avLst/>
          </a:prstGeom>
        </p:spPr>
      </p:pic>
      <p:pic>
        <p:nvPicPr>
          <p:cNvPr id="7" name="Picture 6" descr="Line Graph which shows Cancer Services with a 62 Day Pathway, which has a Target of 95%">
            <a:extLst>
              <a:ext uri="{FF2B5EF4-FFF2-40B4-BE49-F238E27FC236}">
                <a16:creationId xmlns:a16="http://schemas.microsoft.com/office/drawing/2014/main" id="{1D80F9FE-4E4D-C9B0-3DE5-B413E5A7ACC4}"/>
              </a:ext>
            </a:extLst>
          </p:cNvPr>
          <p:cNvPicPr>
            <a:picLocks noChangeAspect="1"/>
          </p:cNvPicPr>
          <p:nvPr/>
        </p:nvPicPr>
        <p:blipFill>
          <a:blip r:embed="rId8"/>
          <a:stretch>
            <a:fillRect/>
          </a:stretch>
        </p:blipFill>
        <p:spPr>
          <a:xfrm>
            <a:off x="8623243" y="5483233"/>
            <a:ext cx="3462290" cy="1417439"/>
          </a:xfrm>
          <a:prstGeom prst="rect">
            <a:avLst/>
          </a:prstGeom>
        </p:spPr>
      </p:pic>
      <p:pic>
        <p:nvPicPr>
          <p:cNvPr id="10" name="Picture 9" descr="Line Graph which shows Inpatient and Daycase Waiting List targeting 55% waiting less than 13 weeks"/>
          <p:cNvPicPr>
            <a:picLocks noChangeAspect="1"/>
          </p:cNvPicPr>
          <p:nvPr/>
        </p:nvPicPr>
        <p:blipFill>
          <a:blip r:embed="rId9"/>
          <a:stretch>
            <a:fillRect/>
          </a:stretch>
        </p:blipFill>
        <p:spPr>
          <a:xfrm>
            <a:off x="8623243" y="1201420"/>
            <a:ext cx="3462290" cy="1283784"/>
          </a:xfrm>
          <a:prstGeom prst="rect">
            <a:avLst/>
          </a:prstGeom>
        </p:spPr>
      </p:pic>
    </p:spTree>
    <p:extLst>
      <p:ext uri="{BB962C8B-B14F-4D97-AF65-F5344CB8AC3E}">
        <p14:creationId xmlns:p14="http://schemas.microsoft.com/office/powerpoint/2010/main" val="2086822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98367" y="149629"/>
            <a:ext cx="11995266" cy="400110"/>
          </a:xfrm>
          <a:prstGeom prst="rect">
            <a:avLst/>
          </a:prstGeom>
          <a:solidFill>
            <a:srgbClr val="0A4C86"/>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mn-lt"/>
                <a:ea typeface="+mn-ea"/>
                <a:cs typeface="+mn-cs"/>
              </a:rPr>
              <a:t>Section 4 – Key SOMs Indicators - Access Improvement (2)</a:t>
            </a:r>
          </a:p>
        </p:txBody>
      </p:sp>
      <p:graphicFrame>
        <p:nvGraphicFramePr>
          <p:cNvPr id="21" name="Table 20"/>
          <p:cNvGraphicFramePr>
            <a:graphicFrameLocks noGrp="1"/>
          </p:cNvGraphicFramePr>
          <p:nvPr>
            <p:extLst>
              <p:ext uri="{D42A27DB-BD31-4B8C-83A1-F6EECF244321}">
                <p14:modId xmlns:p14="http://schemas.microsoft.com/office/powerpoint/2010/main" val="699046473"/>
              </p:ext>
            </p:extLst>
          </p:nvPr>
        </p:nvGraphicFramePr>
        <p:xfrm>
          <a:off x="98367" y="575098"/>
          <a:ext cx="11938293" cy="6271716"/>
        </p:xfrm>
        <a:graphic>
          <a:graphicData uri="http://schemas.openxmlformats.org/drawingml/2006/table">
            <a:tbl>
              <a:tblPr firstRow="1" bandRow="1">
                <a:tableStyleId>{5C22544A-7EE6-4342-B048-85BDC9FD1C3A}</a:tableStyleId>
              </a:tblPr>
              <a:tblGrid>
                <a:gridCol w="1481970">
                  <a:extLst>
                    <a:ext uri="{9D8B030D-6E8A-4147-A177-3AD203B41FA5}">
                      <a16:colId xmlns:a16="http://schemas.microsoft.com/office/drawing/2014/main" val="67219486"/>
                    </a:ext>
                  </a:extLst>
                </a:gridCol>
                <a:gridCol w="2308556">
                  <a:extLst>
                    <a:ext uri="{9D8B030D-6E8A-4147-A177-3AD203B41FA5}">
                      <a16:colId xmlns:a16="http://schemas.microsoft.com/office/drawing/2014/main" val="3145130481"/>
                    </a:ext>
                  </a:extLst>
                </a:gridCol>
                <a:gridCol w="686679">
                  <a:extLst>
                    <a:ext uri="{9D8B030D-6E8A-4147-A177-3AD203B41FA5}">
                      <a16:colId xmlns:a16="http://schemas.microsoft.com/office/drawing/2014/main" val="1187641680"/>
                    </a:ext>
                  </a:extLst>
                </a:gridCol>
                <a:gridCol w="1158255">
                  <a:extLst>
                    <a:ext uri="{9D8B030D-6E8A-4147-A177-3AD203B41FA5}">
                      <a16:colId xmlns:a16="http://schemas.microsoft.com/office/drawing/2014/main" val="3247098725"/>
                    </a:ext>
                  </a:extLst>
                </a:gridCol>
                <a:gridCol w="1240986">
                  <a:extLst>
                    <a:ext uri="{9D8B030D-6E8A-4147-A177-3AD203B41FA5}">
                      <a16:colId xmlns:a16="http://schemas.microsoft.com/office/drawing/2014/main" val="3934673934"/>
                    </a:ext>
                  </a:extLst>
                </a:gridCol>
                <a:gridCol w="736319">
                  <a:extLst>
                    <a:ext uri="{9D8B030D-6E8A-4147-A177-3AD203B41FA5}">
                      <a16:colId xmlns:a16="http://schemas.microsoft.com/office/drawing/2014/main" val="340205772"/>
                    </a:ext>
                  </a:extLst>
                </a:gridCol>
                <a:gridCol w="819051">
                  <a:extLst>
                    <a:ext uri="{9D8B030D-6E8A-4147-A177-3AD203B41FA5}">
                      <a16:colId xmlns:a16="http://schemas.microsoft.com/office/drawing/2014/main" val="1075718584"/>
                    </a:ext>
                  </a:extLst>
                </a:gridCol>
                <a:gridCol w="3506477">
                  <a:extLst>
                    <a:ext uri="{9D8B030D-6E8A-4147-A177-3AD203B41FA5}">
                      <a16:colId xmlns:a16="http://schemas.microsoft.com/office/drawing/2014/main" val="3167416937"/>
                    </a:ext>
                  </a:extLst>
                </a:gridCol>
              </a:tblGrid>
              <a:tr h="803688">
                <a:tc>
                  <a:txBody>
                    <a:bodyPr/>
                    <a:lstStyle/>
                    <a:p>
                      <a:r>
                        <a:rPr lang="en-GB" sz="1200" dirty="0">
                          <a:solidFill>
                            <a:schemeClr val="bg1"/>
                          </a:solidFill>
                        </a:rPr>
                        <a:t>Service Area</a:t>
                      </a:r>
                    </a:p>
                  </a:txBody>
                  <a:tcPr>
                    <a:solidFill>
                      <a:schemeClr val="accent1">
                        <a:lumMod val="75000"/>
                      </a:schemeClr>
                    </a:solidFill>
                  </a:tcPr>
                </a:tc>
                <a:tc>
                  <a:txBody>
                    <a:bodyPr/>
                    <a:lstStyle/>
                    <a:p>
                      <a:r>
                        <a:rPr lang="en-GB" sz="1200" dirty="0"/>
                        <a:t>Metric</a:t>
                      </a:r>
                    </a:p>
                  </a:txBody>
                  <a:tcPr>
                    <a:solidFill>
                      <a:schemeClr val="accent1">
                        <a:lumMod val="75000"/>
                      </a:schemeClr>
                    </a:solidFill>
                  </a:tcPr>
                </a:tc>
                <a:tc>
                  <a:txBody>
                    <a:bodyPr/>
                    <a:lstStyle/>
                    <a:p>
                      <a:r>
                        <a:rPr lang="en-GB" sz="1200" dirty="0"/>
                        <a:t>Sept 25 Target</a:t>
                      </a:r>
                    </a:p>
                  </a:txBody>
                  <a:tcPr>
                    <a:solidFill>
                      <a:schemeClr val="accent1">
                        <a:lumMod val="75000"/>
                      </a:schemeClr>
                    </a:solidFill>
                  </a:tcPr>
                </a:tc>
                <a:tc>
                  <a:txBody>
                    <a:bodyPr/>
                    <a:lstStyle/>
                    <a:p>
                      <a:r>
                        <a:rPr lang="en-GB" sz="1200" dirty="0"/>
                        <a:t>Sept 25 In-month Performance</a:t>
                      </a:r>
                    </a:p>
                  </a:txBody>
                  <a:tcPr>
                    <a:solidFill>
                      <a:schemeClr val="accent1">
                        <a:lumMod val="75000"/>
                      </a:schemeClr>
                    </a:solidFill>
                  </a:tcPr>
                </a:tc>
                <a:tc>
                  <a:txBody>
                    <a:bodyPr/>
                    <a:lstStyle/>
                    <a:p>
                      <a:r>
                        <a:rPr lang="en-GB" sz="1200" dirty="0"/>
                        <a:t>Cumulative Activity YTD/</a:t>
                      </a:r>
                      <a:r>
                        <a:rPr lang="en-GB" sz="1200" dirty="0" err="1"/>
                        <a:t>Qtr</a:t>
                      </a:r>
                      <a:r>
                        <a:rPr lang="en-GB" sz="1200" dirty="0"/>
                        <a:t> end</a:t>
                      </a:r>
                    </a:p>
                  </a:txBody>
                  <a:tcPr>
                    <a:solidFill>
                      <a:schemeClr val="accent1">
                        <a:lumMod val="75000"/>
                      </a:schemeClr>
                    </a:solidFill>
                  </a:tcPr>
                </a:tc>
                <a:tc>
                  <a:txBody>
                    <a:bodyPr/>
                    <a:lstStyle/>
                    <a:p>
                      <a:pPr algn="ctr"/>
                      <a:r>
                        <a:rPr lang="en-GB" sz="1200" dirty="0"/>
                        <a:t>Rag Status</a:t>
                      </a:r>
                    </a:p>
                    <a:p>
                      <a:pPr algn="ctr"/>
                      <a:r>
                        <a:rPr lang="en-GB" sz="1000" dirty="0">
                          <a:solidFill>
                            <a:schemeClr val="bg1"/>
                          </a:solidFill>
                        </a:rPr>
                        <a:t>Sept 25</a:t>
                      </a:r>
                    </a:p>
                  </a:txBody>
                  <a:tcPr>
                    <a:solidFill>
                      <a:schemeClr val="accent1">
                        <a:lumMod val="75000"/>
                      </a:schemeClr>
                    </a:solidFill>
                  </a:tcPr>
                </a:tc>
                <a:tc>
                  <a:txBody>
                    <a:bodyPr/>
                    <a:lstStyle/>
                    <a:p>
                      <a:r>
                        <a:rPr lang="en-GB" sz="1200" dirty="0"/>
                        <a:t>Rag Status</a:t>
                      </a:r>
                    </a:p>
                    <a:p>
                      <a:r>
                        <a:rPr lang="en-GB" sz="1200" dirty="0"/>
                        <a:t>YTD/</a:t>
                      </a:r>
                      <a:r>
                        <a:rPr lang="en-GB" sz="1200" dirty="0" err="1"/>
                        <a:t>Qtr</a:t>
                      </a:r>
                      <a:r>
                        <a:rPr lang="en-GB" sz="1200" dirty="0"/>
                        <a:t> end</a:t>
                      </a:r>
                    </a:p>
                  </a:txBody>
                  <a:tcPr>
                    <a:solidFill>
                      <a:schemeClr val="accent1">
                        <a:lumMod val="75000"/>
                      </a:schemeClr>
                    </a:solidFill>
                  </a:tcPr>
                </a:tc>
                <a:tc>
                  <a:txBody>
                    <a:bodyPr/>
                    <a:lstStyle/>
                    <a:p>
                      <a:r>
                        <a:rPr lang="en-GB" sz="1200" dirty="0"/>
                        <a:t>Chart</a:t>
                      </a:r>
                    </a:p>
                  </a:txBody>
                  <a:tcPr>
                    <a:solidFill>
                      <a:schemeClr val="accent1">
                        <a:lumMod val="75000"/>
                      </a:schemeClr>
                    </a:solidFill>
                  </a:tcPr>
                </a:tc>
                <a:extLst>
                  <a:ext uri="{0D108BD9-81ED-4DB2-BD59-A6C34878D82A}">
                    <a16:rowId xmlns:a16="http://schemas.microsoft.com/office/drawing/2014/main" val="258680681"/>
                  </a:ext>
                </a:extLst>
              </a:tr>
              <a:tr h="1286953">
                <a:tc>
                  <a:txBody>
                    <a:bodyPr/>
                    <a:lstStyle/>
                    <a:p>
                      <a:r>
                        <a:rPr lang="en-GB" sz="1200" b="1" dirty="0"/>
                        <a:t>Cancer Services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t>14 Day Performance – Regional Position so not reported in Belfast Trust SOMs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t>Target – 100% of suspect breast cancer referrals to be seen within 14 days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p>
                  </a:txBody>
                  <a:tcPr marL="60960" marR="60960" marT="30480" marB="30480"/>
                </a:tc>
                <a:tc>
                  <a:txBody>
                    <a:bodyPr/>
                    <a:lstStyle/>
                    <a:p>
                      <a:r>
                        <a:rPr lang="en-GB" sz="1100" dirty="0"/>
                        <a:t>100%</a:t>
                      </a:r>
                    </a:p>
                  </a:txBody>
                  <a:tcPr marL="60960" marR="60960" marT="30480" marB="30480"/>
                </a:tc>
                <a:tc>
                  <a:txBody>
                    <a:bodyPr/>
                    <a:lstStyle/>
                    <a:p>
                      <a:r>
                        <a:rPr lang="en-GB" sz="1100" dirty="0"/>
                        <a:t>6.53%</a:t>
                      </a:r>
                    </a:p>
                    <a:p>
                      <a:endParaRPr lang="en-GB" sz="1100" dirty="0"/>
                    </a:p>
                    <a:p>
                      <a:r>
                        <a:rPr lang="en-GB" sz="1100" dirty="0"/>
                        <a:t>66 out</a:t>
                      </a:r>
                      <a:r>
                        <a:rPr lang="en-GB" sz="1100" baseline="0" dirty="0"/>
                        <a:t> of 1011 patients were seen &lt;14 days</a:t>
                      </a:r>
                      <a:endParaRPr lang="en-GB" sz="1100" dirty="0"/>
                    </a:p>
                  </a:txBody>
                  <a:tcPr marL="60960" marR="60960" marT="30480" marB="30480"/>
                </a:tc>
                <a:tc>
                  <a:txBody>
                    <a:bodyPr/>
                    <a:lstStyle/>
                    <a:p>
                      <a:r>
                        <a:rPr lang="pt-BR" sz="1100" b="1" dirty="0"/>
                        <a:t>Apr - Sep 25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13.20%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759 out</a:t>
                      </a:r>
                      <a:r>
                        <a:rPr lang="en-GB" sz="1100" b="1" baseline="0" dirty="0"/>
                        <a:t> of 5,750</a:t>
                      </a:r>
                      <a:endParaRPr lang="en-GB" sz="1100" b="1" dirty="0"/>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923528376"/>
                  </a:ext>
                </a:extLst>
              </a:tr>
              <a:tr h="1369246">
                <a:tc>
                  <a:txBody>
                    <a:bodyPr/>
                    <a:lstStyle/>
                    <a:p>
                      <a:r>
                        <a:rPr lang="en-GB" sz="1200" b="1" u="sng" dirty="0"/>
                        <a:t>Access Improvement/</a:t>
                      </a:r>
                    </a:p>
                    <a:p>
                      <a:r>
                        <a:rPr lang="en-GB" sz="1200" b="1" u="sng" dirty="0"/>
                        <a:t>Ministerial Targets </a:t>
                      </a:r>
                      <a:r>
                        <a:rPr lang="en-GB" sz="1200" b="1" dirty="0"/>
                        <a:t>– </a:t>
                      </a:r>
                    </a:p>
                    <a:p>
                      <a:endParaRPr lang="en-GB" sz="1200" b="1" dirty="0"/>
                    </a:p>
                    <a:p>
                      <a:r>
                        <a:rPr lang="en-GB" sz="1200" b="1" dirty="0"/>
                        <a:t>Unscheduled</a:t>
                      </a:r>
                      <a:r>
                        <a:rPr lang="en-GB" sz="1200" b="1" baseline="0" dirty="0"/>
                        <a:t> Care</a:t>
                      </a:r>
                      <a:r>
                        <a:rPr lang="en-GB" sz="1200" b="1" dirty="0"/>
                        <a:t> Care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ED &lt;4 Hour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 95 % of patients waiting &lt;4 hours from arrival to discharge/admission</a:t>
                      </a:r>
                    </a:p>
                  </a:txBody>
                  <a:tcPr marL="60960" marR="60960" marT="30480" marB="30480"/>
                </a:tc>
                <a:tc>
                  <a:txBody>
                    <a:bodyPr/>
                    <a:lstStyle/>
                    <a:p>
                      <a:r>
                        <a:rPr lang="en-GB" sz="1100" dirty="0"/>
                        <a:t>95%</a:t>
                      </a:r>
                    </a:p>
                  </a:txBody>
                  <a:tcPr marL="60960" marR="60960" marT="30480" marB="30480"/>
                </a:tc>
                <a:tc>
                  <a:txBody>
                    <a:bodyPr/>
                    <a:lstStyle/>
                    <a:p>
                      <a:r>
                        <a:rPr lang="en-GB" sz="1100" dirty="0"/>
                        <a:t>35.03%</a:t>
                      </a:r>
                    </a:p>
                    <a:p>
                      <a:endParaRPr lang="en-GB" sz="1100" dirty="0"/>
                    </a:p>
                    <a:p>
                      <a:r>
                        <a:rPr lang="en-GB" sz="1100" dirty="0"/>
                        <a:t>4,881 out of 13,934 attendances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35.24%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28,876</a:t>
                      </a:r>
                      <a:r>
                        <a:rPr lang="en-GB" sz="1100" b="1" baseline="0" dirty="0"/>
                        <a:t> out of 81,934 attendances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741225911"/>
                  </a:ext>
                </a:extLst>
              </a:tr>
              <a:tr h="1369246">
                <a:tc>
                  <a:txBody>
                    <a:bodyPr/>
                    <a:lstStyle/>
                    <a:p>
                      <a:endParaRPr lang="en-GB" sz="1200" b="1" dirty="0"/>
                    </a:p>
                    <a:p>
                      <a:r>
                        <a:rPr lang="en-GB" sz="1200" b="1" dirty="0"/>
                        <a:t>Mental</a:t>
                      </a:r>
                      <a:r>
                        <a:rPr lang="en-GB" sz="1200" b="1" baseline="0" dirty="0"/>
                        <a:t> Health Services</a:t>
                      </a:r>
                      <a:endParaRPr lang="en-GB"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Child</a:t>
                      </a:r>
                      <a:r>
                        <a:rPr lang="en-GB" sz="1100" baseline="0" dirty="0"/>
                        <a:t> &amp; Adolescent Mental Health Services Waiting List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a:t>Target – No patients waiting over 9 weeks</a:t>
                      </a:r>
                      <a:endParaRPr lang="en-GB" sz="1000" b="1" dirty="0"/>
                    </a:p>
                  </a:txBody>
                  <a:tcPr marL="60960" marR="60960" marT="30480" marB="30480"/>
                </a:tc>
                <a:tc>
                  <a:txBody>
                    <a:bodyPr/>
                    <a:lstStyle/>
                    <a:p>
                      <a:r>
                        <a:rPr lang="en-GB" sz="1100" dirty="0"/>
                        <a:t>No patients</a:t>
                      </a:r>
                      <a:r>
                        <a:rPr lang="en-GB" sz="1100" baseline="0" dirty="0"/>
                        <a:t> waiting over 9 </a:t>
                      </a:r>
                      <a:r>
                        <a:rPr lang="en-GB" sz="1100" baseline="0" dirty="0" err="1"/>
                        <a:t>wks</a:t>
                      </a:r>
                      <a:endParaRPr lang="en-GB" sz="1100" dirty="0"/>
                    </a:p>
                  </a:txBody>
                  <a:tcPr marL="60960" marR="60960" marT="30480" marB="30480"/>
                </a:tc>
                <a:tc>
                  <a:txBody>
                    <a:bodyPr/>
                    <a:lstStyle/>
                    <a:p>
                      <a:r>
                        <a:rPr lang="en-GB" sz="1100" dirty="0"/>
                        <a:t>323</a:t>
                      </a:r>
                    </a:p>
                    <a:p>
                      <a:endParaRPr lang="en-GB" sz="1100" dirty="0"/>
                    </a:p>
                    <a:p>
                      <a:r>
                        <a:rPr lang="en-GB" sz="1100" dirty="0"/>
                        <a:t>50.63%</a:t>
                      </a:r>
                      <a:r>
                        <a:rPr lang="en-GB" sz="1100" baseline="0" dirty="0"/>
                        <a:t> of total waiting</a:t>
                      </a: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323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(Sep position)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50.63%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326959614"/>
                  </a:ext>
                </a:extLst>
              </a:tr>
              <a:tr h="1357643">
                <a:tc>
                  <a:txBody>
                    <a:bodyPr/>
                    <a:lstStyle/>
                    <a:p>
                      <a:endParaRPr lang="en-GB" sz="1200" b="1" dirty="0"/>
                    </a:p>
                  </a:txBody>
                  <a:tcPr/>
                </a:tc>
                <a:tc>
                  <a:txBody>
                    <a:bodyPr/>
                    <a:lstStyle/>
                    <a:p>
                      <a:endParaRPr lang="en-GB" sz="10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780395889"/>
                  </a:ext>
                </a:extLst>
              </a:tr>
            </a:tbl>
          </a:graphicData>
        </a:graphic>
      </p:graphicFrame>
      <p:pic>
        <p:nvPicPr>
          <p:cNvPr id="18" name="Picture 17" descr="Red Triangular Icon from RAG status indicator, showing that the process has not been commenced"/>
          <p:cNvPicPr>
            <a:picLocks noChangeAspect="1"/>
          </p:cNvPicPr>
          <p:nvPr/>
        </p:nvPicPr>
        <p:blipFill>
          <a:blip r:embed="rId3"/>
          <a:stretch>
            <a:fillRect/>
          </a:stretch>
        </p:blipFill>
        <p:spPr>
          <a:xfrm>
            <a:off x="7154542" y="3255558"/>
            <a:ext cx="354425" cy="346884"/>
          </a:xfrm>
          <a:prstGeom prst="rect">
            <a:avLst/>
          </a:prstGeom>
        </p:spPr>
      </p:pic>
      <p:pic>
        <p:nvPicPr>
          <p:cNvPr id="41" name="Picture 40" descr="Red Triangular Icon from RAG status indicator, showing that the process has not been commenced"/>
          <p:cNvPicPr>
            <a:picLocks noChangeAspect="1"/>
          </p:cNvPicPr>
          <p:nvPr/>
        </p:nvPicPr>
        <p:blipFill>
          <a:blip r:embed="rId3"/>
          <a:stretch>
            <a:fillRect/>
          </a:stretch>
        </p:blipFill>
        <p:spPr>
          <a:xfrm>
            <a:off x="7938350" y="3234516"/>
            <a:ext cx="354425" cy="346884"/>
          </a:xfrm>
          <a:prstGeom prst="rect">
            <a:avLst/>
          </a:prstGeom>
        </p:spPr>
      </p:pic>
      <p:pic>
        <p:nvPicPr>
          <p:cNvPr id="26" name="Picture 25" descr="Red Triangular Icon from RAG status indicator, showing that the process has not been commenced"/>
          <p:cNvPicPr>
            <a:picLocks noChangeAspect="1"/>
          </p:cNvPicPr>
          <p:nvPr/>
        </p:nvPicPr>
        <p:blipFill>
          <a:blip r:embed="rId4"/>
          <a:stretch>
            <a:fillRect/>
          </a:stretch>
        </p:blipFill>
        <p:spPr>
          <a:xfrm>
            <a:off x="7874024" y="4529355"/>
            <a:ext cx="353599" cy="347502"/>
          </a:xfrm>
          <a:prstGeom prst="rect">
            <a:avLst/>
          </a:prstGeom>
        </p:spPr>
      </p:pic>
      <p:pic>
        <p:nvPicPr>
          <p:cNvPr id="2" name="Picture 1" descr="Red Triangular Icon from RAG status indicator, showing that the process has not been commenced"/>
          <p:cNvPicPr>
            <a:picLocks noChangeAspect="1"/>
          </p:cNvPicPr>
          <p:nvPr/>
        </p:nvPicPr>
        <p:blipFill>
          <a:blip r:embed="rId5"/>
          <a:stretch>
            <a:fillRect/>
          </a:stretch>
        </p:blipFill>
        <p:spPr>
          <a:xfrm>
            <a:off x="7185307" y="4529355"/>
            <a:ext cx="353599" cy="347502"/>
          </a:xfrm>
          <a:prstGeom prst="rect">
            <a:avLst/>
          </a:prstGeom>
        </p:spPr>
      </p:pic>
      <p:pic>
        <p:nvPicPr>
          <p:cNvPr id="5" name="Picture 4" descr="Line Graph showing ED 4 hour performance with a target of 95%"/>
          <p:cNvPicPr>
            <a:picLocks noChangeAspect="1"/>
          </p:cNvPicPr>
          <p:nvPr/>
        </p:nvPicPr>
        <p:blipFill>
          <a:blip r:embed="rId6"/>
          <a:stretch>
            <a:fillRect/>
          </a:stretch>
        </p:blipFill>
        <p:spPr>
          <a:xfrm>
            <a:off x="8562740" y="2731368"/>
            <a:ext cx="3445559" cy="1283852"/>
          </a:xfrm>
          <a:prstGeom prst="rect">
            <a:avLst/>
          </a:prstGeom>
        </p:spPr>
      </p:pic>
      <p:pic>
        <p:nvPicPr>
          <p:cNvPr id="7" name="Picture 6" descr="Line graph showing Child and Adolescent Mental Health Service (CAMHS) Waiting List Target for no patient waiting over 9 weeks "/>
          <p:cNvPicPr>
            <a:picLocks noChangeAspect="1"/>
          </p:cNvPicPr>
          <p:nvPr/>
        </p:nvPicPr>
        <p:blipFill>
          <a:blip r:embed="rId7"/>
          <a:stretch>
            <a:fillRect/>
          </a:stretch>
        </p:blipFill>
        <p:spPr>
          <a:xfrm>
            <a:off x="8562741" y="4093651"/>
            <a:ext cx="3445560" cy="1305784"/>
          </a:xfrm>
          <a:prstGeom prst="rect">
            <a:avLst/>
          </a:prstGeom>
        </p:spPr>
      </p:pic>
      <p:pic>
        <p:nvPicPr>
          <p:cNvPr id="16" name="Picture 15" descr="Red Triangular Icon from RAG status indicator, showing that the process has not been commenced"/>
          <p:cNvPicPr>
            <a:picLocks noChangeAspect="1"/>
          </p:cNvPicPr>
          <p:nvPr/>
        </p:nvPicPr>
        <p:blipFill>
          <a:blip r:embed="rId3"/>
          <a:stretch>
            <a:fillRect/>
          </a:stretch>
        </p:blipFill>
        <p:spPr>
          <a:xfrm>
            <a:off x="7881599" y="1818086"/>
            <a:ext cx="354425" cy="346884"/>
          </a:xfrm>
          <a:prstGeom prst="rect">
            <a:avLst/>
          </a:prstGeom>
        </p:spPr>
      </p:pic>
      <p:pic>
        <p:nvPicPr>
          <p:cNvPr id="17" name="Picture 16" descr="Red Triangular Icon from RAG status indicator, showing that the process has not been commenced"/>
          <p:cNvPicPr>
            <a:picLocks noChangeAspect="1"/>
          </p:cNvPicPr>
          <p:nvPr/>
        </p:nvPicPr>
        <p:blipFill>
          <a:blip r:embed="rId3"/>
          <a:stretch>
            <a:fillRect/>
          </a:stretch>
        </p:blipFill>
        <p:spPr>
          <a:xfrm>
            <a:off x="7160081" y="1818086"/>
            <a:ext cx="354425" cy="346884"/>
          </a:xfrm>
          <a:prstGeom prst="rect">
            <a:avLst/>
          </a:prstGeom>
        </p:spPr>
      </p:pic>
      <p:pic>
        <p:nvPicPr>
          <p:cNvPr id="11" name="Picture 10" descr="Line Graph showing Cancer Services with a 14 Day Pathway Regional for Breast Surgery Red Flag Referrals, with a target of 100% "/>
          <p:cNvPicPr>
            <a:picLocks noChangeAspect="1"/>
          </p:cNvPicPr>
          <p:nvPr/>
        </p:nvPicPr>
        <p:blipFill>
          <a:blip r:embed="rId8"/>
          <a:stretch>
            <a:fillRect/>
          </a:stretch>
        </p:blipFill>
        <p:spPr>
          <a:xfrm>
            <a:off x="8562739" y="1404852"/>
            <a:ext cx="3445559" cy="1241420"/>
          </a:xfrm>
          <a:prstGeom prst="rect">
            <a:avLst/>
          </a:prstGeom>
        </p:spPr>
      </p:pic>
    </p:spTree>
    <p:extLst>
      <p:ext uri="{BB962C8B-B14F-4D97-AF65-F5344CB8AC3E}">
        <p14:creationId xmlns:p14="http://schemas.microsoft.com/office/powerpoint/2010/main" val="4233232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586A7-AD12-1898-5AFD-EBE621BC3B7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5DBF92C-59A4-BCE8-920D-E858988237C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0B98BCB1-4CAC-3650-1F3F-4B3EC43C9F6C}"/>
              </a:ext>
            </a:extLst>
          </p:cNvPr>
          <p:cNvSpPr txBox="1">
            <a:spLocks noGrp="1"/>
          </p:cNvSpPr>
          <p:nvPr>
            <p:ph type="title" idx="4294967295"/>
          </p:nvPr>
        </p:nvSpPr>
        <p:spPr>
          <a:xfrm>
            <a:off x="98367" y="149629"/>
            <a:ext cx="11995266" cy="400110"/>
          </a:xfrm>
          <a:prstGeom prst="rect">
            <a:avLst/>
          </a:prstGeom>
          <a:solidFill>
            <a:srgbClr val="0A4C86"/>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mn-lt"/>
                <a:ea typeface="+mn-ea"/>
                <a:cs typeface="+mn-cs"/>
              </a:rPr>
              <a:t>Cancer Monthly Activity</a:t>
            </a:r>
          </a:p>
        </p:txBody>
      </p:sp>
      <p:sp>
        <p:nvSpPr>
          <p:cNvPr id="11" name="TextBox 10">
            <a:extLst>
              <a:ext uri="{FF2B5EF4-FFF2-40B4-BE49-F238E27FC236}">
                <a16:creationId xmlns:a16="http://schemas.microsoft.com/office/drawing/2014/main" id="{BE9A62CE-24C4-E5AF-1FD5-E40F7DF8C69F}"/>
              </a:ext>
            </a:extLst>
          </p:cNvPr>
          <p:cNvSpPr txBox="1"/>
          <p:nvPr/>
        </p:nvSpPr>
        <p:spPr>
          <a:xfrm>
            <a:off x="350378" y="4512179"/>
            <a:ext cx="2050990" cy="430887"/>
          </a:xfrm>
          <a:prstGeom prst="rect">
            <a:avLst/>
          </a:prstGeom>
          <a:noFill/>
        </p:spPr>
        <p:txBody>
          <a:bodyPr wrap="square" rtlCol="0">
            <a:spAutoFit/>
          </a:bodyPr>
          <a:lstStyle/>
          <a:p>
            <a:r>
              <a:rPr lang="en-GB" sz="1100" dirty="0"/>
              <a:t>31 &amp; 62 day activity reported a month in arrears</a:t>
            </a:r>
          </a:p>
        </p:txBody>
      </p:sp>
      <p:pic>
        <p:nvPicPr>
          <p:cNvPr id="6" name="Picture 5" descr="Line graph entitled &quot;Cancer Services - 31 Day Pathway Activity&quot; "/>
          <p:cNvPicPr>
            <a:picLocks noChangeAspect="1"/>
          </p:cNvPicPr>
          <p:nvPr/>
        </p:nvPicPr>
        <p:blipFill>
          <a:blip r:embed="rId4"/>
          <a:stretch>
            <a:fillRect/>
          </a:stretch>
        </p:blipFill>
        <p:spPr>
          <a:xfrm>
            <a:off x="6397652" y="795687"/>
            <a:ext cx="4584589" cy="2737341"/>
          </a:xfrm>
          <a:prstGeom prst="rect">
            <a:avLst/>
          </a:prstGeom>
        </p:spPr>
      </p:pic>
      <p:pic>
        <p:nvPicPr>
          <p:cNvPr id="8" name="Picture 7" descr="Line Graph indicating &quot;Cancer Services - 62 Day Pathway Activity&quot; "/>
          <p:cNvPicPr>
            <a:picLocks noChangeAspect="1"/>
          </p:cNvPicPr>
          <p:nvPr/>
        </p:nvPicPr>
        <p:blipFill>
          <a:blip r:embed="rId5"/>
          <a:stretch>
            <a:fillRect/>
          </a:stretch>
        </p:blipFill>
        <p:spPr>
          <a:xfrm>
            <a:off x="3803705" y="3826843"/>
            <a:ext cx="4584589" cy="2737341"/>
          </a:xfrm>
          <a:prstGeom prst="rect">
            <a:avLst/>
          </a:prstGeom>
        </p:spPr>
      </p:pic>
      <p:pic>
        <p:nvPicPr>
          <p:cNvPr id="5" name="Picture 4" descr="Line graph indicating Cancer Services with a 14 Day Pathway in Belfast Trust Only, relating to Breast Surgery Red Flag Referrals Attendances"/>
          <p:cNvPicPr>
            <a:picLocks noChangeAspect="1"/>
          </p:cNvPicPr>
          <p:nvPr/>
        </p:nvPicPr>
        <p:blipFill>
          <a:blip r:embed="rId6"/>
          <a:stretch>
            <a:fillRect/>
          </a:stretch>
        </p:blipFill>
        <p:spPr>
          <a:xfrm>
            <a:off x="906532" y="795687"/>
            <a:ext cx="4584589" cy="2731245"/>
          </a:xfrm>
          <a:prstGeom prst="rect">
            <a:avLst/>
          </a:prstGeom>
        </p:spPr>
      </p:pic>
    </p:spTree>
    <p:extLst>
      <p:ext uri="{BB962C8B-B14F-4D97-AF65-F5344CB8AC3E}">
        <p14:creationId xmlns:p14="http://schemas.microsoft.com/office/powerpoint/2010/main" val="1306783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87C26-94DB-1E2C-259F-68E801960B0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18CF7D9-A66D-1030-2E71-46CB788D04F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570AA041-8946-5A84-531D-321344F206C2}"/>
              </a:ext>
            </a:extLst>
          </p:cNvPr>
          <p:cNvSpPr txBox="1">
            <a:spLocks noGrp="1"/>
          </p:cNvSpPr>
          <p:nvPr>
            <p:ph type="title" idx="4294967295"/>
          </p:nvPr>
        </p:nvSpPr>
        <p:spPr>
          <a:xfrm>
            <a:off x="98367" y="149629"/>
            <a:ext cx="11995266" cy="400110"/>
          </a:xfrm>
          <a:prstGeom prst="rect">
            <a:avLst/>
          </a:prstGeom>
          <a:solidFill>
            <a:srgbClr val="0A4C86"/>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mn-lt"/>
                <a:ea typeface="+mn-ea"/>
                <a:cs typeface="+mn-cs"/>
              </a:rPr>
              <a:t>Waiting List Summaries</a:t>
            </a:r>
          </a:p>
        </p:txBody>
      </p:sp>
      <p:pic>
        <p:nvPicPr>
          <p:cNvPr id="2" name="Picture 1" descr="Bar chart which shows the inpatient/ daycase waiting list data"/>
          <p:cNvPicPr>
            <a:picLocks noChangeAspect="1"/>
          </p:cNvPicPr>
          <p:nvPr/>
        </p:nvPicPr>
        <p:blipFill>
          <a:blip r:embed="rId4"/>
          <a:stretch>
            <a:fillRect/>
          </a:stretch>
        </p:blipFill>
        <p:spPr>
          <a:xfrm>
            <a:off x="264849" y="808684"/>
            <a:ext cx="5029636" cy="2749534"/>
          </a:xfrm>
          <a:prstGeom prst="rect">
            <a:avLst/>
          </a:prstGeom>
        </p:spPr>
      </p:pic>
      <p:pic>
        <p:nvPicPr>
          <p:cNvPr id="5" name="Picture 4" descr="Bar chart which shows the Scope Waiting List "/>
          <p:cNvPicPr>
            <a:picLocks noChangeAspect="1"/>
          </p:cNvPicPr>
          <p:nvPr/>
        </p:nvPicPr>
        <p:blipFill>
          <a:blip r:embed="rId5"/>
          <a:stretch>
            <a:fillRect/>
          </a:stretch>
        </p:blipFill>
        <p:spPr>
          <a:xfrm>
            <a:off x="5559334" y="808684"/>
            <a:ext cx="5035732" cy="2749534"/>
          </a:xfrm>
          <a:prstGeom prst="rect">
            <a:avLst/>
          </a:prstGeom>
        </p:spPr>
      </p:pic>
      <p:pic>
        <p:nvPicPr>
          <p:cNvPr id="6" name="Picture 5" descr="Bar Chart which indicates the new consultant outpatient waiting list&#10;"/>
          <p:cNvPicPr>
            <a:picLocks noChangeAspect="1"/>
          </p:cNvPicPr>
          <p:nvPr/>
        </p:nvPicPr>
        <p:blipFill>
          <a:blip r:embed="rId6"/>
          <a:stretch>
            <a:fillRect/>
          </a:stretch>
        </p:blipFill>
        <p:spPr>
          <a:xfrm>
            <a:off x="264849" y="3692913"/>
            <a:ext cx="5029636" cy="2755631"/>
          </a:xfrm>
          <a:prstGeom prst="rect">
            <a:avLst/>
          </a:prstGeom>
        </p:spPr>
      </p:pic>
      <p:pic>
        <p:nvPicPr>
          <p:cNvPr id="7" name="Picture 6" descr="Bar Chart which shows the AHP Services, representing the total waiting time for a first appointment "/>
          <p:cNvPicPr>
            <a:picLocks noChangeAspect="1"/>
          </p:cNvPicPr>
          <p:nvPr/>
        </p:nvPicPr>
        <p:blipFill>
          <a:blip r:embed="rId7"/>
          <a:stretch>
            <a:fillRect/>
          </a:stretch>
        </p:blipFill>
        <p:spPr>
          <a:xfrm>
            <a:off x="5559334" y="3686817"/>
            <a:ext cx="5035732" cy="2761727"/>
          </a:xfrm>
          <a:prstGeom prst="rect">
            <a:avLst/>
          </a:prstGeom>
        </p:spPr>
      </p:pic>
    </p:spTree>
    <p:extLst>
      <p:ext uri="{BB962C8B-B14F-4D97-AF65-F5344CB8AC3E}">
        <p14:creationId xmlns:p14="http://schemas.microsoft.com/office/powerpoint/2010/main" val="1474397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3BE4A-E325-693D-C309-46114B261A6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BF3A7E1-5A25-68C2-B277-6C0BAAB6244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5"/>
            <a:ext cx="12192000" cy="6858000"/>
          </a:xfrm>
          <a:prstGeom prst="rect">
            <a:avLst/>
          </a:prstGeom>
        </p:spPr>
      </p:pic>
      <p:sp>
        <p:nvSpPr>
          <p:cNvPr id="3" name="Title 2">
            <a:extLst>
              <a:ext uri="{FF2B5EF4-FFF2-40B4-BE49-F238E27FC236}">
                <a16:creationId xmlns:a16="http://schemas.microsoft.com/office/drawing/2014/main" id="{E5939A0A-BCCE-B83E-A231-2A4B7D3C28FA}"/>
              </a:ext>
            </a:extLst>
          </p:cNvPr>
          <p:cNvSpPr txBox="1">
            <a:spLocks noGrp="1"/>
          </p:cNvSpPr>
          <p:nvPr>
            <p:ph type="title" idx="4294967295"/>
          </p:nvPr>
        </p:nvSpPr>
        <p:spPr>
          <a:xfrm>
            <a:off x="98367" y="149629"/>
            <a:ext cx="11995266" cy="400110"/>
          </a:xfrm>
          <a:prstGeom prst="rect">
            <a:avLst/>
          </a:prstGeom>
          <a:solidFill>
            <a:srgbClr val="0A4C86"/>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mn-lt"/>
                <a:ea typeface="+mn-ea"/>
                <a:cs typeface="+mn-cs"/>
              </a:rPr>
              <a:t>Waiting List for Names Procedures – £50million Backlog Procedure Clearance</a:t>
            </a:r>
          </a:p>
        </p:txBody>
      </p:sp>
      <p:pic>
        <p:nvPicPr>
          <p:cNvPr id="2" name="Picture 1" descr="Table showing the various procedures in one left hand column and the target clearance dates in the right hand column ">
            <a:extLst>
              <a:ext uri="{FF2B5EF4-FFF2-40B4-BE49-F238E27FC236}">
                <a16:creationId xmlns:a16="http://schemas.microsoft.com/office/drawing/2014/main" id="{C2498DE2-BF0C-8450-5361-4371B37134F7}"/>
              </a:ext>
            </a:extLst>
          </p:cNvPr>
          <p:cNvPicPr>
            <a:picLocks noChangeAspect="1"/>
          </p:cNvPicPr>
          <p:nvPr/>
        </p:nvPicPr>
        <p:blipFill>
          <a:blip r:embed="rId4"/>
          <a:stretch>
            <a:fillRect/>
          </a:stretch>
        </p:blipFill>
        <p:spPr>
          <a:xfrm>
            <a:off x="167500" y="1118468"/>
            <a:ext cx="3000375" cy="4105275"/>
          </a:xfrm>
          <a:prstGeom prst="rect">
            <a:avLst/>
          </a:prstGeom>
        </p:spPr>
      </p:pic>
      <p:pic>
        <p:nvPicPr>
          <p:cNvPr id="7" name="Picture 6" descr="Bar chart graph for waiting time with Cleft Lip / Palate"/>
          <p:cNvPicPr>
            <a:picLocks noChangeAspect="1"/>
          </p:cNvPicPr>
          <p:nvPr/>
        </p:nvPicPr>
        <p:blipFill>
          <a:blip r:embed="rId5"/>
          <a:stretch>
            <a:fillRect/>
          </a:stretch>
        </p:blipFill>
        <p:spPr>
          <a:xfrm>
            <a:off x="3335375" y="623167"/>
            <a:ext cx="2665776" cy="1400974"/>
          </a:xfrm>
          <a:prstGeom prst="rect">
            <a:avLst/>
          </a:prstGeom>
        </p:spPr>
      </p:pic>
      <p:pic>
        <p:nvPicPr>
          <p:cNvPr id="8" name="Picture 7" descr="Bar chart graph for waiting time with Colonoscopy"/>
          <p:cNvPicPr>
            <a:picLocks noChangeAspect="1"/>
          </p:cNvPicPr>
          <p:nvPr/>
        </p:nvPicPr>
        <p:blipFill>
          <a:blip r:embed="rId6"/>
          <a:stretch>
            <a:fillRect/>
          </a:stretch>
        </p:blipFill>
        <p:spPr>
          <a:xfrm>
            <a:off x="6202874" y="5281753"/>
            <a:ext cx="2733673" cy="1479085"/>
          </a:xfrm>
          <a:prstGeom prst="rect">
            <a:avLst/>
          </a:prstGeom>
        </p:spPr>
      </p:pic>
      <p:pic>
        <p:nvPicPr>
          <p:cNvPr id="10" name="Picture 9" descr="Bar chart graph for waiting time with Hernia"/>
          <p:cNvPicPr>
            <a:picLocks noChangeAspect="1"/>
          </p:cNvPicPr>
          <p:nvPr/>
        </p:nvPicPr>
        <p:blipFill>
          <a:blip r:embed="rId7"/>
          <a:stretch>
            <a:fillRect/>
          </a:stretch>
        </p:blipFill>
        <p:spPr>
          <a:xfrm>
            <a:off x="3335375" y="3696764"/>
            <a:ext cx="2674899" cy="1521085"/>
          </a:xfrm>
          <a:prstGeom prst="rect">
            <a:avLst/>
          </a:prstGeom>
        </p:spPr>
      </p:pic>
      <p:pic>
        <p:nvPicPr>
          <p:cNvPr id="12" name="Picture 11" descr="Bar chart graph for waiting time with Laparoscopic Cholecystectomy / Cholecystostomy"/>
          <p:cNvPicPr>
            <a:picLocks noChangeAspect="1"/>
          </p:cNvPicPr>
          <p:nvPr/>
        </p:nvPicPr>
        <p:blipFill>
          <a:blip r:embed="rId8"/>
          <a:stretch>
            <a:fillRect/>
          </a:stretch>
        </p:blipFill>
        <p:spPr>
          <a:xfrm>
            <a:off x="9129146" y="5278678"/>
            <a:ext cx="2849108" cy="1482160"/>
          </a:xfrm>
          <a:prstGeom prst="rect">
            <a:avLst/>
          </a:prstGeom>
        </p:spPr>
      </p:pic>
      <p:pic>
        <p:nvPicPr>
          <p:cNvPr id="13" name="Picture 12" descr="Bar chart graph for waiting time with Paediatric Squint"/>
          <p:cNvPicPr>
            <a:picLocks noChangeAspect="1"/>
          </p:cNvPicPr>
          <p:nvPr/>
        </p:nvPicPr>
        <p:blipFill>
          <a:blip r:embed="rId9"/>
          <a:stretch>
            <a:fillRect/>
          </a:stretch>
        </p:blipFill>
        <p:spPr>
          <a:xfrm>
            <a:off x="3335375" y="2097569"/>
            <a:ext cx="2674899" cy="1535291"/>
          </a:xfrm>
          <a:prstGeom prst="rect">
            <a:avLst/>
          </a:prstGeom>
        </p:spPr>
      </p:pic>
      <p:pic>
        <p:nvPicPr>
          <p:cNvPr id="16" name="Picture 15" descr="Bar chart graph for waiting time with Tonsillectomy"/>
          <p:cNvPicPr>
            <a:picLocks noChangeAspect="1"/>
          </p:cNvPicPr>
          <p:nvPr/>
        </p:nvPicPr>
        <p:blipFill>
          <a:blip r:embed="rId10"/>
          <a:stretch>
            <a:fillRect/>
          </a:stretch>
        </p:blipFill>
        <p:spPr>
          <a:xfrm>
            <a:off x="3335375" y="5281753"/>
            <a:ext cx="2665776" cy="1479085"/>
          </a:xfrm>
          <a:prstGeom prst="rect">
            <a:avLst/>
          </a:prstGeom>
        </p:spPr>
      </p:pic>
      <p:pic>
        <p:nvPicPr>
          <p:cNvPr id="5" name="Picture 4" descr="Bar chart graph for waiting time with Scoliosis"/>
          <p:cNvPicPr>
            <a:picLocks noChangeAspect="1"/>
          </p:cNvPicPr>
          <p:nvPr/>
        </p:nvPicPr>
        <p:blipFill>
          <a:blip r:embed="rId11"/>
          <a:stretch>
            <a:fillRect/>
          </a:stretch>
        </p:blipFill>
        <p:spPr>
          <a:xfrm>
            <a:off x="6168651" y="623167"/>
            <a:ext cx="2767896" cy="1416179"/>
          </a:xfrm>
          <a:prstGeom prst="rect">
            <a:avLst/>
          </a:prstGeom>
        </p:spPr>
      </p:pic>
      <p:pic>
        <p:nvPicPr>
          <p:cNvPr id="11" name="Picture 10" descr="Bar chart graph for waiting time with Peg Tubes"/>
          <p:cNvPicPr>
            <a:picLocks noChangeAspect="1"/>
          </p:cNvPicPr>
          <p:nvPr/>
        </p:nvPicPr>
        <p:blipFill>
          <a:blip r:embed="rId12"/>
          <a:stretch>
            <a:fillRect/>
          </a:stretch>
        </p:blipFill>
        <p:spPr>
          <a:xfrm>
            <a:off x="9129146" y="623167"/>
            <a:ext cx="2849107" cy="1416179"/>
          </a:xfrm>
          <a:prstGeom prst="rect">
            <a:avLst/>
          </a:prstGeom>
        </p:spPr>
      </p:pic>
      <p:pic>
        <p:nvPicPr>
          <p:cNvPr id="17" name="Picture 16" descr="Bar chart graph for waiting time with Removal of Gynae Mesh"/>
          <p:cNvPicPr>
            <a:picLocks noChangeAspect="1"/>
          </p:cNvPicPr>
          <p:nvPr/>
        </p:nvPicPr>
        <p:blipFill>
          <a:blip r:embed="rId13"/>
          <a:stretch>
            <a:fillRect/>
          </a:stretch>
        </p:blipFill>
        <p:spPr>
          <a:xfrm>
            <a:off x="6168651" y="2111778"/>
            <a:ext cx="2767895" cy="1521082"/>
          </a:xfrm>
          <a:prstGeom prst="rect">
            <a:avLst/>
          </a:prstGeom>
        </p:spPr>
      </p:pic>
      <p:pic>
        <p:nvPicPr>
          <p:cNvPr id="19" name="Picture 18" descr="Bar chart graph for waiting time with Paediatric Scopes"/>
          <p:cNvPicPr>
            <a:picLocks noChangeAspect="1"/>
          </p:cNvPicPr>
          <p:nvPr/>
        </p:nvPicPr>
        <p:blipFill>
          <a:blip r:embed="rId14"/>
          <a:stretch>
            <a:fillRect/>
          </a:stretch>
        </p:blipFill>
        <p:spPr>
          <a:xfrm>
            <a:off x="9129146" y="2130360"/>
            <a:ext cx="2849107" cy="1499895"/>
          </a:xfrm>
          <a:prstGeom prst="rect">
            <a:avLst/>
          </a:prstGeom>
        </p:spPr>
      </p:pic>
      <p:pic>
        <p:nvPicPr>
          <p:cNvPr id="21" name="Picture 20" descr="Bar chart graph for waiting time with Primary Hip Replacement"/>
          <p:cNvPicPr>
            <a:picLocks noChangeAspect="1"/>
          </p:cNvPicPr>
          <p:nvPr/>
        </p:nvPicPr>
        <p:blipFill>
          <a:blip r:embed="rId15"/>
          <a:stretch>
            <a:fillRect/>
          </a:stretch>
        </p:blipFill>
        <p:spPr>
          <a:xfrm>
            <a:off x="6168651" y="3693162"/>
            <a:ext cx="2767894" cy="1527231"/>
          </a:xfrm>
          <a:prstGeom prst="rect">
            <a:avLst/>
          </a:prstGeom>
        </p:spPr>
      </p:pic>
      <p:pic>
        <p:nvPicPr>
          <p:cNvPr id="22" name="Picture 21" descr="Bar chart graph for waiting time with Primary Knee Replacement"/>
          <p:cNvPicPr>
            <a:picLocks noChangeAspect="1"/>
          </p:cNvPicPr>
          <p:nvPr/>
        </p:nvPicPr>
        <p:blipFill>
          <a:blip r:embed="rId16"/>
          <a:stretch>
            <a:fillRect/>
          </a:stretch>
        </p:blipFill>
        <p:spPr>
          <a:xfrm>
            <a:off x="9129146" y="3693162"/>
            <a:ext cx="2849107" cy="1522609"/>
          </a:xfrm>
          <a:prstGeom prst="rect">
            <a:avLst/>
          </a:prstGeom>
        </p:spPr>
      </p:pic>
    </p:spTree>
    <p:extLst>
      <p:ext uri="{BB962C8B-B14F-4D97-AF65-F5344CB8AC3E}">
        <p14:creationId xmlns:p14="http://schemas.microsoft.com/office/powerpoint/2010/main" val="3180898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15176-9236-AEA6-79A4-2C473C6A2AE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F7E975F-C1D8-0CDE-29D5-5DF1094DD2A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2CFAFFFC-E2FD-85CE-1BFA-0353B4686E58}"/>
              </a:ext>
            </a:extLst>
          </p:cNvPr>
          <p:cNvSpPr txBox="1">
            <a:spLocks noGrp="1"/>
          </p:cNvSpPr>
          <p:nvPr>
            <p:ph type="title" idx="4294967295"/>
          </p:nvPr>
        </p:nvSpPr>
        <p:spPr>
          <a:xfrm>
            <a:off x="98367" y="149629"/>
            <a:ext cx="11995266" cy="400110"/>
          </a:xfrm>
          <a:prstGeom prst="rect">
            <a:avLst/>
          </a:prstGeom>
          <a:solidFill>
            <a:srgbClr val="0A4C86"/>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mn-lt"/>
                <a:ea typeface="+mn-ea"/>
                <a:cs typeface="+mn-cs"/>
              </a:rPr>
              <a:t>Waiting List Validation – Inpatients &amp; Scope as at 9</a:t>
            </a:r>
            <a:r>
              <a:rPr kumimoji="0" lang="en-GB" sz="2000" b="1" i="0" u="none" strike="noStrike" kern="1200" cap="none" spc="0" normalizeH="0" baseline="30000" noProof="0" dirty="0">
                <a:ln>
                  <a:noFill/>
                </a:ln>
                <a:solidFill>
                  <a:schemeClr val="bg1"/>
                </a:solidFill>
                <a:effectLst/>
                <a:uLnTx/>
                <a:uFillTx/>
                <a:latin typeface="+mn-lt"/>
                <a:ea typeface="+mn-ea"/>
                <a:cs typeface="+mn-cs"/>
              </a:rPr>
              <a:t>th</a:t>
            </a:r>
            <a:r>
              <a:rPr kumimoji="0" lang="en-GB" sz="2000" b="1" i="0" u="none" strike="noStrike" kern="1200" cap="none" spc="0" normalizeH="0" baseline="0" noProof="0" dirty="0">
                <a:ln>
                  <a:noFill/>
                </a:ln>
                <a:solidFill>
                  <a:schemeClr val="bg1"/>
                </a:solidFill>
                <a:effectLst/>
                <a:uLnTx/>
                <a:uFillTx/>
                <a:latin typeface="+mn-lt"/>
                <a:ea typeface="+mn-ea"/>
                <a:cs typeface="+mn-cs"/>
              </a:rPr>
              <a:t> October</a:t>
            </a:r>
          </a:p>
        </p:txBody>
      </p:sp>
      <p:pic>
        <p:nvPicPr>
          <p:cNvPr id="2" name="Picture 1" descr="Table showing the Waiting Lis Validation - Inpatients &amp; Scope at 9th October. &#10;&#10;The table indicates the outcomes for inpatients (breast surgery, gynaecology, Ophthalmology and Urology) and also Gastroenteroly Scopes">
            <a:extLst>
              <a:ext uri="{FF2B5EF4-FFF2-40B4-BE49-F238E27FC236}">
                <a16:creationId xmlns:a16="http://schemas.microsoft.com/office/drawing/2014/main" id="{DBBCDE85-0B31-8B35-627F-17336343BCBA}"/>
              </a:ext>
            </a:extLst>
          </p:cNvPr>
          <p:cNvPicPr>
            <a:picLocks noChangeAspect="1"/>
          </p:cNvPicPr>
          <p:nvPr/>
        </p:nvPicPr>
        <p:blipFill>
          <a:blip r:embed="rId4"/>
          <a:stretch>
            <a:fillRect/>
          </a:stretch>
        </p:blipFill>
        <p:spPr>
          <a:xfrm>
            <a:off x="1392964" y="1430664"/>
            <a:ext cx="8534400" cy="3381375"/>
          </a:xfrm>
          <a:prstGeom prst="rect">
            <a:avLst/>
          </a:prstGeom>
        </p:spPr>
      </p:pic>
    </p:spTree>
    <p:extLst>
      <p:ext uri="{BB962C8B-B14F-4D97-AF65-F5344CB8AC3E}">
        <p14:creationId xmlns:p14="http://schemas.microsoft.com/office/powerpoint/2010/main" val="2840599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ED4AB-6DC4-A837-5989-42411A29713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7912BBE-1B71-67B0-DAC6-30073E96613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1D922B64-DF89-EC78-A3B6-03143214487A}"/>
              </a:ext>
            </a:extLst>
          </p:cNvPr>
          <p:cNvSpPr txBox="1">
            <a:spLocks noGrp="1"/>
          </p:cNvSpPr>
          <p:nvPr>
            <p:ph type="title" idx="4294967295"/>
          </p:nvPr>
        </p:nvSpPr>
        <p:spPr>
          <a:xfrm>
            <a:off x="98367" y="149629"/>
            <a:ext cx="11995266" cy="400110"/>
          </a:xfrm>
          <a:prstGeom prst="rect">
            <a:avLst/>
          </a:prstGeom>
          <a:solidFill>
            <a:srgbClr val="0A4C86"/>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mn-lt"/>
                <a:ea typeface="+mn-ea"/>
                <a:cs typeface="+mn-cs"/>
              </a:rPr>
              <a:t>Waiting List Validation – Outpatient as at 16</a:t>
            </a:r>
            <a:r>
              <a:rPr kumimoji="0" lang="en-GB" sz="2000" b="1" i="0" u="none" strike="noStrike" kern="1200" cap="none" spc="0" normalizeH="0" baseline="30000" noProof="0" dirty="0">
                <a:ln>
                  <a:noFill/>
                </a:ln>
                <a:solidFill>
                  <a:schemeClr val="bg1"/>
                </a:solidFill>
                <a:effectLst/>
                <a:uLnTx/>
                <a:uFillTx/>
                <a:latin typeface="+mn-lt"/>
                <a:ea typeface="+mn-ea"/>
                <a:cs typeface="+mn-cs"/>
              </a:rPr>
              <a:t>th</a:t>
            </a:r>
            <a:r>
              <a:rPr kumimoji="0" lang="en-GB" sz="2000" b="1" i="0" u="none" strike="noStrike" kern="1200" cap="none" spc="0" normalizeH="0" baseline="0" noProof="0" dirty="0">
                <a:ln>
                  <a:noFill/>
                </a:ln>
                <a:solidFill>
                  <a:schemeClr val="bg1"/>
                </a:solidFill>
                <a:effectLst/>
                <a:uLnTx/>
                <a:uFillTx/>
                <a:latin typeface="+mn-lt"/>
                <a:ea typeface="+mn-ea"/>
                <a:cs typeface="+mn-cs"/>
              </a:rPr>
              <a:t> October</a:t>
            </a:r>
          </a:p>
        </p:txBody>
      </p:sp>
      <p:pic>
        <p:nvPicPr>
          <p:cNvPr id="5" name="Picture 4" descr="Table showing Waiting List Validation - Outpatient as at 16th October. &#10;&#10;The table shows the outpatients across a range of services and details the outcome and total patients validated">
            <a:extLst>
              <a:ext uri="{FF2B5EF4-FFF2-40B4-BE49-F238E27FC236}">
                <a16:creationId xmlns:a16="http://schemas.microsoft.com/office/drawing/2014/main" id="{FF9C58AE-2B0B-34D2-7017-5F26D6F20D7F}"/>
              </a:ext>
            </a:extLst>
          </p:cNvPr>
          <p:cNvPicPr>
            <a:picLocks noChangeAspect="1"/>
          </p:cNvPicPr>
          <p:nvPr/>
        </p:nvPicPr>
        <p:blipFill>
          <a:blip r:embed="rId4"/>
          <a:stretch>
            <a:fillRect/>
          </a:stretch>
        </p:blipFill>
        <p:spPr>
          <a:xfrm>
            <a:off x="1705791" y="549739"/>
            <a:ext cx="9624478" cy="5882302"/>
          </a:xfrm>
          <a:prstGeom prst="rect">
            <a:avLst/>
          </a:prstGeom>
        </p:spPr>
      </p:pic>
    </p:spTree>
    <p:extLst>
      <p:ext uri="{BB962C8B-B14F-4D97-AF65-F5344CB8AC3E}">
        <p14:creationId xmlns:p14="http://schemas.microsoft.com/office/powerpoint/2010/main" val="4254415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lticoloured &quot;Being Belfast&quot; logo with colourful background for the PowerPoint presentati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5"/>
          <p:cNvSpPr txBox="1">
            <a:spLocks noGrp="1"/>
          </p:cNvSpPr>
          <p:nvPr>
            <p:ph type="title" idx="4294967295"/>
          </p:nvPr>
        </p:nvSpPr>
        <p:spPr>
          <a:xfrm>
            <a:off x="685580" y="191331"/>
            <a:ext cx="570494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C4A86"/>
                </a:solidFill>
                <a:effectLst/>
                <a:uLnTx/>
                <a:uFillTx/>
                <a:latin typeface="Arial" panose="020B0604020202020204" pitchFamily="34" charset="0"/>
                <a:ea typeface="+mn-ea"/>
                <a:cs typeface="Arial" panose="020B0604020202020204" pitchFamily="34" charset="0"/>
              </a:rPr>
              <a:t>Contents</a:t>
            </a:r>
          </a:p>
        </p:txBody>
      </p:sp>
      <p:sp>
        <p:nvSpPr>
          <p:cNvPr id="5" name="TextBox 4"/>
          <p:cNvSpPr txBox="1"/>
          <p:nvPr/>
        </p:nvSpPr>
        <p:spPr>
          <a:xfrm>
            <a:off x="508491" y="1090548"/>
            <a:ext cx="9639097" cy="5339923"/>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Section 1 – </a:t>
            </a:r>
            <a:r>
              <a:rPr lang="en-GB" sz="1100" b="1" u="sng" dirty="0">
                <a:latin typeface="Arial" panose="020B0604020202020204" pitchFamily="34" charset="0"/>
                <a:cs typeface="Arial" panose="020B0604020202020204" pitchFamily="34" charset="0"/>
              </a:rPr>
              <a:t>Overview &amp; Headlines</a:t>
            </a:r>
          </a:p>
          <a:p>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Section 2  - </a:t>
            </a:r>
            <a:r>
              <a:rPr lang="en-GB" sz="1100" b="1" u="sng" dirty="0">
                <a:latin typeface="Arial" panose="020B0604020202020204" pitchFamily="34" charset="0"/>
                <a:cs typeface="Arial" panose="020B0604020202020204" pitchFamily="34" charset="0"/>
              </a:rPr>
              <a:t>Performance</a:t>
            </a:r>
            <a:r>
              <a:rPr lang="en-GB" sz="1100" b="1" dirty="0">
                <a:latin typeface="Arial" panose="020B0604020202020204" pitchFamily="34" charset="0"/>
                <a:cs typeface="Arial" panose="020B0604020202020204" pitchFamily="34" charset="0"/>
              </a:rPr>
              <a:t>	</a:t>
            </a:r>
          </a:p>
          <a:p>
            <a:r>
              <a:rPr lang="en-GB" sz="1100" b="1" dirty="0">
                <a:latin typeface="Arial" panose="020B0604020202020204" pitchFamily="34" charset="0"/>
                <a:cs typeface="Arial" panose="020B0604020202020204" pitchFamily="34" charset="0"/>
              </a:rPr>
              <a:t>                     Key SOMs Indicators </a:t>
            </a:r>
          </a:p>
          <a:p>
            <a:r>
              <a:rPr lang="en-GB" sz="1100" b="1" dirty="0">
                <a:latin typeface="Arial" panose="020B0604020202020204" pitchFamily="34" charset="0"/>
                <a:cs typeface="Arial" panose="020B0604020202020204" pitchFamily="34" charset="0"/>
              </a:rPr>
              <a:t>                     Unscheduled Care – </a:t>
            </a:r>
            <a:r>
              <a:rPr lang="en-GB" sz="1100" dirty="0">
                <a:latin typeface="Arial" panose="020B0604020202020204" pitchFamily="34" charset="0"/>
                <a:cs typeface="Arial" panose="020B0604020202020204" pitchFamily="34" charset="0"/>
              </a:rPr>
              <a:t>Patients not waiting in ED</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12 Hr delays, Delayed discharges and Hip Fractures</a:t>
            </a:r>
          </a:p>
          <a:p>
            <a:r>
              <a:rPr lang="en-GB" sz="1100" b="1" dirty="0">
                <a:latin typeface="Arial" panose="020B0604020202020204" pitchFamily="34" charset="0"/>
                <a:cs typeface="Arial" panose="020B0604020202020204" pitchFamily="34" charset="0"/>
              </a:rPr>
              <a:t>                     Scheduled Care – </a:t>
            </a:r>
            <a:r>
              <a:rPr lang="en-GB" sz="1100" dirty="0">
                <a:latin typeface="Arial" panose="020B0604020202020204" pitchFamily="34" charset="0"/>
                <a:cs typeface="Arial" panose="020B0604020202020204" pitchFamily="34" charset="0"/>
              </a:rPr>
              <a:t>DNA rates, theatres</a:t>
            </a:r>
          </a:p>
          <a:p>
            <a:r>
              <a:rPr lang="en-GB" sz="1100" b="1" dirty="0">
                <a:latin typeface="Arial" panose="020B0604020202020204" pitchFamily="34" charset="0"/>
                <a:cs typeface="Arial" panose="020B0604020202020204" pitchFamily="34" charset="0"/>
              </a:rPr>
              <a:t>                     Community Care – </a:t>
            </a:r>
            <a:r>
              <a:rPr lang="en-GB" sz="1100" dirty="0">
                <a:latin typeface="Arial" panose="020B0604020202020204" pitchFamily="34" charset="0"/>
                <a:cs typeface="Arial" panose="020B0604020202020204" pitchFamily="34" charset="0"/>
              </a:rPr>
              <a:t>unmet need, direct payments, unallocated cases</a:t>
            </a:r>
          </a:p>
          <a:p>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Section 3 -</a:t>
            </a:r>
            <a:r>
              <a:rPr lang="en-GB" sz="1100" dirty="0">
                <a:latin typeface="Arial" panose="020B0604020202020204" pitchFamily="34" charset="0"/>
                <a:cs typeface="Arial" panose="020B0604020202020204" pitchFamily="34" charset="0"/>
              </a:rPr>
              <a:t> </a:t>
            </a:r>
            <a:r>
              <a:rPr lang="en-GB" sz="1100" b="1" u="sng" dirty="0">
                <a:latin typeface="Arial" panose="020B0604020202020204" pitchFamily="34" charset="0"/>
                <a:cs typeface="Arial" panose="020B0604020202020204" pitchFamily="34" charset="0"/>
              </a:rPr>
              <a:t>Efficiency &amp; Productivity</a:t>
            </a:r>
          </a:p>
          <a:p>
            <a:r>
              <a:rPr lang="en-GB" sz="1100" b="1" dirty="0">
                <a:latin typeface="Arial" panose="020B0604020202020204" pitchFamily="34" charset="0"/>
                <a:cs typeface="Arial" panose="020B0604020202020204" pitchFamily="34" charset="0"/>
              </a:rPr>
              <a:t>                    Key SOMs Indicators</a:t>
            </a:r>
          </a:p>
          <a:p>
            <a:r>
              <a:rPr lang="en-GB" sz="1100" b="1" dirty="0">
                <a:latin typeface="Arial" panose="020B0604020202020204" pitchFamily="34" charset="0"/>
                <a:cs typeface="Arial" panose="020B0604020202020204" pitchFamily="34" charset="0"/>
              </a:rPr>
              <a:t>                    Scheduled Care – </a:t>
            </a:r>
            <a:r>
              <a:rPr lang="en-GB" sz="1100" dirty="0">
                <a:latin typeface="Arial" panose="020B0604020202020204" pitchFamily="34" charset="0"/>
                <a:cs typeface="Arial" panose="020B0604020202020204" pitchFamily="34" charset="0"/>
              </a:rPr>
              <a:t>average </a:t>
            </a:r>
            <a:r>
              <a:rPr lang="en-GB" sz="1100" dirty="0" err="1">
                <a:latin typeface="Arial" panose="020B0604020202020204" pitchFamily="34" charset="0"/>
                <a:cs typeface="Arial" panose="020B0604020202020204" pitchFamily="34" charset="0"/>
              </a:rPr>
              <a:t>LoS</a:t>
            </a:r>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                    </a:t>
            </a:r>
          </a:p>
          <a:p>
            <a:r>
              <a:rPr lang="en-GB" sz="1100" b="1" dirty="0">
                <a:latin typeface="Arial" panose="020B0604020202020204" pitchFamily="34" charset="0"/>
                <a:cs typeface="Arial" panose="020B0604020202020204" pitchFamily="34" charset="0"/>
              </a:rPr>
              <a:t>Section 4 – </a:t>
            </a:r>
            <a:r>
              <a:rPr lang="en-GB" sz="1100" b="1" u="sng" dirty="0">
                <a:latin typeface="Arial" panose="020B0604020202020204" pitchFamily="34" charset="0"/>
                <a:cs typeface="Arial" panose="020B0604020202020204" pitchFamily="34" charset="0"/>
              </a:rPr>
              <a:t>Access Improvements </a:t>
            </a:r>
          </a:p>
          <a:p>
            <a:r>
              <a:rPr lang="en-GB" sz="1100" b="1" dirty="0">
                <a:latin typeface="Arial" panose="020B0604020202020204" pitchFamily="34" charset="0"/>
                <a:cs typeface="Arial" panose="020B0604020202020204" pitchFamily="34" charset="0"/>
              </a:rPr>
              <a:t>                    Key SOMs Indicators</a:t>
            </a:r>
          </a:p>
          <a:p>
            <a:r>
              <a:rPr lang="en-GB" sz="1100" b="1" dirty="0">
                <a:latin typeface="Arial" panose="020B0604020202020204" pitchFamily="34" charset="0"/>
                <a:cs typeface="Arial" panose="020B0604020202020204" pitchFamily="34" charset="0"/>
              </a:rPr>
              <a:t>                    Elective Care – </a:t>
            </a:r>
            <a:r>
              <a:rPr lang="en-GB" sz="1100" dirty="0">
                <a:latin typeface="Arial" panose="020B0604020202020204" pitchFamily="34" charset="0"/>
                <a:cs typeface="Arial" panose="020B0604020202020204" pitchFamily="34" charset="0"/>
              </a:rPr>
              <a:t>outpatient, diagnostic, Inpatient/</a:t>
            </a:r>
            <a:r>
              <a:rPr lang="en-GB" sz="1100" dirty="0" err="1">
                <a:latin typeface="Arial" panose="020B0604020202020204" pitchFamily="34" charset="0"/>
                <a:cs typeface="Arial" panose="020B0604020202020204" pitchFamily="34" charset="0"/>
              </a:rPr>
              <a:t>Daycase</a:t>
            </a:r>
            <a:r>
              <a:rPr lang="en-GB" sz="1100" dirty="0">
                <a:latin typeface="Arial" panose="020B0604020202020204" pitchFamily="34" charset="0"/>
                <a:cs typeface="Arial" panose="020B0604020202020204" pitchFamily="34" charset="0"/>
              </a:rPr>
              <a:t>, AHP waits</a:t>
            </a:r>
          </a:p>
          <a:p>
            <a:r>
              <a:rPr lang="en-GB" sz="1100" b="1" dirty="0">
                <a:latin typeface="Arial" panose="020B0604020202020204" pitchFamily="34" charset="0"/>
                <a:cs typeface="Arial" panose="020B0604020202020204" pitchFamily="34" charset="0"/>
              </a:rPr>
              <a:t>                    Cancer Services – </a:t>
            </a:r>
            <a:r>
              <a:rPr lang="en-GB" sz="1100" dirty="0">
                <a:latin typeface="Arial" panose="020B0604020202020204" pitchFamily="34" charset="0"/>
                <a:cs typeface="Arial" panose="020B0604020202020204" pitchFamily="34" charset="0"/>
              </a:rPr>
              <a:t>14</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31 &amp; 62 day targets (14 day is a regional position)</a:t>
            </a:r>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                    Unscheduled Care – </a:t>
            </a:r>
            <a:r>
              <a:rPr lang="en-GB" sz="1100" dirty="0">
                <a:latin typeface="Arial" panose="020B0604020202020204" pitchFamily="34" charset="0"/>
                <a:cs typeface="Arial" panose="020B0604020202020204" pitchFamily="34" charset="0"/>
              </a:rPr>
              <a:t>ED 4hr performance</a:t>
            </a:r>
          </a:p>
          <a:p>
            <a:r>
              <a:rPr lang="en-GB" sz="1100" b="1" dirty="0">
                <a:latin typeface="Arial" panose="020B0604020202020204" pitchFamily="34" charset="0"/>
                <a:cs typeface="Arial" panose="020B0604020202020204" pitchFamily="34" charset="0"/>
              </a:rPr>
              <a:t>                    Mental Health Services – </a:t>
            </a:r>
            <a:r>
              <a:rPr lang="en-GB" sz="1100" dirty="0">
                <a:latin typeface="Arial" panose="020B0604020202020204" pitchFamily="34" charset="0"/>
                <a:cs typeface="Arial" panose="020B0604020202020204" pitchFamily="34" charset="0"/>
              </a:rPr>
              <a:t>9 &amp; 13 week waits (Psychological Therapies reported from September)</a:t>
            </a:r>
          </a:p>
          <a:p>
            <a:r>
              <a:rPr lang="en-GB" sz="1100" b="1" dirty="0">
                <a:latin typeface="Arial" panose="020B0604020202020204" pitchFamily="34" charset="0"/>
                <a:cs typeface="Arial" panose="020B0604020202020204" pitchFamily="34" charset="0"/>
              </a:rPr>
              <a:t>                    Cancer monthly activity</a:t>
            </a:r>
          </a:p>
          <a:p>
            <a:r>
              <a:rPr lang="en-GB" sz="1100" b="1" dirty="0">
                <a:latin typeface="Arial" panose="020B0604020202020204" pitchFamily="34" charset="0"/>
                <a:cs typeface="Arial" panose="020B0604020202020204" pitchFamily="34" charset="0"/>
              </a:rPr>
              <a:t>                    Waiting list summaries, Backlog clearance &amp; Validation</a:t>
            </a:r>
          </a:p>
          <a:p>
            <a:r>
              <a:rPr lang="en-GB" sz="1100" b="1" u="sng" dirty="0">
                <a:latin typeface="Arial" panose="020B0604020202020204" pitchFamily="34" charset="0"/>
                <a:cs typeface="Arial" panose="020B0604020202020204" pitchFamily="34" charset="0"/>
              </a:rPr>
              <a:t>                      </a:t>
            </a:r>
            <a:r>
              <a:rPr lang="en-GB" sz="1100" b="1" dirty="0">
                <a:latin typeface="Arial" panose="020B0604020202020204" pitchFamily="34" charset="0"/>
                <a:cs typeface="Arial" panose="020B0604020202020204" pitchFamily="34" charset="0"/>
              </a:rPr>
              <a:t>                   </a:t>
            </a:r>
          </a:p>
          <a:p>
            <a:r>
              <a:rPr lang="en-GB" sz="1100" b="1" dirty="0">
                <a:latin typeface="Arial" panose="020B0604020202020204" pitchFamily="34" charset="0"/>
                <a:cs typeface="Arial" panose="020B0604020202020204" pitchFamily="34" charset="0"/>
              </a:rPr>
              <a:t>Section 5 - </a:t>
            </a:r>
            <a:r>
              <a:rPr lang="en-GB" sz="1100" b="1" u="sng" dirty="0">
                <a:latin typeface="Arial" panose="020B0604020202020204" pitchFamily="34" charset="0"/>
                <a:cs typeface="Arial" panose="020B0604020202020204" pitchFamily="34" charset="0"/>
              </a:rPr>
              <a:t>Experience</a:t>
            </a:r>
          </a:p>
          <a:p>
            <a:r>
              <a:rPr lang="en-GB" sz="1100" b="1" dirty="0">
                <a:latin typeface="Arial" panose="020B0604020202020204" pitchFamily="34" charset="0"/>
                <a:cs typeface="Arial" panose="020B0604020202020204" pitchFamily="34" charset="0"/>
              </a:rPr>
              <a:t>                     Patient Satisfaction – </a:t>
            </a:r>
            <a:r>
              <a:rPr lang="en-GB" sz="1100" dirty="0">
                <a:latin typeface="Arial" panose="020B0604020202020204" pitchFamily="34" charset="0"/>
                <a:cs typeface="Arial" panose="020B0604020202020204" pitchFamily="34" charset="0"/>
              </a:rPr>
              <a:t>Patient Experience Surveys, Friends and Family, Complaints and Compliments </a:t>
            </a:r>
          </a:p>
          <a:p>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APPENDIX</a:t>
            </a:r>
          </a:p>
          <a:p>
            <a:pPr marL="171450" indent="-171450">
              <a:buFontTx/>
              <a:buChar char="-"/>
            </a:pPr>
            <a:r>
              <a:rPr lang="en-GB" sz="1100" b="1" dirty="0">
                <a:latin typeface="Arial" panose="020B0604020202020204" pitchFamily="34" charset="0"/>
                <a:cs typeface="Arial" panose="020B0604020202020204" pitchFamily="34" charset="0"/>
              </a:rPr>
              <a:t>System Oversight Measures Summary table (September 2025 &amp; Year to date)</a:t>
            </a:r>
          </a:p>
          <a:p>
            <a:pPr marL="171450" indent="-171450">
              <a:buFontTx/>
              <a:buChar char="-"/>
            </a:pPr>
            <a:r>
              <a:rPr lang="en-GB" sz="1100" b="1" dirty="0">
                <a:latin typeface="Arial" panose="020B0604020202020204" pitchFamily="34" charset="0"/>
                <a:cs typeface="Arial" panose="020B0604020202020204" pitchFamily="34" charset="0"/>
              </a:rPr>
              <a:t>Escalations</a:t>
            </a:r>
          </a:p>
          <a:p>
            <a:pPr marL="171450" indent="-171450">
              <a:buFontTx/>
              <a:buChar char="-"/>
            </a:pPr>
            <a:r>
              <a:rPr lang="en-GB" sz="1100" b="1" dirty="0">
                <a:latin typeface="Arial" panose="020B0604020202020204" pitchFamily="34" charset="0"/>
                <a:cs typeface="Arial" panose="020B0604020202020204" pitchFamily="34" charset="0"/>
              </a:rPr>
              <a:t>SOMs to be implemented in quarter 3</a:t>
            </a:r>
          </a:p>
          <a:p>
            <a:pPr marL="171450" indent="-171450">
              <a:buFontTx/>
              <a:buChar char="-"/>
            </a:pPr>
            <a:endParaRPr lang="en-GB" sz="1100" b="1" dirty="0">
              <a:latin typeface="Arial" panose="020B0604020202020204" pitchFamily="34" charset="0"/>
              <a:cs typeface="Arial" panose="020B0604020202020204" pitchFamily="34" charset="0"/>
            </a:endParaRPr>
          </a:p>
          <a:p>
            <a:pPr marL="171450" indent="-171450">
              <a:buFontTx/>
              <a:buChar char="-"/>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1121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226693" y="177617"/>
            <a:ext cx="11711308" cy="307777"/>
          </a:xfrm>
          <a:prstGeom prst="rect">
            <a:avLst/>
          </a:prstGeom>
          <a:solidFill>
            <a:srgbClr val="0B8697"/>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Section 5 – Patient Satisfaction - Real-Time Feedback: Patient Experience Charts - Month of September 2025 =  488 surveys </a:t>
            </a:r>
          </a:p>
        </p:txBody>
      </p:sp>
      <p:sp>
        <p:nvSpPr>
          <p:cNvPr id="9" name="Content Placeholder 2"/>
          <p:cNvSpPr txBox="1">
            <a:spLocks/>
          </p:cNvSpPr>
          <p:nvPr/>
        </p:nvSpPr>
        <p:spPr>
          <a:xfrm>
            <a:off x="226692" y="714572"/>
            <a:ext cx="6698632" cy="2273971"/>
          </a:xfrm>
          <a:prstGeom prst="rect">
            <a:avLst/>
          </a:prstGeom>
          <a:noFill/>
          <a:ln w="12700">
            <a:solidFill>
              <a:srgbClr val="7030A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GB" sz="600" dirty="0">
              <a:solidFill>
                <a:srgbClr val="000000"/>
              </a:solidFill>
              <a:latin typeface="Arial" panose="020B0604020202020204" pitchFamily="34" charset="0"/>
              <a:cs typeface="Arial" panose="020B0604020202020204" pitchFamily="34" charset="0"/>
            </a:endParaRPr>
          </a:p>
          <a:p>
            <a:pPr>
              <a:lnSpc>
                <a:spcPct val="100000"/>
              </a:lnSpc>
              <a:spcBef>
                <a:spcPts val="0"/>
              </a:spcBef>
            </a:pPr>
            <a:r>
              <a:rPr lang="en-GB" sz="850" dirty="0">
                <a:solidFill>
                  <a:srgbClr val="000000"/>
                </a:solidFill>
                <a:latin typeface="Arial" panose="020B0604020202020204" pitchFamily="34" charset="0"/>
                <a:cs typeface="Arial" panose="020B0604020202020204" pitchFamily="34" charset="0"/>
              </a:rPr>
              <a:t>1</a:t>
            </a:r>
            <a:r>
              <a:rPr lang="en-GB" sz="850" baseline="30000" dirty="0">
                <a:solidFill>
                  <a:srgbClr val="000000"/>
                </a:solidFill>
                <a:latin typeface="Arial" panose="020B0604020202020204" pitchFamily="34" charset="0"/>
                <a:cs typeface="Arial" panose="020B0604020202020204" pitchFamily="34" charset="0"/>
              </a:rPr>
              <a:t>st</a:t>
            </a:r>
            <a:r>
              <a:rPr lang="en-GB" sz="850" dirty="0">
                <a:solidFill>
                  <a:srgbClr val="000000"/>
                </a:solidFill>
                <a:latin typeface="Arial" panose="020B0604020202020204" pitchFamily="34" charset="0"/>
                <a:cs typeface="Arial" panose="020B0604020202020204" pitchFamily="34" charset="0"/>
              </a:rPr>
              <a:t> April 2025- 30</a:t>
            </a:r>
            <a:r>
              <a:rPr lang="en-GB" sz="850" baseline="30000" dirty="0">
                <a:solidFill>
                  <a:srgbClr val="000000"/>
                </a:solidFill>
                <a:latin typeface="Arial" panose="020B0604020202020204" pitchFamily="34" charset="0"/>
                <a:cs typeface="Arial" panose="020B0604020202020204" pitchFamily="34" charset="0"/>
              </a:rPr>
              <a:t>th</a:t>
            </a:r>
            <a:r>
              <a:rPr lang="en-GB" sz="850" dirty="0">
                <a:solidFill>
                  <a:srgbClr val="000000"/>
                </a:solidFill>
                <a:latin typeface="Arial" panose="020B0604020202020204" pitchFamily="34" charset="0"/>
                <a:cs typeface="Arial" panose="020B0604020202020204" pitchFamily="34" charset="0"/>
              </a:rPr>
              <a:t> September2025: </a:t>
            </a:r>
            <a:r>
              <a:rPr lang="en-GB" sz="850" b="1" dirty="0">
                <a:solidFill>
                  <a:srgbClr val="000000"/>
                </a:solidFill>
                <a:latin typeface="Arial" panose="020B0604020202020204" pitchFamily="34" charset="0"/>
                <a:cs typeface="Arial" panose="020B0604020202020204" pitchFamily="34" charset="0"/>
              </a:rPr>
              <a:t>4,736 </a:t>
            </a:r>
            <a:r>
              <a:rPr lang="en-GB" sz="850" dirty="0">
                <a:solidFill>
                  <a:srgbClr val="000000"/>
                </a:solidFill>
                <a:latin typeface="Arial" panose="020B0604020202020204" pitchFamily="34" charset="0"/>
                <a:cs typeface="Arial" panose="020B0604020202020204" pitchFamily="34" charset="0"/>
              </a:rPr>
              <a:t>surveys were completed across all Real Time Patient Experience engagement tools. </a:t>
            </a:r>
          </a:p>
          <a:p>
            <a:pPr>
              <a:lnSpc>
                <a:spcPct val="100000"/>
              </a:lnSpc>
              <a:spcBef>
                <a:spcPts val="0"/>
              </a:spcBef>
            </a:pPr>
            <a:endParaRPr lang="en-GB" sz="850" dirty="0">
              <a:solidFill>
                <a:srgbClr val="000000"/>
              </a:solidFill>
              <a:latin typeface="Arial" panose="020B0604020202020204" pitchFamily="34" charset="0"/>
              <a:cs typeface="Arial" panose="020B0604020202020204" pitchFamily="34" charset="0"/>
            </a:endParaRPr>
          </a:p>
          <a:p>
            <a:pPr>
              <a:lnSpc>
                <a:spcPct val="100000"/>
              </a:lnSpc>
              <a:spcBef>
                <a:spcPts val="0"/>
              </a:spcBef>
            </a:pPr>
            <a:r>
              <a:rPr lang="en-GB" sz="850" dirty="0">
                <a:solidFill>
                  <a:srgbClr val="000000"/>
                </a:solidFill>
                <a:latin typeface="Arial" panose="020B0604020202020204" pitchFamily="34" charset="0"/>
                <a:cs typeface="Arial" panose="020B0604020202020204" pitchFamily="34" charset="0"/>
              </a:rPr>
              <a:t>In September 2025, of </a:t>
            </a:r>
            <a:r>
              <a:rPr lang="en-GB" sz="850" b="1" dirty="0">
                <a:solidFill>
                  <a:srgbClr val="000000"/>
                </a:solidFill>
                <a:latin typeface="Arial" panose="020B0604020202020204" pitchFamily="34" charset="0"/>
                <a:cs typeface="Arial" panose="020B0604020202020204" pitchFamily="34" charset="0"/>
              </a:rPr>
              <a:t>488 </a:t>
            </a:r>
            <a:r>
              <a:rPr lang="en-GB" sz="850" dirty="0">
                <a:solidFill>
                  <a:srgbClr val="000000"/>
                </a:solidFill>
                <a:latin typeface="Arial" panose="020B0604020202020204" pitchFamily="34" charset="0"/>
                <a:cs typeface="Arial" panose="020B0604020202020204" pitchFamily="34" charset="0"/>
              </a:rPr>
              <a:t>adult inpatients, </a:t>
            </a:r>
            <a:r>
              <a:rPr lang="en-GB" sz="850" b="1" dirty="0">
                <a:solidFill>
                  <a:srgbClr val="000000"/>
                </a:solidFill>
                <a:latin typeface="Arial" panose="020B0604020202020204" pitchFamily="34" charset="0"/>
                <a:cs typeface="Arial" panose="020B0604020202020204" pitchFamily="34" charset="0"/>
              </a:rPr>
              <a:t>99% </a:t>
            </a:r>
            <a:r>
              <a:rPr lang="en-GB" sz="850" dirty="0">
                <a:solidFill>
                  <a:srgbClr val="000000"/>
                </a:solidFill>
                <a:latin typeface="Arial" panose="020B0604020202020204" pitchFamily="34" charset="0"/>
                <a:cs typeface="Arial" panose="020B0604020202020204" pitchFamily="34" charset="0"/>
              </a:rPr>
              <a:t>were extremely likely to recommend the ward they were in to their friends or family and overall satisfaction remains at </a:t>
            </a:r>
            <a:r>
              <a:rPr lang="en-GB" sz="850" b="1" dirty="0">
                <a:solidFill>
                  <a:srgbClr val="000000"/>
                </a:solidFill>
                <a:latin typeface="Arial" panose="020B0604020202020204" pitchFamily="34" charset="0"/>
                <a:cs typeface="Arial" panose="020B0604020202020204" pitchFamily="34" charset="0"/>
              </a:rPr>
              <a:t>99%</a:t>
            </a:r>
            <a:r>
              <a:rPr lang="en-GB" sz="850" dirty="0">
                <a:solidFill>
                  <a:srgbClr val="000000"/>
                </a:solidFill>
                <a:latin typeface="Arial" panose="020B0604020202020204" pitchFamily="34" charset="0"/>
                <a:cs typeface="Arial" panose="020B0604020202020204" pitchFamily="34" charset="0"/>
              </a:rPr>
              <a:t>.</a:t>
            </a:r>
          </a:p>
          <a:p>
            <a:pPr marL="0" indent="0">
              <a:lnSpc>
                <a:spcPct val="100000"/>
              </a:lnSpc>
              <a:spcBef>
                <a:spcPts val="0"/>
              </a:spcBef>
              <a:buNone/>
            </a:pPr>
            <a:endParaRPr lang="en-GB" sz="850" dirty="0">
              <a:solidFill>
                <a:srgbClr val="000000"/>
              </a:solidFill>
              <a:latin typeface="Arial" panose="020B0604020202020204" pitchFamily="34" charset="0"/>
              <a:cs typeface="Arial" panose="020B0604020202020204" pitchFamily="34" charset="0"/>
            </a:endParaRPr>
          </a:p>
          <a:p>
            <a:pPr>
              <a:lnSpc>
                <a:spcPct val="100000"/>
              </a:lnSpc>
              <a:spcBef>
                <a:spcPts val="0"/>
              </a:spcBef>
            </a:pPr>
            <a:r>
              <a:rPr lang="en-GB" sz="850" dirty="0">
                <a:solidFill>
                  <a:srgbClr val="000000"/>
                </a:solidFill>
                <a:latin typeface="Arial" panose="020B0604020202020204" pitchFamily="34" charset="0"/>
                <a:cs typeface="Arial" panose="020B0604020202020204" pitchFamily="34" charset="0"/>
              </a:rPr>
              <a:t>The highest scoring Domains in September 2025 were: </a:t>
            </a:r>
          </a:p>
          <a:p>
            <a:pPr marL="0" indent="0">
              <a:lnSpc>
                <a:spcPct val="100000"/>
              </a:lnSpc>
              <a:spcBef>
                <a:spcPts val="0"/>
              </a:spcBef>
              <a:buNone/>
            </a:pPr>
            <a:endParaRPr lang="en-GB" sz="850" dirty="0">
              <a:solidFill>
                <a:srgbClr val="000000"/>
              </a:solidFill>
              <a:latin typeface="Arial" panose="020B0604020202020204" pitchFamily="34" charset="0"/>
              <a:cs typeface="Arial" panose="020B0604020202020204" pitchFamily="34" charset="0"/>
            </a:endParaRPr>
          </a:p>
          <a:p>
            <a:pPr marL="0" indent="0">
              <a:lnSpc>
                <a:spcPct val="100000"/>
              </a:lnSpc>
              <a:spcBef>
                <a:spcPts val="0"/>
              </a:spcBef>
              <a:buNone/>
            </a:pPr>
            <a:r>
              <a:rPr lang="en-GB" sz="850" b="1" dirty="0">
                <a:latin typeface="Arial" panose="020B0604020202020204" pitchFamily="34" charset="0"/>
                <a:cs typeface="Arial" panose="020B0604020202020204" pitchFamily="34" charset="0"/>
              </a:rPr>
              <a:t>       (9.98) Doctors </a:t>
            </a:r>
            <a:r>
              <a:rPr lang="en-GB" sz="850" dirty="0">
                <a:latin typeface="Arial" panose="020B0604020202020204" pitchFamily="34" charset="0"/>
                <a:cs typeface="Arial" panose="020B0604020202020204" pitchFamily="34" charset="0"/>
              </a:rPr>
              <a:t>and</a:t>
            </a:r>
            <a:r>
              <a:rPr lang="en-GB" sz="850" b="1" dirty="0">
                <a:latin typeface="Arial" panose="020B0604020202020204" pitchFamily="34" charset="0"/>
                <a:cs typeface="Arial" panose="020B0604020202020204" pitchFamily="34" charset="0"/>
              </a:rPr>
              <a:t> Kindness &amp; Compassion</a:t>
            </a:r>
            <a:r>
              <a:rPr lang="en-GB" sz="850" dirty="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followed by </a:t>
            </a:r>
            <a:r>
              <a:rPr lang="en-GB" sz="850" b="1">
                <a:latin typeface="Arial" panose="020B0604020202020204" pitchFamily="34" charset="0"/>
                <a:cs typeface="Arial" panose="020B0604020202020204" pitchFamily="34" charset="0"/>
              </a:rPr>
              <a:t>(</a:t>
            </a:r>
            <a:r>
              <a:rPr lang="en-GB" sz="850" b="1" dirty="0">
                <a:latin typeface="Arial" panose="020B0604020202020204" pitchFamily="34" charset="0"/>
                <a:cs typeface="Arial" panose="020B0604020202020204" pitchFamily="34" charset="0"/>
              </a:rPr>
              <a:t>9.96) Respect &amp; Dignity, Pain Control </a:t>
            </a:r>
            <a:r>
              <a:rPr lang="en-GB" sz="850" dirty="0">
                <a:latin typeface="Arial" panose="020B0604020202020204" pitchFamily="34" charset="0"/>
                <a:cs typeface="Arial" panose="020B0604020202020204" pitchFamily="34" charset="0"/>
              </a:rPr>
              <a:t>and </a:t>
            </a:r>
            <a:r>
              <a:rPr lang="en-GB" sz="850" b="1" dirty="0">
                <a:latin typeface="Arial" panose="020B0604020202020204" pitchFamily="34" charset="0"/>
                <a:cs typeface="Arial" panose="020B0604020202020204" pitchFamily="34" charset="0"/>
              </a:rPr>
              <a:t>Medicine</a:t>
            </a:r>
            <a:r>
              <a:rPr lang="en-GB" sz="850" dirty="0">
                <a:latin typeface="Arial" panose="020B0604020202020204" pitchFamily="34" charset="0"/>
                <a:cs typeface="Arial" panose="020B0604020202020204" pitchFamily="34" charset="0"/>
              </a:rPr>
              <a:t>.</a:t>
            </a:r>
          </a:p>
          <a:p>
            <a:pPr marL="0" indent="0">
              <a:lnSpc>
                <a:spcPct val="100000"/>
              </a:lnSpc>
              <a:spcBef>
                <a:spcPts val="0"/>
              </a:spcBef>
              <a:buNone/>
            </a:pPr>
            <a:r>
              <a:rPr lang="en-GB" sz="850" b="1" dirty="0">
                <a:latin typeface="Arial" panose="020B0604020202020204" pitchFamily="34" charset="0"/>
                <a:cs typeface="Arial" panose="020B0604020202020204" pitchFamily="34" charset="0"/>
              </a:rPr>
              <a:t>       </a:t>
            </a:r>
          </a:p>
          <a:p>
            <a:pPr marL="0" indent="0">
              <a:lnSpc>
                <a:spcPct val="100000"/>
              </a:lnSpc>
              <a:spcBef>
                <a:spcPts val="0"/>
              </a:spcBef>
              <a:buNone/>
            </a:pPr>
            <a:r>
              <a:rPr lang="en-GB" sz="850" b="1" dirty="0">
                <a:latin typeface="Arial" panose="020B0604020202020204" pitchFamily="34" charset="0"/>
                <a:cs typeface="Arial" panose="020B0604020202020204" pitchFamily="34" charset="0"/>
              </a:rPr>
              <a:t>       Noise at Night </a:t>
            </a:r>
            <a:r>
              <a:rPr lang="en-GB" sz="850" dirty="0">
                <a:latin typeface="Arial" panose="020B0604020202020204" pitchFamily="34" charset="0"/>
                <a:cs typeface="Arial" panose="020B0604020202020204" pitchFamily="34" charset="0"/>
              </a:rPr>
              <a:t>remains a challenging Domain scoring </a:t>
            </a:r>
            <a:r>
              <a:rPr lang="en-GB" sz="850" b="1" dirty="0">
                <a:latin typeface="Arial" panose="020B0604020202020204" pitchFamily="34" charset="0"/>
                <a:cs typeface="Arial" panose="020B0604020202020204" pitchFamily="34" charset="0"/>
              </a:rPr>
              <a:t>(9.65) </a:t>
            </a:r>
            <a:r>
              <a:rPr lang="en-GB" sz="850" dirty="0">
                <a:latin typeface="Arial" panose="020B0604020202020204" pitchFamily="34" charset="0"/>
                <a:cs typeface="Arial" panose="020B0604020202020204" pitchFamily="34" charset="0"/>
              </a:rPr>
              <a:t>in September 2025.</a:t>
            </a:r>
          </a:p>
          <a:p>
            <a:pPr marL="0" indent="0">
              <a:lnSpc>
                <a:spcPct val="100000"/>
              </a:lnSpc>
              <a:spcBef>
                <a:spcPts val="0"/>
              </a:spcBef>
              <a:buNone/>
            </a:pPr>
            <a:endParaRPr lang="en-GB" sz="800" dirty="0">
              <a:solidFill>
                <a:srgbClr val="000000"/>
              </a:solidFill>
              <a:latin typeface="Arial" panose="020B0604020202020204" pitchFamily="34" charset="0"/>
              <a:cs typeface="Arial" panose="020B0604020202020204" pitchFamily="34" charset="0"/>
            </a:endParaRPr>
          </a:p>
          <a:p>
            <a:pPr>
              <a:lnSpc>
                <a:spcPct val="100000"/>
              </a:lnSpc>
              <a:spcBef>
                <a:spcPts val="0"/>
              </a:spcBef>
            </a:pPr>
            <a:r>
              <a:rPr lang="en-GB" sz="850" dirty="0">
                <a:solidFill>
                  <a:srgbClr val="000000"/>
                </a:solidFill>
                <a:latin typeface="Arial" panose="020B0604020202020204" pitchFamily="34" charset="0"/>
                <a:cs typeface="Arial" panose="020B0604020202020204" pitchFamily="34" charset="0"/>
              </a:rPr>
              <a:t>Real Time Patient Experience continues to engage with Services exploring expansion within resources.  Discussion ongoing regarding sustainability of current capture/reporting platform (Formic) and future reporting options and opportunities.</a:t>
            </a:r>
          </a:p>
          <a:p>
            <a:pPr>
              <a:lnSpc>
                <a:spcPct val="100000"/>
              </a:lnSpc>
              <a:spcBef>
                <a:spcPts val="0"/>
              </a:spcBef>
            </a:pPr>
            <a:endParaRPr lang="en-GB" sz="850" dirty="0">
              <a:solidFill>
                <a:srgbClr val="000000"/>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GB" sz="850" dirty="0">
              <a:solidFill>
                <a:srgbClr val="000000"/>
              </a:solidFill>
              <a:latin typeface="Arial" panose="020B0604020202020204" pitchFamily="34" charset="0"/>
              <a:cs typeface="Arial" panose="020B0604020202020204" pitchFamily="34" charset="0"/>
            </a:endParaRPr>
          </a:p>
          <a:p>
            <a:pPr>
              <a:lnSpc>
                <a:spcPct val="100000"/>
              </a:lnSpc>
              <a:spcBef>
                <a:spcPts val="0"/>
              </a:spcBef>
            </a:pPr>
            <a:endParaRPr lang="en-GB" sz="850" dirty="0">
              <a:solidFill>
                <a:srgbClr val="000000"/>
              </a:solidFill>
              <a:latin typeface="Arial" panose="020B0604020202020204" pitchFamily="34" charset="0"/>
              <a:cs typeface="Arial" panose="020B0604020202020204" pitchFamily="34" charset="0"/>
            </a:endParaRPr>
          </a:p>
          <a:p>
            <a:pPr>
              <a:lnSpc>
                <a:spcPct val="100000"/>
              </a:lnSpc>
              <a:spcBef>
                <a:spcPts val="0"/>
              </a:spcBef>
            </a:pPr>
            <a:endParaRPr lang="en-GB" sz="850" dirty="0">
              <a:solidFill>
                <a:srgbClr val="000000"/>
              </a:solidFill>
              <a:latin typeface="Arial" panose="020B0604020202020204" pitchFamily="34" charset="0"/>
              <a:cs typeface="Arial" panose="020B0604020202020204" pitchFamily="34" charset="0"/>
            </a:endParaRPr>
          </a:p>
          <a:p>
            <a:pPr>
              <a:lnSpc>
                <a:spcPct val="100000"/>
              </a:lnSpc>
              <a:spcBef>
                <a:spcPts val="0"/>
              </a:spcBef>
            </a:pPr>
            <a:endParaRPr lang="en-GB" sz="850" dirty="0">
              <a:solidFill>
                <a:srgbClr val="000000"/>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GB" sz="850" dirty="0">
              <a:solidFill>
                <a:srgbClr val="000000"/>
              </a:solidFill>
              <a:latin typeface="Arial" panose="020B0604020202020204" pitchFamily="34" charset="0"/>
              <a:cs typeface="Arial" panose="020B0604020202020204" pitchFamily="34" charset="0"/>
            </a:endParaRPr>
          </a:p>
        </p:txBody>
      </p:sp>
      <p:sp>
        <p:nvSpPr>
          <p:cNvPr id="12" name="Rectangle 11"/>
          <p:cNvSpPr/>
          <p:nvPr/>
        </p:nvSpPr>
        <p:spPr>
          <a:xfrm flipH="1">
            <a:off x="6044756" y="6631468"/>
            <a:ext cx="324035" cy="253916"/>
          </a:xfrm>
          <a:prstGeom prst="rect">
            <a:avLst/>
          </a:prstGeom>
        </p:spPr>
        <p:txBody>
          <a:bodyPr wrap="square">
            <a:spAutoFit/>
          </a:bodyPr>
          <a:lstStyle/>
          <a:p>
            <a:pPr algn="ctr"/>
            <a:r>
              <a:rPr lang="en-GB" sz="1050" dirty="0">
                <a:solidFill>
                  <a:schemeClr val="bg2"/>
                </a:solidFill>
              </a:rPr>
              <a:t>7</a:t>
            </a:r>
          </a:p>
        </p:txBody>
      </p:sp>
      <p:pic>
        <p:nvPicPr>
          <p:cNvPr id="4" name="Picture 3" descr="Table showing the Overall Satisfaction Ranking and Divsional Ranking within nine different divisions across Belfast Trust. &#10;The table reflects the overall satisfaction, number surveyed and rank. "/>
          <p:cNvPicPr>
            <a:picLocks noChangeAspect="1"/>
          </p:cNvPicPr>
          <p:nvPr/>
        </p:nvPicPr>
        <p:blipFill>
          <a:blip r:embed="rId3"/>
          <a:stretch>
            <a:fillRect/>
          </a:stretch>
        </p:blipFill>
        <p:spPr>
          <a:xfrm>
            <a:off x="226692" y="3024626"/>
            <a:ext cx="6698632" cy="3733800"/>
          </a:xfrm>
          <a:prstGeom prst="rect">
            <a:avLst/>
          </a:prstGeom>
        </p:spPr>
      </p:pic>
      <p:pic>
        <p:nvPicPr>
          <p:cNvPr id="5" name="Picture 4" descr="Graphic showing Real Time Patient Feedback Report which details, at a high level, the division, ward, month, date and number surveyed. &#10;There are also feedback domains (such as cleanliness and respect &amp; dignity) with a domain score against each. &#10;The overall satisfaction is 99%. There is also a pie chart which shows that patients are extremely likely to recommend the service to friends or family if they required similar treatment. "/>
          <p:cNvPicPr>
            <a:picLocks noChangeAspect="1"/>
          </p:cNvPicPr>
          <p:nvPr/>
        </p:nvPicPr>
        <p:blipFill>
          <a:blip r:embed="rId4"/>
          <a:stretch>
            <a:fillRect/>
          </a:stretch>
        </p:blipFill>
        <p:spPr>
          <a:xfrm>
            <a:off x="7097486" y="588587"/>
            <a:ext cx="4772297" cy="6169839"/>
          </a:xfrm>
          <a:prstGeom prst="rect">
            <a:avLst/>
          </a:prstGeom>
        </p:spPr>
      </p:pic>
    </p:spTree>
    <p:extLst>
      <p:ext uri="{BB962C8B-B14F-4D97-AF65-F5344CB8AC3E}">
        <p14:creationId xmlns:p14="http://schemas.microsoft.com/office/powerpoint/2010/main" val="751753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758405088"/>
              </p:ext>
            </p:extLst>
          </p:nvPr>
        </p:nvGraphicFramePr>
        <p:xfrm>
          <a:off x="237392" y="628151"/>
          <a:ext cx="11746525" cy="5990941"/>
        </p:xfrm>
        <a:graphic>
          <a:graphicData uri="http://schemas.openxmlformats.org/drawingml/2006/table">
            <a:tbl>
              <a:tblPr firstRow="1" bandRow="1">
                <a:tableStyleId>{5C22544A-7EE6-4342-B048-85BDC9FD1C3A}</a:tableStyleId>
              </a:tblPr>
              <a:tblGrid>
                <a:gridCol w="1224666">
                  <a:extLst>
                    <a:ext uri="{9D8B030D-6E8A-4147-A177-3AD203B41FA5}">
                      <a16:colId xmlns:a16="http://schemas.microsoft.com/office/drawing/2014/main" val="1785197159"/>
                    </a:ext>
                  </a:extLst>
                </a:gridCol>
                <a:gridCol w="10521859">
                  <a:extLst>
                    <a:ext uri="{9D8B030D-6E8A-4147-A177-3AD203B41FA5}">
                      <a16:colId xmlns:a16="http://schemas.microsoft.com/office/drawing/2014/main" val="658812486"/>
                    </a:ext>
                  </a:extLst>
                </a:gridCol>
              </a:tblGrid>
              <a:tr h="306426">
                <a:tc>
                  <a:txBody>
                    <a:bodyPr/>
                    <a:lstStyle/>
                    <a:p>
                      <a:r>
                        <a:rPr lang="en-GB" sz="1200" dirty="0">
                          <a:solidFill>
                            <a:schemeClr val="bg1"/>
                          </a:solidFill>
                        </a:rPr>
                        <a:t>Service Area</a:t>
                      </a:r>
                    </a:p>
                  </a:txBody>
                  <a:tcPr>
                    <a:solidFill>
                      <a:schemeClr val="accent5">
                        <a:lumMod val="75000"/>
                      </a:schemeClr>
                    </a:solidFill>
                  </a:tcPr>
                </a:tc>
                <a:tc>
                  <a:txBody>
                    <a:bodyPr/>
                    <a:lstStyle/>
                    <a:p>
                      <a:r>
                        <a:rPr lang="en-GB" sz="1200" dirty="0"/>
                        <a:t>NOTE:  This information</a:t>
                      </a:r>
                      <a:r>
                        <a:rPr lang="en-GB" sz="1200" baseline="0" dirty="0"/>
                        <a:t> is produced quarterly</a:t>
                      </a:r>
                      <a:endParaRPr lang="en-GB" sz="1200" dirty="0"/>
                    </a:p>
                  </a:txBody>
                  <a:tcPr>
                    <a:solidFill>
                      <a:schemeClr val="accent5">
                        <a:lumMod val="75000"/>
                      </a:schemeClr>
                    </a:solidFill>
                  </a:tcPr>
                </a:tc>
                <a:extLst>
                  <a:ext uri="{0D108BD9-81ED-4DB2-BD59-A6C34878D82A}">
                    <a16:rowId xmlns:a16="http://schemas.microsoft.com/office/drawing/2014/main" val="723774029"/>
                  </a:ext>
                </a:extLst>
              </a:tr>
              <a:tr h="2913523">
                <a:tc>
                  <a:txBody>
                    <a:bodyPr/>
                    <a:lstStyle/>
                    <a:p>
                      <a:r>
                        <a:rPr lang="en-GB" sz="1100" b="1" dirty="0" err="1"/>
                        <a:t>Datix</a:t>
                      </a:r>
                      <a:r>
                        <a:rPr lang="en-GB" sz="1100" b="1" dirty="0"/>
                        <a:t> – Complaints and Compliments</a:t>
                      </a:r>
                    </a:p>
                    <a:p>
                      <a:endParaRPr lang="en-GB" sz="1100" b="1" dirty="0"/>
                    </a:p>
                  </a:txBody>
                  <a:tcPr marL="60960" marR="60960" marT="30480" marB="30480"/>
                </a:tc>
                <a:tc>
                  <a:txBody>
                    <a:bodyPr/>
                    <a:lstStyle/>
                    <a:p>
                      <a:r>
                        <a:rPr lang="en-GB" sz="1100" dirty="0"/>
                        <a:t>                                                                                         </a:t>
                      </a:r>
                      <a:r>
                        <a:rPr lang="en-GB" sz="1100" b="1" u="sng" dirty="0"/>
                        <a:t>High Risk Top Subjects </a:t>
                      </a:r>
                      <a:r>
                        <a:rPr lang="en-GB" sz="1100" b="1" u="sng" dirty="0" err="1"/>
                        <a:t>Trustwide</a:t>
                      </a:r>
                      <a:r>
                        <a:rPr lang="en-GB" sz="1100" b="1" u="sng" dirty="0"/>
                        <a:t> April 2020 – September</a:t>
                      </a:r>
                      <a:r>
                        <a:rPr lang="en-GB" sz="1100" b="1" u="sng" baseline="0" dirty="0"/>
                        <a:t> </a:t>
                      </a:r>
                      <a:r>
                        <a:rPr lang="en-GB" sz="1100" b="1" u="sng" dirty="0"/>
                        <a:t>2025</a:t>
                      </a:r>
                    </a:p>
                    <a:p>
                      <a:endParaRPr lang="en-GB" sz="1100" b="1" u="sng" dirty="0"/>
                    </a:p>
                    <a:p>
                      <a:endParaRPr lang="en-GB" sz="1100" b="1" u="sng" dirty="0"/>
                    </a:p>
                    <a:p>
                      <a:endParaRPr lang="en-GB" sz="1100" b="1" u="sng" dirty="0"/>
                    </a:p>
                    <a:p>
                      <a:endParaRPr lang="en-GB" sz="1100" b="1" u="sng" dirty="0"/>
                    </a:p>
                    <a:p>
                      <a:endParaRPr lang="en-GB" sz="1100" b="1" u="sng" dirty="0"/>
                    </a:p>
                    <a:p>
                      <a:endParaRPr lang="en-GB" sz="1100" b="1" u="sng" dirty="0"/>
                    </a:p>
                    <a:p>
                      <a:endParaRPr lang="en-GB" sz="1100" b="1" u="sng" dirty="0"/>
                    </a:p>
                    <a:p>
                      <a:endParaRPr lang="en-GB" sz="1100" b="1" u="sng" dirty="0"/>
                    </a:p>
                    <a:p>
                      <a:endParaRPr lang="en-GB" sz="1100" b="1" u="sng" dirty="0"/>
                    </a:p>
                    <a:p>
                      <a:endParaRPr lang="en-GB" sz="1100" b="1" u="sng" dirty="0"/>
                    </a:p>
                    <a:p>
                      <a:endParaRPr lang="en-GB" sz="1100" b="1" u="sng" dirty="0"/>
                    </a:p>
                    <a:p>
                      <a:endParaRPr lang="en-GB" sz="11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u="none" kern="1200" baseline="0" dirty="0">
                          <a:solidFill>
                            <a:schemeClr val="dk1"/>
                          </a:solidFill>
                          <a:effectLst/>
                          <a:latin typeface="+mn-lt"/>
                          <a:ea typeface="+mn-ea"/>
                          <a:cs typeface="+mn-cs"/>
                        </a:rPr>
                        <a:t>                                                     </a:t>
                      </a:r>
                      <a:endParaRPr lang="en-GB" sz="1100" b="1" u="sng" dirty="0"/>
                    </a:p>
                  </a:txBody>
                  <a:tcPr marL="60960" marR="60960" marT="30480" marB="30480"/>
                </a:tc>
                <a:extLst>
                  <a:ext uri="{0D108BD9-81ED-4DB2-BD59-A6C34878D82A}">
                    <a16:rowId xmlns:a16="http://schemas.microsoft.com/office/drawing/2014/main" val="3385742702"/>
                  </a:ext>
                </a:extLst>
              </a:tr>
              <a:tr h="2770992">
                <a:tc>
                  <a:txBody>
                    <a:bodyPr/>
                    <a:lstStyle/>
                    <a:p>
                      <a:endParaRPr lang="en-GB" sz="1100" b="1"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                                                                                                   </a:t>
                      </a:r>
                      <a:r>
                        <a:rPr lang="en-GB" sz="1100" b="1" u="sng" kern="1200" dirty="0">
                          <a:solidFill>
                            <a:schemeClr val="dk1"/>
                          </a:solidFill>
                          <a:effectLst/>
                          <a:latin typeface="+mn-lt"/>
                          <a:ea typeface="+mn-ea"/>
                          <a:cs typeface="+mn-cs"/>
                        </a:rPr>
                        <a:t>All grades Top Subjects </a:t>
                      </a:r>
                      <a:r>
                        <a:rPr lang="en-GB" sz="1100" b="1" u="sng" kern="1200" dirty="0" err="1">
                          <a:solidFill>
                            <a:schemeClr val="dk1"/>
                          </a:solidFill>
                          <a:effectLst/>
                          <a:latin typeface="+mn-lt"/>
                          <a:ea typeface="+mn-ea"/>
                          <a:cs typeface="+mn-cs"/>
                        </a:rPr>
                        <a:t>Trustwide</a:t>
                      </a:r>
                      <a:r>
                        <a:rPr lang="en-GB" sz="1100" b="1" u="sng" kern="1200" dirty="0">
                          <a:solidFill>
                            <a:schemeClr val="dk1"/>
                          </a:solidFill>
                          <a:effectLst/>
                          <a:latin typeface="+mn-lt"/>
                          <a:ea typeface="+mn-ea"/>
                          <a:cs typeface="+mn-cs"/>
                        </a:rPr>
                        <a:t> April 2020 – September 2025</a:t>
                      </a:r>
                      <a:endParaRPr lang="en-GB" sz="1100" u="sng" kern="1200" dirty="0">
                        <a:solidFill>
                          <a:schemeClr val="dk1"/>
                        </a:solidFill>
                        <a:effectLst/>
                        <a:latin typeface="+mn-lt"/>
                        <a:ea typeface="+mn-ea"/>
                        <a:cs typeface="+mn-cs"/>
                      </a:endParaRPr>
                    </a:p>
                    <a:p>
                      <a:endParaRPr lang="en-GB" sz="1100" dirty="0"/>
                    </a:p>
                  </a:txBody>
                  <a:tcPr marL="60960" marR="60960" marT="30480" marB="30480"/>
                </a:tc>
                <a:extLst>
                  <a:ext uri="{0D108BD9-81ED-4DB2-BD59-A6C34878D82A}">
                    <a16:rowId xmlns:a16="http://schemas.microsoft.com/office/drawing/2014/main" val="803800115"/>
                  </a:ext>
                </a:extLst>
              </a:tr>
            </a:tbl>
          </a:graphicData>
        </a:graphic>
      </p:graphicFrame>
      <p:sp>
        <p:nvSpPr>
          <p:cNvPr id="15" name="Title 14"/>
          <p:cNvSpPr txBox="1">
            <a:spLocks noGrp="1"/>
          </p:cNvSpPr>
          <p:nvPr>
            <p:ph type="title" idx="4294967295"/>
          </p:nvPr>
        </p:nvSpPr>
        <p:spPr>
          <a:xfrm>
            <a:off x="237392" y="147817"/>
            <a:ext cx="11746525" cy="400110"/>
          </a:xfrm>
          <a:prstGeom prst="rect">
            <a:avLst/>
          </a:prstGeom>
          <a:solidFill>
            <a:srgbClr val="0B8697"/>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mn-lt"/>
                <a:ea typeface="+mn-ea"/>
                <a:cs typeface="+mn-cs"/>
              </a:rPr>
              <a:t>Section 5 – Patient Satisfaction </a:t>
            </a:r>
          </a:p>
        </p:txBody>
      </p:sp>
      <p:pic>
        <p:nvPicPr>
          <p:cNvPr id="5" name="Picture 4" descr="Bar chart showing all grades top subjects trustwide - April 2020 to September 2025"/>
          <p:cNvPicPr>
            <a:picLocks noChangeAspect="1"/>
          </p:cNvPicPr>
          <p:nvPr/>
        </p:nvPicPr>
        <p:blipFill>
          <a:blip r:embed="rId2"/>
          <a:stretch>
            <a:fillRect/>
          </a:stretch>
        </p:blipFill>
        <p:spPr>
          <a:xfrm>
            <a:off x="3053543" y="4067895"/>
            <a:ext cx="7179782" cy="2465909"/>
          </a:xfrm>
          <a:prstGeom prst="rect">
            <a:avLst/>
          </a:prstGeom>
        </p:spPr>
      </p:pic>
      <p:pic>
        <p:nvPicPr>
          <p:cNvPr id="7" name="Picture 6" descr="Barchart showing the high risk top subjects trustwide April 2020 to September 2025"/>
          <p:cNvPicPr>
            <a:picLocks noChangeAspect="1"/>
          </p:cNvPicPr>
          <p:nvPr/>
        </p:nvPicPr>
        <p:blipFill>
          <a:blip r:embed="rId3"/>
          <a:stretch>
            <a:fillRect/>
          </a:stretch>
        </p:blipFill>
        <p:spPr>
          <a:xfrm>
            <a:off x="3053543" y="1233782"/>
            <a:ext cx="7179782" cy="2531883"/>
          </a:xfrm>
          <a:prstGeom prst="rect">
            <a:avLst/>
          </a:prstGeom>
        </p:spPr>
      </p:pic>
    </p:spTree>
    <p:extLst>
      <p:ext uri="{BB962C8B-B14F-4D97-AF65-F5344CB8AC3E}">
        <p14:creationId xmlns:p14="http://schemas.microsoft.com/office/powerpoint/2010/main" val="28016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txBox="1">
            <a:spLocks noGrp="1"/>
          </p:cNvSpPr>
          <p:nvPr>
            <p:ph type="title" idx="4294967295"/>
          </p:nvPr>
        </p:nvSpPr>
        <p:spPr>
          <a:xfrm>
            <a:off x="489403" y="2103663"/>
            <a:ext cx="8382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0A4C86"/>
                </a:solidFill>
                <a:effectLst/>
                <a:uLnTx/>
                <a:uFillTx/>
                <a:latin typeface="Arial" panose="020B0604020202020204" pitchFamily="34" charset="0"/>
                <a:ea typeface="+mn-ea"/>
                <a:cs typeface="Arial" panose="020B0604020202020204" pitchFamily="34" charset="0"/>
              </a:rPr>
              <a:t>Appendix </a:t>
            </a:r>
          </a:p>
        </p:txBody>
      </p:sp>
    </p:spTree>
    <p:extLst>
      <p:ext uri="{BB962C8B-B14F-4D97-AF65-F5344CB8AC3E}">
        <p14:creationId xmlns:p14="http://schemas.microsoft.com/office/powerpoint/2010/main" val="2468657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txBox="1">
            <a:spLocks noGrp="1"/>
          </p:cNvSpPr>
          <p:nvPr>
            <p:ph type="title" idx="4294967295"/>
          </p:nvPr>
        </p:nvSpPr>
        <p:spPr>
          <a:xfrm>
            <a:off x="98367" y="149629"/>
            <a:ext cx="11995266" cy="400110"/>
          </a:xfrm>
          <a:prstGeom prst="rect">
            <a:avLst/>
          </a:prstGeom>
          <a:solidFill>
            <a:srgbClr val="0A4C86"/>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mn-lt"/>
                <a:ea typeface="+mn-ea"/>
                <a:cs typeface="+mn-cs"/>
              </a:rPr>
              <a:t>System Oversight Measures Indicators Summary Tables</a:t>
            </a:r>
          </a:p>
        </p:txBody>
      </p:sp>
      <p:pic>
        <p:nvPicPr>
          <p:cNvPr id="5" name="Picture 4" descr="Note: From September the Trust are now reporting waits for Psychological Therapies"/>
          <p:cNvPicPr>
            <a:picLocks noChangeAspect="1"/>
          </p:cNvPicPr>
          <p:nvPr/>
        </p:nvPicPr>
        <p:blipFill>
          <a:blip r:embed="rId3"/>
          <a:stretch>
            <a:fillRect/>
          </a:stretch>
        </p:blipFill>
        <p:spPr>
          <a:xfrm>
            <a:off x="253451" y="4234815"/>
            <a:ext cx="3271145" cy="321752"/>
          </a:xfrm>
          <a:prstGeom prst="rect">
            <a:avLst/>
          </a:prstGeom>
        </p:spPr>
      </p:pic>
      <p:pic>
        <p:nvPicPr>
          <p:cNvPr id="6" name="Picture 5" descr="Table showing the system oversight measures and indicators summary. &#10;The summaries include red, amber, green, not reported as confidence level red, currently not available and total with two columns - one for the September summary and one for the year to date summary. "/>
          <p:cNvPicPr>
            <a:picLocks noChangeAspect="1"/>
          </p:cNvPicPr>
          <p:nvPr/>
        </p:nvPicPr>
        <p:blipFill>
          <a:blip r:embed="rId4"/>
          <a:stretch>
            <a:fillRect/>
          </a:stretch>
        </p:blipFill>
        <p:spPr>
          <a:xfrm>
            <a:off x="253451" y="2011680"/>
            <a:ext cx="8699356" cy="2000250"/>
          </a:xfrm>
          <a:prstGeom prst="rect">
            <a:avLst/>
          </a:prstGeom>
        </p:spPr>
      </p:pic>
    </p:spTree>
    <p:extLst>
      <p:ext uri="{BB962C8B-B14F-4D97-AF65-F5344CB8AC3E}">
        <p14:creationId xmlns:p14="http://schemas.microsoft.com/office/powerpoint/2010/main" val="2649614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Picture 3" descr="Belfast Health and Social Care Trust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
            <a:ext cx="1526874" cy="513462"/>
          </a:xfrm>
          <a:prstGeom prst="rect">
            <a:avLst/>
          </a:prstGeom>
        </p:spPr>
      </p:pic>
      <p:sp>
        <p:nvSpPr>
          <p:cNvPr id="5" name="Title 4"/>
          <p:cNvSpPr txBox="1">
            <a:spLocks noGrp="1"/>
          </p:cNvSpPr>
          <p:nvPr>
            <p:ph type="title" idx="4294967295"/>
          </p:nvPr>
        </p:nvSpPr>
        <p:spPr>
          <a:xfrm>
            <a:off x="1526876" y="29253"/>
            <a:ext cx="10941344"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Escalations: Support and Intervention Framework – September 25</a:t>
            </a:r>
          </a:p>
        </p:txBody>
      </p:sp>
      <p:graphicFrame>
        <p:nvGraphicFramePr>
          <p:cNvPr id="7" name="Table 6"/>
          <p:cNvGraphicFramePr>
            <a:graphicFrameLocks noGrp="1"/>
          </p:cNvGraphicFramePr>
          <p:nvPr>
            <p:extLst>
              <p:ext uri="{D42A27DB-BD31-4B8C-83A1-F6EECF244321}">
                <p14:modId xmlns:p14="http://schemas.microsoft.com/office/powerpoint/2010/main" val="2341261813"/>
              </p:ext>
            </p:extLst>
          </p:nvPr>
        </p:nvGraphicFramePr>
        <p:xfrm>
          <a:off x="1" y="513463"/>
          <a:ext cx="12191999" cy="3034486"/>
        </p:xfrm>
        <a:graphic>
          <a:graphicData uri="http://schemas.openxmlformats.org/drawingml/2006/table">
            <a:tbl>
              <a:tblPr firstRow="1" bandRow="1">
                <a:tableStyleId>{2D5ABB26-0587-4C30-8999-92F81FD0307C}</a:tableStyleId>
              </a:tblPr>
              <a:tblGrid>
                <a:gridCol w="2351313">
                  <a:extLst>
                    <a:ext uri="{9D8B030D-6E8A-4147-A177-3AD203B41FA5}">
                      <a16:colId xmlns:a16="http://schemas.microsoft.com/office/drawing/2014/main" val="686168601"/>
                    </a:ext>
                  </a:extLst>
                </a:gridCol>
                <a:gridCol w="2714131">
                  <a:extLst>
                    <a:ext uri="{9D8B030D-6E8A-4147-A177-3AD203B41FA5}">
                      <a16:colId xmlns:a16="http://schemas.microsoft.com/office/drawing/2014/main" val="3957180127"/>
                    </a:ext>
                  </a:extLst>
                </a:gridCol>
                <a:gridCol w="2887620">
                  <a:extLst>
                    <a:ext uri="{9D8B030D-6E8A-4147-A177-3AD203B41FA5}">
                      <a16:colId xmlns:a16="http://schemas.microsoft.com/office/drawing/2014/main" val="3993735464"/>
                    </a:ext>
                  </a:extLst>
                </a:gridCol>
                <a:gridCol w="2097023">
                  <a:extLst>
                    <a:ext uri="{9D8B030D-6E8A-4147-A177-3AD203B41FA5}">
                      <a16:colId xmlns:a16="http://schemas.microsoft.com/office/drawing/2014/main" val="1422258498"/>
                    </a:ext>
                  </a:extLst>
                </a:gridCol>
                <a:gridCol w="2141912">
                  <a:extLst>
                    <a:ext uri="{9D8B030D-6E8A-4147-A177-3AD203B41FA5}">
                      <a16:colId xmlns:a16="http://schemas.microsoft.com/office/drawing/2014/main" val="4202301904"/>
                    </a:ext>
                  </a:extLst>
                </a:gridCol>
              </a:tblGrid>
              <a:tr h="225611">
                <a:tc>
                  <a:txBody>
                    <a:bodyPr/>
                    <a:lstStyle/>
                    <a:p>
                      <a:r>
                        <a:rPr lang="en-GB" sz="1100" b="1" dirty="0">
                          <a:solidFill>
                            <a:srgbClr val="004792"/>
                          </a:solidFill>
                          <a:latin typeface="Arial" panose="020B0604020202020204" pitchFamily="34" charset="0"/>
                          <a:cs typeface="Arial" panose="020B0604020202020204" pitchFamily="34" charset="0"/>
                        </a:rPr>
                        <a:t>Level 1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1100" b="1" dirty="0">
                          <a:solidFill>
                            <a:srgbClr val="002A6F"/>
                          </a:solidFill>
                          <a:latin typeface="Arial" panose="020B0604020202020204" pitchFamily="34" charset="0"/>
                          <a:cs typeface="Arial" panose="020B0604020202020204" pitchFamily="34" charset="0"/>
                        </a:rPr>
                        <a:t>Level</a:t>
                      </a:r>
                      <a:r>
                        <a:rPr lang="en-GB" sz="1100" b="1" baseline="0" dirty="0">
                          <a:solidFill>
                            <a:srgbClr val="002A6F"/>
                          </a:solidFill>
                          <a:latin typeface="Arial" panose="020B0604020202020204" pitchFamily="34" charset="0"/>
                          <a:cs typeface="Arial" panose="020B0604020202020204" pitchFamily="34" charset="0"/>
                        </a:rPr>
                        <a:t> 2 (8)</a:t>
                      </a:r>
                      <a:endParaRPr lang="en-GB" sz="1100" b="1" dirty="0">
                        <a:solidFill>
                          <a:srgbClr val="002A6F"/>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DB86"/>
                    </a:solidFill>
                  </a:tcPr>
                </a:tc>
                <a:tc>
                  <a:txBody>
                    <a:bodyPr/>
                    <a:lstStyle/>
                    <a:p>
                      <a:r>
                        <a:rPr lang="en-GB" sz="1100" b="1" dirty="0">
                          <a:solidFill>
                            <a:srgbClr val="000000"/>
                          </a:solidFill>
                          <a:latin typeface="Arial" panose="020B0604020202020204" pitchFamily="34" charset="0"/>
                          <a:cs typeface="Arial" panose="020B0604020202020204" pitchFamily="34" charset="0"/>
                        </a:rPr>
                        <a:t>Level 3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GB" sz="1100" b="1" dirty="0">
                          <a:solidFill>
                            <a:srgbClr val="002F75"/>
                          </a:solidFill>
                          <a:latin typeface="Arial" panose="020B0604020202020204" pitchFamily="34" charset="0"/>
                          <a:cs typeface="Arial" panose="020B0604020202020204" pitchFamily="34" charset="0"/>
                        </a:rPr>
                        <a:t>Level</a:t>
                      </a:r>
                      <a:r>
                        <a:rPr lang="en-GB" sz="1100" b="1" baseline="0" dirty="0">
                          <a:solidFill>
                            <a:srgbClr val="002F75"/>
                          </a:solidFill>
                          <a:latin typeface="Arial" panose="020B0604020202020204" pitchFamily="34" charset="0"/>
                          <a:cs typeface="Arial" panose="020B0604020202020204" pitchFamily="34" charset="0"/>
                        </a:rPr>
                        <a:t> 4 (0)</a:t>
                      </a:r>
                      <a:endParaRPr lang="en-GB" sz="1100" b="1" dirty="0">
                        <a:solidFill>
                          <a:srgbClr val="002F75"/>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GB" sz="1100" b="1" dirty="0">
                          <a:solidFill>
                            <a:srgbClr val="000000"/>
                          </a:solidFill>
                          <a:latin typeface="Arial" panose="020B0604020202020204" pitchFamily="34" charset="0"/>
                          <a:cs typeface="Arial" panose="020B0604020202020204" pitchFamily="34" charset="0"/>
                        </a:rPr>
                        <a:t>Level</a:t>
                      </a:r>
                      <a:r>
                        <a:rPr lang="en-GB" sz="1100" b="1" baseline="0" dirty="0">
                          <a:solidFill>
                            <a:srgbClr val="000000"/>
                          </a:solidFill>
                          <a:latin typeface="Arial" panose="020B0604020202020204" pitchFamily="34" charset="0"/>
                          <a:cs typeface="Arial" panose="020B0604020202020204" pitchFamily="34" charset="0"/>
                        </a:rPr>
                        <a:t> 5 (1)</a:t>
                      </a:r>
                      <a:endParaRPr lang="en-GB" sz="1100" b="1"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727392446"/>
                  </a:ext>
                </a:extLst>
              </a:tr>
              <a:tr h="232626">
                <a:tc>
                  <a:txBody>
                    <a:bodyPr/>
                    <a:lstStyle/>
                    <a:p>
                      <a:r>
                        <a:rPr lang="en-GB" sz="1100" dirty="0">
                          <a:latin typeface="Arial" panose="020B0604020202020204" pitchFamily="34" charset="0"/>
                          <a:cs typeface="Arial" panose="020B0604020202020204" pitchFamily="34" charset="0"/>
                        </a:rPr>
                        <a:t>Cleft</a:t>
                      </a:r>
                      <a:r>
                        <a:rPr lang="en-GB" sz="1100" baseline="0" dirty="0">
                          <a:latin typeface="Arial" panose="020B0604020202020204" pitchFamily="34" charset="0"/>
                          <a:cs typeface="Arial" panose="020B0604020202020204" pitchFamily="34" charset="0"/>
                        </a:rPr>
                        <a:t> lip and palate</a:t>
                      </a:r>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1100" dirty="0">
                          <a:latin typeface="Arial" panose="020B0604020202020204" pitchFamily="34" charset="0"/>
                          <a:cs typeface="Arial" panose="020B0604020202020204" pitchFamily="34" charset="0"/>
                        </a:rPr>
                        <a:t>Serious</a:t>
                      </a:r>
                      <a:r>
                        <a:rPr lang="en-GB" sz="1100" baseline="0" dirty="0">
                          <a:latin typeface="Arial" panose="020B0604020202020204" pitchFamily="34" charset="0"/>
                          <a:cs typeface="Arial" panose="020B0604020202020204" pitchFamily="34" charset="0"/>
                        </a:rPr>
                        <a:t> Adverse Incidents</a:t>
                      </a:r>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DB86"/>
                    </a:solidFill>
                  </a:tcPr>
                </a:tc>
                <a:tc>
                  <a:txBody>
                    <a:bodyPr/>
                    <a:lstStyle/>
                    <a:p>
                      <a:pPr marL="0" indent="0">
                        <a:buFontTx/>
                        <a:buNone/>
                      </a:pPr>
                      <a:r>
                        <a:rPr lang="en-GB" sz="1100" kern="1200" dirty="0">
                          <a:solidFill>
                            <a:schemeClr val="tx1"/>
                          </a:solidFill>
                          <a:effectLst/>
                          <a:latin typeface="Arial" panose="020B0604020202020204" pitchFamily="34" charset="0"/>
                          <a:ea typeface="+mn-ea"/>
                          <a:cs typeface="Arial" panose="020B0604020202020204" pitchFamily="34" charset="0"/>
                        </a:rPr>
                        <a:t>MAH Governance &amp; Accountability </a:t>
                      </a:r>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Cardiac Surgery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636273662"/>
                  </a:ext>
                </a:extLst>
              </a:tr>
              <a:tr h="0">
                <a:tc>
                  <a:txBody>
                    <a:bodyPr/>
                    <a:lstStyle/>
                    <a:p>
                      <a:r>
                        <a:rPr lang="en-GB" sz="1100" dirty="0">
                          <a:latin typeface="Arial" panose="020B0604020202020204" pitchFamily="34" charset="0"/>
                          <a:cs typeface="Arial" panose="020B0604020202020204" pitchFamily="34" charset="0"/>
                        </a:rPr>
                        <a:t>Reduced Paediatric ICU</a:t>
                      </a:r>
                      <a:r>
                        <a:rPr lang="en-GB" sz="1100" baseline="0" dirty="0">
                          <a:latin typeface="Arial" panose="020B0604020202020204" pitchFamily="34" charset="0"/>
                          <a:cs typeface="Arial" panose="020B0604020202020204" pitchFamily="34" charset="0"/>
                        </a:rPr>
                        <a:t> capacity</a:t>
                      </a:r>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1100" dirty="0">
                          <a:latin typeface="Arial" panose="020B0604020202020204" pitchFamily="34" charset="0"/>
                          <a:cs typeface="Arial" panose="020B0604020202020204" pitchFamily="34" charset="0"/>
                        </a:rPr>
                        <a:t>PACU 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DB8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Ambulance Handover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647745534"/>
                  </a:ext>
                </a:extLst>
              </a:tr>
              <a:tr h="4218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effectLst/>
                          <a:latin typeface="Arial" panose="020B0604020202020204" pitchFamily="34" charset="0"/>
                          <a:cs typeface="Arial" panose="020B0604020202020204" pitchFamily="34" charset="0"/>
                        </a:rPr>
                        <a:t>Iveagh ID CAMHS Inpatient Unit –</a:t>
                      </a:r>
                      <a:r>
                        <a:rPr lang="en-GB" sz="1100" baseline="0" dirty="0">
                          <a:effectLst/>
                          <a:latin typeface="Arial" panose="020B0604020202020204" pitchFamily="34" charset="0"/>
                          <a:cs typeface="Arial" panose="020B0604020202020204" pitchFamily="34" charset="0"/>
                        </a:rPr>
                        <a:t>timely admissions</a:t>
                      </a:r>
                      <a:r>
                        <a:rPr lang="en-GB" sz="1100" dirty="0">
                          <a:latin typeface="Arial" panose="020B0604020202020204" pitchFamily="34" charset="0"/>
                          <a:cs typeface="Arial" panose="020B0604020202020204" pitchFamily="34" charset="0"/>
                        </a:rPr>
                        <a:t>(↓from level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1100" dirty="0">
                          <a:latin typeface="Arial" panose="020B0604020202020204" pitchFamily="34" charset="0"/>
                          <a:cs typeface="Arial" panose="020B0604020202020204" pitchFamily="34" charset="0"/>
                        </a:rPr>
                        <a:t>Full implementation of Perinatal Mortality</a:t>
                      </a:r>
                      <a:r>
                        <a:rPr lang="en-GB" sz="1100" baseline="0" dirty="0">
                          <a:latin typeface="Arial" panose="020B0604020202020204" pitchFamily="34" charset="0"/>
                          <a:cs typeface="Arial" panose="020B0604020202020204" pitchFamily="34" charset="0"/>
                        </a:rPr>
                        <a:t> Review Tool </a:t>
                      </a:r>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DB8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Family and Childcare</a:t>
                      </a:r>
                      <a:r>
                        <a:rPr lang="en-GB" sz="1100" baseline="0" dirty="0">
                          <a:latin typeface="Arial" panose="020B0604020202020204" pitchFamily="34" charset="0"/>
                          <a:cs typeface="Arial" panose="020B0604020202020204" pitchFamily="34" charset="0"/>
                        </a:rPr>
                        <a:t> workforce</a:t>
                      </a:r>
                      <a:endParaRPr lang="en-GB" sz="1100" dirty="0">
                        <a:latin typeface="Arial" panose="020B0604020202020204" pitchFamily="34" charset="0"/>
                        <a:cs typeface="Arial" panose="020B0604020202020204" pitchFamily="34" charset="0"/>
                      </a:endParaRPr>
                    </a:p>
                    <a:p>
                      <a:pPr marL="0" indent="0">
                        <a:buFontTx/>
                        <a:buNone/>
                      </a:pPr>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047591516"/>
                  </a:ext>
                </a:extLst>
              </a:tr>
              <a:tr h="4041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CAMHS waiting lists (↓from level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Increasing Usage of IS Foster Placements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DB8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Iveagh Inpatient</a:t>
                      </a:r>
                      <a:r>
                        <a:rPr lang="en-GB" sz="1100" baseline="0" dirty="0">
                          <a:latin typeface="Arial" panose="020B0604020202020204" pitchFamily="34" charset="0"/>
                          <a:cs typeface="Arial" panose="020B0604020202020204" pitchFamily="34" charset="0"/>
                        </a:rPr>
                        <a:t> Unit- delayed discharge</a:t>
                      </a:r>
                      <a:endParaRPr lang="en-GB" sz="1100" dirty="0">
                        <a:latin typeface="Arial" panose="020B0604020202020204" pitchFamily="34" charset="0"/>
                        <a:cs typeface="Arial" panose="020B0604020202020204" pitchFamily="34" charset="0"/>
                      </a:endParaRPr>
                    </a:p>
                    <a:p>
                      <a:pPr marL="0" indent="0">
                        <a:buFontTx/>
                        <a:buNone/>
                      </a:pPr>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896108665"/>
                  </a:ext>
                </a:extLst>
              </a:tr>
              <a:tr h="291286">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1100" dirty="0">
                          <a:latin typeface="Arial" panose="020B0604020202020204" pitchFamily="34" charset="0"/>
                          <a:cs typeface="Arial" panose="020B0604020202020204" pitchFamily="34" charset="0"/>
                        </a:rPr>
                        <a:t>Short</a:t>
                      </a:r>
                      <a:r>
                        <a:rPr lang="en-GB" sz="1100" baseline="0" dirty="0">
                          <a:latin typeface="Arial" panose="020B0604020202020204" pitchFamily="34" charset="0"/>
                          <a:cs typeface="Arial" panose="020B0604020202020204" pitchFamily="34" charset="0"/>
                        </a:rPr>
                        <a:t> breaks for kids with disabilities</a:t>
                      </a:r>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DB8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199432187"/>
                  </a:ext>
                </a:extLst>
              </a:tr>
              <a:tr h="136241">
                <a:tc vMerge="1">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Insertion</a:t>
                      </a:r>
                      <a:r>
                        <a:rPr lang="en-GB" sz="1100" baseline="0" dirty="0">
                          <a:latin typeface="Arial" panose="020B0604020202020204" pitchFamily="34" charset="0"/>
                          <a:cs typeface="Arial" panose="020B0604020202020204" pitchFamily="34" charset="0"/>
                        </a:rPr>
                        <a:t> of peg tubes (↓from level 3)</a:t>
                      </a:r>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DB86"/>
                    </a:solidFill>
                  </a:tcPr>
                </a:tc>
                <a:tc rowSpan="2">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rowSpan="2">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2">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225703181"/>
                  </a:ext>
                </a:extLst>
              </a:tr>
              <a:tr h="136241">
                <a:tc vMerge="1">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Unallocated cases (CCS)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DB86"/>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623523584"/>
                  </a:ext>
                </a:extLst>
              </a:tr>
              <a:tr h="136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Reducing Time Spent</a:t>
                      </a:r>
                      <a:r>
                        <a:rPr lang="en-GB" sz="1100" baseline="0" dirty="0">
                          <a:latin typeface="Arial" panose="020B0604020202020204" pitchFamily="34" charset="0"/>
                          <a:cs typeface="Arial" panose="020B0604020202020204" pitchFamily="34" charset="0"/>
                        </a:rPr>
                        <a:t> in ED for patients (especially &gt;12 hours) (↓ Level 3)</a:t>
                      </a:r>
                      <a:endParaRPr lang="en-GB"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DB86"/>
                    </a:solidFill>
                  </a:tcPr>
                </a:tc>
                <a:tc>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266637846"/>
                  </a:ext>
                </a:extLst>
              </a:tr>
            </a:tbl>
          </a:graphicData>
        </a:graphic>
      </p:graphicFrame>
      <p:sp>
        <p:nvSpPr>
          <p:cNvPr id="3" name="Up Arrow 2"/>
          <p:cNvSpPr/>
          <p:nvPr/>
        </p:nvSpPr>
        <p:spPr>
          <a:xfrm>
            <a:off x="0" y="3524876"/>
            <a:ext cx="347472" cy="332061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Escalation</a:t>
            </a:r>
          </a:p>
        </p:txBody>
      </p:sp>
      <p:graphicFrame>
        <p:nvGraphicFramePr>
          <p:cNvPr id="8" name="Table 7"/>
          <p:cNvGraphicFramePr>
            <a:graphicFrameLocks noGrp="1"/>
          </p:cNvGraphicFramePr>
          <p:nvPr>
            <p:extLst>
              <p:ext uri="{D42A27DB-BD31-4B8C-83A1-F6EECF244321}">
                <p14:modId xmlns:p14="http://schemas.microsoft.com/office/powerpoint/2010/main" val="3274179880"/>
              </p:ext>
            </p:extLst>
          </p:nvPr>
        </p:nvGraphicFramePr>
        <p:xfrm>
          <a:off x="347472" y="3570494"/>
          <a:ext cx="9795984" cy="3320610"/>
        </p:xfrm>
        <a:graphic>
          <a:graphicData uri="http://schemas.openxmlformats.org/drawingml/2006/table">
            <a:tbl>
              <a:tblPr firstRow="1" bandRow="1">
                <a:tableStyleId>{5C22544A-7EE6-4342-B048-85BDC9FD1C3A}</a:tableStyleId>
              </a:tblPr>
              <a:tblGrid>
                <a:gridCol w="9795984">
                  <a:extLst>
                    <a:ext uri="{9D8B030D-6E8A-4147-A177-3AD203B41FA5}">
                      <a16:colId xmlns:a16="http://schemas.microsoft.com/office/drawing/2014/main" val="127445841"/>
                    </a:ext>
                  </a:extLst>
                </a:gridCol>
              </a:tblGrid>
              <a:tr h="704833">
                <a:tc>
                  <a:txBody>
                    <a:bodyPr/>
                    <a:lstStyle/>
                    <a:p>
                      <a:r>
                        <a:rPr lang="en-GB" sz="1050" b="0" dirty="0">
                          <a:solidFill>
                            <a:schemeClr val="tx1"/>
                          </a:solidFill>
                          <a:latin typeface="Arial" panose="020B0604020202020204" pitchFamily="34" charset="0"/>
                          <a:cs typeface="Arial" panose="020B0604020202020204" pitchFamily="34" charset="0"/>
                        </a:rPr>
                        <a:t>Level 5*: intervention at HSC Board level – Decision by Health Minister-</a:t>
                      </a:r>
                      <a:r>
                        <a:rPr lang="en-GB" sz="1050" b="0" baseline="0" dirty="0">
                          <a:solidFill>
                            <a:schemeClr val="tx1"/>
                          </a:solidFill>
                          <a:latin typeface="Arial" panose="020B0604020202020204" pitchFamily="34" charset="0"/>
                          <a:cs typeface="Arial" panose="020B0604020202020204" pitchFamily="34" charset="0"/>
                        </a:rPr>
                        <a:t> as advised by DOH/SPPG/PHA. Involves exercise of Minister’s power of intervention. Only used in exceptional circumstance. Targeted support suspension, removal of duties from individuals or whole Board. Assessment through quality surveillance, existing knowledge, formal and informal investigations. Draw on expertise/advice of national colleagues and use  of external organisational and independent advisors</a:t>
                      </a:r>
                      <a:endParaRPr lang="en-GB" sz="1050" b="0" dirty="0">
                        <a:solidFill>
                          <a:schemeClr val="tx1"/>
                        </a:solidFill>
                        <a:latin typeface="Arial" panose="020B0604020202020204" pitchFamily="34" charset="0"/>
                        <a:cs typeface="Arial" panose="020B0604020202020204" pitchFamily="34" charset="0"/>
                      </a:endParaRPr>
                    </a:p>
                  </a:txBody>
                  <a:tcPr>
                    <a:solidFill>
                      <a:srgbClr val="FF0000"/>
                    </a:solidFill>
                  </a:tcPr>
                </a:tc>
                <a:extLst>
                  <a:ext uri="{0D108BD9-81ED-4DB2-BD59-A6C34878D82A}">
                    <a16:rowId xmlns:a16="http://schemas.microsoft.com/office/drawing/2014/main" val="90825114"/>
                  </a:ext>
                </a:extLst>
              </a:tr>
              <a:tr h="704833">
                <a:tc>
                  <a:txBody>
                    <a:bodyPr/>
                    <a:lstStyle/>
                    <a:p>
                      <a:r>
                        <a:rPr lang="en-GB" sz="1050" dirty="0">
                          <a:latin typeface="Arial" panose="020B0604020202020204" pitchFamily="34" charset="0"/>
                          <a:cs typeface="Arial" panose="020B0604020202020204" pitchFamily="34" charset="0"/>
                        </a:rPr>
                        <a:t>Level 4*</a:t>
                      </a:r>
                      <a:r>
                        <a:rPr lang="en-GB" sz="1050" baseline="0" dirty="0">
                          <a:latin typeface="Arial" panose="020B0604020202020204" pitchFamily="34" charset="0"/>
                          <a:cs typeface="Arial" panose="020B0604020202020204" pitchFamily="34" charset="0"/>
                        </a:rPr>
                        <a:t>- Senior external support for provider. Targeted interventions – decision taken by Permanent Sec. Failure to provide recovery plan at level 3, significant weaknesses re financial stability, reputation, governance quality of care or patient safety. DOH take/coordinate action and direct intervention to support Trust, Interventions undertaken by SPPG as directed by Perm Sec. Appropriate external support may be given to Trust </a:t>
                      </a:r>
                      <a:r>
                        <a:rPr lang="en-GB" sz="1050" baseline="0" dirty="0" err="1">
                          <a:latin typeface="Arial" panose="020B0604020202020204" pitchFamily="34" charset="0"/>
                          <a:cs typeface="Arial" panose="020B0604020202020204" pitchFamily="34" charset="0"/>
                        </a:rPr>
                        <a:t>eg</a:t>
                      </a:r>
                      <a:r>
                        <a:rPr lang="en-GB" sz="1050" baseline="0" dirty="0">
                          <a:latin typeface="Arial" panose="020B0604020202020204" pitchFamily="34" charset="0"/>
                          <a:cs typeface="Arial" panose="020B0604020202020204" pitchFamily="34" charset="0"/>
                        </a:rPr>
                        <a:t> mentoring for Board/ET members – co-opting experts onto Board as Independent Advisors for finite period. DOH Review</a:t>
                      </a:r>
                      <a:endParaRPr lang="en-GB" sz="1050" dirty="0">
                        <a:latin typeface="Arial" panose="020B0604020202020204" pitchFamily="34" charset="0"/>
                        <a:cs typeface="Arial" panose="020B0604020202020204" pitchFamily="34" charset="0"/>
                      </a:endParaRPr>
                    </a:p>
                  </a:txBody>
                  <a:tcPr>
                    <a:solidFill>
                      <a:srgbClr val="FFC000"/>
                    </a:solidFill>
                  </a:tcPr>
                </a:tc>
                <a:extLst>
                  <a:ext uri="{0D108BD9-81ED-4DB2-BD59-A6C34878D82A}">
                    <a16:rowId xmlns:a16="http://schemas.microsoft.com/office/drawing/2014/main" val="2374894275"/>
                  </a:ext>
                </a:extLst>
              </a:tr>
              <a:tr h="549770">
                <a:tc>
                  <a:txBody>
                    <a:bodyPr/>
                    <a:lstStyle/>
                    <a:p>
                      <a:r>
                        <a:rPr lang="en-GB" sz="1050" dirty="0">
                          <a:latin typeface="Arial" panose="020B0604020202020204" pitchFamily="34" charset="0"/>
                          <a:cs typeface="Arial" panose="020B0604020202020204" pitchFamily="34" charset="0"/>
                        </a:rPr>
                        <a:t>Level 3- enhanced</a:t>
                      </a:r>
                      <a:r>
                        <a:rPr lang="en-GB" sz="1050" baseline="0" dirty="0">
                          <a:latin typeface="Arial" panose="020B0604020202020204" pitchFamily="34" charset="0"/>
                          <a:cs typeface="Arial" panose="020B0604020202020204" pitchFamily="34" charset="0"/>
                        </a:rPr>
                        <a:t> monitoring and support for provider – where previous concerns not resolved at levels 1 or 2, scale of concern, systemic concerns,  or ongoing performance challenges, Formal recovery plan – proactive approach, clear milestones and responsibilities – significantly enhanced monitoring and scrutiny. Trust CE to cooperate and provide leadership re agreed recovery actions. </a:t>
                      </a:r>
                      <a:endParaRPr lang="en-GB" sz="1050" dirty="0">
                        <a:latin typeface="Arial" panose="020B0604020202020204" pitchFamily="34" charset="0"/>
                        <a:cs typeface="Arial" panose="020B0604020202020204" pitchFamily="34" charset="0"/>
                      </a:endParaRPr>
                    </a:p>
                  </a:txBody>
                  <a:tcPr>
                    <a:solidFill>
                      <a:srgbClr val="00B050"/>
                    </a:solidFill>
                  </a:tcPr>
                </a:tc>
                <a:extLst>
                  <a:ext uri="{0D108BD9-81ED-4DB2-BD59-A6C34878D82A}">
                    <a16:rowId xmlns:a16="http://schemas.microsoft.com/office/drawing/2014/main" val="658829964"/>
                  </a:ext>
                </a:extLst>
              </a:tr>
              <a:tr h="393481">
                <a:tc>
                  <a:txBody>
                    <a:bodyPr/>
                    <a:lstStyle/>
                    <a:p>
                      <a:r>
                        <a:rPr lang="en-GB" sz="1050" dirty="0">
                          <a:latin typeface="Arial" panose="020B0604020202020204" pitchFamily="34" charset="0"/>
                          <a:cs typeface="Arial" panose="020B0604020202020204" pitchFamily="34" charset="0"/>
                        </a:rPr>
                        <a:t>Level 2- enhanced</a:t>
                      </a:r>
                      <a:r>
                        <a:rPr lang="en-GB" sz="1050" baseline="0" dirty="0">
                          <a:latin typeface="Arial" panose="020B0604020202020204" pitchFamily="34" charset="0"/>
                          <a:cs typeface="Arial" panose="020B0604020202020204" pitchFamily="34" charset="0"/>
                        </a:rPr>
                        <a:t> monitoring and support for provider – issues not resolved by Level 1 or direct escalation to Level 2 given seriousness. Local recover plan and enhanced monitoring- regular meetings at Director level – need to show proactivity </a:t>
                      </a:r>
                      <a:r>
                        <a:rPr lang="en-GB" sz="1050" baseline="0" dirty="0" err="1">
                          <a:latin typeface="Arial" panose="020B0604020202020204" pitchFamily="34" charset="0"/>
                          <a:cs typeface="Arial" panose="020B0604020202020204" pitchFamily="34" charset="0"/>
                        </a:rPr>
                        <a:t>e.g</a:t>
                      </a:r>
                      <a:r>
                        <a:rPr lang="en-GB" sz="1050" baseline="0" dirty="0">
                          <a:latin typeface="Arial" panose="020B0604020202020204" pitchFamily="34" charset="0"/>
                          <a:cs typeface="Arial" panose="020B0604020202020204" pitchFamily="34" charset="0"/>
                        </a:rPr>
                        <a:t> ongoing performance challenges, risks with no identified action/timetable</a:t>
                      </a:r>
                      <a:endParaRPr lang="en-GB" sz="1050" dirty="0">
                        <a:latin typeface="Arial" panose="020B0604020202020204" pitchFamily="34" charset="0"/>
                        <a:cs typeface="Arial" panose="020B0604020202020204" pitchFamily="34" charset="0"/>
                      </a:endParaRPr>
                    </a:p>
                  </a:txBody>
                  <a:tcPr>
                    <a:solidFill>
                      <a:srgbClr val="6BDB86"/>
                    </a:solidFill>
                  </a:tcPr>
                </a:tc>
                <a:extLst>
                  <a:ext uri="{0D108BD9-81ED-4DB2-BD59-A6C34878D82A}">
                    <a16:rowId xmlns:a16="http://schemas.microsoft.com/office/drawing/2014/main" val="2897124567"/>
                  </a:ext>
                </a:extLst>
              </a:tr>
              <a:tr h="549770">
                <a:tc>
                  <a:txBody>
                    <a:bodyPr/>
                    <a:lstStyle/>
                    <a:p>
                      <a:r>
                        <a:rPr lang="en-GB" sz="1050" dirty="0">
                          <a:latin typeface="Arial" panose="020B0604020202020204" pitchFamily="34" charset="0"/>
                          <a:cs typeface="Arial" panose="020B0604020202020204" pitchFamily="34" charset="0"/>
                        </a:rPr>
                        <a:t>Level 1- area of</a:t>
                      </a:r>
                      <a:r>
                        <a:rPr lang="en-GB" sz="1050" baseline="0" dirty="0">
                          <a:latin typeface="Arial" panose="020B0604020202020204" pitchFamily="34" charset="0"/>
                          <a:cs typeface="Arial" panose="020B0604020202020204" pitchFamily="34" charset="0"/>
                        </a:rPr>
                        <a:t> concern identified – emerging, potentially serious concern to service delivery, quality, safety effectiveness – informal level of support and guidance – but no intervention e.g. failure to demonstrate budgetary control and/or insufficient focus on productivity/efficiency. Notified in writing. Local recovery plan required. More frequent monitoring</a:t>
                      </a:r>
                      <a:endParaRPr lang="en-GB" sz="105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1320974124"/>
                  </a:ext>
                </a:extLst>
              </a:tr>
              <a:tr h="303090">
                <a:tc>
                  <a:txBody>
                    <a:bodyPr/>
                    <a:lstStyle/>
                    <a:p>
                      <a:r>
                        <a:rPr lang="en-GB" sz="1050" dirty="0">
                          <a:latin typeface="Arial" panose="020B0604020202020204" pitchFamily="34" charset="0"/>
                          <a:cs typeface="Arial" panose="020B0604020202020204" pitchFamily="34" charset="0"/>
                        </a:rPr>
                        <a:t>Steady state- no intervention</a:t>
                      </a:r>
                      <a:r>
                        <a:rPr lang="en-GB" sz="1050" baseline="0" dirty="0">
                          <a:latin typeface="Arial" panose="020B0604020202020204" pitchFamily="34" charset="0"/>
                          <a:cs typeface="Arial" panose="020B0604020202020204" pitchFamily="34" charset="0"/>
                        </a:rPr>
                        <a:t> required- Trust generally operating effectively – any issues picked up through routine oversight arrangements</a:t>
                      </a:r>
                      <a:endParaRPr lang="en-GB" sz="10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02245681"/>
                  </a:ext>
                </a:extLst>
              </a:tr>
            </a:tbl>
          </a:graphicData>
        </a:graphic>
      </p:graphicFrame>
      <p:sp>
        <p:nvSpPr>
          <p:cNvPr id="2" name="Down Arrow 1"/>
          <p:cNvSpPr/>
          <p:nvPr/>
        </p:nvSpPr>
        <p:spPr>
          <a:xfrm>
            <a:off x="10083626" y="3551683"/>
            <a:ext cx="512064" cy="32669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De-escalation</a:t>
            </a:r>
          </a:p>
        </p:txBody>
      </p:sp>
      <p:sp>
        <p:nvSpPr>
          <p:cNvPr id="9" name="TextBox 8"/>
          <p:cNvSpPr txBox="1"/>
          <p:nvPr/>
        </p:nvSpPr>
        <p:spPr>
          <a:xfrm>
            <a:off x="10532784" y="3775270"/>
            <a:ext cx="1659216" cy="2631490"/>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 Public made aware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concerns at levels 4 &amp;5 -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serious problems 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concerns re existing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leadership’s ability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rectify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Escalation and de-escalation to &amp; from level 1 will take place as necessary and be decided by DOH/SPPG/PHA</a:t>
            </a:r>
          </a:p>
        </p:txBody>
      </p:sp>
    </p:spTree>
    <p:extLst>
      <p:ext uri="{BB962C8B-B14F-4D97-AF65-F5344CB8AC3E}">
        <p14:creationId xmlns:p14="http://schemas.microsoft.com/office/powerpoint/2010/main" val="3589134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367" y="241068"/>
            <a:ext cx="11995266" cy="400110"/>
          </a:xfrm>
          <a:prstGeom prst="rect">
            <a:avLst/>
          </a:prstGeom>
          <a:solidFill>
            <a:srgbClr val="0A4C86"/>
          </a:solidFill>
        </p:spPr>
        <p:txBody>
          <a:bodyPr wrap="square" rtlCol="0">
            <a:spAutoFit/>
          </a:bodyPr>
          <a:lstStyle/>
          <a:p>
            <a:r>
              <a:rPr lang="en-GB" sz="2000" b="1" dirty="0">
                <a:solidFill>
                  <a:schemeClr val="bg1"/>
                </a:solidFill>
              </a:rPr>
              <a:t>New SOMs Indicators to be implemented and reported in Quarter 3</a:t>
            </a:r>
          </a:p>
        </p:txBody>
      </p:sp>
      <p:sp>
        <p:nvSpPr>
          <p:cNvPr id="6" name="Content Placeholder 2"/>
          <p:cNvSpPr txBox="1">
            <a:spLocks noGrp="1"/>
          </p:cNvSpPr>
          <p:nvPr>
            <p:ph type="title" idx="4294967295"/>
          </p:nvPr>
        </p:nvSpPr>
        <p:spPr>
          <a:xfrm>
            <a:off x="584662" y="1257993"/>
            <a:ext cx="4073236" cy="50713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chemeClr val="tx1"/>
                </a:solidFill>
                <a:effectLst/>
                <a:uLnTx/>
                <a:uFillTx/>
                <a:latin typeface="+mn-lt"/>
                <a:ea typeface="+mn-ea"/>
                <a:cs typeface="+mn-cs"/>
              </a:rPr>
              <a:t>Performance: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mn-lt"/>
                <a:ea typeface="+mn-ea"/>
                <a:cs typeface="+mn-cs"/>
              </a:rPr>
              <a:t>Readmission Rates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mn-lt"/>
                <a:ea typeface="+mn-ea"/>
                <a:cs typeface="+mn-cs"/>
              </a:rPr>
              <a:t>Review OP Appointments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mn-lt"/>
                <a:ea typeface="+mn-ea"/>
                <a:cs typeface="+mn-cs"/>
              </a:rPr>
              <a:t>Patient Initiated Follow Up (PIFU)</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chemeClr val="tx1"/>
                </a:solidFill>
                <a:effectLst/>
                <a:uLnTx/>
                <a:uFillTx/>
                <a:latin typeface="+mn-lt"/>
                <a:ea typeface="+mn-ea"/>
                <a:cs typeface="+mn-cs"/>
              </a:rPr>
              <a:t>Efficiency &amp; Productivity: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err="1">
                <a:ln>
                  <a:noFill/>
                </a:ln>
                <a:solidFill>
                  <a:schemeClr val="tx1"/>
                </a:solidFill>
                <a:effectLst/>
                <a:uLnTx/>
                <a:uFillTx/>
                <a:latin typeface="+mn-lt"/>
                <a:ea typeface="+mn-ea"/>
                <a:cs typeface="+mn-cs"/>
              </a:rPr>
              <a:t>Daycase</a:t>
            </a:r>
            <a:r>
              <a:rPr kumimoji="0" lang="en-GB" sz="1600" b="0" i="0" u="none" strike="noStrike" kern="1200" cap="none" spc="0" normalizeH="0" baseline="0" noProof="0" dirty="0">
                <a:ln>
                  <a:noFill/>
                </a:ln>
                <a:solidFill>
                  <a:schemeClr val="tx1"/>
                </a:solidFill>
                <a:effectLst/>
                <a:uLnTx/>
                <a:uFillTx/>
                <a:latin typeface="+mn-lt"/>
                <a:ea typeface="+mn-ea"/>
                <a:cs typeface="+mn-cs"/>
              </a:rPr>
              <a:t> Rates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mn-lt"/>
                <a:ea typeface="+mn-ea"/>
                <a:cs typeface="+mn-cs"/>
              </a:rPr>
              <a:t>Inpatient Admissions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chemeClr val="tx1"/>
                </a:solidFill>
                <a:effectLst/>
                <a:uLnTx/>
                <a:uFillTx/>
                <a:latin typeface="+mn-lt"/>
                <a:ea typeface="+mn-ea"/>
                <a:cs typeface="+mn-cs"/>
              </a:rPr>
              <a:t>Access Improvement: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mn-lt"/>
                <a:ea typeface="+mn-ea"/>
                <a:cs typeface="+mn-cs"/>
              </a:rPr>
              <a:t>Dementia Waiting List</a:t>
            </a:r>
          </a:p>
        </p:txBody>
      </p:sp>
      <p:sp>
        <p:nvSpPr>
          <p:cNvPr id="3" name="Content Placeholder 2"/>
          <p:cNvSpPr>
            <a:spLocks noGrp="1"/>
          </p:cNvSpPr>
          <p:nvPr>
            <p:ph idx="1"/>
          </p:nvPr>
        </p:nvSpPr>
        <p:spPr>
          <a:xfrm>
            <a:off x="5960226" y="1257993"/>
            <a:ext cx="4073236" cy="5071370"/>
          </a:xfrm>
        </p:spPr>
        <p:txBody>
          <a:bodyPr/>
          <a:lstStyle/>
          <a:p>
            <a:r>
              <a:rPr lang="en-GB" dirty="0"/>
              <a:t>Safety &amp; Quality:</a:t>
            </a:r>
          </a:p>
          <a:p>
            <a:r>
              <a:rPr lang="en-GB" sz="1600" dirty="0"/>
              <a:t>Falls</a:t>
            </a:r>
          </a:p>
          <a:p>
            <a:r>
              <a:rPr lang="en-GB" sz="1600" dirty="0"/>
              <a:t>SSKIN Bundle</a:t>
            </a:r>
          </a:p>
          <a:p>
            <a:r>
              <a:rPr lang="en-GB" sz="1600" dirty="0"/>
              <a:t>MUST</a:t>
            </a:r>
          </a:p>
          <a:p>
            <a:r>
              <a:rPr lang="en-GB" sz="1600" dirty="0"/>
              <a:t>Palliative Care</a:t>
            </a:r>
          </a:p>
          <a:p>
            <a:endParaRPr lang="en-GB" sz="1600" dirty="0"/>
          </a:p>
          <a:p>
            <a:pPr marL="0" indent="0">
              <a:buNone/>
            </a:pPr>
            <a:endParaRPr lang="en-GB" sz="1600" dirty="0"/>
          </a:p>
        </p:txBody>
      </p:sp>
    </p:spTree>
    <p:extLst>
      <p:ext uri="{BB962C8B-B14F-4D97-AF65-F5344CB8AC3E}">
        <p14:creationId xmlns:p14="http://schemas.microsoft.com/office/powerpoint/2010/main" val="4085828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lticoloured &quot;Being Belfast&quot; logo with colourful background for the PowerPoint presentati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772"/>
            <a:ext cx="12192000" cy="6858000"/>
          </a:xfrm>
          <a:prstGeom prst="rect">
            <a:avLst/>
          </a:prstGeom>
        </p:spPr>
      </p:pic>
      <p:sp>
        <p:nvSpPr>
          <p:cNvPr id="8" name="Title 7"/>
          <p:cNvSpPr txBox="1">
            <a:spLocks noGrp="1"/>
          </p:cNvSpPr>
          <p:nvPr>
            <p:ph type="title" idx="4294967295"/>
          </p:nvPr>
        </p:nvSpPr>
        <p:spPr>
          <a:xfrm>
            <a:off x="131618" y="42608"/>
            <a:ext cx="11995266" cy="400110"/>
          </a:xfrm>
          <a:prstGeom prst="rect">
            <a:avLst/>
          </a:prstGeom>
          <a:solidFill>
            <a:srgbClr val="0A4C86"/>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mn-lt"/>
                <a:ea typeface="+mn-ea"/>
                <a:cs typeface="+mn-cs"/>
              </a:rPr>
              <a:t>Section 1 – Overview</a:t>
            </a:r>
          </a:p>
        </p:txBody>
      </p:sp>
      <p:sp>
        <p:nvSpPr>
          <p:cNvPr id="5" name="TextBox 4"/>
          <p:cNvSpPr txBox="1"/>
          <p:nvPr/>
        </p:nvSpPr>
        <p:spPr>
          <a:xfrm>
            <a:off x="250797" y="651616"/>
            <a:ext cx="9167524" cy="5632311"/>
          </a:xfrm>
          <a:prstGeom prst="rect">
            <a:avLst/>
          </a:prstGeom>
          <a:noFill/>
        </p:spPr>
        <p:txBody>
          <a:bodyPr wrap="square" rtlCol="0">
            <a:spAutoFit/>
          </a:bodyPr>
          <a:lstStyle/>
          <a:p>
            <a:r>
              <a:rPr lang="en-GB" sz="1600" dirty="0"/>
              <a:t>This Trust Board Report assesses the Trust position for September 2025 in relation to a number of key metrics included within the new System Oversight measures (SOMs).</a:t>
            </a:r>
          </a:p>
          <a:p>
            <a:r>
              <a:rPr lang="en-GB" sz="1600" dirty="0"/>
              <a:t> </a:t>
            </a:r>
          </a:p>
          <a:p>
            <a:r>
              <a:rPr lang="en-GB" sz="1600" dirty="0"/>
              <a:t>The new System Oversight Measures have been devised around four key domains. </a:t>
            </a:r>
          </a:p>
          <a:p>
            <a:r>
              <a:rPr lang="en-GB" sz="1600" dirty="0"/>
              <a:t> </a:t>
            </a:r>
          </a:p>
          <a:p>
            <a:pPr marL="285750" indent="-285750">
              <a:buFont typeface="Arial" panose="020B0604020202020204" pitchFamily="34" charset="0"/>
              <a:buChar char="•"/>
            </a:pPr>
            <a:r>
              <a:rPr lang="en-GB" sz="1600" dirty="0"/>
              <a:t>Performance </a:t>
            </a:r>
          </a:p>
          <a:p>
            <a:pPr marL="285750" indent="-285750">
              <a:buFont typeface="Arial" panose="020B0604020202020204" pitchFamily="34" charset="0"/>
              <a:buChar char="•"/>
            </a:pPr>
            <a:r>
              <a:rPr lang="en-GB" sz="1600" dirty="0"/>
              <a:t>Efficiency and Productivity </a:t>
            </a:r>
          </a:p>
          <a:p>
            <a:pPr marL="285750" indent="-285750">
              <a:buFont typeface="Arial" panose="020B0604020202020204" pitchFamily="34" charset="0"/>
              <a:buChar char="•"/>
            </a:pPr>
            <a:r>
              <a:rPr lang="en-GB" sz="1600" dirty="0"/>
              <a:t>Access improvement/Ministerial Targets</a:t>
            </a:r>
          </a:p>
          <a:p>
            <a:pPr marL="285750" indent="-285750">
              <a:buFont typeface="Arial" panose="020B0604020202020204" pitchFamily="34" charset="0"/>
              <a:buChar char="•"/>
            </a:pPr>
            <a:r>
              <a:rPr lang="en-GB" sz="1600" dirty="0"/>
              <a:t>Safety and Quality </a:t>
            </a:r>
          </a:p>
          <a:p>
            <a:r>
              <a:rPr lang="en-GB" sz="1600" dirty="0"/>
              <a:t> </a:t>
            </a:r>
          </a:p>
          <a:p>
            <a:r>
              <a:rPr lang="en-GB" sz="1600" dirty="0"/>
              <a:t> </a:t>
            </a:r>
          </a:p>
          <a:p>
            <a:r>
              <a:rPr lang="en-GB" sz="1600" dirty="0"/>
              <a:t>All performance metrics are presented in run chart format with the expected target shown in red.</a:t>
            </a:r>
          </a:p>
          <a:p>
            <a:r>
              <a:rPr lang="en-GB" sz="1600" dirty="0"/>
              <a:t> </a:t>
            </a:r>
          </a:p>
          <a:p>
            <a:r>
              <a:rPr lang="en-GB" sz="1600" dirty="0"/>
              <a:t> </a:t>
            </a:r>
          </a:p>
          <a:p>
            <a:r>
              <a:rPr lang="en-GB" sz="1600" dirty="0"/>
              <a:t>As there are no agreed baselines for levels of activity to be delivered within the SOMs framework, an activity summary for Outpatient attendances and Elective admissions &amp; </a:t>
            </a:r>
            <a:r>
              <a:rPr lang="en-GB" sz="1600" dirty="0" err="1"/>
              <a:t>daycases</a:t>
            </a:r>
            <a:r>
              <a:rPr lang="en-GB" sz="1600" dirty="0"/>
              <a:t> will be included going forward from November.</a:t>
            </a:r>
          </a:p>
          <a:p>
            <a:r>
              <a:rPr lang="en-GB" sz="1600" dirty="0"/>
              <a:t> </a:t>
            </a:r>
          </a:p>
          <a:p>
            <a:r>
              <a:rPr lang="en-GB" sz="1600" dirty="0"/>
              <a:t>This will include a comparison of the current month to the equivalent month in the previous year and will enable us to provide a robust comparison of encompass activity</a:t>
            </a:r>
          </a:p>
          <a:p>
            <a:r>
              <a:rPr lang="en-GB" dirty="0"/>
              <a:t> </a:t>
            </a:r>
          </a:p>
          <a:p>
            <a:pPr marL="171450" indent="-171450">
              <a:buFontTx/>
              <a:buChar char="-"/>
            </a:pPr>
            <a:endParaRPr lang="en-GB" sz="1100" b="1" dirty="0">
              <a:latin typeface="Arial" panose="020B0604020202020204" pitchFamily="34" charset="0"/>
              <a:cs typeface="Arial" panose="020B0604020202020204" pitchFamily="34" charset="0"/>
            </a:endParaRPr>
          </a:p>
          <a:p>
            <a:pPr marL="171450" indent="-171450">
              <a:buFontTx/>
              <a:buChar char="-"/>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72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ulticoloured &quot;Being Belfast&quot; logo with colourful background for the PowerPoint presentati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txBox="1">
            <a:spLocks noGrp="1"/>
          </p:cNvSpPr>
          <p:nvPr>
            <p:ph type="title" idx="4294967295"/>
          </p:nvPr>
        </p:nvSpPr>
        <p:spPr>
          <a:xfrm>
            <a:off x="98367" y="149629"/>
            <a:ext cx="11995266" cy="400110"/>
          </a:xfrm>
          <a:prstGeom prst="rect">
            <a:avLst/>
          </a:prstGeom>
          <a:solidFill>
            <a:srgbClr val="0A4C86"/>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Section 1 – Overview – System Oversight Measures – Summary of Metrics reported</a:t>
            </a:r>
          </a:p>
        </p:txBody>
      </p:sp>
      <p:graphicFrame>
        <p:nvGraphicFramePr>
          <p:cNvPr id="5" name="Table 4"/>
          <p:cNvGraphicFramePr>
            <a:graphicFrameLocks noGrp="1"/>
          </p:cNvGraphicFramePr>
          <p:nvPr>
            <p:extLst>
              <p:ext uri="{D42A27DB-BD31-4B8C-83A1-F6EECF244321}">
                <p14:modId xmlns:p14="http://schemas.microsoft.com/office/powerpoint/2010/main" val="658992962"/>
              </p:ext>
            </p:extLst>
          </p:nvPr>
        </p:nvGraphicFramePr>
        <p:xfrm>
          <a:off x="518160" y="811112"/>
          <a:ext cx="4743797" cy="5014769"/>
        </p:xfrm>
        <a:graphic>
          <a:graphicData uri="http://schemas.openxmlformats.org/drawingml/2006/table">
            <a:tbl>
              <a:tblPr firstRow="1" bandRow="1">
                <a:tableStyleId>{5C22544A-7EE6-4342-B048-85BDC9FD1C3A}</a:tableStyleId>
              </a:tblPr>
              <a:tblGrid>
                <a:gridCol w="1496504">
                  <a:extLst>
                    <a:ext uri="{9D8B030D-6E8A-4147-A177-3AD203B41FA5}">
                      <a16:colId xmlns:a16="http://schemas.microsoft.com/office/drawing/2014/main" val="659179624"/>
                    </a:ext>
                  </a:extLst>
                </a:gridCol>
                <a:gridCol w="2166638">
                  <a:extLst>
                    <a:ext uri="{9D8B030D-6E8A-4147-A177-3AD203B41FA5}">
                      <a16:colId xmlns:a16="http://schemas.microsoft.com/office/drawing/2014/main" val="3852109914"/>
                    </a:ext>
                  </a:extLst>
                </a:gridCol>
                <a:gridCol w="1080655">
                  <a:extLst>
                    <a:ext uri="{9D8B030D-6E8A-4147-A177-3AD203B41FA5}">
                      <a16:colId xmlns:a16="http://schemas.microsoft.com/office/drawing/2014/main" val="1766034076"/>
                    </a:ext>
                  </a:extLst>
                </a:gridCol>
              </a:tblGrid>
              <a:tr h="304031">
                <a:tc>
                  <a:txBody>
                    <a:bodyPr/>
                    <a:lstStyle/>
                    <a:p>
                      <a:r>
                        <a:rPr lang="en-GB" dirty="0">
                          <a:solidFill>
                            <a:schemeClr val="bg1"/>
                          </a:solidFill>
                        </a:rPr>
                        <a:t>Indicator</a:t>
                      </a:r>
                    </a:p>
                  </a:txBody>
                  <a:tcPr>
                    <a:solidFill>
                      <a:schemeClr val="accent1">
                        <a:lumMod val="75000"/>
                      </a:schemeClr>
                    </a:solidFill>
                  </a:tcPr>
                </a:tc>
                <a:tc>
                  <a:txBody>
                    <a:bodyPr/>
                    <a:lstStyle/>
                    <a:p>
                      <a:r>
                        <a:rPr lang="en-GB" dirty="0">
                          <a:solidFill>
                            <a:schemeClr val="bg1"/>
                          </a:solidFill>
                        </a:rPr>
                        <a:t>Metric</a:t>
                      </a:r>
                    </a:p>
                  </a:txBody>
                  <a:tcPr>
                    <a:solidFill>
                      <a:schemeClr val="accent1">
                        <a:lumMod val="75000"/>
                      </a:schemeClr>
                    </a:solidFill>
                  </a:tcPr>
                </a:tc>
                <a:tc>
                  <a:txBody>
                    <a:bodyPr/>
                    <a:lstStyle/>
                    <a:p>
                      <a:r>
                        <a:rPr lang="en-GB" dirty="0">
                          <a:solidFill>
                            <a:schemeClr val="bg1"/>
                          </a:solidFill>
                        </a:rPr>
                        <a:t>Status</a:t>
                      </a:r>
                    </a:p>
                  </a:txBody>
                  <a:tcPr>
                    <a:solidFill>
                      <a:schemeClr val="accent1">
                        <a:lumMod val="75000"/>
                      </a:schemeClr>
                    </a:solidFill>
                  </a:tcPr>
                </a:tc>
                <a:extLst>
                  <a:ext uri="{0D108BD9-81ED-4DB2-BD59-A6C34878D82A}">
                    <a16:rowId xmlns:a16="http://schemas.microsoft.com/office/drawing/2014/main" val="3296125913"/>
                  </a:ext>
                </a:extLst>
              </a:tr>
              <a:tr h="377608">
                <a:tc>
                  <a:txBody>
                    <a:bodyPr/>
                    <a:lstStyle/>
                    <a:p>
                      <a:r>
                        <a:rPr lang="en-GB" sz="1000" b="1" u="sng" dirty="0">
                          <a:solidFill>
                            <a:schemeClr val="tx1"/>
                          </a:solidFill>
                        </a:rPr>
                        <a:t>Performance</a:t>
                      </a:r>
                    </a:p>
                  </a:txBody>
                  <a:tcPr/>
                </a:tc>
                <a:tc>
                  <a:txBody>
                    <a:bodyPr/>
                    <a:lstStyle/>
                    <a:p>
                      <a:endParaRPr lang="en-GB" sz="1000" dirty="0">
                        <a:solidFill>
                          <a:schemeClr val="tx1"/>
                        </a:solidFill>
                      </a:endParaRPr>
                    </a:p>
                  </a:txBody>
                  <a:tcPr/>
                </a:tc>
                <a:tc>
                  <a:txBody>
                    <a:bodyPr/>
                    <a:lstStyle/>
                    <a:p>
                      <a:endParaRPr lang="en-GB" sz="1000" dirty="0">
                        <a:solidFill>
                          <a:schemeClr val="tx1"/>
                        </a:solidFill>
                      </a:endParaRPr>
                    </a:p>
                  </a:txBody>
                  <a:tcPr/>
                </a:tc>
                <a:extLst>
                  <a:ext uri="{0D108BD9-81ED-4DB2-BD59-A6C34878D82A}">
                    <a16:rowId xmlns:a16="http://schemas.microsoft.com/office/drawing/2014/main" val="2716376444"/>
                  </a:ext>
                </a:extLst>
              </a:tr>
              <a:tr h="391052">
                <a:tc>
                  <a:txBody>
                    <a:bodyPr/>
                    <a:lstStyle/>
                    <a:p>
                      <a:r>
                        <a:rPr lang="en-GB" sz="1000" dirty="0">
                          <a:solidFill>
                            <a:schemeClr val="tx1"/>
                          </a:solidFill>
                        </a:rPr>
                        <a:t>Unscheduled</a:t>
                      </a:r>
                      <a:r>
                        <a:rPr lang="en-GB" sz="1000" baseline="0" dirty="0">
                          <a:solidFill>
                            <a:schemeClr val="tx1"/>
                          </a:solidFill>
                        </a:rPr>
                        <a:t> Care</a:t>
                      </a:r>
                      <a:endParaRPr lang="en-GB" sz="1000" dirty="0">
                        <a:solidFill>
                          <a:schemeClr val="tx1"/>
                        </a:solidFill>
                      </a:endParaRPr>
                    </a:p>
                  </a:txBody>
                  <a:tcPr/>
                </a:tc>
                <a:tc>
                  <a:txBody>
                    <a:bodyPr/>
                    <a:lstStyle/>
                    <a:p>
                      <a:r>
                        <a:rPr lang="en-GB" sz="1000" dirty="0">
                          <a:solidFill>
                            <a:schemeClr val="tx1"/>
                          </a:solidFill>
                        </a:rPr>
                        <a:t>Patients who leave ED without treatment</a:t>
                      </a:r>
                    </a:p>
                  </a:txBody>
                  <a:tcPr/>
                </a:tc>
                <a:tc>
                  <a:txBody>
                    <a:bodyPr/>
                    <a:lstStyle/>
                    <a:p>
                      <a:r>
                        <a:rPr lang="en-GB" sz="1000" dirty="0">
                          <a:solidFill>
                            <a:schemeClr val="tx1"/>
                          </a:solidFill>
                        </a:rPr>
                        <a:t>reported</a:t>
                      </a:r>
                    </a:p>
                  </a:txBody>
                  <a:tcPr/>
                </a:tc>
                <a:extLst>
                  <a:ext uri="{0D108BD9-81ED-4DB2-BD59-A6C34878D82A}">
                    <a16:rowId xmlns:a16="http://schemas.microsoft.com/office/drawing/2014/main" val="298500559"/>
                  </a:ext>
                </a:extLst>
              </a:tr>
              <a:tr h="376844">
                <a:tc>
                  <a:txBody>
                    <a:bodyPr/>
                    <a:lstStyle/>
                    <a:p>
                      <a:endParaRPr lang="en-GB" sz="1000" dirty="0">
                        <a:solidFill>
                          <a:schemeClr val="tx1"/>
                        </a:solidFill>
                      </a:endParaRPr>
                    </a:p>
                  </a:txBody>
                  <a:tcPr/>
                </a:tc>
                <a:tc>
                  <a:txBody>
                    <a:bodyPr/>
                    <a:lstStyle/>
                    <a:p>
                      <a:r>
                        <a:rPr lang="en-GB" sz="1000" dirty="0">
                          <a:solidFill>
                            <a:schemeClr val="tx1"/>
                          </a:solidFill>
                        </a:rPr>
                        <a:t>ED 12 hour performance</a:t>
                      </a:r>
                    </a:p>
                  </a:txBody>
                  <a:tcPr/>
                </a:tc>
                <a:tc>
                  <a:txBody>
                    <a:bodyPr/>
                    <a:lstStyle/>
                    <a:p>
                      <a:r>
                        <a:rPr lang="en-GB" sz="1000" dirty="0">
                          <a:solidFill>
                            <a:schemeClr val="tx1"/>
                          </a:solidFill>
                        </a:rPr>
                        <a:t>reported</a:t>
                      </a:r>
                    </a:p>
                  </a:txBody>
                  <a:tcPr/>
                </a:tc>
                <a:extLst>
                  <a:ext uri="{0D108BD9-81ED-4DB2-BD59-A6C34878D82A}">
                    <a16:rowId xmlns:a16="http://schemas.microsoft.com/office/drawing/2014/main" val="842094181"/>
                  </a:ext>
                </a:extLst>
              </a:tr>
              <a:tr h="374072">
                <a:tc>
                  <a:txBody>
                    <a:bodyPr/>
                    <a:lstStyle/>
                    <a:p>
                      <a:endParaRPr lang="en-GB" sz="1000">
                        <a:solidFill>
                          <a:schemeClr val="tx1"/>
                        </a:solidFill>
                      </a:endParaRPr>
                    </a:p>
                  </a:txBody>
                  <a:tcPr/>
                </a:tc>
                <a:tc>
                  <a:txBody>
                    <a:bodyPr/>
                    <a:lstStyle/>
                    <a:p>
                      <a:r>
                        <a:rPr lang="en-GB" sz="1000" dirty="0">
                          <a:solidFill>
                            <a:schemeClr val="tx1"/>
                          </a:solidFill>
                        </a:rPr>
                        <a:t>Weekend Discharges - Simple</a:t>
                      </a:r>
                    </a:p>
                  </a:txBody>
                  <a:tcPr/>
                </a:tc>
                <a:tc>
                  <a:txBody>
                    <a:bodyPr/>
                    <a:lstStyle/>
                    <a:p>
                      <a:r>
                        <a:rPr lang="en-GB" sz="1000" dirty="0">
                          <a:solidFill>
                            <a:schemeClr val="tx1"/>
                          </a:solidFill>
                        </a:rPr>
                        <a:t>not reported</a:t>
                      </a:r>
                      <a:r>
                        <a:rPr lang="en-GB" sz="1000" baseline="0" dirty="0">
                          <a:solidFill>
                            <a:schemeClr val="tx1"/>
                          </a:solidFill>
                        </a:rPr>
                        <a:t> – low confidence</a:t>
                      </a:r>
                      <a:endParaRPr lang="en-GB" sz="1000" dirty="0">
                        <a:solidFill>
                          <a:schemeClr val="tx1"/>
                        </a:solidFill>
                      </a:endParaRPr>
                    </a:p>
                  </a:txBody>
                  <a:tcPr/>
                </a:tc>
                <a:extLst>
                  <a:ext uri="{0D108BD9-81ED-4DB2-BD59-A6C34878D82A}">
                    <a16:rowId xmlns:a16="http://schemas.microsoft.com/office/drawing/2014/main" val="3868634812"/>
                  </a:ext>
                </a:extLst>
              </a:tr>
              <a:tr h="351905">
                <a:tc>
                  <a:txBody>
                    <a:bodyPr/>
                    <a:lstStyle/>
                    <a:p>
                      <a:endParaRPr lang="en-GB" sz="1000">
                        <a:solidFill>
                          <a:schemeClr val="tx1"/>
                        </a:solidFill>
                      </a:endParaRPr>
                    </a:p>
                  </a:txBody>
                  <a:tcPr/>
                </a:tc>
                <a:tc>
                  <a:txBody>
                    <a:bodyPr/>
                    <a:lstStyle/>
                    <a:p>
                      <a:r>
                        <a:rPr lang="en-GB" sz="1000" dirty="0">
                          <a:solidFill>
                            <a:schemeClr val="tx1"/>
                          </a:solidFill>
                        </a:rPr>
                        <a:t>Weekend Discharges – Complex</a:t>
                      </a:r>
                    </a:p>
                  </a:txBody>
                  <a:tcPr/>
                </a:tc>
                <a:tc>
                  <a:txBody>
                    <a:bodyPr/>
                    <a:lstStyle/>
                    <a:p>
                      <a:r>
                        <a:rPr lang="en-GB" sz="1000" dirty="0">
                          <a:solidFill>
                            <a:schemeClr val="tx1"/>
                          </a:solidFill>
                        </a:rPr>
                        <a:t>reported</a:t>
                      </a:r>
                    </a:p>
                  </a:txBody>
                  <a:tcPr/>
                </a:tc>
                <a:extLst>
                  <a:ext uri="{0D108BD9-81ED-4DB2-BD59-A6C34878D82A}">
                    <a16:rowId xmlns:a16="http://schemas.microsoft.com/office/drawing/2014/main" val="3761807392"/>
                  </a:ext>
                </a:extLst>
              </a:tr>
              <a:tr h="391052">
                <a:tc>
                  <a:txBody>
                    <a:bodyPr/>
                    <a:lstStyle/>
                    <a:p>
                      <a:endParaRPr lang="en-GB" sz="1000" dirty="0">
                        <a:solidFill>
                          <a:schemeClr val="tx1"/>
                        </a:solidFill>
                      </a:endParaRPr>
                    </a:p>
                  </a:txBody>
                  <a:tcPr/>
                </a:tc>
                <a:tc>
                  <a:txBody>
                    <a:bodyPr/>
                    <a:lstStyle/>
                    <a:p>
                      <a:r>
                        <a:rPr lang="en-GB" sz="1000" dirty="0">
                          <a:solidFill>
                            <a:schemeClr val="tx1"/>
                          </a:solidFill>
                        </a:rPr>
                        <a:t>Fractures – Neck of Femur and Other Fractures</a:t>
                      </a:r>
                    </a:p>
                  </a:txBody>
                  <a:tcPr/>
                </a:tc>
                <a:tc>
                  <a:txBody>
                    <a:bodyPr/>
                    <a:lstStyle/>
                    <a:p>
                      <a:r>
                        <a:rPr lang="en-GB" sz="1000" dirty="0">
                          <a:solidFill>
                            <a:schemeClr val="tx1"/>
                          </a:solidFill>
                        </a:rPr>
                        <a:t>reported</a:t>
                      </a:r>
                    </a:p>
                  </a:txBody>
                  <a:tcPr/>
                </a:tc>
                <a:extLst>
                  <a:ext uri="{0D108BD9-81ED-4DB2-BD59-A6C34878D82A}">
                    <a16:rowId xmlns:a16="http://schemas.microsoft.com/office/drawing/2014/main" val="1179714005"/>
                  </a:ext>
                </a:extLst>
              </a:tr>
              <a:tr h="329384">
                <a:tc>
                  <a:txBody>
                    <a:bodyPr/>
                    <a:lstStyle/>
                    <a:p>
                      <a:r>
                        <a:rPr lang="en-GB" sz="1000" dirty="0">
                          <a:solidFill>
                            <a:schemeClr val="tx1"/>
                          </a:solidFill>
                        </a:rPr>
                        <a:t>Scheduled Care</a:t>
                      </a:r>
                    </a:p>
                  </a:txBody>
                  <a:tcPr/>
                </a:tc>
                <a:tc>
                  <a:txBody>
                    <a:bodyPr/>
                    <a:lstStyle/>
                    <a:p>
                      <a:r>
                        <a:rPr lang="en-GB" sz="1000" dirty="0">
                          <a:solidFill>
                            <a:schemeClr val="tx1"/>
                          </a:solidFill>
                        </a:rPr>
                        <a:t>Outpatient DNA rates</a:t>
                      </a:r>
                    </a:p>
                  </a:txBody>
                  <a:tcPr/>
                </a:tc>
                <a:tc>
                  <a:txBody>
                    <a:bodyPr/>
                    <a:lstStyle/>
                    <a:p>
                      <a:r>
                        <a:rPr lang="en-GB" sz="1000" dirty="0">
                          <a:solidFill>
                            <a:schemeClr val="tx1"/>
                          </a:solidFill>
                        </a:rPr>
                        <a:t>reported</a:t>
                      </a:r>
                    </a:p>
                  </a:txBody>
                  <a:tcPr/>
                </a:tc>
                <a:extLst>
                  <a:ext uri="{0D108BD9-81ED-4DB2-BD59-A6C34878D82A}">
                    <a16:rowId xmlns:a16="http://schemas.microsoft.com/office/drawing/2014/main" val="3599554270"/>
                  </a:ext>
                </a:extLst>
              </a:tr>
              <a:tr h="240648">
                <a:tc>
                  <a:txBody>
                    <a:bodyPr/>
                    <a:lstStyle/>
                    <a:p>
                      <a:endParaRPr lang="en-GB" sz="1000" dirty="0">
                        <a:solidFill>
                          <a:schemeClr val="tx1"/>
                        </a:solidFill>
                      </a:endParaRPr>
                    </a:p>
                  </a:txBody>
                  <a:tcPr/>
                </a:tc>
                <a:tc>
                  <a:txBody>
                    <a:bodyPr/>
                    <a:lstStyle/>
                    <a:p>
                      <a:r>
                        <a:rPr lang="en-GB" sz="1000" dirty="0">
                          <a:solidFill>
                            <a:schemeClr val="tx1"/>
                          </a:solidFill>
                        </a:rPr>
                        <a:t>Theatre</a:t>
                      </a:r>
                      <a:r>
                        <a:rPr lang="en-GB" sz="1000" baseline="0" dirty="0">
                          <a:solidFill>
                            <a:schemeClr val="tx1"/>
                          </a:solidFill>
                        </a:rPr>
                        <a:t> DNA rates</a:t>
                      </a:r>
                      <a:endParaRPr lang="en-GB" sz="1000" dirty="0">
                        <a:solidFill>
                          <a:schemeClr val="tx1"/>
                        </a:solidFill>
                      </a:endParaRPr>
                    </a:p>
                  </a:txBody>
                  <a:tcPr/>
                </a:tc>
                <a:tc>
                  <a:txBody>
                    <a:bodyPr/>
                    <a:lstStyle/>
                    <a:p>
                      <a:r>
                        <a:rPr lang="en-GB" sz="1000" dirty="0">
                          <a:solidFill>
                            <a:schemeClr val="tx1"/>
                          </a:solidFill>
                        </a:rPr>
                        <a:t>reported</a:t>
                      </a:r>
                    </a:p>
                  </a:txBody>
                  <a:tcPr/>
                </a:tc>
                <a:extLst>
                  <a:ext uri="{0D108BD9-81ED-4DB2-BD59-A6C34878D82A}">
                    <a16:rowId xmlns:a16="http://schemas.microsoft.com/office/drawing/2014/main" val="2440793895"/>
                  </a:ext>
                </a:extLst>
              </a:tr>
              <a:tr h="319009">
                <a:tc>
                  <a:txBody>
                    <a:bodyPr/>
                    <a:lstStyle/>
                    <a:p>
                      <a:endParaRPr lang="en-GB" sz="1000" dirty="0">
                        <a:solidFill>
                          <a:schemeClr val="tx1"/>
                        </a:solidFill>
                      </a:endParaRPr>
                    </a:p>
                  </a:txBody>
                  <a:tcPr/>
                </a:tc>
                <a:tc>
                  <a:txBody>
                    <a:bodyPr/>
                    <a:lstStyle/>
                    <a:p>
                      <a:r>
                        <a:rPr lang="en-GB" sz="1000" dirty="0">
                          <a:solidFill>
                            <a:schemeClr val="tx1"/>
                          </a:solidFill>
                        </a:rPr>
                        <a:t>Theatre Utilisation Run Times</a:t>
                      </a:r>
                    </a:p>
                  </a:txBody>
                  <a:tcPr/>
                </a:tc>
                <a:tc>
                  <a:txBody>
                    <a:bodyPr/>
                    <a:lstStyle/>
                    <a:p>
                      <a:r>
                        <a:rPr lang="en-GB" sz="1000" dirty="0">
                          <a:solidFill>
                            <a:schemeClr val="tx1"/>
                          </a:solidFill>
                        </a:rPr>
                        <a:t>reported</a:t>
                      </a:r>
                    </a:p>
                  </a:txBody>
                  <a:tcPr/>
                </a:tc>
                <a:extLst>
                  <a:ext uri="{0D108BD9-81ED-4DB2-BD59-A6C34878D82A}">
                    <a16:rowId xmlns:a16="http://schemas.microsoft.com/office/drawing/2014/main" val="3769853866"/>
                  </a:ext>
                </a:extLst>
              </a:tr>
              <a:tr h="391052">
                <a:tc>
                  <a:txBody>
                    <a:bodyPr/>
                    <a:lstStyle/>
                    <a:p>
                      <a:endParaRPr lang="en-GB" sz="1000" dirty="0">
                        <a:solidFill>
                          <a:schemeClr val="tx1"/>
                        </a:solidFill>
                      </a:endParaRPr>
                    </a:p>
                  </a:txBody>
                  <a:tcPr/>
                </a:tc>
                <a:tc>
                  <a:txBody>
                    <a:bodyPr/>
                    <a:lstStyle/>
                    <a:p>
                      <a:r>
                        <a:rPr lang="en-GB" sz="1000" dirty="0">
                          <a:solidFill>
                            <a:schemeClr val="tx1"/>
                          </a:solidFill>
                        </a:rPr>
                        <a:t>Theatre Utilisation</a:t>
                      </a:r>
                      <a:r>
                        <a:rPr lang="en-GB" sz="1000" baseline="0" dirty="0">
                          <a:solidFill>
                            <a:schemeClr val="tx1"/>
                          </a:solidFill>
                        </a:rPr>
                        <a:t> Operating Times</a:t>
                      </a:r>
                      <a:endParaRPr lang="en-GB" sz="1000" dirty="0">
                        <a:solidFill>
                          <a:schemeClr val="tx1"/>
                        </a:solidFill>
                      </a:endParaRPr>
                    </a:p>
                  </a:txBody>
                  <a:tcPr/>
                </a:tc>
                <a:tc>
                  <a:txBody>
                    <a:bodyPr/>
                    <a:lstStyle/>
                    <a:p>
                      <a:r>
                        <a:rPr lang="en-GB" sz="1000" dirty="0">
                          <a:solidFill>
                            <a:schemeClr val="tx1"/>
                          </a:solidFill>
                        </a:rPr>
                        <a:t>reported</a:t>
                      </a:r>
                    </a:p>
                  </a:txBody>
                  <a:tcPr/>
                </a:tc>
                <a:extLst>
                  <a:ext uri="{0D108BD9-81ED-4DB2-BD59-A6C34878D82A}">
                    <a16:rowId xmlns:a16="http://schemas.microsoft.com/office/drawing/2014/main" val="424557630"/>
                  </a:ext>
                </a:extLst>
              </a:tr>
              <a:tr h="368178">
                <a:tc>
                  <a:txBody>
                    <a:bodyPr/>
                    <a:lstStyle/>
                    <a:p>
                      <a:r>
                        <a:rPr lang="en-GB" sz="1000" dirty="0">
                          <a:solidFill>
                            <a:schemeClr val="tx1"/>
                          </a:solidFill>
                        </a:rPr>
                        <a:t>Community Care</a:t>
                      </a:r>
                    </a:p>
                  </a:txBody>
                  <a:tcPr/>
                </a:tc>
                <a:tc>
                  <a:txBody>
                    <a:bodyPr/>
                    <a:lstStyle/>
                    <a:p>
                      <a:r>
                        <a:rPr lang="en-GB" sz="1000" dirty="0">
                          <a:solidFill>
                            <a:schemeClr val="tx1"/>
                          </a:solidFill>
                        </a:rPr>
                        <a:t>Unmet</a:t>
                      </a:r>
                      <a:r>
                        <a:rPr lang="en-GB" sz="1000" baseline="0" dirty="0">
                          <a:solidFill>
                            <a:schemeClr val="tx1"/>
                          </a:solidFill>
                        </a:rPr>
                        <a:t> Need</a:t>
                      </a:r>
                      <a:endParaRPr lang="en-GB" sz="1000" dirty="0">
                        <a:solidFill>
                          <a:schemeClr val="tx1"/>
                        </a:solidFill>
                      </a:endParaRPr>
                    </a:p>
                  </a:txBody>
                  <a:tcPr/>
                </a:tc>
                <a:tc>
                  <a:txBody>
                    <a:bodyPr/>
                    <a:lstStyle/>
                    <a:p>
                      <a:r>
                        <a:rPr lang="en-GB" sz="1000" dirty="0">
                          <a:solidFill>
                            <a:schemeClr val="tx1"/>
                          </a:solidFill>
                        </a:rPr>
                        <a:t>reported</a:t>
                      </a:r>
                    </a:p>
                  </a:txBody>
                  <a:tcPr/>
                </a:tc>
                <a:extLst>
                  <a:ext uri="{0D108BD9-81ED-4DB2-BD59-A6C34878D82A}">
                    <a16:rowId xmlns:a16="http://schemas.microsoft.com/office/drawing/2014/main" val="2847064234"/>
                  </a:ext>
                </a:extLst>
              </a:tr>
              <a:tr h="241069">
                <a:tc>
                  <a:txBody>
                    <a:bodyPr/>
                    <a:lstStyle/>
                    <a:p>
                      <a:endParaRPr lang="en-GB" dirty="0">
                        <a:solidFill>
                          <a:schemeClr val="tx1"/>
                        </a:solidFill>
                      </a:endParaRPr>
                    </a:p>
                  </a:txBody>
                  <a:tcPr/>
                </a:tc>
                <a:tc>
                  <a:txBody>
                    <a:bodyPr/>
                    <a:lstStyle/>
                    <a:p>
                      <a:pPr marL="0" algn="l" defTabSz="914400" rtl="0" eaLnBrk="1" latinLnBrk="0" hangingPunct="1"/>
                      <a:r>
                        <a:rPr lang="en-GB" sz="1000" kern="1200" dirty="0">
                          <a:solidFill>
                            <a:schemeClr val="tx1"/>
                          </a:solidFill>
                          <a:latin typeface="+mn-lt"/>
                          <a:ea typeface="+mn-ea"/>
                          <a:cs typeface="+mn-cs"/>
                        </a:rPr>
                        <a:t>Direct Payments</a:t>
                      </a:r>
                    </a:p>
                  </a:txBody>
                  <a:tcPr/>
                </a:tc>
                <a:tc>
                  <a:txBody>
                    <a:bodyPr/>
                    <a:lstStyle/>
                    <a:p>
                      <a:r>
                        <a:rPr lang="en-GB" sz="1000" dirty="0">
                          <a:solidFill>
                            <a:schemeClr val="tx1"/>
                          </a:solidFill>
                        </a:rPr>
                        <a:t>reported</a:t>
                      </a:r>
                    </a:p>
                  </a:txBody>
                  <a:tcPr/>
                </a:tc>
                <a:extLst>
                  <a:ext uri="{0D108BD9-81ED-4DB2-BD59-A6C34878D82A}">
                    <a16:rowId xmlns:a16="http://schemas.microsoft.com/office/drawing/2014/main" val="4096999346"/>
                  </a:ext>
                </a:extLst>
              </a:tr>
              <a:tr h="336709">
                <a:tc>
                  <a:txBody>
                    <a:bodyPr/>
                    <a:lstStyle/>
                    <a:p>
                      <a:endParaRPr lang="en-GB" sz="1000" dirty="0">
                        <a:solidFill>
                          <a:schemeClr val="tx1"/>
                        </a:solidFill>
                      </a:endParaRPr>
                    </a:p>
                  </a:txBody>
                  <a:tcPr/>
                </a:tc>
                <a:tc>
                  <a:txBody>
                    <a:bodyPr/>
                    <a:lstStyle/>
                    <a:p>
                      <a:pPr marL="0" algn="l" defTabSz="914400" rtl="0" eaLnBrk="1" latinLnBrk="0" hangingPunct="1"/>
                      <a:r>
                        <a:rPr lang="en-GB" sz="1000" kern="1200" dirty="0">
                          <a:solidFill>
                            <a:schemeClr val="tx1"/>
                          </a:solidFill>
                          <a:latin typeface="+mn-lt"/>
                          <a:ea typeface="+mn-ea"/>
                          <a:cs typeface="+mn-cs"/>
                        </a:rPr>
                        <a:t>Unallocated Cases</a:t>
                      </a:r>
                    </a:p>
                  </a:txBody>
                  <a:tcPr/>
                </a:tc>
                <a:tc>
                  <a:txBody>
                    <a:bodyPr/>
                    <a:lstStyle/>
                    <a:p>
                      <a:r>
                        <a:rPr lang="en-GB" sz="1000" dirty="0">
                          <a:solidFill>
                            <a:schemeClr val="tx1"/>
                          </a:solidFill>
                        </a:rPr>
                        <a:t>reported</a:t>
                      </a:r>
                    </a:p>
                  </a:txBody>
                  <a:tcPr/>
                </a:tc>
                <a:extLst>
                  <a:ext uri="{0D108BD9-81ED-4DB2-BD59-A6C34878D82A}">
                    <a16:rowId xmlns:a16="http://schemas.microsoft.com/office/drawing/2014/main" val="386425772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30505136"/>
              </p:ext>
            </p:extLst>
          </p:nvPr>
        </p:nvGraphicFramePr>
        <p:xfrm>
          <a:off x="5681750" y="811112"/>
          <a:ext cx="5404657" cy="5130624"/>
        </p:xfrm>
        <a:graphic>
          <a:graphicData uri="http://schemas.openxmlformats.org/drawingml/2006/table">
            <a:tbl>
              <a:tblPr firstRow="1" bandRow="1">
                <a:tableStyleId>{5C22544A-7EE6-4342-B048-85BDC9FD1C3A}</a:tableStyleId>
              </a:tblPr>
              <a:tblGrid>
                <a:gridCol w="2054629">
                  <a:extLst>
                    <a:ext uri="{9D8B030D-6E8A-4147-A177-3AD203B41FA5}">
                      <a16:colId xmlns:a16="http://schemas.microsoft.com/office/drawing/2014/main" val="2597448028"/>
                    </a:ext>
                  </a:extLst>
                </a:gridCol>
                <a:gridCol w="2252749">
                  <a:extLst>
                    <a:ext uri="{9D8B030D-6E8A-4147-A177-3AD203B41FA5}">
                      <a16:colId xmlns:a16="http://schemas.microsoft.com/office/drawing/2014/main" val="1487715066"/>
                    </a:ext>
                  </a:extLst>
                </a:gridCol>
                <a:gridCol w="1097279">
                  <a:extLst>
                    <a:ext uri="{9D8B030D-6E8A-4147-A177-3AD203B41FA5}">
                      <a16:colId xmlns:a16="http://schemas.microsoft.com/office/drawing/2014/main" val="1088389295"/>
                    </a:ext>
                  </a:extLst>
                </a:gridCol>
              </a:tblGrid>
              <a:tr h="361482">
                <a:tc>
                  <a:txBody>
                    <a:bodyPr/>
                    <a:lstStyle/>
                    <a:p>
                      <a:r>
                        <a:rPr lang="en-GB" dirty="0">
                          <a:solidFill>
                            <a:schemeClr val="bg1"/>
                          </a:solidFill>
                        </a:rPr>
                        <a:t>Indicator</a:t>
                      </a:r>
                    </a:p>
                  </a:txBody>
                  <a:tcPr>
                    <a:solidFill>
                      <a:schemeClr val="accent1">
                        <a:lumMod val="75000"/>
                      </a:schemeClr>
                    </a:solidFill>
                  </a:tcPr>
                </a:tc>
                <a:tc>
                  <a:txBody>
                    <a:bodyPr/>
                    <a:lstStyle/>
                    <a:p>
                      <a:r>
                        <a:rPr lang="en-GB" dirty="0">
                          <a:solidFill>
                            <a:schemeClr val="bg1"/>
                          </a:solidFill>
                        </a:rPr>
                        <a:t>Metric</a:t>
                      </a:r>
                    </a:p>
                  </a:txBody>
                  <a:tcPr>
                    <a:solidFill>
                      <a:schemeClr val="accent1">
                        <a:lumMod val="75000"/>
                      </a:schemeClr>
                    </a:solidFill>
                  </a:tcPr>
                </a:tc>
                <a:tc>
                  <a:txBody>
                    <a:bodyPr/>
                    <a:lstStyle/>
                    <a:p>
                      <a:r>
                        <a:rPr lang="en-GB" dirty="0">
                          <a:solidFill>
                            <a:schemeClr val="bg1"/>
                          </a:solidFill>
                        </a:rPr>
                        <a:t>Status</a:t>
                      </a:r>
                    </a:p>
                  </a:txBody>
                  <a:tcPr>
                    <a:solidFill>
                      <a:schemeClr val="accent1">
                        <a:lumMod val="75000"/>
                      </a:schemeClr>
                    </a:solidFill>
                  </a:tcPr>
                </a:tc>
                <a:extLst>
                  <a:ext uri="{0D108BD9-81ED-4DB2-BD59-A6C34878D82A}">
                    <a16:rowId xmlns:a16="http://schemas.microsoft.com/office/drawing/2014/main" val="3554096640"/>
                  </a:ext>
                </a:extLst>
              </a:tr>
              <a:tr h="391606">
                <a:tc>
                  <a:txBody>
                    <a:bodyPr/>
                    <a:lstStyle/>
                    <a:p>
                      <a:pPr marL="0" algn="l" defTabSz="914400" rtl="0" eaLnBrk="1" latinLnBrk="0" hangingPunct="1"/>
                      <a:r>
                        <a:rPr lang="en-GB" sz="1000" b="1" u="sng" kern="1200" dirty="0">
                          <a:solidFill>
                            <a:schemeClr val="dk1"/>
                          </a:solidFill>
                          <a:latin typeface="+mn-lt"/>
                          <a:ea typeface="+mn-ea"/>
                          <a:cs typeface="+mn-cs"/>
                        </a:rPr>
                        <a:t>Efficiency &amp; Productivity</a:t>
                      </a:r>
                    </a:p>
                  </a:txBody>
                  <a:tcPr/>
                </a:tc>
                <a:tc>
                  <a:txBody>
                    <a:bodyPr/>
                    <a:lstStyle/>
                    <a:p>
                      <a:pPr marL="0" algn="l" defTabSz="914400" rtl="0" eaLnBrk="1" latinLnBrk="0" hangingPunct="1"/>
                      <a:r>
                        <a:rPr lang="en-GB" sz="1000" kern="1200" dirty="0">
                          <a:solidFill>
                            <a:schemeClr val="dk1"/>
                          </a:solidFill>
                          <a:latin typeface="+mn-lt"/>
                          <a:ea typeface="+mn-ea"/>
                          <a:cs typeface="+mn-cs"/>
                        </a:rPr>
                        <a:t>Elective Average Length of Stay (5 specialties)</a:t>
                      </a:r>
                    </a:p>
                  </a:txBody>
                  <a:tcPr/>
                </a:tc>
                <a:tc>
                  <a:txBody>
                    <a:bodyPr/>
                    <a:lstStyle/>
                    <a:p>
                      <a:r>
                        <a:rPr lang="en-GB" sz="1000" dirty="0"/>
                        <a:t>reported</a:t>
                      </a:r>
                    </a:p>
                  </a:txBody>
                  <a:tcPr/>
                </a:tc>
                <a:extLst>
                  <a:ext uri="{0D108BD9-81ED-4DB2-BD59-A6C34878D82A}">
                    <a16:rowId xmlns:a16="http://schemas.microsoft.com/office/drawing/2014/main" val="610882822"/>
                  </a:ext>
                </a:extLst>
              </a:tr>
              <a:tr h="386478">
                <a:tc>
                  <a:txBody>
                    <a:bodyPr/>
                    <a:lstStyle/>
                    <a:p>
                      <a:r>
                        <a:rPr lang="en-GB" sz="1000" b="1" u="sng" dirty="0"/>
                        <a:t>Access Improvement/Ministerial</a:t>
                      </a:r>
                      <a:r>
                        <a:rPr lang="en-GB" sz="1000" b="1" u="sng" baseline="0" dirty="0"/>
                        <a:t> Access Targets</a:t>
                      </a:r>
                      <a:endParaRPr lang="en-GB" sz="1000" b="1" u="sng" dirty="0"/>
                    </a:p>
                  </a:txBody>
                  <a:tcPr/>
                </a:tc>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4212390927"/>
                  </a:ext>
                </a:extLst>
              </a:tr>
              <a:tr h="332771">
                <a:tc>
                  <a:txBody>
                    <a:bodyPr/>
                    <a:lstStyle/>
                    <a:p>
                      <a:r>
                        <a:rPr lang="en-GB" sz="1000" dirty="0"/>
                        <a:t>Elective Care</a:t>
                      </a:r>
                    </a:p>
                  </a:txBody>
                  <a:tcPr/>
                </a:tc>
                <a:tc>
                  <a:txBody>
                    <a:bodyPr/>
                    <a:lstStyle/>
                    <a:p>
                      <a:r>
                        <a:rPr lang="en-GB" sz="1000" dirty="0"/>
                        <a:t>Diagnostic Waits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reported</a:t>
                      </a:r>
                    </a:p>
                  </a:txBody>
                  <a:tcPr/>
                </a:tc>
                <a:extLst>
                  <a:ext uri="{0D108BD9-81ED-4DB2-BD59-A6C34878D82A}">
                    <a16:rowId xmlns:a16="http://schemas.microsoft.com/office/drawing/2014/main" val="3488794479"/>
                  </a:ext>
                </a:extLst>
              </a:tr>
              <a:tr h="386478">
                <a:tc>
                  <a:txBody>
                    <a:bodyPr/>
                    <a:lstStyle/>
                    <a:p>
                      <a:endParaRPr lang="en-GB" sz="1000" dirty="0"/>
                    </a:p>
                  </a:txBody>
                  <a:tcPr/>
                </a:tc>
                <a:tc>
                  <a:txBody>
                    <a:bodyPr/>
                    <a:lstStyle/>
                    <a:p>
                      <a:r>
                        <a:rPr lang="en-GB" sz="1000" dirty="0"/>
                        <a:t>New Consultant Outpatient Waits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reported</a:t>
                      </a:r>
                    </a:p>
                  </a:txBody>
                  <a:tcPr/>
                </a:tc>
                <a:extLst>
                  <a:ext uri="{0D108BD9-81ED-4DB2-BD59-A6C34878D82A}">
                    <a16:rowId xmlns:a16="http://schemas.microsoft.com/office/drawing/2014/main" val="187973304"/>
                  </a:ext>
                </a:extLst>
              </a:tr>
              <a:tr h="386478">
                <a:tc>
                  <a:txBody>
                    <a:bodyPr/>
                    <a:lstStyle/>
                    <a:p>
                      <a:endParaRPr lang="en-GB" sz="1000" dirty="0"/>
                    </a:p>
                  </a:txBody>
                  <a:tcPr/>
                </a:tc>
                <a:tc>
                  <a:txBody>
                    <a:bodyPr/>
                    <a:lstStyle/>
                    <a:p>
                      <a:r>
                        <a:rPr lang="en-GB" sz="1000" dirty="0"/>
                        <a:t>Inpatient/</a:t>
                      </a:r>
                      <a:r>
                        <a:rPr lang="en-GB" sz="1000" dirty="0" err="1"/>
                        <a:t>Daycase</a:t>
                      </a:r>
                      <a:r>
                        <a:rPr lang="en-GB" sz="1000" dirty="0"/>
                        <a:t> Waits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reported</a:t>
                      </a:r>
                    </a:p>
                  </a:txBody>
                  <a:tcPr/>
                </a:tc>
                <a:extLst>
                  <a:ext uri="{0D108BD9-81ED-4DB2-BD59-A6C34878D82A}">
                    <a16:rowId xmlns:a16="http://schemas.microsoft.com/office/drawing/2014/main" val="687640351"/>
                  </a:ext>
                </a:extLst>
              </a:tr>
              <a:tr h="386478">
                <a:tc>
                  <a:txBody>
                    <a:bodyPr/>
                    <a:lstStyle/>
                    <a:p>
                      <a:endParaRPr lang="en-GB" sz="1000"/>
                    </a:p>
                  </a:txBody>
                  <a:tcPr/>
                </a:tc>
                <a:tc>
                  <a:txBody>
                    <a:bodyPr/>
                    <a:lstStyle/>
                    <a:p>
                      <a:r>
                        <a:rPr lang="en-GB" sz="1000" dirty="0"/>
                        <a:t>AHP Waits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reported</a:t>
                      </a:r>
                    </a:p>
                    <a:p>
                      <a:endParaRPr lang="en-GB" sz="1000" dirty="0"/>
                    </a:p>
                  </a:txBody>
                  <a:tcPr/>
                </a:tc>
                <a:extLst>
                  <a:ext uri="{0D108BD9-81ED-4DB2-BD59-A6C34878D82A}">
                    <a16:rowId xmlns:a16="http://schemas.microsoft.com/office/drawing/2014/main" val="3463765370"/>
                  </a:ext>
                </a:extLst>
              </a:tr>
              <a:tr h="255139">
                <a:tc>
                  <a:txBody>
                    <a:bodyPr/>
                    <a:lstStyle/>
                    <a:p>
                      <a:r>
                        <a:rPr lang="en-GB" sz="1000" dirty="0"/>
                        <a:t>Cancer Services</a:t>
                      </a:r>
                    </a:p>
                  </a:txBody>
                  <a:tcPr/>
                </a:tc>
                <a:tc>
                  <a:txBody>
                    <a:bodyPr/>
                    <a:lstStyle/>
                    <a:p>
                      <a:r>
                        <a:rPr lang="en-GB" sz="1000" dirty="0"/>
                        <a:t>14, 31 &amp; 62 Day</a:t>
                      </a:r>
                      <a:r>
                        <a:rPr lang="en-GB" sz="1000" baseline="0" dirty="0"/>
                        <a:t> Waits</a:t>
                      </a:r>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reported</a:t>
                      </a:r>
                    </a:p>
                  </a:txBody>
                  <a:tcPr/>
                </a:tc>
                <a:extLst>
                  <a:ext uri="{0D108BD9-81ED-4DB2-BD59-A6C34878D82A}">
                    <a16:rowId xmlns:a16="http://schemas.microsoft.com/office/drawing/2014/main" val="1772636353"/>
                  </a:ext>
                </a:extLst>
              </a:tr>
              <a:tr h="240988">
                <a:tc>
                  <a:txBody>
                    <a:bodyPr/>
                    <a:lstStyle/>
                    <a:p>
                      <a:r>
                        <a:rPr lang="en-GB" sz="1000" dirty="0"/>
                        <a:t>Unscheduled Care</a:t>
                      </a:r>
                    </a:p>
                  </a:txBody>
                  <a:tcPr/>
                </a:tc>
                <a:tc>
                  <a:txBody>
                    <a:bodyPr/>
                    <a:lstStyle/>
                    <a:p>
                      <a:r>
                        <a:rPr lang="en-GB" sz="1000" dirty="0"/>
                        <a:t>ED Attendances</a:t>
                      </a:r>
                      <a:r>
                        <a:rPr lang="en-GB" sz="1000" baseline="0" dirty="0"/>
                        <a:t> Waiting &lt; 4 hours</a:t>
                      </a:r>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reported</a:t>
                      </a:r>
                    </a:p>
                  </a:txBody>
                  <a:tcPr/>
                </a:tc>
                <a:extLst>
                  <a:ext uri="{0D108BD9-81ED-4DB2-BD59-A6C34878D82A}">
                    <a16:rowId xmlns:a16="http://schemas.microsoft.com/office/drawing/2014/main" val="1623480876"/>
                  </a:ext>
                </a:extLst>
              </a:tr>
              <a:tr h="386478">
                <a:tc>
                  <a:txBody>
                    <a:bodyPr/>
                    <a:lstStyle/>
                    <a:p>
                      <a:r>
                        <a:rPr lang="en-GB" sz="1000" dirty="0"/>
                        <a:t>Mental Health Services</a:t>
                      </a:r>
                    </a:p>
                  </a:txBody>
                  <a:tcPr/>
                </a:tc>
                <a:tc>
                  <a:txBody>
                    <a:bodyPr/>
                    <a:lstStyle/>
                    <a:p>
                      <a:r>
                        <a:rPr lang="en-GB" sz="1000" dirty="0"/>
                        <a:t>Child &amp; Adolescent Mental Health Waits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reported</a:t>
                      </a:r>
                    </a:p>
                  </a:txBody>
                  <a:tcPr/>
                </a:tc>
                <a:extLst>
                  <a:ext uri="{0D108BD9-81ED-4DB2-BD59-A6C34878D82A}">
                    <a16:rowId xmlns:a16="http://schemas.microsoft.com/office/drawing/2014/main" val="2486570506"/>
                  </a:ext>
                </a:extLst>
              </a:tr>
              <a:tr h="386478">
                <a:tc>
                  <a:txBody>
                    <a:bodyPr/>
                    <a:lstStyle/>
                    <a:p>
                      <a:endParaRPr lang="en-GB" sz="1000" dirty="0"/>
                    </a:p>
                  </a:txBody>
                  <a:tcPr/>
                </a:tc>
                <a:tc>
                  <a:txBody>
                    <a:bodyPr/>
                    <a:lstStyle/>
                    <a:p>
                      <a:r>
                        <a:rPr lang="en-GB" sz="1000" dirty="0"/>
                        <a:t>Adult Mental Health Waits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not reported</a:t>
                      </a:r>
                      <a:r>
                        <a:rPr lang="en-GB" sz="1000" baseline="0" dirty="0"/>
                        <a:t> – low confidence</a:t>
                      </a:r>
                    </a:p>
                  </a:txBody>
                  <a:tcPr/>
                </a:tc>
                <a:extLst>
                  <a:ext uri="{0D108BD9-81ED-4DB2-BD59-A6C34878D82A}">
                    <a16:rowId xmlns:a16="http://schemas.microsoft.com/office/drawing/2014/main" val="3091876976"/>
                  </a:ext>
                </a:extLst>
              </a:tr>
              <a:tr h="289171">
                <a:tc>
                  <a:txBody>
                    <a:bodyPr/>
                    <a:lstStyle/>
                    <a:p>
                      <a:endParaRPr lang="en-GB" sz="1000" b="1" u="sng" dirty="0"/>
                    </a:p>
                  </a:txBody>
                  <a:tcPr/>
                </a:tc>
                <a:tc>
                  <a:txBody>
                    <a:bodyPr/>
                    <a:lstStyle/>
                    <a:p>
                      <a:r>
                        <a:rPr lang="en-GB" sz="1000" dirty="0"/>
                        <a:t>Psychological Therapies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not reported</a:t>
                      </a:r>
                      <a:r>
                        <a:rPr lang="en-GB" sz="1000" baseline="0" dirty="0"/>
                        <a:t> – low confidence</a:t>
                      </a:r>
                    </a:p>
                  </a:txBody>
                  <a:tcPr/>
                </a:tc>
                <a:extLst>
                  <a:ext uri="{0D108BD9-81ED-4DB2-BD59-A6C34878D82A}">
                    <a16:rowId xmlns:a16="http://schemas.microsoft.com/office/drawing/2014/main" val="109324420"/>
                  </a:ext>
                </a:extLst>
              </a:tr>
              <a:tr h="289171">
                <a:tc>
                  <a:txBody>
                    <a:bodyPr/>
                    <a:lstStyle/>
                    <a:p>
                      <a:r>
                        <a:rPr lang="en-GB" sz="1000" b="1" u="sng" dirty="0"/>
                        <a:t>Safety</a:t>
                      </a:r>
                      <a:r>
                        <a:rPr lang="en-GB" sz="1000" b="1" u="sng" baseline="0" dirty="0"/>
                        <a:t> &amp; Quality</a:t>
                      </a:r>
                      <a:endParaRPr lang="en-GB" sz="1000" b="1" u="sng" dirty="0"/>
                    </a:p>
                  </a:txBody>
                  <a:tcPr/>
                </a:tc>
                <a:tc>
                  <a:txBody>
                    <a:bodyPr/>
                    <a:lstStyle/>
                    <a:p>
                      <a:r>
                        <a:rPr lang="en-GB" sz="1000" dirty="0"/>
                        <a:t>Antimicrobial Consumption</a:t>
                      </a:r>
                    </a:p>
                  </a:txBody>
                  <a:tcPr/>
                </a:tc>
                <a:tc>
                  <a:txBody>
                    <a:bodyPr/>
                    <a:lstStyle/>
                    <a:p>
                      <a:r>
                        <a:rPr lang="en-GB" sz="1000" dirty="0"/>
                        <a:t>undergoing validation</a:t>
                      </a:r>
                    </a:p>
                  </a:txBody>
                  <a:tcPr/>
                </a:tc>
                <a:extLst>
                  <a:ext uri="{0D108BD9-81ED-4DB2-BD59-A6C34878D82A}">
                    <a16:rowId xmlns:a16="http://schemas.microsoft.com/office/drawing/2014/main" val="3986456891"/>
                  </a:ext>
                </a:extLst>
              </a:tr>
              <a:tr h="361482">
                <a:tc>
                  <a:txBody>
                    <a:bodyPr/>
                    <a:lstStyle/>
                    <a:p>
                      <a:pPr marL="0" algn="l" defTabSz="914400" rtl="0" eaLnBrk="1" latinLnBrk="0" hangingPunct="1"/>
                      <a:endParaRPr lang="en-GB" sz="1000" kern="1200" dirty="0">
                        <a:solidFill>
                          <a:schemeClr val="dk1"/>
                        </a:solidFill>
                        <a:latin typeface="+mn-lt"/>
                        <a:ea typeface="+mn-ea"/>
                        <a:cs typeface="+mn-cs"/>
                      </a:endParaRPr>
                    </a:p>
                  </a:txBody>
                  <a:tcPr/>
                </a:tc>
                <a:tc>
                  <a:txBody>
                    <a:bodyPr/>
                    <a:lstStyle/>
                    <a:p>
                      <a:pPr marL="0" algn="l" defTabSz="914400" rtl="0" eaLnBrk="1" latinLnBrk="0" hangingPunct="1"/>
                      <a:r>
                        <a:rPr lang="en-GB" sz="1000" kern="1200" dirty="0">
                          <a:solidFill>
                            <a:schemeClr val="dk1"/>
                          </a:solidFill>
                          <a:latin typeface="+mn-lt"/>
                          <a:ea typeface="+mn-ea"/>
                          <a:cs typeface="+mn-cs"/>
                        </a:rPr>
                        <a:t>Healthcare Acquired Infections</a:t>
                      </a:r>
                      <a:r>
                        <a:rPr lang="en-GB" sz="1000" kern="1200" baseline="0" dirty="0">
                          <a:solidFill>
                            <a:schemeClr val="dk1"/>
                          </a:solidFill>
                          <a:latin typeface="+mn-lt"/>
                          <a:ea typeface="+mn-ea"/>
                          <a:cs typeface="+mn-cs"/>
                        </a:rPr>
                        <a:t> (HCAI)</a:t>
                      </a:r>
                      <a:endParaRPr lang="en-GB" sz="10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not reported</a:t>
                      </a:r>
                      <a:r>
                        <a:rPr lang="en-GB" sz="1000" baseline="0" dirty="0"/>
                        <a:t> – low confidence</a:t>
                      </a:r>
                      <a:endParaRPr lang="en-GB" sz="1000" dirty="0"/>
                    </a:p>
                  </a:txBody>
                  <a:tcPr/>
                </a:tc>
                <a:extLst>
                  <a:ext uri="{0D108BD9-81ED-4DB2-BD59-A6C34878D82A}">
                    <a16:rowId xmlns:a16="http://schemas.microsoft.com/office/drawing/2014/main" val="2476970035"/>
                  </a:ext>
                </a:extLst>
              </a:tr>
            </a:tbl>
          </a:graphicData>
        </a:graphic>
      </p:graphicFrame>
    </p:spTree>
    <p:extLst>
      <p:ext uri="{BB962C8B-B14F-4D97-AF65-F5344CB8AC3E}">
        <p14:creationId xmlns:p14="http://schemas.microsoft.com/office/powerpoint/2010/main" val="1891018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ulticoloured &quot;Being Belfast&quot; logo with colourful background for the PowerPoint presentati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txBox="1">
            <a:spLocks noGrp="1"/>
          </p:cNvSpPr>
          <p:nvPr>
            <p:ph type="title" idx="4294967295"/>
          </p:nvPr>
        </p:nvSpPr>
        <p:spPr>
          <a:xfrm>
            <a:off x="98367" y="149629"/>
            <a:ext cx="12093633" cy="400110"/>
          </a:xfrm>
          <a:prstGeom prst="rect">
            <a:avLst/>
          </a:prstGeom>
          <a:solidFill>
            <a:srgbClr val="0A4C86"/>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Section 1 – Headlines</a:t>
            </a:r>
          </a:p>
        </p:txBody>
      </p:sp>
      <p:sp>
        <p:nvSpPr>
          <p:cNvPr id="3" name="Rectangle 2"/>
          <p:cNvSpPr/>
          <p:nvPr/>
        </p:nvSpPr>
        <p:spPr>
          <a:xfrm>
            <a:off x="274320" y="1078992"/>
            <a:ext cx="9174480" cy="3785652"/>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Reporting period – </a:t>
            </a:r>
            <a:r>
              <a:rPr lang="en-GB" sz="2000" noProof="0" dirty="0">
                <a:solidFill>
                  <a:prstClr val="black"/>
                </a:solidFill>
                <a:latin typeface="Calibri" panose="020F0502020204030204"/>
              </a:rPr>
              <a:t>September</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2025 in-month performance and cumulative data April – </a:t>
            </a:r>
            <a:r>
              <a:rPr lang="en-GB" sz="2000" noProof="0" dirty="0">
                <a:solidFill>
                  <a:prstClr val="black"/>
                </a:solidFill>
                <a:latin typeface="Calibri" panose="020F0502020204030204"/>
              </a:rPr>
              <a:t>September</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2025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Ongoing confidence issues in reporting in a number of areas as we try to understand how the new data differs from reporting pre-encompass. Validation is ongoing also to ensure all relevant data is captured within reports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31 and 62 day cancer data is reported, but subject to ongoing validation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ED 12hr performance &amp; did not waits remain</a:t>
            </a:r>
            <a:r>
              <a:rPr kumimoji="0" lang="en-GB" sz="2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consistently above targets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Review DNA rates remain just</a:t>
            </a:r>
            <a:r>
              <a:rPr kumimoji="0" lang="en-GB" sz="2000" b="0" i="0" u="none" strike="noStrike" kern="1200" cap="none" spc="0" normalizeH="0" noProof="0" dirty="0">
                <a:ln>
                  <a:noFill/>
                </a:ln>
                <a:solidFill>
                  <a:prstClr val="black"/>
                </a:solidFill>
                <a:effectLst/>
                <a:uLnTx/>
                <a:uFillTx/>
                <a:latin typeface="Calibri" panose="020F0502020204030204"/>
                <a:ea typeface="+mn-ea"/>
                <a:cs typeface="+mn-cs"/>
              </a:rPr>
              <a:t> above target</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Endoscopy theatres continue to run above target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Targets not met in relation to all waiting lists. Waiting lists are subject to ongoing validation.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Patient experience report for </a:t>
            </a:r>
            <a:r>
              <a:rPr lang="en-GB" sz="2000" dirty="0">
                <a:solidFill>
                  <a:prstClr val="black"/>
                </a:solidFill>
                <a:latin typeface="Calibri" panose="020F0502020204030204"/>
              </a:rPr>
              <a:t>September</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 99%</a:t>
            </a:r>
            <a:r>
              <a:rPr kumimoji="0" lang="en-GB" sz="2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overall satisfaction</a:t>
            </a:r>
          </a:p>
        </p:txBody>
      </p:sp>
    </p:spTree>
    <p:extLst>
      <p:ext uri="{BB962C8B-B14F-4D97-AF65-F5344CB8AC3E}">
        <p14:creationId xmlns:p14="http://schemas.microsoft.com/office/powerpoint/2010/main" val="1846121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98367" y="149629"/>
            <a:ext cx="11995266" cy="400110"/>
          </a:xfrm>
          <a:prstGeom prst="rect">
            <a:avLst/>
          </a:prstGeom>
          <a:solidFill>
            <a:srgbClr val="0A4C86"/>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mn-lt"/>
                <a:ea typeface="+mn-ea"/>
                <a:cs typeface="+mn-cs"/>
              </a:rPr>
              <a:t>Section 2 – Key SOMs Indicators - Performance</a:t>
            </a:r>
          </a:p>
        </p:txBody>
      </p:sp>
      <p:graphicFrame>
        <p:nvGraphicFramePr>
          <p:cNvPr id="21" name="Table 20"/>
          <p:cNvGraphicFramePr>
            <a:graphicFrameLocks noGrp="1"/>
          </p:cNvGraphicFramePr>
          <p:nvPr>
            <p:extLst>
              <p:ext uri="{D42A27DB-BD31-4B8C-83A1-F6EECF244321}">
                <p14:modId xmlns:p14="http://schemas.microsoft.com/office/powerpoint/2010/main" val="3212670528"/>
              </p:ext>
            </p:extLst>
          </p:nvPr>
        </p:nvGraphicFramePr>
        <p:xfrm>
          <a:off x="98367" y="540327"/>
          <a:ext cx="11995266" cy="6262463"/>
        </p:xfrm>
        <a:graphic>
          <a:graphicData uri="http://schemas.openxmlformats.org/drawingml/2006/table">
            <a:tbl>
              <a:tblPr firstRow="1" bandRow="1">
                <a:tableStyleId>{5C22544A-7EE6-4342-B048-85BDC9FD1C3A}</a:tableStyleId>
              </a:tblPr>
              <a:tblGrid>
                <a:gridCol w="1489042">
                  <a:extLst>
                    <a:ext uri="{9D8B030D-6E8A-4147-A177-3AD203B41FA5}">
                      <a16:colId xmlns:a16="http://schemas.microsoft.com/office/drawing/2014/main" val="67219486"/>
                    </a:ext>
                  </a:extLst>
                </a:gridCol>
                <a:gridCol w="2319573">
                  <a:extLst>
                    <a:ext uri="{9D8B030D-6E8A-4147-A177-3AD203B41FA5}">
                      <a16:colId xmlns:a16="http://schemas.microsoft.com/office/drawing/2014/main" val="3145130481"/>
                    </a:ext>
                  </a:extLst>
                </a:gridCol>
                <a:gridCol w="689956">
                  <a:extLst>
                    <a:ext uri="{9D8B030D-6E8A-4147-A177-3AD203B41FA5}">
                      <a16:colId xmlns:a16="http://schemas.microsoft.com/office/drawing/2014/main" val="1187641680"/>
                    </a:ext>
                  </a:extLst>
                </a:gridCol>
                <a:gridCol w="1097280">
                  <a:extLst>
                    <a:ext uri="{9D8B030D-6E8A-4147-A177-3AD203B41FA5}">
                      <a16:colId xmlns:a16="http://schemas.microsoft.com/office/drawing/2014/main" val="3247098725"/>
                    </a:ext>
                  </a:extLst>
                </a:gridCol>
                <a:gridCol w="1221971">
                  <a:extLst>
                    <a:ext uri="{9D8B030D-6E8A-4147-A177-3AD203B41FA5}">
                      <a16:colId xmlns:a16="http://schemas.microsoft.com/office/drawing/2014/main" val="3934673934"/>
                    </a:ext>
                  </a:extLst>
                </a:gridCol>
                <a:gridCol w="748146">
                  <a:extLst>
                    <a:ext uri="{9D8B030D-6E8A-4147-A177-3AD203B41FA5}">
                      <a16:colId xmlns:a16="http://schemas.microsoft.com/office/drawing/2014/main" val="340205772"/>
                    </a:ext>
                  </a:extLst>
                </a:gridCol>
                <a:gridCol w="906087">
                  <a:extLst>
                    <a:ext uri="{9D8B030D-6E8A-4147-A177-3AD203B41FA5}">
                      <a16:colId xmlns:a16="http://schemas.microsoft.com/office/drawing/2014/main" val="1075718584"/>
                    </a:ext>
                  </a:extLst>
                </a:gridCol>
                <a:gridCol w="3523211">
                  <a:extLst>
                    <a:ext uri="{9D8B030D-6E8A-4147-A177-3AD203B41FA5}">
                      <a16:colId xmlns:a16="http://schemas.microsoft.com/office/drawing/2014/main" val="3167416937"/>
                    </a:ext>
                  </a:extLst>
                </a:gridCol>
              </a:tblGrid>
              <a:tr h="670164">
                <a:tc>
                  <a:txBody>
                    <a:bodyPr/>
                    <a:lstStyle/>
                    <a:p>
                      <a:r>
                        <a:rPr lang="en-GB" sz="1200" dirty="0">
                          <a:solidFill>
                            <a:schemeClr val="bg1"/>
                          </a:solidFill>
                        </a:rPr>
                        <a:t>Service Area</a:t>
                      </a:r>
                    </a:p>
                    <a:p>
                      <a:endParaRPr lang="en-GB" sz="1200" dirty="0">
                        <a:solidFill>
                          <a:schemeClr val="bg2">
                            <a:lumMod val="10000"/>
                          </a:schemeClr>
                        </a:solidFill>
                      </a:endParaRPr>
                    </a:p>
                  </a:txBody>
                  <a:tcPr>
                    <a:solidFill>
                      <a:schemeClr val="accent1">
                        <a:lumMod val="75000"/>
                      </a:schemeClr>
                    </a:solidFill>
                  </a:tcPr>
                </a:tc>
                <a:tc>
                  <a:txBody>
                    <a:bodyPr/>
                    <a:lstStyle/>
                    <a:p>
                      <a:r>
                        <a:rPr lang="en-GB" sz="1200" dirty="0"/>
                        <a:t>Metric</a:t>
                      </a:r>
                    </a:p>
                  </a:txBody>
                  <a:tcPr>
                    <a:solidFill>
                      <a:schemeClr val="accent1">
                        <a:lumMod val="75000"/>
                      </a:schemeClr>
                    </a:solidFill>
                  </a:tcPr>
                </a:tc>
                <a:tc>
                  <a:txBody>
                    <a:bodyPr/>
                    <a:lstStyle/>
                    <a:p>
                      <a:r>
                        <a:rPr lang="en-GB" sz="1200" dirty="0"/>
                        <a:t>Sept 25 Target</a:t>
                      </a:r>
                    </a:p>
                  </a:txBody>
                  <a:tcPr>
                    <a:solidFill>
                      <a:schemeClr val="accent1">
                        <a:lumMod val="75000"/>
                      </a:schemeClr>
                    </a:solidFill>
                  </a:tcPr>
                </a:tc>
                <a:tc>
                  <a:txBody>
                    <a:bodyPr/>
                    <a:lstStyle/>
                    <a:p>
                      <a:r>
                        <a:rPr lang="en-GB" sz="1200" dirty="0"/>
                        <a:t>Sept 25 In-month Performance</a:t>
                      </a:r>
                    </a:p>
                  </a:txBody>
                  <a:tcPr>
                    <a:solidFill>
                      <a:schemeClr val="accent1">
                        <a:lumMod val="75000"/>
                      </a:schemeClr>
                    </a:solidFill>
                  </a:tcPr>
                </a:tc>
                <a:tc>
                  <a:txBody>
                    <a:bodyPr/>
                    <a:lstStyle/>
                    <a:p>
                      <a:r>
                        <a:rPr lang="en-GB" sz="1200" dirty="0"/>
                        <a:t>Cumulative Activity YTD/</a:t>
                      </a:r>
                      <a:r>
                        <a:rPr lang="en-GB" sz="1200" dirty="0" err="1"/>
                        <a:t>Qtr</a:t>
                      </a:r>
                      <a:r>
                        <a:rPr lang="en-GB" sz="1200" dirty="0"/>
                        <a:t> end</a:t>
                      </a:r>
                    </a:p>
                  </a:txBody>
                  <a:tcPr>
                    <a:solidFill>
                      <a:schemeClr val="accent1">
                        <a:lumMod val="75000"/>
                      </a:schemeClr>
                    </a:solidFill>
                  </a:tcPr>
                </a:tc>
                <a:tc>
                  <a:txBody>
                    <a:bodyPr/>
                    <a:lstStyle/>
                    <a:p>
                      <a:pPr algn="ctr"/>
                      <a:r>
                        <a:rPr lang="en-GB" sz="1200" dirty="0"/>
                        <a:t>Rag Status</a:t>
                      </a:r>
                    </a:p>
                    <a:p>
                      <a:pPr algn="ctr"/>
                      <a:r>
                        <a:rPr lang="en-GB" sz="1200" dirty="0">
                          <a:solidFill>
                            <a:schemeClr val="bg1"/>
                          </a:solidFill>
                        </a:rPr>
                        <a:t>Sept 25</a:t>
                      </a:r>
                    </a:p>
                  </a:txBody>
                  <a:tcPr>
                    <a:solidFill>
                      <a:schemeClr val="accent1">
                        <a:lumMod val="75000"/>
                      </a:schemeClr>
                    </a:solidFill>
                  </a:tcPr>
                </a:tc>
                <a:tc>
                  <a:txBody>
                    <a:bodyPr/>
                    <a:lstStyle/>
                    <a:p>
                      <a:r>
                        <a:rPr lang="en-GB" sz="1200" dirty="0"/>
                        <a:t>Rag Status</a:t>
                      </a:r>
                    </a:p>
                    <a:p>
                      <a:r>
                        <a:rPr lang="en-GB" sz="1200" dirty="0"/>
                        <a:t>YTD/</a:t>
                      </a:r>
                      <a:r>
                        <a:rPr lang="en-GB" sz="1200" dirty="0" err="1"/>
                        <a:t>Qtr</a:t>
                      </a:r>
                      <a:r>
                        <a:rPr lang="en-GB" sz="1200" dirty="0"/>
                        <a:t> end</a:t>
                      </a:r>
                    </a:p>
                  </a:txBody>
                  <a:tcPr>
                    <a:solidFill>
                      <a:schemeClr val="accent1">
                        <a:lumMod val="75000"/>
                      </a:schemeClr>
                    </a:solidFill>
                  </a:tcPr>
                </a:tc>
                <a:tc>
                  <a:txBody>
                    <a:bodyPr/>
                    <a:lstStyle/>
                    <a:p>
                      <a:r>
                        <a:rPr lang="en-GB" sz="1200" dirty="0"/>
                        <a:t>Chart</a:t>
                      </a:r>
                    </a:p>
                  </a:txBody>
                  <a:tcPr>
                    <a:solidFill>
                      <a:schemeClr val="accent1">
                        <a:lumMod val="75000"/>
                      </a:schemeClr>
                    </a:solidFill>
                  </a:tcPr>
                </a:tc>
                <a:extLst>
                  <a:ext uri="{0D108BD9-81ED-4DB2-BD59-A6C34878D82A}">
                    <a16:rowId xmlns:a16="http://schemas.microsoft.com/office/drawing/2014/main" val="258680681"/>
                  </a:ext>
                </a:extLst>
              </a:tr>
              <a:tr h="14279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Performance</a:t>
                      </a:r>
                      <a:r>
                        <a:rPr lang="en-GB" sz="1200" b="1" baseline="0" dirty="0"/>
                        <a:t> - </a:t>
                      </a:r>
                      <a:r>
                        <a:rPr lang="en-GB" sz="1200" b="1" dirty="0"/>
                        <a:t>Unscheduled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Patients Not Waiting in ED – Mater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1% reduction compared to 2024/25</a:t>
                      </a:r>
                    </a:p>
                  </a:txBody>
                  <a:tcPr/>
                </a:tc>
                <a:tc>
                  <a:txBody>
                    <a:bodyPr/>
                    <a:lstStyle/>
                    <a:p>
                      <a:r>
                        <a:rPr lang="en-GB" sz="1100" dirty="0"/>
                        <a:t>19.3%</a:t>
                      </a:r>
                    </a:p>
                  </a:txBody>
                  <a:tcPr/>
                </a:tc>
                <a:tc>
                  <a:txBody>
                    <a:bodyPr/>
                    <a:lstStyle/>
                    <a:p>
                      <a:r>
                        <a:rPr lang="en-GB" sz="1100" dirty="0"/>
                        <a:t>12.7% - </a:t>
                      </a:r>
                    </a:p>
                    <a:p>
                      <a:r>
                        <a:rPr lang="en-GB" sz="1100" dirty="0"/>
                        <a:t>6.6%</a:t>
                      </a:r>
                      <a:r>
                        <a:rPr lang="en-GB" sz="1100" baseline="0" dirty="0"/>
                        <a:t> under target</a:t>
                      </a:r>
                      <a:endParaRPr lang="en-GB" sz="1100" dirty="0"/>
                    </a:p>
                  </a:txBody>
                  <a:tcPr/>
                </a:tc>
                <a:tc>
                  <a:txBody>
                    <a:bodyPr/>
                    <a:lstStyle/>
                    <a:p>
                      <a:r>
                        <a:rPr lang="en-GB" sz="1100" b="1" dirty="0"/>
                        <a:t>13.9% against</a:t>
                      </a:r>
                      <a:r>
                        <a:rPr lang="en-GB" sz="1100" b="1" baseline="0" dirty="0"/>
                        <a:t> a target of 18.2%</a:t>
                      </a:r>
                    </a:p>
                    <a:p>
                      <a:endParaRPr lang="en-GB" sz="1100" b="1" baseline="0" dirty="0"/>
                    </a:p>
                    <a:p>
                      <a:r>
                        <a:rPr lang="en-GB" sz="1100" b="0" baseline="0" dirty="0"/>
                        <a:t>(3,016 out of 21,687)</a:t>
                      </a:r>
                      <a:endParaRPr lang="en-GB" sz="1100" b="0" dirty="0"/>
                    </a:p>
                  </a:txBody>
                  <a:tcPr/>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923528376"/>
                  </a:ext>
                </a:extLst>
              </a:tr>
              <a:tr h="1468044">
                <a:tc>
                  <a:txBody>
                    <a:bodyPr/>
                    <a:lstStyle/>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Patients Not Waiting in ED - RBHSC</a:t>
                      </a:r>
                    </a:p>
                    <a:p>
                      <a:endParaRPr lang="en-GB" sz="1100" dirty="0"/>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1% reduction compared to 2024/25</a:t>
                      </a:r>
                    </a:p>
                    <a:p>
                      <a:endParaRPr lang="en-GB" sz="1100" dirty="0"/>
                    </a:p>
                  </a:txBody>
                  <a:tcPr marL="60960" marR="60960" marT="30480" marB="30480"/>
                </a:tc>
                <a:tc>
                  <a:txBody>
                    <a:bodyPr/>
                    <a:lstStyle/>
                    <a:p>
                      <a:r>
                        <a:rPr lang="en-GB" sz="1100" dirty="0"/>
                        <a:t>3.3%</a:t>
                      </a:r>
                    </a:p>
                  </a:txBody>
                  <a:tcPr marL="60960" marR="60960" marT="30480" marB="30480"/>
                </a:tc>
                <a:tc>
                  <a:txBody>
                    <a:bodyPr/>
                    <a:lstStyle/>
                    <a:p>
                      <a:r>
                        <a:rPr lang="en-GB" sz="1100" dirty="0"/>
                        <a:t>2.3% - </a:t>
                      </a:r>
                    </a:p>
                    <a:p>
                      <a:r>
                        <a:rPr lang="en-GB" sz="1100" dirty="0"/>
                        <a:t>1% below</a:t>
                      </a:r>
                      <a:r>
                        <a:rPr lang="en-GB" sz="1100" baseline="0" dirty="0"/>
                        <a:t> </a:t>
                      </a:r>
                      <a:r>
                        <a:rPr lang="en-GB" sz="1100" dirty="0"/>
                        <a:t>target</a:t>
                      </a:r>
                    </a:p>
                  </a:txBody>
                  <a:tcPr marL="60960" marR="60960" marT="30480" marB="30480"/>
                </a:tc>
                <a:tc>
                  <a:txBody>
                    <a:bodyPr/>
                    <a:lstStyle/>
                    <a:p>
                      <a:r>
                        <a:rPr lang="en-GB" sz="1100" b="1" dirty="0"/>
                        <a:t>3.4%</a:t>
                      </a:r>
                      <a:r>
                        <a:rPr lang="en-GB" sz="1100" b="1" baseline="0" dirty="0"/>
                        <a:t> against a target of 5.5%</a:t>
                      </a:r>
                    </a:p>
                    <a:p>
                      <a:endParaRPr lang="en-GB" sz="1100" b="1" baseline="0" dirty="0"/>
                    </a:p>
                    <a:p>
                      <a:r>
                        <a:rPr lang="en-GB" sz="1100" b="0" baseline="0" dirty="0"/>
                        <a:t>(686 out of 19,925)</a:t>
                      </a:r>
                      <a:endParaRPr lang="en-GB" sz="1100" b="0" dirty="0"/>
                    </a:p>
                  </a:txBody>
                  <a:tcPr/>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741225911"/>
                  </a:ext>
                </a:extLst>
              </a:tr>
              <a:tr h="1294223">
                <a:tc>
                  <a:txBody>
                    <a:bodyPr/>
                    <a:lstStyle/>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Patients Not Waiting in ED - RVH</a:t>
                      </a:r>
                    </a:p>
                    <a:p>
                      <a:endParaRPr lang="en-GB" sz="1100" dirty="0"/>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1% reduction compared to 2024/25</a:t>
                      </a:r>
                    </a:p>
                    <a:p>
                      <a:endParaRPr lang="en-GB" sz="1100" dirty="0"/>
                    </a:p>
                  </a:txBody>
                  <a:tcPr marL="60960" marR="60960" marT="30480" marB="30480"/>
                </a:tc>
                <a:tc>
                  <a:txBody>
                    <a:bodyPr/>
                    <a:lstStyle/>
                    <a:p>
                      <a:r>
                        <a:rPr lang="en-GB" sz="1100" dirty="0"/>
                        <a:t>14.43%</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12.28%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2.15% under target</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10.77% against</a:t>
                      </a:r>
                      <a:r>
                        <a:rPr lang="en-GB" sz="1100" b="1" baseline="0" dirty="0"/>
                        <a:t> a target of 15.8%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baseline="0" dirty="0"/>
                        <a:t>(4,344 out of 40,322)</a:t>
                      </a:r>
                      <a:endParaRPr lang="en-GB" sz="1100" b="0" dirty="0"/>
                    </a:p>
                  </a:txBody>
                  <a:tcPr marL="60960" marR="60960" marT="30480" marB="30480"/>
                </a:tc>
                <a:tc>
                  <a:txBody>
                    <a:bodyPr/>
                    <a:lstStyle/>
                    <a:p>
                      <a:endParaRPr lang="en-GB" sz="1100" dirty="0"/>
                    </a:p>
                    <a:p>
                      <a:endParaRPr lang="en-GB" sz="1100" dirty="0"/>
                    </a:p>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326959614"/>
                  </a:ext>
                </a:extLst>
              </a:tr>
              <a:tr h="1323190">
                <a:tc>
                  <a:txBody>
                    <a:bodyPr/>
                    <a:lstStyle/>
                    <a:p>
                      <a:endParaRPr lang="en-GB" sz="1200"/>
                    </a:p>
                  </a:txBody>
                  <a:tcPr/>
                </a:tc>
                <a:tc>
                  <a:txBody>
                    <a:bodyPr/>
                    <a:lstStyle/>
                    <a:p>
                      <a:r>
                        <a:rPr lang="en-GB" sz="1100" dirty="0"/>
                        <a:t>ED – 12 Hour Target *</a:t>
                      </a:r>
                    </a:p>
                    <a:p>
                      <a:endParaRPr lang="en-GB" sz="1100" dirty="0"/>
                    </a:p>
                    <a:p>
                      <a:r>
                        <a:rPr lang="en-GB" sz="1000" b="1" dirty="0"/>
                        <a:t>Reduce</a:t>
                      </a:r>
                      <a:r>
                        <a:rPr lang="en-GB" sz="1000" b="1" baseline="0" dirty="0"/>
                        <a:t> the n</a:t>
                      </a:r>
                      <a:r>
                        <a:rPr lang="en-GB" sz="1000" b="1" dirty="0"/>
                        <a:t>umber of patients waiting &gt; 12 hours in </a:t>
                      </a:r>
                      <a:r>
                        <a:rPr lang="en-GB" sz="1000" b="1" dirty="0">
                          <a:solidFill>
                            <a:schemeClr val="tx1"/>
                          </a:solidFill>
                        </a:rPr>
                        <a:t>ED during 24/25 </a:t>
                      </a:r>
                      <a:r>
                        <a:rPr lang="en-GB" sz="1000" b="1" dirty="0"/>
                        <a:t>by 10%</a:t>
                      </a:r>
                    </a:p>
                  </a:txBody>
                  <a:tcPr marL="60960" marR="60960" marT="30480" marB="30480"/>
                </a:tc>
                <a:tc>
                  <a:txBody>
                    <a:bodyPr/>
                    <a:lstStyle/>
                    <a:p>
                      <a:r>
                        <a:rPr lang="en-GB" sz="1100" dirty="0"/>
                        <a:t>2,664</a:t>
                      </a:r>
                    </a:p>
                  </a:txBody>
                  <a:tcPr marL="60960" marR="60960" marT="30480" marB="30480"/>
                </a:tc>
                <a:tc>
                  <a:txBody>
                    <a:bodyPr/>
                    <a:lstStyle/>
                    <a:p>
                      <a:r>
                        <a:rPr lang="en-GB" sz="1100" dirty="0"/>
                        <a:t>2,430 patients waited &gt;</a:t>
                      </a:r>
                      <a:r>
                        <a:rPr lang="en-GB" sz="1100" baseline="0" dirty="0"/>
                        <a:t> 12 hours during September.</a:t>
                      </a:r>
                      <a:endParaRPr lang="en-GB" sz="1100" dirty="0"/>
                    </a:p>
                    <a:p>
                      <a:endParaRPr lang="en-GB" sz="1100" dirty="0"/>
                    </a:p>
                    <a:p>
                      <a:r>
                        <a:rPr lang="en-GB" sz="1100" dirty="0"/>
                        <a:t>234 patients under expected target</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-15.28% - 14,543 out of 81,934</a:t>
                      </a:r>
                    </a:p>
                  </a:txBody>
                  <a:tcPr/>
                </a:tc>
                <a:tc>
                  <a:txBody>
                    <a:bodyPr/>
                    <a:lstStyle/>
                    <a:p>
                      <a:endParaRPr lang="en-GB" sz="1100" dirty="0"/>
                    </a:p>
                    <a:p>
                      <a:endParaRPr lang="en-GB" sz="1100" dirty="0"/>
                    </a:p>
                    <a:p>
                      <a:endParaRPr lang="en-GB" sz="1100" dirty="0"/>
                    </a:p>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780395889"/>
                  </a:ext>
                </a:extLst>
              </a:tr>
            </a:tbl>
          </a:graphicData>
        </a:graphic>
      </p:graphicFrame>
      <p:pic>
        <p:nvPicPr>
          <p:cNvPr id="22" name="Picture 21" descr="Green RAG circle icon indicating that this has been achieved"/>
          <p:cNvPicPr>
            <a:picLocks noChangeAspect="1"/>
          </p:cNvPicPr>
          <p:nvPr/>
        </p:nvPicPr>
        <p:blipFill>
          <a:blip r:embed="rId3"/>
          <a:stretch>
            <a:fillRect/>
          </a:stretch>
        </p:blipFill>
        <p:spPr>
          <a:xfrm>
            <a:off x="7110825" y="1760766"/>
            <a:ext cx="335309" cy="335309"/>
          </a:xfrm>
          <a:prstGeom prst="rect">
            <a:avLst/>
          </a:prstGeom>
        </p:spPr>
      </p:pic>
      <p:pic>
        <p:nvPicPr>
          <p:cNvPr id="24" name="Picture 23" descr="Green RAG circle icon indicating that this has been achieved "/>
          <p:cNvPicPr>
            <a:picLocks noChangeAspect="1"/>
          </p:cNvPicPr>
          <p:nvPr/>
        </p:nvPicPr>
        <p:blipFill>
          <a:blip r:embed="rId3"/>
          <a:stretch>
            <a:fillRect/>
          </a:stretch>
        </p:blipFill>
        <p:spPr>
          <a:xfrm>
            <a:off x="7110824" y="4536704"/>
            <a:ext cx="335309" cy="335309"/>
          </a:xfrm>
          <a:prstGeom prst="rect">
            <a:avLst/>
          </a:prstGeom>
        </p:spPr>
      </p:pic>
      <p:pic>
        <p:nvPicPr>
          <p:cNvPr id="25" name="Picture 24" descr="Green RAG circle icon indicating that this has been achieved "/>
          <p:cNvPicPr>
            <a:picLocks noChangeAspect="1"/>
          </p:cNvPicPr>
          <p:nvPr/>
        </p:nvPicPr>
        <p:blipFill>
          <a:blip r:embed="rId3"/>
          <a:stretch>
            <a:fillRect/>
          </a:stretch>
        </p:blipFill>
        <p:spPr>
          <a:xfrm>
            <a:off x="7110823" y="5893703"/>
            <a:ext cx="335309" cy="335309"/>
          </a:xfrm>
          <a:prstGeom prst="rect">
            <a:avLst/>
          </a:prstGeom>
        </p:spPr>
      </p:pic>
      <p:pic>
        <p:nvPicPr>
          <p:cNvPr id="30" name="Picture 29" descr="Green RAG circle icon indicating that this has been achieved "/>
          <p:cNvPicPr>
            <a:picLocks noChangeAspect="1"/>
          </p:cNvPicPr>
          <p:nvPr/>
        </p:nvPicPr>
        <p:blipFill>
          <a:blip r:embed="rId3"/>
          <a:stretch>
            <a:fillRect/>
          </a:stretch>
        </p:blipFill>
        <p:spPr>
          <a:xfrm>
            <a:off x="7962914" y="1760767"/>
            <a:ext cx="335309" cy="335309"/>
          </a:xfrm>
          <a:prstGeom prst="rect">
            <a:avLst/>
          </a:prstGeom>
        </p:spPr>
      </p:pic>
      <p:pic>
        <p:nvPicPr>
          <p:cNvPr id="31" name="Picture 30" descr="Green RAG circle icon indicating that this has been achieved "/>
          <p:cNvPicPr>
            <a:picLocks noChangeAspect="1"/>
          </p:cNvPicPr>
          <p:nvPr/>
        </p:nvPicPr>
        <p:blipFill>
          <a:blip r:embed="rId3"/>
          <a:stretch>
            <a:fillRect/>
          </a:stretch>
        </p:blipFill>
        <p:spPr>
          <a:xfrm>
            <a:off x="7962914" y="3196608"/>
            <a:ext cx="335309" cy="335309"/>
          </a:xfrm>
          <a:prstGeom prst="rect">
            <a:avLst/>
          </a:prstGeom>
        </p:spPr>
      </p:pic>
      <p:pic>
        <p:nvPicPr>
          <p:cNvPr id="32" name="Picture 31" descr="Green RAG circle icon indicating that this has been achieved "/>
          <p:cNvPicPr>
            <a:picLocks noChangeAspect="1"/>
          </p:cNvPicPr>
          <p:nvPr/>
        </p:nvPicPr>
        <p:blipFill>
          <a:blip r:embed="rId3"/>
          <a:stretch>
            <a:fillRect/>
          </a:stretch>
        </p:blipFill>
        <p:spPr>
          <a:xfrm>
            <a:off x="7962913" y="4536703"/>
            <a:ext cx="335309" cy="335309"/>
          </a:xfrm>
          <a:prstGeom prst="rect">
            <a:avLst/>
          </a:prstGeom>
        </p:spPr>
      </p:pic>
      <p:pic>
        <p:nvPicPr>
          <p:cNvPr id="33" name="Picture 32" descr="Green RAG circle icon indicating that this has been achieved "/>
          <p:cNvPicPr>
            <a:picLocks noChangeAspect="1"/>
          </p:cNvPicPr>
          <p:nvPr/>
        </p:nvPicPr>
        <p:blipFill>
          <a:blip r:embed="rId3"/>
          <a:stretch>
            <a:fillRect/>
          </a:stretch>
        </p:blipFill>
        <p:spPr>
          <a:xfrm>
            <a:off x="8009510" y="5893704"/>
            <a:ext cx="335309" cy="335309"/>
          </a:xfrm>
          <a:prstGeom prst="rect">
            <a:avLst/>
          </a:prstGeom>
        </p:spPr>
      </p:pic>
      <p:pic>
        <p:nvPicPr>
          <p:cNvPr id="18" name="Picture 17" descr="Green RAG circle icon indicating that this has been achieved "/>
          <p:cNvPicPr>
            <a:picLocks noChangeAspect="1"/>
          </p:cNvPicPr>
          <p:nvPr/>
        </p:nvPicPr>
        <p:blipFill>
          <a:blip r:embed="rId3"/>
          <a:stretch>
            <a:fillRect/>
          </a:stretch>
        </p:blipFill>
        <p:spPr>
          <a:xfrm>
            <a:off x="7110822" y="3196608"/>
            <a:ext cx="335309" cy="335309"/>
          </a:xfrm>
          <a:prstGeom prst="rect">
            <a:avLst/>
          </a:prstGeom>
        </p:spPr>
      </p:pic>
      <p:pic>
        <p:nvPicPr>
          <p:cNvPr id="5" name="Picture 4" descr="Graph chart showing Mater - Patients not Waiting in ED Target 1% reduction compared to 2024/25"/>
          <p:cNvPicPr>
            <a:picLocks noChangeAspect="1"/>
          </p:cNvPicPr>
          <p:nvPr/>
        </p:nvPicPr>
        <p:blipFill>
          <a:blip r:embed="rId4"/>
          <a:stretch>
            <a:fillRect/>
          </a:stretch>
        </p:blipFill>
        <p:spPr>
          <a:xfrm>
            <a:off x="8611323" y="1244951"/>
            <a:ext cx="3417193" cy="1349043"/>
          </a:xfrm>
          <a:prstGeom prst="rect">
            <a:avLst/>
          </a:prstGeom>
        </p:spPr>
      </p:pic>
      <p:pic>
        <p:nvPicPr>
          <p:cNvPr id="6" name="Picture 5" descr="Line Drawing Graph showing Childrens - Patients not Waiting in ED  (target 1% reduction compared to 2024/25) "/>
          <p:cNvPicPr>
            <a:picLocks noChangeAspect="1"/>
          </p:cNvPicPr>
          <p:nvPr/>
        </p:nvPicPr>
        <p:blipFill>
          <a:blip r:embed="rId5"/>
          <a:stretch>
            <a:fillRect/>
          </a:stretch>
        </p:blipFill>
        <p:spPr>
          <a:xfrm>
            <a:off x="8611323" y="2658733"/>
            <a:ext cx="3417193" cy="1414503"/>
          </a:xfrm>
          <a:prstGeom prst="rect">
            <a:avLst/>
          </a:prstGeom>
        </p:spPr>
      </p:pic>
      <p:pic>
        <p:nvPicPr>
          <p:cNvPr id="7" name="Picture 6" descr="Line Drawing Graph showing Royal - Patients not Waiting in ED  (target 1% reduction compared to 2024/25) "/>
          <p:cNvPicPr>
            <a:picLocks noChangeAspect="1"/>
          </p:cNvPicPr>
          <p:nvPr/>
        </p:nvPicPr>
        <p:blipFill>
          <a:blip r:embed="rId6"/>
          <a:stretch>
            <a:fillRect/>
          </a:stretch>
        </p:blipFill>
        <p:spPr>
          <a:xfrm>
            <a:off x="8611322" y="4104917"/>
            <a:ext cx="3417193" cy="1279752"/>
          </a:xfrm>
          <a:prstGeom prst="rect">
            <a:avLst/>
          </a:prstGeom>
        </p:spPr>
      </p:pic>
      <p:pic>
        <p:nvPicPr>
          <p:cNvPr id="11" name="Picture 10" descr="Graph showing ED 12 Hour Performance target 10% decrease on 2024/25 outturn "/>
          <p:cNvPicPr>
            <a:picLocks noChangeAspect="1"/>
          </p:cNvPicPr>
          <p:nvPr/>
        </p:nvPicPr>
        <p:blipFill>
          <a:blip r:embed="rId7"/>
          <a:stretch>
            <a:fillRect/>
          </a:stretch>
        </p:blipFill>
        <p:spPr>
          <a:xfrm>
            <a:off x="8611322" y="5393871"/>
            <a:ext cx="3417193" cy="1408919"/>
          </a:xfrm>
          <a:prstGeom prst="rect">
            <a:avLst/>
          </a:prstGeom>
        </p:spPr>
      </p:pic>
    </p:spTree>
    <p:extLst>
      <p:ext uri="{BB962C8B-B14F-4D97-AF65-F5344CB8AC3E}">
        <p14:creationId xmlns:p14="http://schemas.microsoft.com/office/powerpoint/2010/main" val="3080009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98367" y="120238"/>
            <a:ext cx="11995266" cy="400110"/>
          </a:xfrm>
          <a:prstGeom prst="rect">
            <a:avLst/>
          </a:prstGeom>
          <a:solidFill>
            <a:srgbClr val="0A4C86"/>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mn-lt"/>
                <a:ea typeface="+mn-ea"/>
                <a:cs typeface="+mn-cs"/>
              </a:rPr>
              <a:t>Section 2 – Key SOMs Indicators – Performance </a:t>
            </a:r>
          </a:p>
        </p:txBody>
      </p:sp>
      <p:graphicFrame>
        <p:nvGraphicFramePr>
          <p:cNvPr id="21" name="Table 20"/>
          <p:cNvGraphicFramePr>
            <a:graphicFrameLocks noGrp="1"/>
          </p:cNvGraphicFramePr>
          <p:nvPr>
            <p:extLst>
              <p:ext uri="{D42A27DB-BD31-4B8C-83A1-F6EECF244321}">
                <p14:modId xmlns:p14="http://schemas.microsoft.com/office/powerpoint/2010/main" val="1296877845"/>
              </p:ext>
            </p:extLst>
          </p:nvPr>
        </p:nvGraphicFramePr>
        <p:xfrm>
          <a:off x="98367" y="540328"/>
          <a:ext cx="11995266" cy="6234546"/>
        </p:xfrm>
        <a:graphic>
          <a:graphicData uri="http://schemas.openxmlformats.org/drawingml/2006/table">
            <a:tbl>
              <a:tblPr firstRow="1" bandRow="1">
                <a:tableStyleId>{5C22544A-7EE6-4342-B048-85BDC9FD1C3A}</a:tableStyleId>
              </a:tblPr>
              <a:tblGrid>
                <a:gridCol w="1489042">
                  <a:extLst>
                    <a:ext uri="{9D8B030D-6E8A-4147-A177-3AD203B41FA5}">
                      <a16:colId xmlns:a16="http://schemas.microsoft.com/office/drawing/2014/main" val="67219486"/>
                    </a:ext>
                  </a:extLst>
                </a:gridCol>
                <a:gridCol w="2319573">
                  <a:extLst>
                    <a:ext uri="{9D8B030D-6E8A-4147-A177-3AD203B41FA5}">
                      <a16:colId xmlns:a16="http://schemas.microsoft.com/office/drawing/2014/main" val="3145130481"/>
                    </a:ext>
                  </a:extLst>
                </a:gridCol>
                <a:gridCol w="689956">
                  <a:extLst>
                    <a:ext uri="{9D8B030D-6E8A-4147-A177-3AD203B41FA5}">
                      <a16:colId xmlns:a16="http://schemas.microsoft.com/office/drawing/2014/main" val="1187641680"/>
                    </a:ext>
                  </a:extLst>
                </a:gridCol>
                <a:gridCol w="1105593">
                  <a:extLst>
                    <a:ext uri="{9D8B030D-6E8A-4147-A177-3AD203B41FA5}">
                      <a16:colId xmlns:a16="http://schemas.microsoft.com/office/drawing/2014/main" val="3247098725"/>
                    </a:ext>
                  </a:extLst>
                </a:gridCol>
                <a:gridCol w="1213658">
                  <a:extLst>
                    <a:ext uri="{9D8B030D-6E8A-4147-A177-3AD203B41FA5}">
                      <a16:colId xmlns:a16="http://schemas.microsoft.com/office/drawing/2014/main" val="3934673934"/>
                    </a:ext>
                  </a:extLst>
                </a:gridCol>
                <a:gridCol w="739833">
                  <a:extLst>
                    <a:ext uri="{9D8B030D-6E8A-4147-A177-3AD203B41FA5}">
                      <a16:colId xmlns:a16="http://schemas.microsoft.com/office/drawing/2014/main" val="340205772"/>
                    </a:ext>
                  </a:extLst>
                </a:gridCol>
                <a:gridCol w="914400">
                  <a:extLst>
                    <a:ext uri="{9D8B030D-6E8A-4147-A177-3AD203B41FA5}">
                      <a16:colId xmlns:a16="http://schemas.microsoft.com/office/drawing/2014/main" val="1075718584"/>
                    </a:ext>
                  </a:extLst>
                </a:gridCol>
                <a:gridCol w="3523211">
                  <a:extLst>
                    <a:ext uri="{9D8B030D-6E8A-4147-A177-3AD203B41FA5}">
                      <a16:colId xmlns:a16="http://schemas.microsoft.com/office/drawing/2014/main" val="3167416937"/>
                    </a:ext>
                  </a:extLst>
                </a:gridCol>
              </a:tblGrid>
              <a:tr h="646185">
                <a:tc>
                  <a:txBody>
                    <a:bodyPr/>
                    <a:lstStyle/>
                    <a:p>
                      <a:r>
                        <a:rPr lang="en-GB" sz="1200" dirty="0">
                          <a:solidFill>
                            <a:schemeClr val="bg1"/>
                          </a:solidFill>
                        </a:rPr>
                        <a:t>Service Area</a:t>
                      </a:r>
                    </a:p>
                  </a:txBody>
                  <a:tcPr>
                    <a:solidFill>
                      <a:schemeClr val="accent1">
                        <a:lumMod val="75000"/>
                      </a:schemeClr>
                    </a:solidFill>
                  </a:tcPr>
                </a:tc>
                <a:tc>
                  <a:txBody>
                    <a:bodyPr/>
                    <a:lstStyle/>
                    <a:p>
                      <a:r>
                        <a:rPr lang="en-GB" sz="1200" dirty="0"/>
                        <a:t>Metric</a:t>
                      </a:r>
                    </a:p>
                  </a:txBody>
                  <a:tcPr>
                    <a:solidFill>
                      <a:schemeClr val="accent1">
                        <a:lumMod val="75000"/>
                      </a:schemeClr>
                    </a:solidFill>
                  </a:tcPr>
                </a:tc>
                <a:tc>
                  <a:txBody>
                    <a:bodyPr/>
                    <a:lstStyle/>
                    <a:p>
                      <a:r>
                        <a:rPr lang="en-GB" sz="1200" dirty="0"/>
                        <a:t>Sept 25 Target</a:t>
                      </a:r>
                    </a:p>
                  </a:txBody>
                  <a:tcPr>
                    <a:solidFill>
                      <a:schemeClr val="accent1">
                        <a:lumMod val="75000"/>
                      </a:schemeClr>
                    </a:solidFill>
                  </a:tcPr>
                </a:tc>
                <a:tc>
                  <a:txBody>
                    <a:bodyPr/>
                    <a:lstStyle/>
                    <a:p>
                      <a:r>
                        <a:rPr lang="en-GB" sz="1200" dirty="0"/>
                        <a:t>Sept 25 In-month Performance</a:t>
                      </a:r>
                    </a:p>
                  </a:txBody>
                  <a:tcPr>
                    <a:solidFill>
                      <a:schemeClr val="accent1">
                        <a:lumMod val="75000"/>
                      </a:schemeClr>
                    </a:solidFill>
                  </a:tcPr>
                </a:tc>
                <a:tc>
                  <a:txBody>
                    <a:bodyPr/>
                    <a:lstStyle/>
                    <a:p>
                      <a:r>
                        <a:rPr lang="en-GB" sz="1200" dirty="0"/>
                        <a:t>Cumulative Activity YTD/</a:t>
                      </a:r>
                      <a:r>
                        <a:rPr lang="en-GB" sz="1200" dirty="0" err="1"/>
                        <a:t>Qtr</a:t>
                      </a:r>
                      <a:r>
                        <a:rPr lang="en-GB" sz="1200" dirty="0"/>
                        <a:t> end</a:t>
                      </a:r>
                    </a:p>
                  </a:txBody>
                  <a:tcPr>
                    <a:solidFill>
                      <a:schemeClr val="accent1">
                        <a:lumMod val="75000"/>
                      </a:schemeClr>
                    </a:solidFill>
                  </a:tcPr>
                </a:tc>
                <a:tc>
                  <a:txBody>
                    <a:bodyPr/>
                    <a:lstStyle/>
                    <a:p>
                      <a:pPr algn="ctr"/>
                      <a:r>
                        <a:rPr lang="en-GB" sz="1200" dirty="0"/>
                        <a:t>Rag Status</a:t>
                      </a:r>
                    </a:p>
                    <a:p>
                      <a:pPr algn="ctr"/>
                      <a:r>
                        <a:rPr lang="en-GB" sz="1200" dirty="0">
                          <a:solidFill>
                            <a:schemeClr val="bg1"/>
                          </a:solidFill>
                        </a:rPr>
                        <a:t>Sept 25</a:t>
                      </a:r>
                    </a:p>
                  </a:txBody>
                  <a:tcPr>
                    <a:solidFill>
                      <a:schemeClr val="accent1">
                        <a:lumMod val="75000"/>
                      </a:schemeClr>
                    </a:solidFill>
                  </a:tcPr>
                </a:tc>
                <a:tc>
                  <a:txBody>
                    <a:bodyPr/>
                    <a:lstStyle/>
                    <a:p>
                      <a:r>
                        <a:rPr lang="en-GB" sz="1200" dirty="0"/>
                        <a:t>Rag Status</a:t>
                      </a:r>
                    </a:p>
                    <a:p>
                      <a:r>
                        <a:rPr lang="en-GB" sz="1200" dirty="0"/>
                        <a:t>YTD/</a:t>
                      </a:r>
                      <a:r>
                        <a:rPr lang="en-GB" sz="1200" dirty="0" err="1"/>
                        <a:t>Qtr</a:t>
                      </a:r>
                      <a:r>
                        <a:rPr lang="en-GB" sz="1200" dirty="0"/>
                        <a:t> end</a:t>
                      </a:r>
                    </a:p>
                  </a:txBody>
                  <a:tcPr>
                    <a:solidFill>
                      <a:schemeClr val="accent1">
                        <a:lumMod val="75000"/>
                      </a:schemeClr>
                    </a:solidFill>
                  </a:tcPr>
                </a:tc>
                <a:tc>
                  <a:txBody>
                    <a:bodyPr/>
                    <a:lstStyle/>
                    <a:p>
                      <a:r>
                        <a:rPr lang="en-GB" sz="1200" dirty="0"/>
                        <a:t>Chart</a:t>
                      </a:r>
                    </a:p>
                  </a:txBody>
                  <a:tcPr>
                    <a:solidFill>
                      <a:schemeClr val="accent1">
                        <a:lumMod val="75000"/>
                      </a:schemeClr>
                    </a:solidFill>
                  </a:tcPr>
                </a:tc>
                <a:extLst>
                  <a:ext uri="{0D108BD9-81ED-4DB2-BD59-A6C34878D82A}">
                    <a16:rowId xmlns:a16="http://schemas.microsoft.com/office/drawing/2014/main" val="258680681"/>
                  </a:ext>
                </a:extLst>
              </a:tr>
              <a:tr h="14415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Performance</a:t>
                      </a:r>
                      <a:r>
                        <a:rPr lang="en-GB" sz="1200" b="1" dirty="0"/>
                        <a:t> -Unscheduled Care</a:t>
                      </a:r>
                    </a:p>
                    <a:p>
                      <a:endParaRPr lang="en-GB" sz="1200" dirty="0"/>
                    </a:p>
                  </a:txBody>
                  <a:tcPr/>
                </a:tc>
                <a:tc>
                  <a:txBody>
                    <a:bodyPr/>
                    <a:lstStyle/>
                    <a:p>
                      <a:r>
                        <a:rPr lang="en-GB" sz="1100" dirty="0"/>
                        <a:t>Complex Delayed Discharges – Mater </a:t>
                      </a:r>
                    </a:p>
                    <a:p>
                      <a:endParaRPr lang="en-GB" sz="1100" dirty="0"/>
                    </a:p>
                    <a:p>
                      <a:r>
                        <a:rPr lang="en-GB" sz="1000" b="1" dirty="0"/>
                        <a:t>Target - The number</a:t>
                      </a:r>
                      <a:r>
                        <a:rPr lang="en-GB" sz="1000" b="1" baseline="0" dirty="0"/>
                        <a:t> of complex discharges on any Saturday and Sunday should be at least 60% of the average daily number of complex discharges from Mon-Fri in that week</a:t>
                      </a:r>
                      <a:r>
                        <a:rPr lang="en-GB" sz="900" baseline="0" dirty="0"/>
                        <a:t>.</a:t>
                      </a:r>
                      <a:endParaRPr lang="en-GB" sz="900" dirty="0"/>
                    </a:p>
                  </a:txBody>
                  <a:tcPr marL="60960" marR="60960" marT="30480" marB="30480"/>
                </a:tc>
                <a:tc>
                  <a:txBody>
                    <a:bodyPr/>
                    <a:lstStyle/>
                    <a:p>
                      <a:r>
                        <a:rPr lang="en-GB" sz="1100" dirty="0"/>
                        <a:t>60%</a:t>
                      </a:r>
                    </a:p>
                  </a:txBody>
                  <a:tcPr marL="60960" marR="60960" marT="30480" marB="30480"/>
                </a:tc>
                <a:tc>
                  <a:txBody>
                    <a:bodyPr/>
                    <a:lstStyle/>
                    <a:p>
                      <a:r>
                        <a:rPr lang="en-GB" sz="1100" dirty="0"/>
                        <a:t>11.65%</a:t>
                      </a:r>
                    </a:p>
                  </a:txBody>
                  <a:tcPr marL="60960" marR="60960" marT="30480" marB="30480"/>
                </a:tc>
                <a:tc>
                  <a:txBody>
                    <a:bodyPr/>
                    <a:lstStyle/>
                    <a:p>
                      <a:r>
                        <a:rPr lang="en-GB" sz="1100" b="1" baseline="0" dirty="0"/>
                        <a:t> 15.51%        </a:t>
                      </a:r>
                      <a:endParaRPr lang="en-GB" sz="1100" b="1" dirty="0"/>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923528376"/>
                  </a:ext>
                </a:extLst>
              </a:tr>
              <a:tr h="1504410">
                <a:tc>
                  <a:txBody>
                    <a:bodyPr/>
                    <a:lstStyle/>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Complex Delayed Discharges – RVH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 The number</a:t>
                      </a:r>
                      <a:r>
                        <a:rPr lang="en-GB" sz="1000" b="1" baseline="0" dirty="0"/>
                        <a:t> of complex discharges on any Saturday and Sunday should be at least 60% of the average daily number of complex discharges from Mon-Fri in that week</a:t>
                      </a:r>
                      <a:r>
                        <a:rPr lang="en-GB" sz="1000" baseline="0" dirty="0"/>
                        <a:t>.</a:t>
                      </a:r>
                      <a:endParaRPr lang="en-GB" sz="1000" dirty="0"/>
                    </a:p>
                  </a:txBody>
                  <a:tcPr marL="60960" marR="60960" marT="30480" marB="30480"/>
                </a:tc>
                <a:tc>
                  <a:txBody>
                    <a:bodyPr/>
                    <a:lstStyle/>
                    <a:p>
                      <a:r>
                        <a:rPr lang="en-GB" sz="1100" dirty="0"/>
                        <a:t>60%</a:t>
                      </a:r>
                    </a:p>
                  </a:txBody>
                  <a:tcPr marL="60960" marR="60960" marT="30480" marB="30480"/>
                </a:tc>
                <a:tc>
                  <a:txBody>
                    <a:bodyPr/>
                    <a:lstStyle/>
                    <a:p>
                      <a:r>
                        <a:rPr lang="en-GB" sz="1100" dirty="0"/>
                        <a:t>16.47%</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t>18.28%        </a:t>
                      </a:r>
                      <a:endParaRPr lang="en-GB" sz="1100" b="1" dirty="0"/>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741225911"/>
                  </a:ext>
                </a:extLst>
              </a:tr>
              <a:tr h="1306568">
                <a:tc>
                  <a:txBody>
                    <a:bodyPr/>
                    <a:lstStyle/>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Hip Fractures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- 95%</a:t>
                      </a:r>
                      <a:r>
                        <a:rPr lang="en-GB" sz="1000" b="1" baseline="0" dirty="0"/>
                        <a:t> of patients where clinically appropriate, wait no longer than 48 hours for inpatient treatment</a:t>
                      </a:r>
                      <a:endParaRPr lang="en-GB" sz="1000" b="1" dirty="0"/>
                    </a:p>
                  </a:txBody>
                  <a:tcPr marL="60960" marR="60960" marT="30480" marB="30480"/>
                </a:tc>
                <a:tc>
                  <a:txBody>
                    <a:bodyPr/>
                    <a:lstStyle/>
                    <a:p>
                      <a:r>
                        <a:rPr lang="en-GB" sz="1100" dirty="0"/>
                        <a:t>95%</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52.83%</a:t>
                      </a:r>
                      <a:r>
                        <a:rPr lang="en-GB" sz="11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r>
                        <a:rPr lang="en-GB" sz="1100" dirty="0"/>
                        <a:t>28 out of 53 seen &lt;48hrs </a:t>
                      </a:r>
                    </a:p>
                  </a:txBody>
                  <a:tcPr marL="60960" marR="60960" marT="30480" marB="30480"/>
                </a:tc>
                <a:tc>
                  <a:txBody>
                    <a:bodyPr/>
                    <a:lstStyle/>
                    <a:p>
                      <a:r>
                        <a:rPr lang="en-GB" sz="1100" b="1" baseline="0" dirty="0"/>
                        <a:t>42.06</a:t>
                      </a:r>
                      <a:r>
                        <a:rPr lang="en-GB" sz="1100" b="1" dirty="0"/>
                        <a:t>% </a:t>
                      </a:r>
                    </a:p>
                    <a:p>
                      <a:endParaRPr lang="en-GB" sz="1100" b="1" dirty="0"/>
                    </a:p>
                    <a:p>
                      <a:r>
                        <a:rPr lang="en-GB" sz="1100" b="1" dirty="0"/>
                        <a:t>151 out of 359</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326959614"/>
                  </a:ext>
                </a:extLst>
              </a:tr>
              <a:tr h="1335811">
                <a:tc>
                  <a:txBody>
                    <a:bodyPr/>
                    <a:lstStyle/>
                    <a:p>
                      <a:endParaRPr lang="en-GB"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Other</a:t>
                      </a:r>
                      <a:r>
                        <a:rPr lang="en-GB" sz="1100" baseline="0" dirty="0"/>
                        <a:t> Fractures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a:t>Target - 95% of other fractures, where clinically appropriate, wait no longer than 7 days for inpatient treatment for fractures</a:t>
                      </a:r>
                      <a:endParaRPr lang="en-GB" sz="1000" b="1" dirty="0"/>
                    </a:p>
                  </a:txBody>
                  <a:tcPr marL="60960" marR="60960" marT="30480" marB="30480"/>
                </a:tc>
                <a:tc>
                  <a:txBody>
                    <a:bodyPr/>
                    <a:lstStyle/>
                    <a:p>
                      <a:r>
                        <a:rPr lang="en-GB" sz="1100" dirty="0"/>
                        <a:t>95%</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85.16%</a:t>
                      </a:r>
                      <a:r>
                        <a:rPr lang="en-GB" sz="11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r>
                        <a:rPr lang="en-GB" sz="1100" dirty="0"/>
                        <a:t>109 out of 128 treated within 7</a:t>
                      </a:r>
                      <a:r>
                        <a:rPr lang="en-GB" sz="1100" baseline="0" dirty="0"/>
                        <a:t> days</a:t>
                      </a: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t>86.83</a:t>
                      </a:r>
                      <a:r>
                        <a:rPr lang="en-GB" sz="1100" b="1" dirty="0"/>
                        <a:t>% </a:t>
                      </a:r>
                    </a:p>
                    <a:p>
                      <a:endParaRPr lang="en-GB" sz="1100" b="1" dirty="0"/>
                    </a:p>
                    <a:p>
                      <a:r>
                        <a:rPr lang="en-GB" sz="1100" b="1" dirty="0"/>
                        <a:t>699 out of 805</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780395889"/>
                  </a:ext>
                </a:extLst>
              </a:tr>
            </a:tbl>
          </a:graphicData>
        </a:graphic>
      </p:graphicFrame>
      <p:pic>
        <p:nvPicPr>
          <p:cNvPr id="17" name="Picture 16" descr="Red Triangle Icon from RAG status, indicating not achieved or complete "/>
          <p:cNvPicPr>
            <a:picLocks noChangeAspect="1"/>
          </p:cNvPicPr>
          <p:nvPr/>
        </p:nvPicPr>
        <p:blipFill>
          <a:blip r:embed="rId3"/>
          <a:stretch>
            <a:fillRect/>
          </a:stretch>
        </p:blipFill>
        <p:spPr>
          <a:xfrm>
            <a:off x="7083155" y="1721148"/>
            <a:ext cx="354425" cy="346884"/>
          </a:xfrm>
          <a:prstGeom prst="rect">
            <a:avLst/>
          </a:prstGeom>
        </p:spPr>
      </p:pic>
      <p:pic>
        <p:nvPicPr>
          <p:cNvPr id="18" name="Picture 17" descr="Red Triangle Icon from RAG status, indicating not achieved or complete "/>
          <p:cNvPicPr>
            <a:picLocks noChangeAspect="1"/>
          </p:cNvPicPr>
          <p:nvPr/>
        </p:nvPicPr>
        <p:blipFill>
          <a:blip r:embed="rId3"/>
          <a:stretch>
            <a:fillRect/>
          </a:stretch>
        </p:blipFill>
        <p:spPr>
          <a:xfrm>
            <a:off x="7083155" y="3147749"/>
            <a:ext cx="354425" cy="346884"/>
          </a:xfrm>
          <a:prstGeom prst="rect">
            <a:avLst/>
          </a:prstGeom>
        </p:spPr>
      </p:pic>
      <p:pic>
        <p:nvPicPr>
          <p:cNvPr id="19" name="Picture 18" descr="Red Triangle Icon from RAG status, indicating not achieved or complete "/>
          <p:cNvPicPr>
            <a:picLocks noChangeAspect="1"/>
          </p:cNvPicPr>
          <p:nvPr/>
        </p:nvPicPr>
        <p:blipFill>
          <a:blip r:embed="rId3"/>
          <a:stretch>
            <a:fillRect/>
          </a:stretch>
        </p:blipFill>
        <p:spPr>
          <a:xfrm>
            <a:off x="7083155" y="4501938"/>
            <a:ext cx="354425" cy="346884"/>
          </a:xfrm>
          <a:prstGeom prst="rect">
            <a:avLst/>
          </a:prstGeom>
        </p:spPr>
      </p:pic>
      <p:pic>
        <p:nvPicPr>
          <p:cNvPr id="40" name="Picture 39" descr="Red Triangle Icon from RAG status, indicating not achieved or complete "/>
          <p:cNvPicPr>
            <a:picLocks noChangeAspect="1"/>
          </p:cNvPicPr>
          <p:nvPr/>
        </p:nvPicPr>
        <p:blipFill>
          <a:blip r:embed="rId3"/>
          <a:stretch>
            <a:fillRect/>
          </a:stretch>
        </p:blipFill>
        <p:spPr>
          <a:xfrm>
            <a:off x="7960055" y="1715379"/>
            <a:ext cx="354425" cy="346884"/>
          </a:xfrm>
          <a:prstGeom prst="rect">
            <a:avLst/>
          </a:prstGeom>
        </p:spPr>
      </p:pic>
      <p:pic>
        <p:nvPicPr>
          <p:cNvPr id="41" name="Picture 40" descr="Red Triangle Icon from RAG status, indicating not achieved or complete "/>
          <p:cNvPicPr>
            <a:picLocks noChangeAspect="1"/>
          </p:cNvPicPr>
          <p:nvPr/>
        </p:nvPicPr>
        <p:blipFill>
          <a:blip r:embed="rId3"/>
          <a:stretch>
            <a:fillRect/>
          </a:stretch>
        </p:blipFill>
        <p:spPr>
          <a:xfrm>
            <a:off x="7950849" y="3141980"/>
            <a:ext cx="354425" cy="346884"/>
          </a:xfrm>
          <a:prstGeom prst="rect">
            <a:avLst/>
          </a:prstGeom>
        </p:spPr>
      </p:pic>
      <p:pic>
        <p:nvPicPr>
          <p:cNvPr id="42" name="Picture 41" descr="Red Triangle Icon from RAG status, indicating not achieved or complete "/>
          <p:cNvPicPr>
            <a:picLocks noChangeAspect="1"/>
          </p:cNvPicPr>
          <p:nvPr/>
        </p:nvPicPr>
        <p:blipFill>
          <a:blip r:embed="rId3"/>
          <a:stretch>
            <a:fillRect/>
          </a:stretch>
        </p:blipFill>
        <p:spPr>
          <a:xfrm>
            <a:off x="7960055" y="4501938"/>
            <a:ext cx="354425" cy="346884"/>
          </a:xfrm>
          <a:prstGeom prst="rect">
            <a:avLst/>
          </a:prstGeom>
        </p:spPr>
      </p:pic>
      <p:pic>
        <p:nvPicPr>
          <p:cNvPr id="43" name="Picture 42" descr="Red Triangle Icon from RAG status, indicating not achieved or complete "/>
          <p:cNvPicPr>
            <a:picLocks noChangeAspect="1"/>
          </p:cNvPicPr>
          <p:nvPr/>
        </p:nvPicPr>
        <p:blipFill>
          <a:blip r:embed="rId3"/>
          <a:stretch>
            <a:fillRect/>
          </a:stretch>
        </p:blipFill>
        <p:spPr>
          <a:xfrm>
            <a:off x="7960055" y="5861895"/>
            <a:ext cx="354425" cy="346884"/>
          </a:xfrm>
          <a:prstGeom prst="rect">
            <a:avLst/>
          </a:prstGeom>
        </p:spPr>
      </p:pic>
      <p:pic>
        <p:nvPicPr>
          <p:cNvPr id="5" name="Picture 4" descr="Graph showing Mater Weekend Discharges - Complex (target 60% of total actual weekday complex discharges) "/>
          <p:cNvPicPr>
            <a:picLocks noChangeAspect="1"/>
          </p:cNvPicPr>
          <p:nvPr/>
        </p:nvPicPr>
        <p:blipFill>
          <a:blip r:embed="rId4"/>
          <a:stretch>
            <a:fillRect/>
          </a:stretch>
        </p:blipFill>
        <p:spPr>
          <a:xfrm>
            <a:off x="8636861" y="1215248"/>
            <a:ext cx="3383343" cy="1334457"/>
          </a:xfrm>
          <a:prstGeom prst="rect">
            <a:avLst/>
          </a:prstGeom>
        </p:spPr>
      </p:pic>
      <p:pic>
        <p:nvPicPr>
          <p:cNvPr id="6" name="Picture 5" descr="Graph showing Royal Weekend Discharges - Complex (target 60% of total actual weekday complex discharges) "/>
          <p:cNvPicPr>
            <a:picLocks noChangeAspect="1"/>
          </p:cNvPicPr>
          <p:nvPr/>
        </p:nvPicPr>
        <p:blipFill>
          <a:blip r:embed="rId5"/>
          <a:stretch>
            <a:fillRect/>
          </a:stretch>
        </p:blipFill>
        <p:spPr>
          <a:xfrm>
            <a:off x="8636861" y="2693324"/>
            <a:ext cx="3383343" cy="1387953"/>
          </a:xfrm>
          <a:prstGeom prst="rect">
            <a:avLst/>
          </a:prstGeom>
        </p:spPr>
      </p:pic>
      <p:pic>
        <p:nvPicPr>
          <p:cNvPr id="10" name="Picture 9" descr="Graph showing % Fracture patients for Neck of Femur &lt; 48 hours tarfet - 95%"/>
          <p:cNvPicPr>
            <a:picLocks noChangeAspect="1"/>
          </p:cNvPicPr>
          <p:nvPr/>
        </p:nvPicPr>
        <p:blipFill>
          <a:blip r:embed="rId6"/>
          <a:stretch>
            <a:fillRect/>
          </a:stretch>
        </p:blipFill>
        <p:spPr>
          <a:xfrm>
            <a:off x="8636860" y="4145258"/>
            <a:ext cx="3383343" cy="1266330"/>
          </a:xfrm>
          <a:prstGeom prst="rect">
            <a:avLst/>
          </a:prstGeom>
        </p:spPr>
      </p:pic>
      <p:pic>
        <p:nvPicPr>
          <p:cNvPr id="11" name="Picture 10" descr="Graph showing % Fracture patients treated &lt; 7 days target - 95%"/>
          <p:cNvPicPr>
            <a:picLocks noChangeAspect="1"/>
          </p:cNvPicPr>
          <p:nvPr/>
        </p:nvPicPr>
        <p:blipFill>
          <a:blip r:embed="rId7"/>
          <a:stretch>
            <a:fillRect/>
          </a:stretch>
        </p:blipFill>
        <p:spPr>
          <a:xfrm>
            <a:off x="8636860" y="5470271"/>
            <a:ext cx="3383343" cy="1245920"/>
          </a:xfrm>
          <a:prstGeom prst="rect">
            <a:avLst/>
          </a:prstGeom>
        </p:spPr>
      </p:pic>
      <p:pic>
        <p:nvPicPr>
          <p:cNvPr id="22" name="Picture 21" descr="Red Triangle from RAG status indicated not done or complete"/>
          <p:cNvPicPr>
            <a:picLocks noChangeAspect="1"/>
          </p:cNvPicPr>
          <p:nvPr/>
        </p:nvPicPr>
        <p:blipFill>
          <a:blip r:embed="rId3"/>
          <a:stretch>
            <a:fillRect/>
          </a:stretch>
        </p:blipFill>
        <p:spPr>
          <a:xfrm>
            <a:off x="7083155" y="5861895"/>
            <a:ext cx="354425" cy="346884"/>
          </a:xfrm>
          <a:prstGeom prst="rect">
            <a:avLst/>
          </a:prstGeom>
        </p:spPr>
      </p:pic>
    </p:spTree>
    <p:extLst>
      <p:ext uri="{BB962C8B-B14F-4D97-AF65-F5344CB8AC3E}">
        <p14:creationId xmlns:p14="http://schemas.microsoft.com/office/powerpoint/2010/main" val="4001361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98367" y="149629"/>
            <a:ext cx="11995266" cy="400110"/>
          </a:xfrm>
          <a:prstGeom prst="rect">
            <a:avLst/>
          </a:prstGeom>
          <a:solidFill>
            <a:srgbClr val="0A4C86"/>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mn-lt"/>
                <a:ea typeface="+mn-ea"/>
                <a:cs typeface="+mn-cs"/>
              </a:rPr>
              <a:t>Section 2 – Key SOMs Indicators Performance</a:t>
            </a:r>
          </a:p>
        </p:txBody>
      </p:sp>
      <p:graphicFrame>
        <p:nvGraphicFramePr>
          <p:cNvPr id="21" name="Table 20"/>
          <p:cNvGraphicFramePr>
            <a:graphicFrameLocks noGrp="1"/>
          </p:cNvGraphicFramePr>
          <p:nvPr>
            <p:extLst>
              <p:ext uri="{D42A27DB-BD31-4B8C-83A1-F6EECF244321}">
                <p14:modId xmlns:p14="http://schemas.microsoft.com/office/powerpoint/2010/main" val="373786598"/>
              </p:ext>
            </p:extLst>
          </p:nvPr>
        </p:nvGraphicFramePr>
        <p:xfrm>
          <a:off x="98367" y="540327"/>
          <a:ext cx="11995266" cy="6262047"/>
        </p:xfrm>
        <a:graphic>
          <a:graphicData uri="http://schemas.openxmlformats.org/drawingml/2006/table">
            <a:tbl>
              <a:tblPr firstRow="1" bandRow="1">
                <a:tableStyleId>{5C22544A-7EE6-4342-B048-85BDC9FD1C3A}</a:tableStyleId>
              </a:tblPr>
              <a:tblGrid>
                <a:gridCol w="1489042">
                  <a:extLst>
                    <a:ext uri="{9D8B030D-6E8A-4147-A177-3AD203B41FA5}">
                      <a16:colId xmlns:a16="http://schemas.microsoft.com/office/drawing/2014/main" val="67219486"/>
                    </a:ext>
                  </a:extLst>
                </a:gridCol>
                <a:gridCol w="2319573">
                  <a:extLst>
                    <a:ext uri="{9D8B030D-6E8A-4147-A177-3AD203B41FA5}">
                      <a16:colId xmlns:a16="http://schemas.microsoft.com/office/drawing/2014/main" val="3145130481"/>
                    </a:ext>
                  </a:extLst>
                </a:gridCol>
                <a:gridCol w="689956">
                  <a:extLst>
                    <a:ext uri="{9D8B030D-6E8A-4147-A177-3AD203B41FA5}">
                      <a16:colId xmlns:a16="http://schemas.microsoft.com/office/drawing/2014/main" val="1187641680"/>
                    </a:ext>
                  </a:extLst>
                </a:gridCol>
                <a:gridCol w="1088967">
                  <a:extLst>
                    <a:ext uri="{9D8B030D-6E8A-4147-A177-3AD203B41FA5}">
                      <a16:colId xmlns:a16="http://schemas.microsoft.com/office/drawing/2014/main" val="3247098725"/>
                    </a:ext>
                  </a:extLst>
                </a:gridCol>
                <a:gridCol w="1230284">
                  <a:extLst>
                    <a:ext uri="{9D8B030D-6E8A-4147-A177-3AD203B41FA5}">
                      <a16:colId xmlns:a16="http://schemas.microsoft.com/office/drawing/2014/main" val="3934673934"/>
                    </a:ext>
                  </a:extLst>
                </a:gridCol>
                <a:gridCol w="764771">
                  <a:extLst>
                    <a:ext uri="{9D8B030D-6E8A-4147-A177-3AD203B41FA5}">
                      <a16:colId xmlns:a16="http://schemas.microsoft.com/office/drawing/2014/main" val="340205772"/>
                    </a:ext>
                  </a:extLst>
                </a:gridCol>
                <a:gridCol w="889462">
                  <a:extLst>
                    <a:ext uri="{9D8B030D-6E8A-4147-A177-3AD203B41FA5}">
                      <a16:colId xmlns:a16="http://schemas.microsoft.com/office/drawing/2014/main" val="1075718584"/>
                    </a:ext>
                  </a:extLst>
                </a:gridCol>
                <a:gridCol w="3523211">
                  <a:extLst>
                    <a:ext uri="{9D8B030D-6E8A-4147-A177-3AD203B41FA5}">
                      <a16:colId xmlns:a16="http://schemas.microsoft.com/office/drawing/2014/main" val="3167416937"/>
                    </a:ext>
                  </a:extLst>
                </a:gridCol>
              </a:tblGrid>
              <a:tr h="619881">
                <a:tc>
                  <a:txBody>
                    <a:bodyPr/>
                    <a:lstStyle/>
                    <a:p>
                      <a:r>
                        <a:rPr lang="en-GB" sz="1200" dirty="0">
                          <a:solidFill>
                            <a:schemeClr val="bg1"/>
                          </a:solidFill>
                        </a:rPr>
                        <a:t>Service Area</a:t>
                      </a:r>
                    </a:p>
                  </a:txBody>
                  <a:tcPr>
                    <a:solidFill>
                      <a:schemeClr val="accent1">
                        <a:lumMod val="75000"/>
                      </a:schemeClr>
                    </a:solidFill>
                  </a:tcPr>
                </a:tc>
                <a:tc>
                  <a:txBody>
                    <a:bodyPr/>
                    <a:lstStyle/>
                    <a:p>
                      <a:r>
                        <a:rPr lang="en-GB" sz="1200" dirty="0"/>
                        <a:t>Metric</a:t>
                      </a:r>
                    </a:p>
                  </a:txBody>
                  <a:tcPr>
                    <a:solidFill>
                      <a:schemeClr val="accent1">
                        <a:lumMod val="75000"/>
                      </a:schemeClr>
                    </a:solidFill>
                  </a:tcPr>
                </a:tc>
                <a:tc>
                  <a:txBody>
                    <a:bodyPr/>
                    <a:lstStyle/>
                    <a:p>
                      <a:r>
                        <a:rPr lang="en-GB" sz="1200" dirty="0"/>
                        <a:t>Sept 25 Target</a:t>
                      </a:r>
                    </a:p>
                  </a:txBody>
                  <a:tcPr>
                    <a:solidFill>
                      <a:schemeClr val="accent1">
                        <a:lumMod val="75000"/>
                      </a:schemeClr>
                    </a:solidFill>
                  </a:tcPr>
                </a:tc>
                <a:tc>
                  <a:txBody>
                    <a:bodyPr/>
                    <a:lstStyle/>
                    <a:p>
                      <a:r>
                        <a:rPr lang="en-GB" sz="1200" dirty="0"/>
                        <a:t>Sept 25 In-month Performance</a:t>
                      </a:r>
                    </a:p>
                  </a:txBody>
                  <a:tcPr>
                    <a:solidFill>
                      <a:schemeClr val="accent1">
                        <a:lumMod val="75000"/>
                      </a:schemeClr>
                    </a:solidFill>
                  </a:tcPr>
                </a:tc>
                <a:tc>
                  <a:txBody>
                    <a:bodyPr/>
                    <a:lstStyle/>
                    <a:p>
                      <a:r>
                        <a:rPr lang="en-GB" sz="1200" dirty="0"/>
                        <a:t>Cumulative Activity YTD/</a:t>
                      </a:r>
                      <a:r>
                        <a:rPr lang="en-GB" sz="1200" dirty="0" err="1"/>
                        <a:t>Qtr</a:t>
                      </a:r>
                      <a:r>
                        <a:rPr lang="en-GB" sz="1200" dirty="0"/>
                        <a:t> end</a:t>
                      </a:r>
                    </a:p>
                  </a:txBody>
                  <a:tcPr>
                    <a:solidFill>
                      <a:schemeClr val="accent1">
                        <a:lumMod val="75000"/>
                      </a:schemeClr>
                    </a:solidFill>
                  </a:tcPr>
                </a:tc>
                <a:tc>
                  <a:txBody>
                    <a:bodyPr/>
                    <a:lstStyle/>
                    <a:p>
                      <a:pPr algn="ctr"/>
                      <a:r>
                        <a:rPr lang="en-GB" sz="1200" dirty="0"/>
                        <a:t>Rag Status</a:t>
                      </a:r>
                    </a:p>
                    <a:p>
                      <a:pPr algn="ctr"/>
                      <a:r>
                        <a:rPr lang="en-GB" sz="1200" dirty="0">
                          <a:solidFill>
                            <a:schemeClr val="bg1"/>
                          </a:solidFill>
                        </a:rPr>
                        <a:t>Sept 25</a:t>
                      </a:r>
                    </a:p>
                  </a:txBody>
                  <a:tcPr>
                    <a:solidFill>
                      <a:schemeClr val="accent1">
                        <a:lumMod val="75000"/>
                      </a:schemeClr>
                    </a:solidFill>
                  </a:tcPr>
                </a:tc>
                <a:tc>
                  <a:txBody>
                    <a:bodyPr/>
                    <a:lstStyle/>
                    <a:p>
                      <a:r>
                        <a:rPr lang="en-GB" sz="1200" dirty="0"/>
                        <a:t>Rag Status</a:t>
                      </a:r>
                    </a:p>
                    <a:p>
                      <a:r>
                        <a:rPr lang="en-GB" sz="1200" dirty="0"/>
                        <a:t>YTD/</a:t>
                      </a:r>
                      <a:r>
                        <a:rPr lang="en-GB" sz="1200" dirty="0" err="1"/>
                        <a:t>Qtr</a:t>
                      </a:r>
                      <a:r>
                        <a:rPr lang="en-GB" sz="1200" baseline="0" dirty="0"/>
                        <a:t> end</a:t>
                      </a:r>
                      <a:endParaRPr lang="en-GB" sz="1200" dirty="0"/>
                    </a:p>
                  </a:txBody>
                  <a:tcPr>
                    <a:solidFill>
                      <a:schemeClr val="accent1">
                        <a:lumMod val="75000"/>
                      </a:schemeClr>
                    </a:solidFill>
                  </a:tcPr>
                </a:tc>
                <a:tc>
                  <a:txBody>
                    <a:bodyPr/>
                    <a:lstStyle/>
                    <a:p>
                      <a:r>
                        <a:rPr lang="en-GB" sz="1200" dirty="0"/>
                        <a:t>Chart</a:t>
                      </a:r>
                    </a:p>
                  </a:txBody>
                  <a:tcPr>
                    <a:solidFill>
                      <a:schemeClr val="accent1">
                        <a:lumMod val="75000"/>
                      </a:schemeClr>
                    </a:solidFill>
                  </a:tcPr>
                </a:tc>
                <a:extLst>
                  <a:ext uri="{0D108BD9-81ED-4DB2-BD59-A6C34878D82A}">
                    <a16:rowId xmlns:a16="http://schemas.microsoft.com/office/drawing/2014/main" val="258680681"/>
                  </a:ext>
                </a:extLst>
              </a:tr>
              <a:tr h="14279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Performance</a:t>
                      </a:r>
                      <a:r>
                        <a:rPr lang="en-GB" sz="1200" b="1" dirty="0"/>
                        <a:t> -Scheduled Care</a:t>
                      </a:r>
                    </a:p>
                    <a:p>
                      <a:endParaRPr lang="en-GB" sz="1200" dirty="0"/>
                    </a:p>
                  </a:txBody>
                  <a:tcPr/>
                </a:tc>
                <a:tc>
                  <a:txBody>
                    <a:bodyPr/>
                    <a:lstStyle/>
                    <a:p>
                      <a:r>
                        <a:rPr lang="en-GB" sz="1100" baseline="0" dirty="0"/>
                        <a:t>DNA rates for </a:t>
                      </a:r>
                      <a:r>
                        <a:rPr lang="en-GB" sz="1100" b="1" baseline="0" dirty="0"/>
                        <a:t>New</a:t>
                      </a:r>
                      <a:r>
                        <a:rPr lang="en-GB" sz="1100" baseline="0" dirty="0"/>
                        <a:t> consultant outpatient appointments</a:t>
                      </a:r>
                    </a:p>
                    <a:p>
                      <a:endParaRPr lang="en-GB" sz="1100" baseline="0" dirty="0"/>
                    </a:p>
                    <a:p>
                      <a:endParaRPr lang="en-GB" sz="1100" baseline="0" dirty="0"/>
                    </a:p>
                    <a:p>
                      <a:r>
                        <a:rPr lang="en-GB" sz="1000" b="1" baseline="0" dirty="0"/>
                        <a:t>Target – maximum 5%</a:t>
                      </a:r>
                      <a:endParaRPr lang="en-GB" sz="1000" b="1" dirty="0"/>
                    </a:p>
                  </a:txBody>
                  <a:tcPr marL="60960" marR="60960" marT="30480" marB="30480"/>
                </a:tc>
                <a:tc>
                  <a:txBody>
                    <a:bodyPr/>
                    <a:lstStyle/>
                    <a:p>
                      <a:r>
                        <a:rPr lang="en-GB" sz="1100" dirty="0"/>
                        <a:t>5%</a:t>
                      </a:r>
                    </a:p>
                  </a:txBody>
                  <a:tcPr marL="60960" marR="60960" marT="30480" marB="30480"/>
                </a:tc>
                <a:tc>
                  <a:txBody>
                    <a:bodyPr/>
                    <a:lstStyle/>
                    <a:p>
                      <a:r>
                        <a:rPr lang="en-GB" sz="1100" dirty="0"/>
                        <a:t>7.41%</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7.93%</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923528376"/>
                  </a:ext>
                </a:extLst>
              </a:tr>
              <a:tr h="1431626">
                <a:tc>
                  <a:txBody>
                    <a:bodyPr/>
                    <a:lstStyle/>
                    <a:p>
                      <a:endParaRPr lang="en-GB" sz="1200" dirty="0"/>
                    </a:p>
                  </a:txBody>
                  <a:tcPr/>
                </a:tc>
                <a:tc>
                  <a:txBody>
                    <a:bodyPr/>
                    <a:lstStyle/>
                    <a:p>
                      <a:r>
                        <a:rPr lang="en-GB" sz="1100" baseline="0" dirty="0"/>
                        <a:t>DNA rates for </a:t>
                      </a:r>
                      <a:r>
                        <a:rPr lang="en-GB" sz="1100" b="1" baseline="0" dirty="0"/>
                        <a:t>Review </a:t>
                      </a:r>
                      <a:r>
                        <a:rPr lang="en-GB" sz="1100" baseline="0" dirty="0"/>
                        <a:t>consultant outpatient appointments</a:t>
                      </a:r>
                    </a:p>
                    <a:p>
                      <a:endParaRPr lang="en-GB" sz="1100" baseline="0" dirty="0"/>
                    </a:p>
                    <a:p>
                      <a:endParaRPr lang="en-GB" sz="1100" baseline="0" dirty="0"/>
                    </a:p>
                    <a:p>
                      <a:r>
                        <a:rPr lang="en-GB" sz="1000" b="1" baseline="0" dirty="0"/>
                        <a:t>Target – maximum 8%</a:t>
                      </a:r>
                      <a:endParaRPr lang="en-GB" sz="1000" b="1" dirty="0"/>
                    </a:p>
                  </a:txBody>
                  <a:tcPr marL="60960" marR="60960" marT="30480" marB="30480"/>
                </a:tc>
                <a:tc>
                  <a:txBody>
                    <a:bodyPr/>
                    <a:lstStyle/>
                    <a:p>
                      <a:r>
                        <a:rPr lang="en-GB" sz="1100" dirty="0"/>
                        <a:t>8%</a:t>
                      </a:r>
                    </a:p>
                  </a:txBody>
                  <a:tcPr marL="60960" marR="60960" marT="30480" marB="30480"/>
                </a:tc>
                <a:tc>
                  <a:txBody>
                    <a:bodyPr/>
                    <a:lstStyle/>
                    <a:p>
                      <a:r>
                        <a:rPr lang="en-GB" sz="1100" dirty="0"/>
                        <a:t>8.18%</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8.57%</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741225911"/>
                  </a:ext>
                </a:extLst>
              </a:tr>
              <a:tr h="1354975">
                <a:tc>
                  <a:txBody>
                    <a:bodyPr/>
                    <a:lstStyle/>
                    <a:p>
                      <a:endParaRPr lang="en-GB" sz="1200" dirty="0"/>
                    </a:p>
                  </a:txBody>
                  <a:tcPr/>
                </a:tc>
                <a:tc>
                  <a:txBody>
                    <a:bodyPr/>
                    <a:lstStyle/>
                    <a:p>
                      <a:r>
                        <a:rPr lang="en-GB" sz="1100" dirty="0"/>
                        <a:t>Theatre DNA Rates– Main Theatres</a:t>
                      </a:r>
                    </a:p>
                    <a:p>
                      <a:endParaRPr lang="en-GB" sz="1100" dirty="0"/>
                    </a:p>
                    <a:p>
                      <a:endParaRPr lang="en-GB" sz="1100" dirty="0"/>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a:t>Target – maximum 5%</a:t>
                      </a:r>
                      <a:endParaRPr lang="en-GB" sz="1000" b="1" dirty="0"/>
                    </a:p>
                    <a:p>
                      <a:endParaRPr lang="en-GB" sz="1100" dirty="0"/>
                    </a:p>
                  </a:txBody>
                  <a:tcPr marL="60960" marR="60960" marT="30480" marB="30480"/>
                </a:tc>
                <a:tc>
                  <a:txBody>
                    <a:bodyPr/>
                    <a:lstStyle/>
                    <a:p>
                      <a:r>
                        <a:rPr lang="en-GB" sz="1100" dirty="0"/>
                        <a:t>5%</a:t>
                      </a:r>
                    </a:p>
                    <a:p>
                      <a:endParaRPr lang="en-GB" sz="1100" dirty="0"/>
                    </a:p>
                    <a:p>
                      <a:r>
                        <a:rPr lang="en-GB" sz="1000" dirty="0"/>
                        <a:t>Monitored a month</a:t>
                      </a:r>
                      <a:r>
                        <a:rPr lang="en-GB" sz="1000" baseline="0" dirty="0"/>
                        <a:t> in arrears</a:t>
                      </a:r>
                      <a:endParaRPr lang="en-GB" sz="10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8.92%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(August</a:t>
                      </a:r>
                      <a:r>
                        <a:rPr lang="en-GB" sz="1100" baseline="0" dirty="0"/>
                        <a:t> 25)</a:t>
                      </a: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9.65%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(Apr-Aug)</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326959614"/>
                  </a:ext>
                </a:extLst>
              </a:tr>
              <a:tr h="1407414">
                <a:tc>
                  <a:txBody>
                    <a:bodyPr/>
                    <a:lstStyle/>
                    <a:p>
                      <a:endParaRPr lang="en-GB"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Theatre DNA Rates – DPU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a:t>Target – maximum 5%</a:t>
                      </a:r>
                      <a:endParaRPr lang="en-GB" sz="10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txBody>
                  <a:tcPr marL="60960" marR="60960" marT="30480" marB="30480"/>
                </a:tc>
                <a:tc>
                  <a:txBody>
                    <a:bodyPr/>
                    <a:lstStyle/>
                    <a:p>
                      <a:r>
                        <a:rPr lang="en-GB" sz="1100" dirty="0"/>
                        <a:t>5%</a:t>
                      </a:r>
                    </a:p>
                    <a:p>
                      <a:endParaRPr lang="en-GB" sz="1100" dirty="0"/>
                    </a:p>
                    <a:p>
                      <a:r>
                        <a:rPr lang="en-GB" sz="1000" dirty="0"/>
                        <a:t>Monitored a month</a:t>
                      </a:r>
                      <a:r>
                        <a:rPr lang="en-GB" sz="1000" baseline="0" dirty="0"/>
                        <a:t> in arrears</a:t>
                      </a:r>
                      <a:endParaRPr lang="en-GB" sz="10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10.75%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(August</a:t>
                      </a:r>
                      <a:r>
                        <a:rPr lang="en-GB" sz="1100" baseline="0" dirty="0"/>
                        <a:t> 25)</a:t>
                      </a: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10.60%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(Apr-Aug)</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780395889"/>
                  </a:ext>
                </a:extLst>
              </a:tr>
            </a:tbl>
          </a:graphicData>
        </a:graphic>
      </p:graphicFrame>
      <p:pic>
        <p:nvPicPr>
          <p:cNvPr id="17" name="Picture 16" descr="Red Triangle within RAG status (not started) "/>
          <p:cNvPicPr>
            <a:picLocks noChangeAspect="1"/>
          </p:cNvPicPr>
          <p:nvPr/>
        </p:nvPicPr>
        <p:blipFill>
          <a:blip r:embed="rId3"/>
          <a:stretch>
            <a:fillRect/>
          </a:stretch>
        </p:blipFill>
        <p:spPr>
          <a:xfrm>
            <a:off x="7105037" y="1671696"/>
            <a:ext cx="354425" cy="346884"/>
          </a:xfrm>
          <a:prstGeom prst="rect">
            <a:avLst/>
          </a:prstGeom>
        </p:spPr>
      </p:pic>
      <p:pic>
        <p:nvPicPr>
          <p:cNvPr id="19" name="Picture 18" descr="Red Triangle within RAG status (not started) "/>
          <p:cNvPicPr>
            <a:picLocks noChangeAspect="1"/>
          </p:cNvPicPr>
          <p:nvPr/>
        </p:nvPicPr>
        <p:blipFill>
          <a:blip r:embed="rId3"/>
          <a:stretch>
            <a:fillRect/>
          </a:stretch>
        </p:blipFill>
        <p:spPr>
          <a:xfrm>
            <a:off x="7181098" y="4482655"/>
            <a:ext cx="354425" cy="346884"/>
          </a:xfrm>
          <a:prstGeom prst="rect">
            <a:avLst/>
          </a:prstGeom>
        </p:spPr>
      </p:pic>
      <p:pic>
        <p:nvPicPr>
          <p:cNvPr id="39" name="Picture 38" descr="Red Triangle within RAG status (not started) "/>
          <p:cNvPicPr>
            <a:picLocks noChangeAspect="1"/>
          </p:cNvPicPr>
          <p:nvPr/>
        </p:nvPicPr>
        <p:blipFill>
          <a:blip r:embed="rId3"/>
          <a:stretch>
            <a:fillRect/>
          </a:stretch>
        </p:blipFill>
        <p:spPr>
          <a:xfrm>
            <a:off x="7181098" y="5834584"/>
            <a:ext cx="354425" cy="346884"/>
          </a:xfrm>
          <a:prstGeom prst="rect">
            <a:avLst/>
          </a:prstGeom>
        </p:spPr>
      </p:pic>
      <p:pic>
        <p:nvPicPr>
          <p:cNvPr id="40" name="Picture 39" descr="Red Triangle within RAG status (not started) "/>
          <p:cNvPicPr>
            <a:picLocks noChangeAspect="1"/>
          </p:cNvPicPr>
          <p:nvPr/>
        </p:nvPicPr>
        <p:blipFill>
          <a:blip r:embed="rId3"/>
          <a:stretch>
            <a:fillRect/>
          </a:stretch>
        </p:blipFill>
        <p:spPr>
          <a:xfrm>
            <a:off x="7943877" y="1671696"/>
            <a:ext cx="354425" cy="346884"/>
          </a:xfrm>
          <a:prstGeom prst="rect">
            <a:avLst/>
          </a:prstGeom>
        </p:spPr>
      </p:pic>
      <p:pic>
        <p:nvPicPr>
          <p:cNvPr id="41" name="Picture 40" descr="Red Triangle within RAG status (not started) "/>
          <p:cNvPicPr>
            <a:picLocks noChangeAspect="1"/>
          </p:cNvPicPr>
          <p:nvPr/>
        </p:nvPicPr>
        <p:blipFill>
          <a:blip r:embed="rId3"/>
          <a:stretch>
            <a:fillRect/>
          </a:stretch>
        </p:blipFill>
        <p:spPr>
          <a:xfrm>
            <a:off x="7943876" y="3131688"/>
            <a:ext cx="354425" cy="346884"/>
          </a:xfrm>
          <a:prstGeom prst="rect">
            <a:avLst/>
          </a:prstGeom>
        </p:spPr>
      </p:pic>
      <p:pic>
        <p:nvPicPr>
          <p:cNvPr id="42" name="Picture 41" descr="Red Triangle within RAG status (not started) "/>
          <p:cNvPicPr>
            <a:picLocks noChangeAspect="1"/>
          </p:cNvPicPr>
          <p:nvPr/>
        </p:nvPicPr>
        <p:blipFill>
          <a:blip r:embed="rId3"/>
          <a:stretch>
            <a:fillRect/>
          </a:stretch>
        </p:blipFill>
        <p:spPr>
          <a:xfrm>
            <a:off x="7943876" y="4482655"/>
            <a:ext cx="354425" cy="346884"/>
          </a:xfrm>
          <a:prstGeom prst="rect">
            <a:avLst/>
          </a:prstGeom>
        </p:spPr>
      </p:pic>
      <p:pic>
        <p:nvPicPr>
          <p:cNvPr id="43" name="Picture 42" descr="Red Triangle within RAG status (not started) "/>
          <p:cNvPicPr>
            <a:picLocks noChangeAspect="1"/>
          </p:cNvPicPr>
          <p:nvPr/>
        </p:nvPicPr>
        <p:blipFill>
          <a:blip r:embed="rId3"/>
          <a:stretch>
            <a:fillRect/>
          </a:stretch>
        </p:blipFill>
        <p:spPr>
          <a:xfrm>
            <a:off x="7949639" y="5834584"/>
            <a:ext cx="354425" cy="346884"/>
          </a:xfrm>
          <a:prstGeom prst="rect">
            <a:avLst/>
          </a:prstGeom>
        </p:spPr>
      </p:pic>
      <p:pic>
        <p:nvPicPr>
          <p:cNvPr id="20" name="Picture 19" descr="Amber square icon within RAG status (indicating that it is in progress) "/>
          <p:cNvPicPr>
            <a:picLocks noChangeAspect="1"/>
          </p:cNvPicPr>
          <p:nvPr/>
        </p:nvPicPr>
        <p:blipFill>
          <a:blip r:embed="rId4"/>
          <a:stretch>
            <a:fillRect/>
          </a:stretch>
        </p:blipFill>
        <p:spPr>
          <a:xfrm>
            <a:off x="7105037" y="3131688"/>
            <a:ext cx="335309" cy="353599"/>
          </a:xfrm>
          <a:prstGeom prst="rect">
            <a:avLst/>
          </a:prstGeom>
        </p:spPr>
      </p:pic>
      <p:pic>
        <p:nvPicPr>
          <p:cNvPr id="8" name="Picture 7" descr="Line graph with the title &quot;New Outpatient DNA/ CND Rates Target - 5%&quot; "/>
          <p:cNvPicPr>
            <a:picLocks noChangeAspect="1"/>
          </p:cNvPicPr>
          <p:nvPr/>
        </p:nvPicPr>
        <p:blipFill>
          <a:blip r:embed="rId5"/>
          <a:stretch>
            <a:fillRect/>
          </a:stretch>
        </p:blipFill>
        <p:spPr>
          <a:xfrm>
            <a:off x="8594548" y="1215867"/>
            <a:ext cx="3417343" cy="1356955"/>
          </a:xfrm>
          <a:prstGeom prst="rect">
            <a:avLst/>
          </a:prstGeom>
        </p:spPr>
      </p:pic>
      <p:pic>
        <p:nvPicPr>
          <p:cNvPr id="9" name="Picture 8" descr="Line graph with the title &quot;Review Outpatient DNA/ CND Rates Target - 8%&quot; "/>
          <p:cNvPicPr>
            <a:picLocks noChangeAspect="1"/>
          </p:cNvPicPr>
          <p:nvPr/>
        </p:nvPicPr>
        <p:blipFill>
          <a:blip r:embed="rId6"/>
          <a:stretch>
            <a:fillRect/>
          </a:stretch>
        </p:blipFill>
        <p:spPr>
          <a:xfrm>
            <a:off x="8619320" y="2631640"/>
            <a:ext cx="3392571" cy="1365740"/>
          </a:xfrm>
          <a:prstGeom prst="rect">
            <a:avLst/>
          </a:prstGeom>
        </p:spPr>
      </p:pic>
      <p:pic>
        <p:nvPicPr>
          <p:cNvPr id="2" name="Picture 1" descr="Line graph with the title &quot;Theatre DNA Rates - Main - Target - 5%&quot; ">
            <a:extLst>
              <a:ext uri="{FF2B5EF4-FFF2-40B4-BE49-F238E27FC236}">
                <a16:creationId xmlns:a16="http://schemas.microsoft.com/office/drawing/2014/main" id="{50FFAF9B-CCFD-692E-68ED-CC38092306C0}"/>
              </a:ext>
            </a:extLst>
          </p:cNvPr>
          <p:cNvPicPr>
            <a:picLocks noChangeAspect="1"/>
          </p:cNvPicPr>
          <p:nvPr/>
        </p:nvPicPr>
        <p:blipFill>
          <a:blip r:embed="rId7"/>
          <a:stretch>
            <a:fillRect/>
          </a:stretch>
        </p:blipFill>
        <p:spPr>
          <a:xfrm>
            <a:off x="8619319" y="4102422"/>
            <a:ext cx="3392571" cy="1269470"/>
          </a:xfrm>
          <a:prstGeom prst="rect">
            <a:avLst/>
          </a:prstGeom>
        </p:spPr>
      </p:pic>
      <p:pic>
        <p:nvPicPr>
          <p:cNvPr id="5" name="Picture 4" descr="Line graph with the title &quot;Theatre DNA Rates - DPU - Target 5%&quot; ">
            <a:extLst>
              <a:ext uri="{FF2B5EF4-FFF2-40B4-BE49-F238E27FC236}">
                <a16:creationId xmlns:a16="http://schemas.microsoft.com/office/drawing/2014/main" id="{BFD3D97D-E08C-FFB3-F531-448F15EB5F6E}"/>
              </a:ext>
            </a:extLst>
          </p:cNvPr>
          <p:cNvPicPr>
            <a:picLocks noChangeAspect="1"/>
          </p:cNvPicPr>
          <p:nvPr/>
        </p:nvPicPr>
        <p:blipFill>
          <a:blip r:embed="rId8"/>
          <a:stretch>
            <a:fillRect/>
          </a:stretch>
        </p:blipFill>
        <p:spPr>
          <a:xfrm>
            <a:off x="8619319" y="5476934"/>
            <a:ext cx="3392571" cy="1325440"/>
          </a:xfrm>
          <a:prstGeom prst="rect">
            <a:avLst/>
          </a:prstGeom>
        </p:spPr>
      </p:pic>
    </p:spTree>
    <p:extLst>
      <p:ext uri="{BB962C8B-B14F-4D97-AF65-F5344CB8AC3E}">
        <p14:creationId xmlns:p14="http://schemas.microsoft.com/office/powerpoint/2010/main" val="2397954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98367" y="149629"/>
            <a:ext cx="11995266" cy="400110"/>
          </a:xfrm>
          <a:prstGeom prst="rect">
            <a:avLst/>
          </a:prstGeom>
          <a:solidFill>
            <a:srgbClr val="0A4C86"/>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mn-lt"/>
                <a:ea typeface="+mn-ea"/>
                <a:cs typeface="+mn-cs"/>
              </a:rPr>
              <a:t>Section 2 – Key SOMs Indicators – Performance (2)</a:t>
            </a:r>
          </a:p>
        </p:txBody>
      </p:sp>
      <p:graphicFrame>
        <p:nvGraphicFramePr>
          <p:cNvPr id="21" name="Table 20"/>
          <p:cNvGraphicFramePr>
            <a:graphicFrameLocks noGrp="1"/>
          </p:cNvGraphicFramePr>
          <p:nvPr>
            <p:extLst>
              <p:ext uri="{D42A27DB-BD31-4B8C-83A1-F6EECF244321}">
                <p14:modId xmlns:p14="http://schemas.microsoft.com/office/powerpoint/2010/main" val="506754889"/>
              </p:ext>
            </p:extLst>
          </p:nvPr>
        </p:nvGraphicFramePr>
        <p:xfrm>
          <a:off x="98367" y="549380"/>
          <a:ext cx="11995266" cy="6184669"/>
        </p:xfrm>
        <a:graphic>
          <a:graphicData uri="http://schemas.openxmlformats.org/drawingml/2006/table">
            <a:tbl>
              <a:tblPr firstRow="1" bandRow="1">
                <a:tableStyleId>{5C22544A-7EE6-4342-B048-85BDC9FD1C3A}</a:tableStyleId>
              </a:tblPr>
              <a:tblGrid>
                <a:gridCol w="1489042">
                  <a:extLst>
                    <a:ext uri="{9D8B030D-6E8A-4147-A177-3AD203B41FA5}">
                      <a16:colId xmlns:a16="http://schemas.microsoft.com/office/drawing/2014/main" val="67219486"/>
                    </a:ext>
                  </a:extLst>
                </a:gridCol>
                <a:gridCol w="2319573">
                  <a:extLst>
                    <a:ext uri="{9D8B030D-6E8A-4147-A177-3AD203B41FA5}">
                      <a16:colId xmlns:a16="http://schemas.microsoft.com/office/drawing/2014/main" val="3145130481"/>
                    </a:ext>
                  </a:extLst>
                </a:gridCol>
                <a:gridCol w="689956">
                  <a:extLst>
                    <a:ext uri="{9D8B030D-6E8A-4147-A177-3AD203B41FA5}">
                      <a16:colId xmlns:a16="http://schemas.microsoft.com/office/drawing/2014/main" val="1187641680"/>
                    </a:ext>
                  </a:extLst>
                </a:gridCol>
                <a:gridCol w="1080655">
                  <a:extLst>
                    <a:ext uri="{9D8B030D-6E8A-4147-A177-3AD203B41FA5}">
                      <a16:colId xmlns:a16="http://schemas.microsoft.com/office/drawing/2014/main" val="3247098725"/>
                    </a:ext>
                  </a:extLst>
                </a:gridCol>
                <a:gridCol w="1263534">
                  <a:extLst>
                    <a:ext uri="{9D8B030D-6E8A-4147-A177-3AD203B41FA5}">
                      <a16:colId xmlns:a16="http://schemas.microsoft.com/office/drawing/2014/main" val="3934673934"/>
                    </a:ext>
                  </a:extLst>
                </a:gridCol>
                <a:gridCol w="748146">
                  <a:extLst>
                    <a:ext uri="{9D8B030D-6E8A-4147-A177-3AD203B41FA5}">
                      <a16:colId xmlns:a16="http://schemas.microsoft.com/office/drawing/2014/main" val="340205772"/>
                    </a:ext>
                  </a:extLst>
                </a:gridCol>
                <a:gridCol w="881149">
                  <a:extLst>
                    <a:ext uri="{9D8B030D-6E8A-4147-A177-3AD203B41FA5}">
                      <a16:colId xmlns:a16="http://schemas.microsoft.com/office/drawing/2014/main" val="1075718584"/>
                    </a:ext>
                  </a:extLst>
                </a:gridCol>
                <a:gridCol w="3523211">
                  <a:extLst>
                    <a:ext uri="{9D8B030D-6E8A-4147-A177-3AD203B41FA5}">
                      <a16:colId xmlns:a16="http://schemas.microsoft.com/office/drawing/2014/main" val="3167416937"/>
                    </a:ext>
                  </a:extLst>
                </a:gridCol>
              </a:tblGrid>
              <a:tr h="619881">
                <a:tc>
                  <a:txBody>
                    <a:bodyPr/>
                    <a:lstStyle/>
                    <a:p>
                      <a:r>
                        <a:rPr lang="en-GB" sz="1200" dirty="0">
                          <a:solidFill>
                            <a:schemeClr val="bg1"/>
                          </a:solidFill>
                        </a:rPr>
                        <a:t>Service Area</a:t>
                      </a:r>
                    </a:p>
                  </a:txBody>
                  <a:tcPr>
                    <a:solidFill>
                      <a:schemeClr val="accent1">
                        <a:lumMod val="75000"/>
                      </a:schemeClr>
                    </a:solidFill>
                  </a:tcPr>
                </a:tc>
                <a:tc>
                  <a:txBody>
                    <a:bodyPr/>
                    <a:lstStyle/>
                    <a:p>
                      <a:r>
                        <a:rPr lang="en-GB" sz="1200" dirty="0"/>
                        <a:t>Metric</a:t>
                      </a:r>
                    </a:p>
                  </a:txBody>
                  <a:tcPr>
                    <a:solidFill>
                      <a:schemeClr val="accent1">
                        <a:lumMod val="75000"/>
                      </a:schemeClr>
                    </a:solidFill>
                  </a:tcPr>
                </a:tc>
                <a:tc>
                  <a:txBody>
                    <a:bodyPr/>
                    <a:lstStyle/>
                    <a:p>
                      <a:r>
                        <a:rPr lang="en-GB" sz="1200" dirty="0"/>
                        <a:t>Sept 25 Target</a:t>
                      </a:r>
                    </a:p>
                  </a:txBody>
                  <a:tcPr>
                    <a:solidFill>
                      <a:schemeClr val="accent1">
                        <a:lumMod val="75000"/>
                      </a:schemeClr>
                    </a:solidFill>
                  </a:tcPr>
                </a:tc>
                <a:tc>
                  <a:txBody>
                    <a:bodyPr/>
                    <a:lstStyle/>
                    <a:p>
                      <a:r>
                        <a:rPr lang="en-GB" sz="1200" dirty="0"/>
                        <a:t>Sept 25 In-month Performance</a:t>
                      </a:r>
                    </a:p>
                  </a:txBody>
                  <a:tcPr>
                    <a:solidFill>
                      <a:schemeClr val="accent1">
                        <a:lumMod val="75000"/>
                      </a:schemeClr>
                    </a:solidFill>
                  </a:tcPr>
                </a:tc>
                <a:tc>
                  <a:txBody>
                    <a:bodyPr/>
                    <a:lstStyle/>
                    <a:p>
                      <a:r>
                        <a:rPr lang="en-GB" sz="1200" dirty="0"/>
                        <a:t>Cumulative Activity YTD/</a:t>
                      </a:r>
                      <a:r>
                        <a:rPr lang="en-GB" sz="1200" dirty="0" err="1"/>
                        <a:t>Qtr</a:t>
                      </a:r>
                      <a:r>
                        <a:rPr lang="en-GB" sz="1200" dirty="0"/>
                        <a:t> end</a:t>
                      </a:r>
                    </a:p>
                  </a:txBody>
                  <a:tcPr>
                    <a:solidFill>
                      <a:schemeClr val="accent1">
                        <a:lumMod val="75000"/>
                      </a:schemeClr>
                    </a:solidFill>
                  </a:tcPr>
                </a:tc>
                <a:tc>
                  <a:txBody>
                    <a:bodyPr/>
                    <a:lstStyle/>
                    <a:p>
                      <a:pPr algn="ctr"/>
                      <a:r>
                        <a:rPr lang="en-GB" sz="1200" dirty="0"/>
                        <a:t>Rag Status</a:t>
                      </a:r>
                    </a:p>
                    <a:p>
                      <a:pPr algn="ctr"/>
                      <a:r>
                        <a:rPr lang="en-GB" sz="1200" dirty="0">
                          <a:solidFill>
                            <a:schemeClr val="bg1"/>
                          </a:solidFill>
                        </a:rPr>
                        <a:t>Sept 25</a:t>
                      </a:r>
                    </a:p>
                  </a:txBody>
                  <a:tcPr>
                    <a:solidFill>
                      <a:schemeClr val="accent1">
                        <a:lumMod val="75000"/>
                      </a:schemeClr>
                    </a:solidFill>
                  </a:tcPr>
                </a:tc>
                <a:tc>
                  <a:txBody>
                    <a:bodyPr/>
                    <a:lstStyle/>
                    <a:p>
                      <a:r>
                        <a:rPr lang="en-GB" sz="1200" dirty="0"/>
                        <a:t>Rag Status</a:t>
                      </a:r>
                    </a:p>
                    <a:p>
                      <a:r>
                        <a:rPr lang="en-GB" sz="1200" dirty="0"/>
                        <a:t>YTD/</a:t>
                      </a:r>
                      <a:r>
                        <a:rPr lang="en-GB" sz="1200" dirty="0" err="1"/>
                        <a:t>Qtr</a:t>
                      </a:r>
                      <a:r>
                        <a:rPr lang="en-GB" sz="1200" dirty="0"/>
                        <a:t> end</a:t>
                      </a:r>
                    </a:p>
                  </a:txBody>
                  <a:tcPr>
                    <a:solidFill>
                      <a:schemeClr val="accent1">
                        <a:lumMod val="75000"/>
                      </a:schemeClr>
                    </a:solidFill>
                  </a:tcPr>
                </a:tc>
                <a:tc>
                  <a:txBody>
                    <a:bodyPr/>
                    <a:lstStyle/>
                    <a:p>
                      <a:r>
                        <a:rPr lang="en-GB" sz="1200" dirty="0"/>
                        <a:t>Chart</a:t>
                      </a:r>
                    </a:p>
                  </a:txBody>
                  <a:tcPr>
                    <a:solidFill>
                      <a:schemeClr val="accent1">
                        <a:lumMod val="75000"/>
                      </a:schemeClr>
                    </a:solidFill>
                  </a:tcPr>
                </a:tc>
                <a:extLst>
                  <a:ext uri="{0D108BD9-81ED-4DB2-BD59-A6C34878D82A}">
                    <a16:rowId xmlns:a16="http://schemas.microsoft.com/office/drawing/2014/main" val="258680681"/>
                  </a:ext>
                </a:extLst>
              </a:tr>
              <a:tr h="137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Performance</a:t>
                      </a:r>
                      <a:r>
                        <a:rPr lang="en-GB" sz="1200" b="1" dirty="0"/>
                        <a:t> -Scheduled Care</a:t>
                      </a:r>
                    </a:p>
                    <a:p>
                      <a:endParaRPr lang="en-GB" sz="1200" dirty="0"/>
                    </a:p>
                  </a:txBody>
                  <a:tcPr/>
                </a:tc>
                <a:tc>
                  <a:txBody>
                    <a:bodyPr/>
                    <a:lstStyle/>
                    <a:p>
                      <a:r>
                        <a:rPr lang="en-GB" sz="1100" dirty="0"/>
                        <a:t>Theatre Utilisation  - Operating Times – Main Theatres</a:t>
                      </a:r>
                    </a:p>
                    <a:p>
                      <a:endParaRPr lang="en-GB" sz="1100" dirty="0"/>
                    </a:p>
                    <a:p>
                      <a:r>
                        <a:rPr lang="en-GB" sz="1000" b="1" dirty="0"/>
                        <a:t>Target</a:t>
                      </a:r>
                      <a:r>
                        <a:rPr lang="en-GB" sz="1000" b="1" baseline="0" dirty="0"/>
                        <a:t> – maximum operating rate of 85%</a:t>
                      </a:r>
                      <a:endParaRPr lang="en-GB" sz="1000" b="1" dirty="0"/>
                    </a:p>
                  </a:txBody>
                  <a:tcPr marL="60960" marR="60960" marT="30480" marB="30480"/>
                </a:tc>
                <a:tc>
                  <a:txBody>
                    <a:bodyPr/>
                    <a:lstStyle/>
                    <a:p>
                      <a:r>
                        <a:rPr lang="en-GB" sz="1100" dirty="0"/>
                        <a:t>85%</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Monitored a month</a:t>
                      </a:r>
                      <a:r>
                        <a:rPr lang="en-GB" sz="1000" baseline="0" dirty="0"/>
                        <a:t> in arrears</a:t>
                      </a:r>
                      <a:endParaRPr lang="en-GB" sz="1000" dirty="0"/>
                    </a:p>
                  </a:txBody>
                  <a:tcPr marL="60960" marR="60960" marT="30480" marB="30480"/>
                </a:tc>
                <a:tc>
                  <a:txBody>
                    <a:bodyPr/>
                    <a:lstStyle/>
                    <a:p>
                      <a:r>
                        <a:rPr lang="en-GB" sz="1100" dirty="0"/>
                        <a:t>76.26%</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(August</a:t>
                      </a:r>
                      <a:r>
                        <a:rPr lang="en-GB" sz="1100" baseline="0" dirty="0"/>
                        <a:t> 25)</a:t>
                      </a:r>
                      <a:endParaRPr lang="en-GB" sz="1100" dirty="0"/>
                    </a:p>
                    <a:p>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74.89%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(Apr-Aug)</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923528376"/>
                  </a:ext>
                </a:extLst>
              </a:tr>
              <a:tr h="1413164">
                <a:tc>
                  <a:txBody>
                    <a:bodyPr/>
                    <a:lstStyle/>
                    <a:p>
                      <a:endParaRPr lang="en-GB" sz="1200" dirty="0"/>
                    </a:p>
                  </a:txBody>
                  <a:tcPr/>
                </a:tc>
                <a:tc>
                  <a:txBody>
                    <a:bodyPr/>
                    <a:lstStyle/>
                    <a:p>
                      <a:r>
                        <a:rPr lang="en-GB" sz="1100" dirty="0"/>
                        <a:t>Theatre Utilisation  - Operating Times – DPU</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a:t>
                      </a:r>
                      <a:r>
                        <a:rPr lang="en-GB" sz="1000" b="1" baseline="0" dirty="0"/>
                        <a:t> – maximum operating rate of 80%</a:t>
                      </a:r>
                      <a:endParaRPr lang="en-GB" sz="1000" b="1" dirty="0"/>
                    </a:p>
                  </a:txBody>
                  <a:tcPr marL="60960" marR="60960" marT="30480" marB="30480"/>
                </a:tc>
                <a:tc>
                  <a:txBody>
                    <a:bodyPr/>
                    <a:lstStyle/>
                    <a:p>
                      <a:r>
                        <a:rPr lang="en-GB" sz="1100" dirty="0"/>
                        <a:t>80%</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Monitored a month</a:t>
                      </a:r>
                      <a:r>
                        <a:rPr lang="en-GB" sz="1000" baseline="0" dirty="0"/>
                        <a:t> in arrears</a:t>
                      </a:r>
                      <a:endParaRPr lang="en-GB" sz="1000" dirty="0"/>
                    </a:p>
                  </a:txBody>
                  <a:tcPr marL="60960" marR="60960" marT="30480" marB="30480"/>
                </a:tc>
                <a:tc>
                  <a:txBody>
                    <a:bodyPr/>
                    <a:lstStyle/>
                    <a:p>
                      <a:r>
                        <a:rPr lang="en-GB" sz="1100" dirty="0"/>
                        <a:t>50.88%</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(August</a:t>
                      </a:r>
                      <a:r>
                        <a:rPr lang="en-GB" sz="1100" baseline="0" dirty="0"/>
                        <a:t> 25)</a:t>
                      </a:r>
                      <a:endParaRPr lang="en-GB" sz="1100" dirty="0"/>
                    </a:p>
                    <a:p>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46.02%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(Apr-Aug)</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741225911"/>
                  </a:ext>
                </a:extLst>
              </a:tr>
              <a:tr h="1363287">
                <a:tc>
                  <a:txBody>
                    <a:bodyPr/>
                    <a:lstStyle/>
                    <a:p>
                      <a:endParaRPr lang="en-GB" sz="1200" dirty="0"/>
                    </a:p>
                  </a:txBody>
                  <a:tcPr/>
                </a:tc>
                <a:tc>
                  <a:txBody>
                    <a:bodyPr/>
                    <a:lstStyle/>
                    <a:p>
                      <a:r>
                        <a:rPr lang="en-GB" sz="1100" dirty="0"/>
                        <a:t>Theatre Utilisation - Run Times – Main Theatres</a:t>
                      </a:r>
                    </a:p>
                    <a:p>
                      <a:endParaRPr lang="en-GB" sz="1100" dirty="0"/>
                    </a:p>
                    <a:p>
                      <a:r>
                        <a:rPr lang="en-GB" sz="1000" b="1" dirty="0"/>
                        <a:t>Target – minimum run time rate of 90%</a:t>
                      </a:r>
                    </a:p>
                  </a:txBody>
                  <a:tcPr marL="60960" marR="60960" marT="30480" marB="30480"/>
                </a:tc>
                <a:tc>
                  <a:txBody>
                    <a:bodyPr/>
                    <a:lstStyle/>
                    <a:p>
                      <a:r>
                        <a:rPr lang="en-GB" sz="1100" dirty="0"/>
                        <a:t>90%</a:t>
                      </a:r>
                    </a:p>
                    <a:p>
                      <a:endParaRPr lang="en-GB" sz="1100" dirty="0"/>
                    </a:p>
                    <a:p>
                      <a:r>
                        <a:rPr lang="en-GB" sz="1000" dirty="0"/>
                        <a:t>Monitored a month in arrears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87.31%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(August</a:t>
                      </a:r>
                      <a:r>
                        <a:rPr lang="en-GB" sz="1100" baseline="0" dirty="0"/>
                        <a:t> 25)</a:t>
                      </a: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87.22%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(Apr-Aug)</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326959614"/>
                  </a:ext>
                </a:extLst>
              </a:tr>
              <a:tr h="1396538">
                <a:tc>
                  <a:txBody>
                    <a:bodyPr/>
                    <a:lstStyle/>
                    <a:p>
                      <a:endParaRPr lang="en-GB" sz="1200" b="1" dirty="0"/>
                    </a:p>
                  </a:txBody>
                  <a:tcPr/>
                </a:tc>
                <a:tc>
                  <a:txBody>
                    <a:bodyPr/>
                    <a:lstStyle/>
                    <a:p>
                      <a:r>
                        <a:rPr lang="en-GB" sz="1100" dirty="0"/>
                        <a:t>Theatre Utilisation - Run Times – DPU</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 minimum run time rate of 90%</a:t>
                      </a:r>
                    </a:p>
                    <a:p>
                      <a:endParaRPr lang="en-GB" sz="1100" dirty="0"/>
                    </a:p>
                  </a:txBody>
                  <a:tcPr marL="60960" marR="60960" marT="30480" marB="30480"/>
                </a:tc>
                <a:tc>
                  <a:txBody>
                    <a:bodyPr/>
                    <a:lstStyle/>
                    <a:p>
                      <a:r>
                        <a:rPr lang="en-GB" sz="1100" dirty="0"/>
                        <a:t>90%</a:t>
                      </a:r>
                    </a:p>
                    <a:p>
                      <a:endParaRPr lang="en-GB" sz="1100" dirty="0"/>
                    </a:p>
                    <a:p>
                      <a:r>
                        <a:rPr lang="en-GB" sz="1000" dirty="0"/>
                        <a:t>Monitored a month in arrears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78.20%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(August</a:t>
                      </a:r>
                      <a:r>
                        <a:rPr lang="en-GB" sz="1100" baseline="0" dirty="0"/>
                        <a:t> 25)</a:t>
                      </a: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76.20%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(Apr-Aug)</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780395889"/>
                  </a:ext>
                </a:extLst>
              </a:tr>
            </a:tbl>
          </a:graphicData>
        </a:graphic>
      </p:graphicFrame>
      <p:pic>
        <p:nvPicPr>
          <p:cNvPr id="17" name="Picture 16" descr="Red Triangle (RAG Status) - Not Started"/>
          <p:cNvPicPr>
            <a:picLocks noChangeAspect="1"/>
          </p:cNvPicPr>
          <p:nvPr/>
        </p:nvPicPr>
        <p:blipFill>
          <a:blip r:embed="rId3"/>
          <a:stretch>
            <a:fillRect/>
          </a:stretch>
        </p:blipFill>
        <p:spPr>
          <a:xfrm>
            <a:off x="7184479" y="1720145"/>
            <a:ext cx="354425" cy="346884"/>
          </a:xfrm>
          <a:prstGeom prst="rect">
            <a:avLst/>
          </a:prstGeom>
        </p:spPr>
      </p:pic>
      <p:pic>
        <p:nvPicPr>
          <p:cNvPr id="18" name="Picture 17" descr="Red Triangle (RAG Status) - Not Started"/>
          <p:cNvPicPr>
            <a:picLocks noChangeAspect="1"/>
          </p:cNvPicPr>
          <p:nvPr/>
        </p:nvPicPr>
        <p:blipFill>
          <a:blip r:embed="rId3"/>
          <a:stretch>
            <a:fillRect/>
          </a:stretch>
        </p:blipFill>
        <p:spPr>
          <a:xfrm>
            <a:off x="7163223" y="3149934"/>
            <a:ext cx="354425" cy="346884"/>
          </a:xfrm>
          <a:prstGeom prst="rect">
            <a:avLst/>
          </a:prstGeom>
        </p:spPr>
      </p:pic>
      <p:pic>
        <p:nvPicPr>
          <p:cNvPr id="39" name="Picture 38" descr="Red Triangle (RAG Status) - Not Started"/>
          <p:cNvPicPr>
            <a:picLocks noChangeAspect="1"/>
          </p:cNvPicPr>
          <p:nvPr/>
        </p:nvPicPr>
        <p:blipFill>
          <a:blip r:embed="rId3"/>
          <a:stretch>
            <a:fillRect/>
          </a:stretch>
        </p:blipFill>
        <p:spPr>
          <a:xfrm>
            <a:off x="7163222" y="5850575"/>
            <a:ext cx="354425" cy="346884"/>
          </a:xfrm>
          <a:prstGeom prst="rect">
            <a:avLst/>
          </a:prstGeom>
        </p:spPr>
      </p:pic>
      <p:pic>
        <p:nvPicPr>
          <p:cNvPr id="40" name="Picture 39" descr="Red Triangle (RAG Status) - Not Started"/>
          <p:cNvPicPr>
            <a:picLocks noChangeAspect="1"/>
          </p:cNvPicPr>
          <p:nvPr/>
        </p:nvPicPr>
        <p:blipFill>
          <a:blip r:embed="rId3"/>
          <a:stretch>
            <a:fillRect/>
          </a:stretch>
        </p:blipFill>
        <p:spPr>
          <a:xfrm>
            <a:off x="7962385" y="1715544"/>
            <a:ext cx="354425" cy="346884"/>
          </a:xfrm>
          <a:prstGeom prst="rect">
            <a:avLst/>
          </a:prstGeom>
        </p:spPr>
      </p:pic>
      <p:pic>
        <p:nvPicPr>
          <p:cNvPr id="41" name="Picture 40" descr="Red Triangle (RAG Status) - Not Started"/>
          <p:cNvPicPr>
            <a:picLocks noChangeAspect="1"/>
          </p:cNvPicPr>
          <p:nvPr/>
        </p:nvPicPr>
        <p:blipFill>
          <a:blip r:embed="rId3"/>
          <a:stretch>
            <a:fillRect/>
          </a:stretch>
        </p:blipFill>
        <p:spPr>
          <a:xfrm>
            <a:off x="7980447" y="3149934"/>
            <a:ext cx="354425" cy="346884"/>
          </a:xfrm>
          <a:prstGeom prst="rect">
            <a:avLst/>
          </a:prstGeom>
        </p:spPr>
      </p:pic>
      <p:pic>
        <p:nvPicPr>
          <p:cNvPr id="43" name="Picture 42" descr="Red Triangle (RAG Status) - Not Started"/>
          <p:cNvPicPr>
            <a:picLocks noChangeAspect="1"/>
          </p:cNvPicPr>
          <p:nvPr/>
        </p:nvPicPr>
        <p:blipFill>
          <a:blip r:embed="rId3"/>
          <a:stretch>
            <a:fillRect/>
          </a:stretch>
        </p:blipFill>
        <p:spPr>
          <a:xfrm>
            <a:off x="7962386" y="5850575"/>
            <a:ext cx="354425" cy="346884"/>
          </a:xfrm>
          <a:prstGeom prst="rect">
            <a:avLst/>
          </a:prstGeom>
        </p:spPr>
      </p:pic>
      <p:pic>
        <p:nvPicPr>
          <p:cNvPr id="9" name="Picture 8" descr="Amber icon - RAG status - In process"/>
          <p:cNvPicPr>
            <a:picLocks noChangeAspect="1"/>
          </p:cNvPicPr>
          <p:nvPr/>
        </p:nvPicPr>
        <p:blipFill>
          <a:blip r:embed="rId4"/>
          <a:stretch>
            <a:fillRect/>
          </a:stretch>
        </p:blipFill>
        <p:spPr>
          <a:xfrm>
            <a:off x="7980447" y="4551124"/>
            <a:ext cx="335309" cy="353599"/>
          </a:xfrm>
          <a:prstGeom prst="rect">
            <a:avLst/>
          </a:prstGeom>
        </p:spPr>
      </p:pic>
      <p:pic>
        <p:nvPicPr>
          <p:cNvPr id="19" name="Picture 18" descr="Amber icon - RAG status - In process"/>
          <p:cNvPicPr>
            <a:picLocks noChangeAspect="1"/>
          </p:cNvPicPr>
          <p:nvPr/>
        </p:nvPicPr>
        <p:blipFill>
          <a:blip r:embed="rId4"/>
          <a:stretch>
            <a:fillRect/>
          </a:stretch>
        </p:blipFill>
        <p:spPr>
          <a:xfrm>
            <a:off x="7182339" y="4557416"/>
            <a:ext cx="335309" cy="353599"/>
          </a:xfrm>
          <a:prstGeom prst="rect">
            <a:avLst/>
          </a:prstGeom>
        </p:spPr>
      </p:pic>
      <p:pic>
        <p:nvPicPr>
          <p:cNvPr id="2" name="Picture 1" descr="Line graph - Theatre Operating Times - Main target - 85% of scheduled operating time">
            <a:extLst>
              <a:ext uri="{FF2B5EF4-FFF2-40B4-BE49-F238E27FC236}">
                <a16:creationId xmlns:a16="http://schemas.microsoft.com/office/drawing/2014/main" id="{B312D9BD-FABA-9335-470B-96B2458807BA}"/>
              </a:ext>
            </a:extLst>
          </p:cNvPr>
          <p:cNvPicPr>
            <a:picLocks noChangeAspect="1"/>
          </p:cNvPicPr>
          <p:nvPr/>
        </p:nvPicPr>
        <p:blipFill>
          <a:blip r:embed="rId5"/>
          <a:stretch>
            <a:fillRect/>
          </a:stretch>
        </p:blipFill>
        <p:spPr>
          <a:xfrm>
            <a:off x="8608571" y="1235941"/>
            <a:ext cx="3402268" cy="1241821"/>
          </a:xfrm>
          <a:prstGeom prst="rect">
            <a:avLst/>
          </a:prstGeom>
        </p:spPr>
      </p:pic>
      <p:pic>
        <p:nvPicPr>
          <p:cNvPr id="5" name="Picture 4" descr="Line graph - Theatre Operating Times - DPU - target 80% of scheduled operating time">
            <a:extLst>
              <a:ext uri="{FF2B5EF4-FFF2-40B4-BE49-F238E27FC236}">
                <a16:creationId xmlns:a16="http://schemas.microsoft.com/office/drawing/2014/main" id="{39493FBF-8440-9151-3076-7F9B849E2264}"/>
              </a:ext>
            </a:extLst>
          </p:cNvPr>
          <p:cNvPicPr>
            <a:picLocks noChangeAspect="1"/>
          </p:cNvPicPr>
          <p:nvPr/>
        </p:nvPicPr>
        <p:blipFill>
          <a:blip r:embed="rId6"/>
          <a:stretch>
            <a:fillRect/>
          </a:stretch>
        </p:blipFill>
        <p:spPr>
          <a:xfrm>
            <a:off x="8608571" y="2603561"/>
            <a:ext cx="3402268" cy="1329288"/>
          </a:xfrm>
          <a:prstGeom prst="rect">
            <a:avLst/>
          </a:prstGeom>
        </p:spPr>
      </p:pic>
      <p:pic>
        <p:nvPicPr>
          <p:cNvPr id="10" name="Picture 9" descr="Line graph - Theatre Run Times - Main theatres - target 90%">
            <a:extLst>
              <a:ext uri="{FF2B5EF4-FFF2-40B4-BE49-F238E27FC236}">
                <a16:creationId xmlns:a16="http://schemas.microsoft.com/office/drawing/2014/main" id="{0175A7EB-374E-C623-2A1E-CE28397F20AF}"/>
              </a:ext>
            </a:extLst>
          </p:cNvPr>
          <p:cNvPicPr>
            <a:picLocks noChangeAspect="1"/>
          </p:cNvPicPr>
          <p:nvPr/>
        </p:nvPicPr>
        <p:blipFill>
          <a:blip r:embed="rId7"/>
          <a:stretch>
            <a:fillRect/>
          </a:stretch>
        </p:blipFill>
        <p:spPr>
          <a:xfrm>
            <a:off x="8608571" y="4018349"/>
            <a:ext cx="3402268" cy="1228092"/>
          </a:xfrm>
          <a:prstGeom prst="rect">
            <a:avLst/>
          </a:prstGeom>
        </p:spPr>
      </p:pic>
      <p:pic>
        <p:nvPicPr>
          <p:cNvPr id="12" name="Picture 11" descr="Line graph - Theatre Run Times - DPU - Target - 90%">
            <a:extLst>
              <a:ext uri="{FF2B5EF4-FFF2-40B4-BE49-F238E27FC236}">
                <a16:creationId xmlns:a16="http://schemas.microsoft.com/office/drawing/2014/main" id="{93309850-2847-DD9E-BAAF-5F624A58876F}"/>
              </a:ext>
            </a:extLst>
          </p:cNvPr>
          <p:cNvPicPr>
            <a:picLocks noChangeAspect="1"/>
          </p:cNvPicPr>
          <p:nvPr/>
        </p:nvPicPr>
        <p:blipFill>
          <a:blip r:embed="rId8"/>
          <a:stretch>
            <a:fillRect/>
          </a:stretch>
        </p:blipFill>
        <p:spPr>
          <a:xfrm>
            <a:off x="8608570" y="5357691"/>
            <a:ext cx="3402267" cy="1329287"/>
          </a:xfrm>
          <a:prstGeom prst="rect">
            <a:avLst/>
          </a:prstGeom>
        </p:spPr>
      </p:pic>
    </p:spTree>
    <p:extLst>
      <p:ext uri="{BB962C8B-B14F-4D97-AF65-F5344CB8AC3E}">
        <p14:creationId xmlns:p14="http://schemas.microsoft.com/office/powerpoint/2010/main" val="1801947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b71897c-df1d-4362-8731-bcfc3c3b1c15">
      <Terms xmlns="http://schemas.microsoft.com/office/infopath/2007/PartnerControls"/>
    </lcf76f155ced4ddcb4097134ff3c332f>
    <TaxCatchAll xmlns="f742fd9a-f586-485c-bfbd-846a835e4ef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B6264F757A50147A304998346CC9946" ma:contentTypeVersion="16" ma:contentTypeDescription="Create a new document." ma:contentTypeScope="" ma:versionID="13495d0fc6b713c9a800b289844045ac">
  <xsd:schema xmlns:xsd="http://www.w3.org/2001/XMLSchema" xmlns:xs="http://www.w3.org/2001/XMLSchema" xmlns:p="http://schemas.microsoft.com/office/2006/metadata/properties" xmlns:ns2="cb71897c-df1d-4362-8731-bcfc3c3b1c15" xmlns:ns3="113bc8f4-fbd1-47dc-a367-b45504fa7fa8" xmlns:ns4="f742fd9a-f586-485c-bfbd-846a835e4eff" targetNamespace="http://schemas.microsoft.com/office/2006/metadata/properties" ma:root="true" ma:fieldsID="42a3ca5ec15aaa04490c9911c8f85048" ns2:_="" ns3:_="" ns4:_="">
    <xsd:import namespace="cb71897c-df1d-4362-8731-bcfc3c3b1c15"/>
    <xsd:import namespace="113bc8f4-fbd1-47dc-a367-b45504fa7fa8"/>
    <xsd:import namespace="f742fd9a-f586-485c-bfbd-846a835e4ef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71897c-df1d-4362-8731-bcfc3c3b1c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8672522-f831-4571-a95f-deab59c652a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13bc8f4-fbd1-47dc-a367-b45504fa7fa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742fd9a-f586-485c-bfbd-846a835e4eff"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87cf79a-0cc7-4041-bfeb-b00bcb421968}" ma:internalName="TaxCatchAll" ma:showField="CatchAllData" ma:web="113bc8f4-fbd1-47dc-a367-b45504fa7f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2CDAA6-46F8-4F85-8CE2-EF41976F91A9}">
  <ds:schemaRefs>
    <ds:schemaRef ds:uri="cb71897c-df1d-4362-8731-bcfc3c3b1c15"/>
    <ds:schemaRef ds:uri="http://purl.org/dc/terms/"/>
    <ds:schemaRef ds:uri="http://schemas.microsoft.com/office/2006/documentManagement/types"/>
    <ds:schemaRef ds:uri="113bc8f4-fbd1-47dc-a367-b45504fa7fa8"/>
    <ds:schemaRef ds:uri="http://purl.org/dc/elements/1.1/"/>
    <ds:schemaRef ds:uri="http://schemas.openxmlformats.org/package/2006/metadata/core-properties"/>
    <ds:schemaRef ds:uri="http://schemas.microsoft.com/office/infopath/2007/PartnerControls"/>
    <ds:schemaRef ds:uri="f742fd9a-f586-485c-bfbd-846a835e4eff"/>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2AF41538-9360-435B-9C65-9E867239E5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71897c-df1d-4362-8731-bcfc3c3b1c15"/>
    <ds:schemaRef ds:uri="113bc8f4-fbd1-47dc-a367-b45504fa7fa8"/>
    <ds:schemaRef ds:uri="f742fd9a-f586-485c-bfbd-846a835e4e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03C979-0850-44E4-B5E1-1D9C4708BF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26744</TotalTime>
  <Words>3294</Words>
  <Application>Microsoft Office PowerPoint</Application>
  <PresentationFormat>Widescreen</PresentationFormat>
  <Paragraphs>766</Paragraphs>
  <Slides>25</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Segoe UI Semibold</vt:lpstr>
      <vt:lpstr>Office Theme</vt:lpstr>
      <vt:lpstr>Trust Board Report Systems Oversight Measures Report  </vt:lpstr>
      <vt:lpstr>Contents</vt:lpstr>
      <vt:lpstr>Section 1 – Overview</vt:lpstr>
      <vt:lpstr>Section 1 – Overview – System Oversight Measures – Summary of Metrics reported</vt:lpstr>
      <vt:lpstr>Section 1 – Headlines</vt:lpstr>
      <vt:lpstr>Section 2 – Key SOMs Indicators - Performance</vt:lpstr>
      <vt:lpstr>Section 2 – Key SOMs Indicators – Performance </vt:lpstr>
      <vt:lpstr>Section 2 – Key SOMs Indicators Performance</vt:lpstr>
      <vt:lpstr>Section 2 – Key SOMs Indicators – Performance (2)</vt:lpstr>
      <vt:lpstr>Section 2 – Key SOMs Indicators – Performance (3)</vt:lpstr>
      <vt:lpstr>Section 2/3 – Key SOMs Indicators - Performance and Efficiency &amp; Productivity</vt:lpstr>
      <vt:lpstr>Section 3/4 – Key SOMs Indicators - Efficiency &amp; Productivity and Access Improvement</vt:lpstr>
      <vt:lpstr>Section 4 – Key SOMs Indicators - Access Improvement</vt:lpstr>
      <vt:lpstr>Section 4 – Key SOMs Indicators - Access Improvement (2)</vt:lpstr>
      <vt:lpstr>Cancer Monthly Activity</vt:lpstr>
      <vt:lpstr>Waiting List Summaries</vt:lpstr>
      <vt:lpstr>Waiting List for Names Procedures – £50million Backlog Procedure Clearance</vt:lpstr>
      <vt:lpstr>Waiting List Validation – Inpatients &amp; Scope as at 9th October</vt:lpstr>
      <vt:lpstr>Waiting List Validation – Outpatient as at 16th October</vt:lpstr>
      <vt:lpstr>Section 5 – Patient Satisfaction - Real-Time Feedback: Patient Experience Charts - Month of September 2025 =  488 surveys </vt:lpstr>
      <vt:lpstr>Section 5 – Patient Satisfaction </vt:lpstr>
      <vt:lpstr>Appendix </vt:lpstr>
      <vt:lpstr>System Oversight Measures Indicators Summary Tables</vt:lpstr>
      <vt:lpstr>Escalations: Support and Intervention Framework – September 25</vt:lpstr>
      <vt:lpstr>Performance: Readmission Rates Review OP Appointments Patient Initiated Follow Up (PIFU)  Efficiency &amp; Productivity: Daycase Rates Inpatient Admissions  Access Improvement: Dementia Waiting List</vt:lpstr>
    </vt:vector>
  </TitlesOfParts>
  <Company>Belfast H&amp;SC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Deeny, Niamh</dc:creator>
  <cp:lastModifiedBy>McGarrity, Claire</cp:lastModifiedBy>
  <cp:revision>634</cp:revision>
  <cp:lastPrinted>2025-10-16T07:33:13Z</cp:lastPrinted>
  <dcterms:created xsi:type="dcterms:W3CDTF">2023-12-14T16:23:12Z</dcterms:created>
  <dcterms:modified xsi:type="dcterms:W3CDTF">2025-11-04T17:10:27Z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0x0101008B6264F757A50147A304998346CC9946</vt:lpwstr>
  </property>
</Properties>
</file>