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4"/>
    <p:sldMasterId id="2147483725" r:id="rId5"/>
  </p:sldMasterIdLst>
  <p:notesMasterIdLst>
    <p:notesMasterId r:id="rId19"/>
  </p:notesMasterIdLst>
  <p:sldIdLst>
    <p:sldId id="286" r:id="rId6"/>
    <p:sldId id="271" r:id="rId7"/>
    <p:sldId id="287" r:id="rId8"/>
    <p:sldId id="280" r:id="rId9"/>
    <p:sldId id="279" r:id="rId10"/>
    <p:sldId id="273" r:id="rId11"/>
    <p:sldId id="274" r:id="rId12"/>
    <p:sldId id="284" r:id="rId13"/>
    <p:sldId id="282" r:id="rId14"/>
    <p:sldId id="288" r:id="rId15"/>
    <p:sldId id="276" r:id="rId16"/>
    <p:sldId id="281" r:id="rId17"/>
    <p:sldId id="278"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1C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94604" autoAdjust="0"/>
  </p:normalViewPr>
  <p:slideViewPr>
    <p:cSldViewPr snapToGrid="0">
      <p:cViewPr varScale="1">
        <p:scale>
          <a:sx n="101" d="100"/>
          <a:sy n="101" d="100"/>
        </p:scale>
        <p:origin x="126"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311009-740B-43CB-901F-667B61860E84}" type="datetimeFigureOut">
              <a:rPr lang="en-GB" smtClean="0"/>
              <a:t>04/11/2025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12108B-7B87-4800-AB1A-A9E1A99A6DA5}" type="slidenum">
              <a:rPr lang="en-GB" smtClean="0"/>
              <a:t>‹#›</a:t>
            </a:fld>
            <a:endParaRPr lang="en-GB"/>
          </a:p>
        </p:txBody>
      </p:sp>
    </p:spTree>
    <p:extLst>
      <p:ext uri="{BB962C8B-B14F-4D97-AF65-F5344CB8AC3E}">
        <p14:creationId xmlns:p14="http://schemas.microsoft.com/office/powerpoint/2010/main" val="2939629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7CBF7A-6D67-4F8F-842D-B0465217E417}" type="slidenum">
              <a:rPr kumimoji="0" lang="en-GB" sz="1200" b="0" i="0" u="none" strike="noStrike" kern="1200" cap="none" spc="0" normalizeH="0" baseline="0" noProof="0" smtClean="0">
                <a:ln>
                  <a:noFill/>
                </a:ln>
                <a:solidFill>
                  <a:prstClr val="black"/>
                </a:solidFill>
                <a:effectLst/>
                <a:uLnTx/>
                <a:uFillTx/>
                <a:latin typeface="Times New Roman"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Times New Roman" charset="0"/>
              <a:ea typeface="+mn-ea"/>
              <a:cs typeface="+mn-cs"/>
            </a:endParaRPr>
          </a:p>
        </p:txBody>
      </p:sp>
    </p:spTree>
    <p:extLst>
      <p:ext uri="{BB962C8B-B14F-4D97-AF65-F5344CB8AC3E}">
        <p14:creationId xmlns:p14="http://schemas.microsoft.com/office/powerpoint/2010/main" val="1495820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CA9AB-E750-4D5C-A61D-9BA7429D351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749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8" name="Rectangle 4"/>
          <p:cNvSpPr>
            <a:spLocks noChangeArrowheads="1"/>
          </p:cNvSpPr>
          <p:nvPr/>
        </p:nvSpPr>
        <p:spPr bwMode="auto">
          <a:xfrm>
            <a:off x="0" y="5861050"/>
            <a:ext cx="12192000" cy="990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800" dirty="0"/>
          </a:p>
        </p:txBody>
      </p:sp>
      <p:sp>
        <p:nvSpPr>
          <p:cNvPr id="11269" name="Rectangle 5"/>
          <p:cNvSpPr>
            <a:spLocks noGrp="1" noChangeArrowheads="1"/>
          </p:cNvSpPr>
          <p:nvPr>
            <p:ph type="ctrTitle" sz="quarter"/>
          </p:nvPr>
        </p:nvSpPr>
        <p:spPr>
          <a:xfrm>
            <a:off x="1016000" y="990600"/>
            <a:ext cx="10363200" cy="1143000"/>
          </a:xfrm>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lstStyle>
            <a:lvl1pPr algn="ctr">
              <a:defRPr>
                <a:solidFill>
                  <a:schemeClr val="bg2"/>
                </a:solidFill>
              </a:defRPr>
            </a:lvl1pPr>
          </a:lstStyle>
          <a:p>
            <a:pPr lvl="0"/>
            <a:r>
              <a:rPr lang="en-US" noProof="0"/>
              <a:t>Click to edit Master title style</a:t>
            </a:r>
          </a:p>
        </p:txBody>
      </p:sp>
      <p:pic>
        <p:nvPicPr>
          <p:cNvPr id="11277" name="Picture 13" descr="curves-belfast-white bkg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4405" y="3481243"/>
            <a:ext cx="2211971" cy="2376140"/>
          </a:xfrm>
          <a:prstGeom prst="rect">
            <a:avLst/>
          </a:prstGeom>
          <a:noFill/>
          <a:extLst>
            <a:ext uri="{909E8E84-426E-40DD-AFC4-6F175D3DCCD1}">
              <a14:hiddenFill xmlns:a14="http://schemas.microsoft.com/office/drawing/2010/main">
                <a:solidFill>
                  <a:srgbClr val="FFFFFF"/>
                </a:solidFill>
              </a14:hiddenFill>
            </a:ext>
          </a:extLst>
        </p:spPr>
      </p:pic>
      <p:sp>
        <p:nvSpPr>
          <p:cNvPr id="11267" name="Rectangle 3"/>
          <p:cNvSpPr>
            <a:spLocks noGrp="1" noChangeArrowheads="1"/>
          </p:cNvSpPr>
          <p:nvPr>
            <p:ph type="subTitle" sz="quarter" idx="1"/>
          </p:nvPr>
        </p:nvSpPr>
        <p:spPr>
          <a:xfrm>
            <a:off x="2133600" y="2438400"/>
            <a:ext cx="8534400" cy="1752600"/>
          </a:xfrm>
          <a:effectLst>
            <a:outerShdw dist="28398" dir="1593903" algn="ctr" rotWithShape="0">
              <a:schemeClr val="bg2">
                <a:alpha val="50000"/>
              </a:schemeClr>
            </a:outerShdw>
          </a:effectLst>
        </p:spPr>
        <p:txBody>
          <a:bodyPr lIns="92075" tIns="46038" rIns="92075" bIns="46038" anchor="ctr"/>
          <a:lstStyle>
            <a:lvl1pPr marL="0" indent="0" algn="ctr">
              <a:buFont typeface="Wingdings" pitchFamily="2" charset="2"/>
              <a:buNone/>
              <a:defRPr>
                <a:solidFill>
                  <a:srgbClr val="661C78"/>
                </a:solidFill>
              </a:defRPr>
            </a:lvl1pPr>
          </a:lstStyle>
          <a:p>
            <a:pPr lvl="0"/>
            <a:r>
              <a:rPr lang="en-US" noProof="0"/>
              <a:t>Click to edit Master subtitle style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274" y="6080621"/>
            <a:ext cx="2544791" cy="55145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4246" y="6001506"/>
            <a:ext cx="3378068" cy="610665"/>
          </a:xfrm>
          <a:prstGeom prst="rect">
            <a:avLst/>
          </a:prstGeom>
        </p:spPr>
      </p:pic>
    </p:spTree>
    <p:extLst>
      <p:ext uri="{BB962C8B-B14F-4D97-AF65-F5344CB8AC3E}">
        <p14:creationId xmlns:p14="http://schemas.microsoft.com/office/powerpoint/2010/main" val="2718831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44213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152400"/>
            <a:ext cx="2844800" cy="55626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152400"/>
            <a:ext cx="8331200" cy="55626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56711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B25886E-639F-4BAF-8887-E1AEC460FD63}" type="datetimeFigureOut">
              <a:rPr lang="en-GB" smtClean="0"/>
              <a:t>04/11/2025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ED8757-9AC5-4432-A186-175E140F1D2C}" type="slidenum">
              <a:rPr lang="en-GB" smtClean="0"/>
              <a:t>‹#›</a:t>
            </a:fld>
            <a:endParaRPr lang="en-GB"/>
          </a:p>
        </p:txBody>
      </p:sp>
    </p:spTree>
    <p:extLst>
      <p:ext uri="{BB962C8B-B14F-4D97-AF65-F5344CB8AC3E}">
        <p14:creationId xmlns:p14="http://schemas.microsoft.com/office/powerpoint/2010/main" val="3355449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B25886E-639F-4BAF-8887-E1AEC460FD63}" type="datetimeFigureOut">
              <a:rPr lang="en-GB" smtClean="0"/>
              <a:t>04/11/2025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ED8757-9AC5-4432-A186-175E140F1D2C}" type="slidenum">
              <a:rPr lang="en-GB" smtClean="0"/>
              <a:t>‹#›</a:t>
            </a:fld>
            <a:endParaRPr lang="en-GB"/>
          </a:p>
        </p:txBody>
      </p:sp>
    </p:spTree>
    <p:extLst>
      <p:ext uri="{BB962C8B-B14F-4D97-AF65-F5344CB8AC3E}">
        <p14:creationId xmlns:p14="http://schemas.microsoft.com/office/powerpoint/2010/main" val="23271149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B25886E-639F-4BAF-8887-E1AEC460FD63}" type="datetimeFigureOut">
              <a:rPr lang="en-GB" smtClean="0"/>
              <a:t>04/11/2025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ED8757-9AC5-4432-A186-175E140F1D2C}" type="slidenum">
              <a:rPr lang="en-GB" smtClean="0"/>
              <a:t>‹#›</a:t>
            </a:fld>
            <a:endParaRPr lang="en-GB"/>
          </a:p>
        </p:txBody>
      </p:sp>
    </p:spTree>
    <p:extLst>
      <p:ext uri="{BB962C8B-B14F-4D97-AF65-F5344CB8AC3E}">
        <p14:creationId xmlns:p14="http://schemas.microsoft.com/office/powerpoint/2010/main" val="3215268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B25886E-639F-4BAF-8887-E1AEC460FD63}" type="datetimeFigureOut">
              <a:rPr lang="en-GB" smtClean="0"/>
              <a:t>04/11/2025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ED8757-9AC5-4432-A186-175E140F1D2C}" type="slidenum">
              <a:rPr lang="en-GB" smtClean="0"/>
              <a:t>‹#›</a:t>
            </a:fld>
            <a:endParaRPr lang="en-GB"/>
          </a:p>
        </p:txBody>
      </p:sp>
    </p:spTree>
    <p:extLst>
      <p:ext uri="{BB962C8B-B14F-4D97-AF65-F5344CB8AC3E}">
        <p14:creationId xmlns:p14="http://schemas.microsoft.com/office/powerpoint/2010/main" val="3445505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B25886E-639F-4BAF-8887-E1AEC460FD63}" type="datetimeFigureOut">
              <a:rPr lang="en-GB" smtClean="0"/>
              <a:t>04/11/2025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1ED8757-9AC5-4432-A186-175E140F1D2C}" type="slidenum">
              <a:rPr lang="en-GB" smtClean="0"/>
              <a:t>‹#›</a:t>
            </a:fld>
            <a:endParaRPr lang="en-GB"/>
          </a:p>
        </p:txBody>
      </p:sp>
    </p:spTree>
    <p:extLst>
      <p:ext uri="{BB962C8B-B14F-4D97-AF65-F5344CB8AC3E}">
        <p14:creationId xmlns:p14="http://schemas.microsoft.com/office/powerpoint/2010/main" val="295252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B25886E-639F-4BAF-8887-E1AEC460FD63}" type="datetimeFigureOut">
              <a:rPr lang="en-GB" smtClean="0"/>
              <a:t>04/11/2025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1ED8757-9AC5-4432-A186-175E140F1D2C}" type="slidenum">
              <a:rPr lang="en-GB" smtClean="0"/>
              <a:t>‹#›</a:t>
            </a:fld>
            <a:endParaRPr lang="en-GB"/>
          </a:p>
        </p:txBody>
      </p:sp>
    </p:spTree>
    <p:extLst>
      <p:ext uri="{BB962C8B-B14F-4D97-AF65-F5344CB8AC3E}">
        <p14:creationId xmlns:p14="http://schemas.microsoft.com/office/powerpoint/2010/main" val="546501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25886E-639F-4BAF-8887-E1AEC460FD63}" type="datetimeFigureOut">
              <a:rPr lang="en-GB" smtClean="0"/>
              <a:t>04/11/2025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1ED8757-9AC5-4432-A186-175E140F1D2C}" type="slidenum">
              <a:rPr lang="en-GB" smtClean="0"/>
              <a:t>‹#›</a:t>
            </a:fld>
            <a:endParaRPr lang="en-GB"/>
          </a:p>
        </p:txBody>
      </p:sp>
    </p:spTree>
    <p:extLst>
      <p:ext uri="{BB962C8B-B14F-4D97-AF65-F5344CB8AC3E}">
        <p14:creationId xmlns:p14="http://schemas.microsoft.com/office/powerpoint/2010/main" val="3558212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25886E-639F-4BAF-8887-E1AEC460FD63}" type="datetimeFigureOut">
              <a:rPr lang="en-GB" smtClean="0"/>
              <a:t>04/11/2025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ED8757-9AC5-4432-A186-175E140F1D2C}" type="slidenum">
              <a:rPr lang="en-GB" smtClean="0"/>
              <a:t>‹#›</a:t>
            </a:fld>
            <a:endParaRPr lang="en-GB"/>
          </a:p>
        </p:txBody>
      </p:sp>
    </p:spTree>
    <p:extLst>
      <p:ext uri="{BB962C8B-B14F-4D97-AF65-F5344CB8AC3E}">
        <p14:creationId xmlns:p14="http://schemas.microsoft.com/office/powerpoint/2010/main" val="2075375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121095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25886E-639F-4BAF-8887-E1AEC460FD63}" type="datetimeFigureOut">
              <a:rPr lang="en-GB" smtClean="0"/>
              <a:t>04/11/2025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ED8757-9AC5-4432-A186-175E140F1D2C}" type="slidenum">
              <a:rPr lang="en-GB" smtClean="0"/>
              <a:t>‹#›</a:t>
            </a:fld>
            <a:endParaRPr lang="en-GB"/>
          </a:p>
        </p:txBody>
      </p:sp>
    </p:spTree>
    <p:extLst>
      <p:ext uri="{BB962C8B-B14F-4D97-AF65-F5344CB8AC3E}">
        <p14:creationId xmlns:p14="http://schemas.microsoft.com/office/powerpoint/2010/main" val="1182305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B25886E-639F-4BAF-8887-E1AEC460FD63}" type="datetimeFigureOut">
              <a:rPr lang="en-GB" smtClean="0"/>
              <a:t>04/11/2025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ED8757-9AC5-4432-A186-175E140F1D2C}" type="slidenum">
              <a:rPr lang="en-GB" smtClean="0"/>
              <a:t>‹#›</a:t>
            </a:fld>
            <a:endParaRPr lang="en-GB"/>
          </a:p>
        </p:txBody>
      </p:sp>
    </p:spTree>
    <p:extLst>
      <p:ext uri="{BB962C8B-B14F-4D97-AF65-F5344CB8AC3E}">
        <p14:creationId xmlns:p14="http://schemas.microsoft.com/office/powerpoint/2010/main" val="2316856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B25886E-639F-4BAF-8887-E1AEC460FD63}" type="datetimeFigureOut">
              <a:rPr lang="en-GB" smtClean="0"/>
              <a:t>04/11/2025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ED8757-9AC5-4432-A186-175E140F1D2C}" type="slidenum">
              <a:rPr lang="en-GB" smtClean="0"/>
              <a:t>‹#›</a:t>
            </a:fld>
            <a:endParaRPr lang="en-GB"/>
          </a:p>
        </p:txBody>
      </p:sp>
    </p:spTree>
    <p:extLst>
      <p:ext uri="{BB962C8B-B14F-4D97-AF65-F5344CB8AC3E}">
        <p14:creationId xmlns:p14="http://schemas.microsoft.com/office/powerpoint/2010/main" val="1436863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Tree>
    <p:extLst>
      <p:ext uri="{BB962C8B-B14F-4D97-AF65-F5344CB8AC3E}">
        <p14:creationId xmlns:p14="http://schemas.microsoft.com/office/powerpoint/2010/main" val="439987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752600"/>
            <a:ext cx="55880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0800" y="1752600"/>
            <a:ext cx="55880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84035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9381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0467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58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564144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098575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43" name="Arc 3"/>
          <p:cNvSpPr>
            <a:spLocks/>
          </p:cNvSpPr>
          <p:nvPr/>
        </p:nvSpPr>
        <p:spPr bwMode="auto">
          <a:xfrm>
            <a:off x="1" y="228600"/>
            <a:ext cx="11214100" cy="66182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rnd">
                <a:solidFill>
                  <a:schemeClr val="accent2"/>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800" dirty="0">
              <a:solidFill>
                <a:srgbClr val="8F66A8"/>
              </a:solidFill>
            </a:endParaRPr>
          </a:p>
        </p:txBody>
      </p:sp>
      <p:pic>
        <p:nvPicPr>
          <p:cNvPr id="10244" name="Picture 4" descr="BHSCTmainlogo_purple cop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8000" y="6096000"/>
            <a:ext cx="4064000" cy="604838"/>
          </a:xfrm>
          <a:prstGeom prst="rect">
            <a:avLst/>
          </a:prstGeom>
          <a:noFill/>
          <a:extLst>
            <a:ext uri="{909E8E84-426E-40DD-AFC4-6F175D3DCCD1}">
              <a14:hiddenFill xmlns:a14="http://schemas.microsoft.com/office/drawing/2010/main">
                <a:solidFill>
                  <a:srgbClr val="FFFFFF"/>
                </a:solidFill>
              </a14:hiddenFill>
            </a:ext>
          </a:extLst>
        </p:spPr>
      </p:pic>
      <p:sp>
        <p:nvSpPr>
          <p:cNvPr id="10246" name="Rectangle 6"/>
          <p:cNvSpPr>
            <a:spLocks noGrp="1" noChangeArrowheads="1"/>
          </p:cNvSpPr>
          <p:nvPr>
            <p:ph type="title"/>
          </p:nvPr>
        </p:nvSpPr>
        <p:spPr bwMode="auto">
          <a:xfrm>
            <a:off x="609600" y="152400"/>
            <a:ext cx="10363200" cy="114300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7" name="Rectangle 7"/>
          <p:cNvSpPr>
            <a:spLocks noChangeArrowheads="1"/>
          </p:cNvSpPr>
          <p:nvPr/>
        </p:nvSpPr>
        <p:spPr bwMode="auto">
          <a:xfrm>
            <a:off x="0" y="5867400"/>
            <a:ext cx="12192000" cy="990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800" dirty="0"/>
          </a:p>
        </p:txBody>
      </p:sp>
      <p:pic>
        <p:nvPicPr>
          <p:cNvPr id="10251" name="Picture 11" descr="curves-belfast-white bkg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788538" y="3307098"/>
            <a:ext cx="2200263" cy="2363564"/>
          </a:xfrm>
          <a:prstGeom prst="rect">
            <a:avLst/>
          </a:prstGeom>
          <a:noFill/>
          <a:extLst>
            <a:ext uri="{909E8E84-426E-40DD-AFC4-6F175D3DCCD1}">
              <a14:hiddenFill xmlns:a14="http://schemas.microsoft.com/office/drawing/2010/main">
                <a:solidFill>
                  <a:srgbClr val="FFFFFF"/>
                </a:solidFill>
              </a14:hiddenFill>
            </a:ext>
          </a:extLst>
        </p:spPr>
      </p:pic>
      <p:sp>
        <p:nvSpPr>
          <p:cNvPr id="10245" name="Rectangle 5"/>
          <p:cNvSpPr>
            <a:spLocks noGrp="1" noChangeArrowheads="1"/>
          </p:cNvSpPr>
          <p:nvPr>
            <p:ph type="body" idx="1"/>
          </p:nvPr>
        </p:nvSpPr>
        <p:spPr bwMode="auto">
          <a:xfrm>
            <a:off x="609600" y="1752600"/>
            <a:ext cx="113792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2136" y="6073327"/>
            <a:ext cx="2155160" cy="467025"/>
          </a:xfrm>
          <a:prstGeom prst="rect">
            <a:avLst/>
          </a:prstGeom>
        </p:spPr>
      </p:pic>
      <p:pic>
        <p:nvPicPr>
          <p:cNvPr id="9" name="Picture 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610733" y="6001506"/>
            <a:ext cx="3378068" cy="610665"/>
          </a:xfrm>
          <a:prstGeom prst="rect">
            <a:avLst/>
          </a:prstGeom>
        </p:spPr>
      </p:pic>
    </p:spTree>
    <p:extLst>
      <p:ext uri="{BB962C8B-B14F-4D97-AF65-F5344CB8AC3E}">
        <p14:creationId xmlns:p14="http://schemas.microsoft.com/office/powerpoint/2010/main" val="3520461779"/>
      </p:ext>
    </p:extLst>
  </p:cSld>
  <p:clrMap bg1="dk2" tx1="lt1" bg2="dk1"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rtl="0" eaLnBrk="1" fontAlgn="base" hangingPunct="1">
        <a:spcBef>
          <a:spcPct val="0"/>
        </a:spcBef>
        <a:spcAft>
          <a:spcPct val="0"/>
        </a:spcAft>
        <a:defRPr sz="4000" b="1">
          <a:solidFill>
            <a:srgbClr val="661C78"/>
          </a:solidFill>
          <a:latin typeface="+mj-lt"/>
          <a:ea typeface="+mj-ea"/>
          <a:cs typeface="+mj-cs"/>
        </a:defRPr>
      </a:lvl1pPr>
      <a:lvl2pPr algn="l" rtl="0" eaLnBrk="1" fontAlgn="base" hangingPunct="1">
        <a:spcBef>
          <a:spcPct val="0"/>
        </a:spcBef>
        <a:spcAft>
          <a:spcPct val="0"/>
        </a:spcAft>
        <a:defRPr sz="4000" b="1">
          <a:solidFill>
            <a:srgbClr val="661C78"/>
          </a:solidFill>
          <a:latin typeface="Arial" charset="0"/>
        </a:defRPr>
      </a:lvl2pPr>
      <a:lvl3pPr algn="l" rtl="0" eaLnBrk="1" fontAlgn="base" hangingPunct="1">
        <a:spcBef>
          <a:spcPct val="0"/>
        </a:spcBef>
        <a:spcAft>
          <a:spcPct val="0"/>
        </a:spcAft>
        <a:defRPr sz="4000" b="1">
          <a:solidFill>
            <a:srgbClr val="661C78"/>
          </a:solidFill>
          <a:latin typeface="Arial" charset="0"/>
        </a:defRPr>
      </a:lvl3pPr>
      <a:lvl4pPr algn="l" rtl="0" eaLnBrk="1" fontAlgn="base" hangingPunct="1">
        <a:spcBef>
          <a:spcPct val="0"/>
        </a:spcBef>
        <a:spcAft>
          <a:spcPct val="0"/>
        </a:spcAft>
        <a:defRPr sz="4000" b="1">
          <a:solidFill>
            <a:srgbClr val="661C78"/>
          </a:solidFill>
          <a:latin typeface="Arial" charset="0"/>
        </a:defRPr>
      </a:lvl4pPr>
      <a:lvl5pPr algn="l" rtl="0" eaLnBrk="1" fontAlgn="base" hangingPunct="1">
        <a:spcBef>
          <a:spcPct val="0"/>
        </a:spcBef>
        <a:spcAft>
          <a:spcPct val="0"/>
        </a:spcAft>
        <a:defRPr sz="4000" b="1">
          <a:solidFill>
            <a:srgbClr val="661C78"/>
          </a:solidFill>
          <a:latin typeface="Arial" charset="0"/>
        </a:defRPr>
      </a:lvl5pPr>
      <a:lvl6pPr marL="457200" algn="l" rtl="0" eaLnBrk="1" fontAlgn="base" hangingPunct="1">
        <a:spcBef>
          <a:spcPct val="0"/>
        </a:spcBef>
        <a:spcAft>
          <a:spcPct val="0"/>
        </a:spcAft>
        <a:defRPr sz="4000" b="1">
          <a:solidFill>
            <a:srgbClr val="661C78"/>
          </a:solidFill>
          <a:latin typeface="Arial" charset="0"/>
        </a:defRPr>
      </a:lvl6pPr>
      <a:lvl7pPr marL="914400" algn="l" rtl="0" eaLnBrk="1" fontAlgn="base" hangingPunct="1">
        <a:spcBef>
          <a:spcPct val="0"/>
        </a:spcBef>
        <a:spcAft>
          <a:spcPct val="0"/>
        </a:spcAft>
        <a:defRPr sz="4000" b="1">
          <a:solidFill>
            <a:srgbClr val="661C78"/>
          </a:solidFill>
          <a:latin typeface="Arial" charset="0"/>
        </a:defRPr>
      </a:lvl7pPr>
      <a:lvl8pPr marL="1371600" algn="l" rtl="0" eaLnBrk="1" fontAlgn="base" hangingPunct="1">
        <a:spcBef>
          <a:spcPct val="0"/>
        </a:spcBef>
        <a:spcAft>
          <a:spcPct val="0"/>
        </a:spcAft>
        <a:defRPr sz="4000" b="1">
          <a:solidFill>
            <a:srgbClr val="661C78"/>
          </a:solidFill>
          <a:latin typeface="Arial" charset="0"/>
        </a:defRPr>
      </a:lvl8pPr>
      <a:lvl9pPr marL="1828800" algn="l" rtl="0" eaLnBrk="1" fontAlgn="base" hangingPunct="1">
        <a:spcBef>
          <a:spcPct val="0"/>
        </a:spcBef>
        <a:spcAft>
          <a:spcPct val="0"/>
        </a:spcAft>
        <a:defRPr sz="4000" b="1">
          <a:solidFill>
            <a:srgbClr val="661C78"/>
          </a:solidFill>
          <a:latin typeface="Arial" charset="0"/>
        </a:defRPr>
      </a:lvl9pPr>
    </p:titleStyle>
    <p:bodyStyle>
      <a:lvl1pPr marL="342900" indent="-342900" algn="l" rtl="0" eaLnBrk="1" fontAlgn="base" hangingPunct="1">
        <a:spcBef>
          <a:spcPct val="20000"/>
        </a:spcBef>
        <a:spcAft>
          <a:spcPct val="0"/>
        </a:spcAft>
        <a:buClr>
          <a:srgbClr val="00A8CA"/>
        </a:buClr>
        <a:buSzPct val="65000"/>
        <a:buFont typeface="Wingdings" pitchFamily="2" charset="2"/>
        <a:buChar char="l"/>
        <a:defRPr sz="3200">
          <a:solidFill>
            <a:schemeClr val="bg2"/>
          </a:solidFill>
          <a:latin typeface="+mn-lt"/>
          <a:ea typeface="+mn-ea"/>
          <a:cs typeface="+mn-cs"/>
        </a:defRPr>
      </a:lvl1pPr>
      <a:lvl2pPr marL="742950" indent="-285750" algn="l" rtl="0" eaLnBrk="1" fontAlgn="base" hangingPunct="1">
        <a:spcBef>
          <a:spcPct val="20000"/>
        </a:spcBef>
        <a:spcAft>
          <a:spcPct val="0"/>
        </a:spcAft>
        <a:buClr>
          <a:schemeClr val="tx1"/>
        </a:buClr>
        <a:buSzPct val="90000"/>
        <a:buChar char="–"/>
        <a:defRPr sz="2800">
          <a:solidFill>
            <a:schemeClr val="bg2"/>
          </a:solidFill>
          <a:latin typeface="+mn-lt"/>
        </a:defRPr>
      </a:lvl2pPr>
      <a:lvl3pPr marL="1143000" indent="-228600" algn="l" rtl="0" eaLnBrk="1" fontAlgn="base" hangingPunct="1">
        <a:spcBef>
          <a:spcPct val="20000"/>
        </a:spcBef>
        <a:spcAft>
          <a:spcPct val="0"/>
        </a:spcAft>
        <a:buClr>
          <a:schemeClr val="accent1"/>
        </a:buClr>
        <a:buSzPct val="60000"/>
        <a:buFont typeface="Wingdings" pitchFamily="2" charset="2"/>
        <a:buChar char="l"/>
        <a:defRPr sz="2400">
          <a:solidFill>
            <a:schemeClr val="bg2"/>
          </a:solidFill>
          <a:latin typeface="+mn-lt"/>
        </a:defRPr>
      </a:lvl3pPr>
      <a:lvl4pPr marL="1600200" indent="-228600" algn="l" rtl="0" eaLnBrk="1" fontAlgn="base" hangingPunct="1">
        <a:spcBef>
          <a:spcPct val="20000"/>
        </a:spcBef>
        <a:spcAft>
          <a:spcPct val="0"/>
        </a:spcAft>
        <a:buClr>
          <a:schemeClr val="tx1"/>
        </a:buClr>
        <a:buChar char="–"/>
        <a:defRPr sz="2000">
          <a:solidFill>
            <a:schemeClr val="bg2"/>
          </a:solidFill>
          <a:latin typeface="+mn-lt"/>
        </a:defRPr>
      </a:lvl4pPr>
      <a:lvl5pPr marL="2057400" indent="-228600" algn="l" rtl="0" eaLnBrk="1" fontAlgn="base" hangingPunct="1">
        <a:spcBef>
          <a:spcPct val="20000"/>
        </a:spcBef>
        <a:spcAft>
          <a:spcPct val="0"/>
        </a:spcAft>
        <a:buClr>
          <a:schemeClr val="accent1"/>
        </a:buClr>
        <a:buChar char="•"/>
        <a:defRPr sz="2000">
          <a:solidFill>
            <a:schemeClr val="bg2"/>
          </a:solidFill>
          <a:latin typeface="+mn-lt"/>
        </a:defRPr>
      </a:lvl5pPr>
      <a:lvl6pPr marL="2514600" indent="-228600" algn="l" rtl="0" eaLnBrk="1" fontAlgn="base" hangingPunct="1">
        <a:spcBef>
          <a:spcPct val="20000"/>
        </a:spcBef>
        <a:spcAft>
          <a:spcPct val="0"/>
        </a:spcAft>
        <a:buClr>
          <a:schemeClr val="accent1"/>
        </a:buClr>
        <a:buChar char="•"/>
        <a:defRPr sz="2000">
          <a:solidFill>
            <a:schemeClr val="bg2"/>
          </a:solidFill>
          <a:latin typeface="+mn-lt"/>
        </a:defRPr>
      </a:lvl6pPr>
      <a:lvl7pPr marL="2971800" indent="-228600" algn="l" rtl="0" eaLnBrk="1" fontAlgn="base" hangingPunct="1">
        <a:spcBef>
          <a:spcPct val="20000"/>
        </a:spcBef>
        <a:spcAft>
          <a:spcPct val="0"/>
        </a:spcAft>
        <a:buClr>
          <a:schemeClr val="accent1"/>
        </a:buClr>
        <a:buChar char="•"/>
        <a:defRPr sz="2000">
          <a:solidFill>
            <a:schemeClr val="bg2"/>
          </a:solidFill>
          <a:latin typeface="+mn-lt"/>
        </a:defRPr>
      </a:lvl7pPr>
      <a:lvl8pPr marL="3429000" indent="-228600" algn="l" rtl="0" eaLnBrk="1" fontAlgn="base" hangingPunct="1">
        <a:spcBef>
          <a:spcPct val="20000"/>
        </a:spcBef>
        <a:spcAft>
          <a:spcPct val="0"/>
        </a:spcAft>
        <a:buClr>
          <a:schemeClr val="accent1"/>
        </a:buClr>
        <a:buChar char="•"/>
        <a:defRPr sz="2000">
          <a:solidFill>
            <a:schemeClr val="bg2"/>
          </a:solidFill>
          <a:latin typeface="+mn-lt"/>
        </a:defRPr>
      </a:lvl8pPr>
      <a:lvl9pPr marL="3886200" indent="-228600" algn="l" rtl="0" eaLnBrk="1" fontAlgn="base" hangingPunct="1">
        <a:spcBef>
          <a:spcPct val="20000"/>
        </a:spcBef>
        <a:spcAft>
          <a:spcPct val="0"/>
        </a:spcAft>
        <a:buClr>
          <a:schemeClr val="accent1"/>
        </a:buClr>
        <a:buChar char="•"/>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25886E-639F-4BAF-8887-E1AEC460FD63}" type="datetimeFigureOut">
              <a:rPr lang="en-GB" smtClean="0"/>
              <a:t>04/11/2025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ED8757-9AC5-4432-A186-175E140F1D2C}" type="slidenum">
              <a:rPr lang="en-GB" smtClean="0"/>
              <a:t>‹#›</a:t>
            </a:fld>
            <a:endParaRPr lang="en-GB"/>
          </a:p>
        </p:txBody>
      </p:sp>
    </p:spTree>
    <p:extLst>
      <p:ext uri="{BB962C8B-B14F-4D97-AF65-F5344CB8AC3E}">
        <p14:creationId xmlns:p14="http://schemas.microsoft.com/office/powerpoint/2010/main" val="162820506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ctrTitle" sz="quarter"/>
          </p:nvPr>
        </p:nvSpPr>
        <p:spPr>
          <a:xfrm>
            <a:off x="2058064" y="376117"/>
            <a:ext cx="7559762" cy="1935148"/>
          </a:xfrm>
          <a:solidFill>
            <a:srgbClr val="ABBEF5"/>
          </a:solidFill>
          <a:ln>
            <a:noFill/>
          </a:ln>
        </p:spPr>
        <p:style>
          <a:lnRef idx="0">
            <a:scrgbClr r="0" g="0" b="0"/>
          </a:lnRef>
          <a:fillRef idx="0">
            <a:scrgbClr r="0" g="0" b="0"/>
          </a:fillRef>
          <a:effectRef idx="0">
            <a:scrgbClr r="0" g="0" b="0"/>
          </a:effectRef>
          <a:fontRef idx="minor">
            <a:schemeClr val="lt1"/>
          </a:fontRef>
        </p:style>
        <p:txBody>
          <a:bodyPr>
            <a:normAutofit/>
          </a:bodyPr>
          <a:lstStyle/>
          <a:p>
            <a:pPr lvl="0"/>
            <a:r>
              <a:rPr lang="en-GB" dirty="0">
                <a:solidFill>
                  <a:schemeClr val="bg2">
                    <a:lumMod val="65000"/>
                    <a:lumOff val="35000"/>
                  </a:schemeClr>
                </a:solidFill>
              </a:rPr>
              <a:t>The Belfast Community </a:t>
            </a:r>
            <a:br>
              <a:rPr lang="en-GB" dirty="0">
                <a:solidFill>
                  <a:schemeClr val="bg2">
                    <a:lumMod val="65000"/>
                    <a:lumOff val="35000"/>
                  </a:schemeClr>
                </a:solidFill>
              </a:rPr>
            </a:br>
            <a:r>
              <a:rPr lang="en-GB" dirty="0">
                <a:solidFill>
                  <a:schemeClr val="bg2">
                    <a:lumMod val="65000"/>
                    <a:lumOff val="35000"/>
                  </a:schemeClr>
                </a:solidFill>
              </a:rPr>
              <a:t>Palliative Care Hub</a:t>
            </a:r>
          </a:p>
        </p:txBody>
      </p:sp>
      <p:sp>
        <p:nvSpPr>
          <p:cNvPr id="7" name="TextBox 6"/>
          <p:cNvSpPr txBox="1"/>
          <p:nvPr/>
        </p:nvSpPr>
        <p:spPr>
          <a:xfrm>
            <a:off x="2058064" y="2634018"/>
            <a:ext cx="7559762" cy="3308598"/>
          </a:xfrm>
          <a:prstGeom prst="rect">
            <a:avLst/>
          </a:prstGeom>
          <a:solidFill>
            <a:schemeClr val="accent2">
              <a:lumMod val="40000"/>
              <a:lumOff val="60000"/>
            </a:schemeClr>
          </a:solidFill>
        </p:spPr>
        <p:txBody>
          <a:bodyPr wrap="square" rtlCol="0">
            <a:spAutoFit/>
          </a:bodyPr>
          <a:lstStyle/>
          <a:p>
            <a:r>
              <a:rPr lang="en-GB" sz="2100" b="1" dirty="0">
                <a:solidFill>
                  <a:schemeClr val="bg2">
                    <a:lumMod val="65000"/>
                    <a:lumOff val="35000"/>
                  </a:schemeClr>
                </a:solidFill>
              </a:rPr>
              <a:t>Trust Board Update, 6 November 2025.</a:t>
            </a:r>
          </a:p>
          <a:p>
            <a:endParaRPr lang="en-GB" b="1" dirty="0">
              <a:solidFill>
                <a:schemeClr val="bg2">
                  <a:lumMod val="65000"/>
                  <a:lumOff val="35000"/>
                </a:schemeClr>
              </a:solidFill>
            </a:endParaRPr>
          </a:p>
          <a:p>
            <a:r>
              <a:rPr lang="en-GB" sz="1700" b="1" dirty="0">
                <a:solidFill>
                  <a:schemeClr val="bg2">
                    <a:lumMod val="65000"/>
                    <a:lumOff val="35000"/>
                  </a:schemeClr>
                </a:solidFill>
              </a:rPr>
              <a:t>Colin McMullan, Director Adult Community, Older People Services &amp; Allied Health Professionals </a:t>
            </a:r>
          </a:p>
          <a:p>
            <a:endParaRPr lang="en-GB" sz="1700" b="1" dirty="0">
              <a:solidFill>
                <a:schemeClr val="bg2">
                  <a:lumMod val="65000"/>
                  <a:lumOff val="35000"/>
                </a:schemeClr>
              </a:solidFill>
            </a:endParaRPr>
          </a:p>
          <a:p>
            <a:r>
              <a:rPr lang="en-GB" sz="1700" b="1" dirty="0">
                <a:solidFill>
                  <a:schemeClr val="bg2">
                    <a:lumMod val="65000"/>
                    <a:lumOff val="35000"/>
                  </a:schemeClr>
                </a:solidFill>
              </a:rPr>
              <a:t>Dr Grainne Bonnar, Co-Chair Belfast Partnership Palliative End of Life Locality Board/ Co-Chair Project Board</a:t>
            </a:r>
          </a:p>
          <a:p>
            <a:endParaRPr lang="en-GB" sz="1700" b="1" dirty="0">
              <a:solidFill>
                <a:schemeClr val="bg2">
                  <a:lumMod val="65000"/>
                  <a:lumOff val="35000"/>
                </a:schemeClr>
              </a:solidFill>
            </a:endParaRPr>
          </a:p>
          <a:p>
            <a:r>
              <a:rPr lang="en-GB" sz="1700" b="1" dirty="0">
                <a:solidFill>
                  <a:schemeClr val="bg2">
                    <a:lumMod val="65000"/>
                    <a:lumOff val="35000"/>
                  </a:schemeClr>
                </a:solidFill>
              </a:rPr>
              <a:t>Catherine Collins, Co-Director, Adult Social Work Services, Community Nursing Services and Intermediate Care Services</a:t>
            </a:r>
          </a:p>
          <a:p>
            <a:endParaRPr lang="en-GB" sz="1700" b="1" dirty="0">
              <a:solidFill>
                <a:schemeClr val="bg2">
                  <a:lumMod val="65000"/>
                  <a:lumOff val="35000"/>
                </a:schemeClr>
              </a:solidFill>
            </a:endParaRPr>
          </a:p>
          <a:p>
            <a:r>
              <a:rPr lang="en-GB" sz="1700" b="1" dirty="0">
                <a:solidFill>
                  <a:schemeClr val="bg2">
                    <a:lumMod val="65000"/>
                    <a:lumOff val="35000"/>
                  </a:schemeClr>
                </a:solidFill>
              </a:rPr>
              <a:t>Aisling Pelan, Project Manager, Belfast Community Palliative Care Hub</a:t>
            </a:r>
          </a:p>
        </p:txBody>
      </p:sp>
      <p:sp>
        <p:nvSpPr>
          <p:cNvPr id="4" name="AutoShape 2" descr="Belfast Health &amp; Social Care Trust website | Belfast Health &amp; Social Care  Trust websi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3" name="Picture 2" descr="Northern Ireland Hospice logo"/>
          <p:cNvPicPr>
            <a:picLocks noChangeAspect="1"/>
          </p:cNvPicPr>
          <p:nvPr/>
        </p:nvPicPr>
        <p:blipFill>
          <a:blip r:embed="rId3"/>
          <a:stretch>
            <a:fillRect/>
          </a:stretch>
        </p:blipFill>
        <p:spPr>
          <a:xfrm>
            <a:off x="4122121" y="5565136"/>
            <a:ext cx="1352177" cy="942975"/>
          </a:xfrm>
          <a:prstGeom prst="rect">
            <a:avLst/>
          </a:prstGeom>
        </p:spPr>
      </p:pic>
      <p:pic>
        <p:nvPicPr>
          <p:cNvPr id="6" name="Picture 5" descr="Marie Curie Logo"/>
          <p:cNvPicPr>
            <a:picLocks noChangeAspect="1"/>
          </p:cNvPicPr>
          <p:nvPr/>
        </p:nvPicPr>
        <p:blipFill>
          <a:blip r:embed="rId4"/>
          <a:stretch>
            <a:fillRect/>
          </a:stretch>
        </p:blipFill>
        <p:spPr>
          <a:xfrm>
            <a:off x="5837945" y="5450836"/>
            <a:ext cx="1893664" cy="1057275"/>
          </a:xfrm>
          <a:prstGeom prst="rect">
            <a:avLst/>
          </a:prstGeom>
        </p:spPr>
      </p:pic>
    </p:spTree>
    <p:extLst>
      <p:ext uri="{BB962C8B-B14F-4D97-AF65-F5344CB8AC3E}">
        <p14:creationId xmlns:p14="http://schemas.microsoft.com/office/powerpoint/2010/main" val="3084044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have we made a difference?</a:t>
            </a:r>
            <a:br>
              <a:rPr lang="en-GB" dirty="0"/>
            </a:br>
            <a:endParaRPr lang="en-GB" sz="1800" dirty="0"/>
          </a:p>
        </p:txBody>
      </p:sp>
      <p:sp>
        <p:nvSpPr>
          <p:cNvPr id="3" name="Content Placeholder 2"/>
          <p:cNvSpPr>
            <a:spLocks noGrp="1"/>
          </p:cNvSpPr>
          <p:nvPr>
            <p:ph idx="1"/>
          </p:nvPr>
        </p:nvSpPr>
        <p:spPr>
          <a:xfrm>
            <a:off x="609600" y="1419225"/>
            <a:ext cx="11379200" cy="4536301"/>
          </a:xfrm>
        </p:spPr>
        <p:txBody>
          <a:bodyPr/>
          <a:lstStyle/>
          <a:p>
            <a:pPr lvl="0"/>
            <a:r>
              <a:rPr lang="en-GB" sz="1800" dirty="0">
                <a:solidFill>
                  <a:srgbClr val="000000"/>
                </a:solidFill>
              </a:rPr>
              <a:t>Case study. 55 year old with diagnosis of Cancer of Colon and Liver Metastases. Patient was actively dying. </a:t>
            </a:r>
          </a:p>
          <a:p>
            <a:pPr lvl="0"/>
            <a:r>
              <a:rPr lang="en-GB" sz="1800" dirty="0">
                <a:solidFill>
                  <a:srgbClr val="000000"/>
                </a:solidFill>
              </a:rPr>
              <a:t>Social issues: IV Drug User and Drug Abuse within family and wider circle. No stable home environment. </a:t>
            </a:r>
          </a:p>
          <a:p>
            <a:pPr lvl="0"/>
            <a:r>
              <a:rPr lang="en-GB" sz="1800" dirty="0">
                <a:solidFill>
                  <a:srgbClr val="000000"/>
                </a:solidFill>
              </a:rPr>
              <a:t>Symptom control and pain management needs.</a:t>
            </a:r>
          </a:p>
          <a:p>
            <a:pPr lvl="0"/>
            <a:r>
              <a:rPr lang="en-GB" sz="1800" dirty="0">
                <a:solidFill>
                  <a:srgbClr val="000000"/>
                </a:solidFill>
              </a:rPr>
              <a:t>Referral made to Hub, MDT, all options explored (DN/Social Care Package/Inpatient Hospice Bed/Hospital Admission). </a:t>
            </a:r>
          </a:p>
          <a:p>
            <a:pPr lvl="0"/>
            <a:r>
              <a:rPr lang="en-GB" sz="1800" dirty="0">
                <a:solidFill>
                  <a:srgbClr val="000000"/>
                </a:solidFill>
              </a:rPr>
              <a:t>Risk Assessment undertaken: accessing and management of controlled drugs in the home, drug abuse within the home and potential for PSNI involvement in case of missing drugs.</a:t>
            </a:r>
          </a:p>
          <a:p>
            <a:pPr lvl="0"/>
            <a:r>
              <a:rPr lang="en-GB" sz="1800" dirty="0">
                <a:solidFill>
                  <a:srgbClr val="000000"/>
                </a:solidFill>
              </a:rPr>
              <a:t>Adult safeguarding concerns and protection plan. </a:t>
            </a:r>
          </a:p>
          <a:p>
            <a:pPr lvl="0"/>
            <a:r>
              <a:rPr lang="en-GB" sz="1800" dirty="0">
                <a:solidFill>
                  <a:srgbClr val="000000"/>
                </a:solidFill>
              </a:rPr>
              <a:t>Communication with patient, family, NIAS, inpatient ward – timely action. </a:t>
            </a:r>
          </a:p>
          <a:p>
            <a:pPr lvl="0"/>
            <a:r>
              <a:rPr lang="en-GB" sz="1800" dirty="0">
                <a:solidFill>
                  <a:srgbClr val="000000"/>
                </a:solidFill>
              </a:rPr>
              <a:t>Support for professionals involved in patient care.</a:t>
            </a:r>
          </a:p>
          <a:p>
            <a:pPr lvl="0"/>
            <a:r>
              <a:rPr lang="en-GB" sz="1800" dirty="0">
                <a:solidFill>
                  <a:srgbClr val="000000"/>
                </a:solidFill>
              </a:rPr>
              <a:t>Timeline: Referral to Hub </a:t>
            </a:r>
            <a:r>
              <a:rPr lang="en-GB" sz="1800" b="1" dirty="0"/>
              <a:t>1135 hrs,</a:t>
            </a:r>
            <a:r>
              <a:rPr lang="en-GB" sz="1800" dirty="0"/>
              <a:t> </a:t>
            </a:r>
            <a:r>
              <a:rPr lang="en-GB" sz="1800" dirty="0">
                <a:solidFill>
                  <a:srgbClr val="000000"/>
                </a:solidFill>
              </a:rPr>
              <a:t>decision to admit </a:t>
            </a:r>
            <a:r>
              <a:rPr lang="en-GB" sz="1800" b="1" dirty="0"/>
              <a:t>1355 hrs. </a:t>
            </a:r>
          </a:p>
          <a:p>
            <a:pPr lvl="0"/>
            <a:r>
              <a:rPr lang="en-GB" sz="1800" b="1" dirty="0">
                <a:solidFill>
                  <a:schemeClr val="accent2"/>
                </a:solidFill>
              </a:rPr>
              <a:t>Our patient had a good death. </a:t>
            </a:r>
          </a:p>
          <a:p>
            <a:endParaRPr lang="en-GB" dirty="0"/>
          </a:p>
        </p:txBody>
      </p:sp>
      <p:pic>
        <p:nvPicPr>
          <p:cNvPr id="4" name="Picture 3" descr="Northern Ireland Hospice logo"/>
          <p:cNvPicPr>
            <a:picLocks noChangeAspect="1"/>
          </p:cNvPicPr>
          <p:nvPr/>
        </p:nvPicPr>
        <p:blipFill>
          <a:blip r:embed="rId2"/>
          <a:stretch>
            <a:fillRect/>
          </a:stretch>
        </p:blipFill>
        <p:spPr>
          <a:xfrm>
            <a:off x="3657964" y="5743572"/>
            <a:ext cx="1054699" cy="993734"/>
          </a:xfrm>
          <a:prstGeom prst="rect">
            <a:avLst/>
          </a:prstGeom>
        </p:spPr>
      </p:pic>
      <p:pic>
        <p:nvPicPr>
          <p:cNvPr id="5" name="Picture 4" descr="Marie Curie logo"/>
          <p:cNvPicPr>
            <a:picLocks noChangeAspect="1"/>
          </p:cNvPicPr>
          <p:nvPr/>
        </p:nvPicPr>
        <p:blipFill>
          <a:blip r:embed="rId3"/>
          <a:stretch>
            <a:fillRect/>
          </a:stretch>
        </p:blipFill>
        <p:spPr>
          <a:xfrm>
            <a:off x="5791200" y="5743572"/>
            <a:ext cx="1518036" cy="993734"/>
          </a:xfrm>
          <a:prstGeom prst="rect">
            <a:avLst/>
          </a:prstGeom>
        </p:spPr>
      </p:pic>
    </p:spTree>
    <p:extLst>
      <p:ext uri="{BB962C8B-B14F-4D97-AF65-F5344CB8AC3E}">
        <p14:creationId xmlns:p14="http://schemas.microsoft.com/office/powerpoint/2010/main" val="1455234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315" y="0"/>
            <a:ext cx="11222181" cy="1163782"/>
          </a:xfrm>
        </p:spPr>
        <p:txBody>
          <a:bodyPr/>
          <a:lstStyle/>
          <a:p>
            <a:r>
              <a:rPr lang="en-GB" sz="3200" dirty="0"/>
              <a:t>How will we know it is better? </a:t>
            </a:r>
          </a:p>
        </p:txBody>
      </p:sp>
      <p:pic>
        <p:nvPicPr>
          <p:cNvPr id="7" name="Picture 6" descr="A yellow emoji holding a magnifying glass with a smiley expression&#10;&#10;"/>
          <p:cNvPicPr>
            <a:picLocks noChangeAspect="1"/>
          </p:cNvPicPr>
          <p:nvPr/>
        </p:nvPicPr>
        <p:blipFill>
          <a:blip r:embed="rId2"/>
          <a:stretch>
            <a:fillRect/>
          </a:stretch>
        </p:blipFill>
        <p:spPr>
          <a:xfrm>
            <a:off x="7905404" y="0"/>
            <a:ext cx="2494187" cy="2435022"/>
          </a:xfrm>
          <a:prstGeom prst="rect">
            <a:avLst/>
          </a:prstGeom>
        </p:spPr>
      </p:pic>
      <p:sp>
        <p:nvSpPr>
          <p:cNvPr id="3" name="Content Placeholder 2"/>
          <p:cNvSpPr>
            <a:spLocks noGrp="1"/>
          </p:cNvSpPr>
          <p:nvPr>
            <p:ph idx="1"/>
          </p:nvPr>
        </p:nvSpPr>
        <p:spPr>
          <a:xfrm>
            <a:off x="296949" y="1679171"/>
            <a:ext cx="11379199" cy="4750724"/>
          </a:xfrm>
        </p:spPr>
        <p:txBody>
          <a:bodyPr/>
          <a:lstStyle/>
          <a:p>
            <a:r>
              <a:rPr lang="en-GB" sz="2400" dirty="0"/>
              <a:t>Data Collection.</a:t>
            </a:r>
          </a:p>
          <a:p>
            <a:r>
              <a:rPr lang="en-GB" sz="2400" dirty="0"/>
              <a:t>KPIs and metrics.</a:t>
            </a:r>
          </a:p>
          <a:p>
            <a:r>
              <a:rPr lang="en-GB" sz="2400" dirty="0"/>
              <a:t>Independent evaluation (QUB/UU), supported by Trust Research and Capacity Fund.</a:t>
            </a:r>
          </a:p>
          <a:p>
            <a:r>
              <a:rPr lang="en-GB" sz="2400" dirty="0"/>
              <a:t>Ongoing Service User Engagement.</a:t>
            </a:r>
          </a:p>
          <a:p>
            <a:r>
              <a:rPr lang="en-GB" sz="2400" dirty="0"/>
              <a:t>Patient feedback, Compliments and Complaints.</a:t>
            </a:r>
          </a:p>
          <a:p>
            <a:r>
              <a:rPr lang="en-GB" sz="2400" dirty="0"/>
              <a:t>Stakeholder feedback.</a:t>
            </a:r>
          </a:p>
          <a:p>
            <a:r>
              <a:rPr lang="en-GB" sz="2400" dirty="0"/>
              <a:t>Monitoring and Oversight of Service.</a:t>
            </a:r>
          </a:p>
          <a:p>
            <a:r>
              <a:rPr lang="en-GB" sz="2400" dirty="0"/>
              <a:t>Governance and Assurance Processes.</a:t>
            </a:r>
          </a:p>
          <a:p>
            <a:pPr marL="0" indent="0">
              <a:buNone/>
            </a:pPr>
            <a:endParaRPr lang="en-GB" dirty="0"/>
          </a:p>
          <a:p>
            <a:pPr marL="0" indent="0">
              <a:buNone/>
            </a:pPr>
            <a:r>
              <a:rPr lang="en-GB" dirty="0"/>
              <a:t> </a:t>
            </a:r>
          </a:p>
          <a:p>
            <a:endParaRPr lang="en-GB" dirty="0"/>
          </a:p>
        </p:txBody>
      </p:sp>
      <p:pic>
        <p:nvPicPr>
          <p:cNvPr id="5" name="Picture 4" descr="Northern Ireland Hopsice logo"/>
          <p:cNvPicPr>
            <a:picLocks noChangeAspect="1"/>
          </p:cNvPicPr>
          <p:nvPr/>
        </p:nvPicPr>
        <p:blipFill>
          <a:blip r:embed="rId3"/>
          <a:stretch>
            <a:fillRect/>
          </a:stretch>
        </p:blipFill>
        <p:spPr>
          <a:xfrm>
            <a:off x="3737812" y="5839326"/>
            <a:ext cx="1055844" cy="993168"/>
          </a:xfrm>
          <a:prstGeom prst="rect">
            <a:avLst/>
          </a:prstGeom>
        </p:spPr>
      </p:pic>
      <p:pic>
        <p:nvPicPr>
          <p:cNvPr id="4" name="Picture 3" descr="Marice Curie logo">
            <a:extLst>
              <a:ext uri="{FF2B5EF4-FFF2-40B4-BE49-F238E27FC236}">
                <a16:creationId xmlns:a16="http://schemas.microsoft.com/office/drawing/2014/main" id="{99DFF6D8-8958-4F58-5D33-F41E8B3C230C}"/>
              </a:ext>
            </a:extLst>
          </p:cNvPr>
          <p:cNvPicPr>
            <a:picLocks noChangeAspect="1"/>
          </p:cNvPicPr>
          <p:nvPr/>
        </p:nvPicPr>
        <p:blipFill>
          <a:blip r:embed="rId4"/>
          <a:stretch>
            <a:fillRect/>
          </a:stretch>
        </p:blipFill>
        <p:spPr>
          <a:xfrm>
            <a:off x="5791199" y="5839326"/>
            <a:ext cx="1520183" cy="993168"/>
          </a:xfrm>
          <a:prstGeom prst="rect">
            <a:avLst/>
          </a:prstGeom>
        </p:spPr>
      </p:pic>
    </p:spTree>
    <p:extLst>
      <p:ext uri="{BB962C8B-B14F-4D97-AF65-F5344CB8AC3E}">
        <p14:creationId xmlns:p14="http://schemas.microsoft.com/office/powerpoint/2010/main" val="1543326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315" y="0"/>
            <a:ext cx="11222181" cy="1163782"/>
          </a:xfrm>
        </p:spPr>
        <p:txBody>
          <a:bodyPr/>
          <a:lstStyle/>
          <a:p>
            <a:r>
              <a:rPr lang="en-GB" sz="3200" dirty="0"/>
              <a:t>Next Steps</a:t>
            </a:r>
          </a:p>
        </p:txBody>
      </p:sp>
      <p:pic>
        <p:nvPicPr>
          <p:cNvPr id="6" name="Picture 5" descr="A stack of post it notes with the text &quot;WHAT'S NEXT?&quot; typed on top&#10;&#10;"/>
          <p:cNvPicPr>
            <a:picLocks noChangeAspect="1"/>
          </p:cNvPicPr>
          <p:nvPr/>
        </p:nvPicPr>
        <p:blipFill>
          <a:blip r:embed="rId2"/>
          <a:stretch>
            <a:fillRect/>
          </a:stretch>
        </p:blipFill>
        <p:spPr>
          <a:xfrm>
            <a:off x="10281138" y="4158"/>
            <a:ext cx="1910862" cy="2022827"/>
          </a:xfrm>
          <a:prstGeom prst="rect">
            <a:avLst/>
          </a:prstGeom>
        </p:spPr>
      </p:pic>
      <p:sp>
        <p:nvSpPr>
          <p:cNvPr id="3" name="Content Placeholder 2"/>
          <p:cNvSpPr>
            <a:spLocks noGrp="1"/>
          </p:cNvSpPr>
          <p:nvPr>
            <p:ph idx="1"/>
          </p:nvPr>
        </p:nvSpPr>
        <p:spPr>
          <a:xfrm>
            <a:off x="141315" y="1163782"/>
            <a:ext cx="11534834" cy="5266114"/>
          </a:xfrm>
        </p:spPr>
        <p:txBody>
          <a:bodyPr/>
          <a:lstStyle/>
          <a:p>
            <a:r>
              <a:rPr lang="en-GB" sz="2000" dirty="0"/>
              <a:t>Formal Launch of the Service by Health Minister Mike Nesbitt in January 2026.</a:t>
            </a:r>
          </a:p>
          <a:p>
            <a:pPr marL="0" indent="0">
              <a:buNone/>
            </a:pPr>
            <a:endParaRPr lang="en-GB" sz="2000" dirty="0"/>
          </a:p>
          <a:p>
            <a:r>
              <a:rPr lang="en-GB" sz="2000" dirty="0"/>
              <a:t>Extending Encompass Access to Hub-affiliated Specialist Palliative Care Nursing Team – November 2025. </a:t>
            </a:r>
          </a:p>
          <a:p>
            <a:pPr marL="0" indent="0">
              <a:buNone/>
            </a:pPr>
            <a:endParaRPr lang="en-GB" sz="2000" dirty="0"/>
          </a:p>
          <a:p>
            <a:r>
              <a:rPr lang="en-GB" sz="2000" dirty="0"/>
              <a:t>Integration of the Specialist Palliative Care Allied Health Professionals in January 2026.</a:t>
            </a:r>
          </a:p>
          <a:p>
            <a:pPr marL="0" indent="0">
              <a:buNone/>
            </a:pPr>
            <a:endParaRPr lang="en-GB" sz="2000" dirty="0"/>
          </a:p>
          <a:p>
            <a:r>
              <a:rPr lang="en-GB" sz="2000" dirty="0"/>
              <a:t>Patient and Carers will be able to self-refer to the Hub in early 2026.</a:t>
            </a:r>
          </a:p>
          <a:p>
            <a:pPr marL="0" indent="0">
              <a:buNone/>
            </a:pPr>
            <a:endParaRPr lang="en-GB" sz="2000" dirty="0"/>
          </a:p>
          <a:p>
            <a:r>
              <a:rPr lang="en-GB" sz="2000" dirty="0"/>
              <a:t>Formal research evaluation of the new model of care UU/QUB (Jan – Dec 2026). Publish the study. </a:t>
            </a:r>
          </a:p>
          <a:p>
            <a:endParaRPr lang="en-GB" sz="2000" dirty="0"/>
          </a:p>
          <a:p>
            <a:r>
              <a:rPr lang="en-GB" sz="2000" dirty="0"/>
              <a:t>Sharing the learning and promoting the model of care locally, regionally and nationally.</a:t>
            </a:r>
          </a:p>
          <a:p>
            <a:pPr marL="0" indent="0">
              <a:buNone/>
            </a:pPr>
            <a:endParaRPr lang="en-GB" sz="2000" dirty="0"/>
          </a:p>
          <a:p>
            <a:pPr marL="0" indent="0">
              <a:buNone/>
            </a:pPr>
            <a:endParaRPr lang="en-GB" dirty="0"/>
          </a:p>
          <a:p>
            <a:pPr marL="0" indent="0">
              <a:buNone/>
            </a:pPr>
            <a:r>
              <a:rPr lang="en-GB" dirty="0"/>
              <a:t> </a:t>
            </a:r>
          </a:p>
          <a:p>
            <a:endParaRPr lang="en-GB" dirty="0"/>
          </a:p>
        </p:txBody>
      </p:sp>
      <p:pic>
        <p:nvPicPr>
          <p:cNvPr id="5" name="Picture 4" descr="Northern Ireland hospice logo"/>
          <p:cNvPicPr>
            <a:picLocks noChangeAspect="1"/>
          </p:cNvPicPr>
          <p:nvPr/>
        </p:nvPicPr>
        <p:blipFill>
          <a:blip r:embed="rId3"/>
          <a:stretch>
            <a:fillRect/>
          </a:stretch>
        </p:blipFill>
        <p:spPr>
          <a:xfrm>
            <a:off x="3737812" y="5839326"/>
            <a:ext cx="1055844" cy="993168"/>
          </a:xfrm>
          <a:prstGeom prst="rect">
            <a:avLst/>
          </a:prstGeom>
        </p:spPr>
      </p:pic>
      <p:pic>
        <p:nvPicPr>
          <p:cNvPr id="4" name="Picture 3" descr="Marie Curie logo">
            <a:extLst>
              <a:ext uri="{FF2B5EF4-FFF2-40B4-BE49-F238E27FC236}">
                <a16:creationId xmlns:a16="http://schemas.microsoft.com/office/drawing/2014/main" id="{99DFF6D8-8958-4F58-5D33-F41E8B3C230C}"/>
              </a:ext>
            </a:extLst>
          </p:cNvPr>
          <p:cNvPicPr>
            <a:picLocks noChangeAspect="1"/>
          </p:cNvPicPr>
          <p:nvPr/>
        </p:nvPicPr>
        <p:blipFill>
          <a:blip r:embed="rId4"/>
          <a:stretch>
            <a:fillRect/>
          </a:stretch>
        </p:blipFill>
        <p:spPr>
          <a:xfrm>
            <a:off x="5791199" y="5839326"/>
            <a:ext cx="1520183" cy="993168"/>
          </a:xfrm>
          <a:prstGeom prst="rect">
            <a:avLst/>
          </a:prstGeom>
        </p:spPr>
      </p:pic>
    </p:spTree>
    <p:extLst>
      <p:ext uri="{BB962C8B-B14F-4D97-AF65-F5344CB8AC3E}">
        <p14:creationId xmlns:p14="http://schemas.microsoft.com/office/powerpoint/2010/main" val="1722135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Opportunity for questions and discussion….</a:t>
            </a:r>
          </a:p>
        </p:txBody>
      </p:sp>
      <p:pic>
        <p:nvPicPr>
          <p:cNvPr id="4" name="Content Placeholder 3" descr="A blue and white thought bubble&#10;"/>
          <p:cNvPicPr>
            <a:picLocks noGrp="1" noChangeAspect="1"/>
          </p:cNvPicPr>
          <p:nvPr>
            <p:ph idx="1"/>
          </p:nvPr>
        </p:nvPicPr>
        <p:blipFill>
          <a:blip r:embed="rId2"/>
          <a:stretch>
            <a:fillRect/>
          </a:stretch>
        </p:blipFill>
        <p:spPr>
          <a:xfrm>
            <a:off x="4318000" y="1752600"/>
            <a:ext cx="3962400" cy="3962400"/>
          </a:xfrm>
          <a:prstGeom prst="rect">
            <a:avLst/>
          </a:prstGeom>
        </p:spPr>
      </p:pic>
      <p:pic>
        <p:nvPicPr>
          <p:cNvPr id="5" name="Picture 4" descr="Northern Ireland Hospice logo"/>
          <p:cNvPicPr>
            <a:picLocks noChangeAspect="1"/>
          </p:cNvPicPr>
          <p:nvPr/>
        </p:nvPicPr>
        <p:blipFill>
          <a:blip r:embed="rId3"/>
          <a:stretch>
            <a:fillRect/>
          </a:stretch>
        </p:blipFill>
        <p:spPr>
          <a:xfrm>
            <a:off x="3155132" y="5800121"/>
            <a:ext cx="1352177" cy="942975"/>
          </a:xfrm>
          <a:prstGeom prst="rect">
            <a:avLst/>
          </a:prstGeom>
        </p:spPr>
      </p:pic>
      <p:pic>
        <p:nvPicPr>
          <p:cNvPr id="6" name="Picture 5" descr="Marie Curie logo">
            <a:extLst>
              <a:ext uri="{FF2B5EF4-FFF2-40B4-BE49-F238E27FC236}">
                <a16:creationId xmlns:a16="http://schemas.microsoft.com/office/drawing/2014/main" id="{99DFF6D8-8958-4F58-5D33-F41E8B3C230C}"/>
              </a:ext>
            </a:extLst>
          </p:cNvPr>
          <p:cNvPicPr>
            <a:picLocks noChangeAspect="1"/>
          </p:cNvPicPr>
          <p:nvPr/>
        </p:nvPicPr>
        <p:blipFill>
          <a:blip r:embed="rId4"/>
          <a:stretch>
            <a:fillRect/>
          </a:stretch>
        </p:blipFill>
        <p:spPr>
          <a:xfrm>
            <a:off x="4825657" y="5666433"/>
            <a:ext cx="1855062" cy="1076663"/>
          </a:xfrm>
          <a:prstGeom prst="rect">
            <a:avLst/>
          </a:prstGeom>
        </p:spPr>
      </p:pic>
    </p:spTree>
    <p:extLst>
      <p:ext uri="{BB962C8B-B14F-4D97-AF65-F5344CB8AC3E}">
        <p14:creationId xmlns:p14="http://schemas.microsoft.com/office/powerpoint/2010/main" val="3715143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2310938" y="249382"/>
            <a:ext cx="9401695" cy="1221971"/>
          </a:xfrm>
          <a:solidFill>
            <a:schemeClr val="tx1">
              <a:lumMod val="85000"/>
            </a:schemeClr>
          </a:solidFill>
        </p:spPr>
        <p:txBody>
          <a:bodyPr/>
          <a:lstStyle/>
          <a:p>
            <a:pPr marL="336947" algn="ctr"/>
            <a:r>
              <a:rPr lang="en-GB" sz="4400" dirty="0">
                <a:solidFill>
                  <a:srgbClr val="7030A0"/>
                </a:solidFill>
                <a:effectLst>
                  <a:outerShdw blurRad="38100" dist="38100" dir="2700000" algn="tl">
                    <a:srgbClr val="000000">
                      <a:alpha val="43137"/>
                    </a:srgbClr>
                  </a:outerShdw>
                </a:effectLst>
              </a:rPr>
              <a:t>Belfast Community </a:t>
            </a:r>
            <a:br>
              <a:rPr lang="en-GB" sz="4400" dirty="0">
                <a:solidFill>
                  <a:srgbClr val="7030A0"/>
                </a:solidFill>
                <a:effectLst>
                  <a:outerShdw blurRad="38100" dist="38100" dir="2700000" algn="tl">
                    <a:srgbClr val="000000">
                      <a:alpha val="43137"/>
                    </a:srgbClr>
                  </a:outerShdw>
                </a:effectLst>
              </a:rPr>
            </a:br>
            <a:r>
              <a:rPr lang="en-GB" sz="4400" dirty="0">
                <a:solidFill>
                  <a:srgbClr val="7030A0"/>
                </a:solidFill>
                <a:effectLst>
                  <a:outerShdw blurRad="38100" dist="38100" dir="2700000" algn="tl">
                    <a:srgbClr val="000000">
                      <a:alpha val="43137"/>
                    </a:srgbClr>
                  </a:outerShdw>
                </a:effectLst>
              </a:rPr>
              <a:t>Palliative Care Hub</a:t>
            </a:r>
          </a:p>
        </p:txBody>
      </p:sp>
      <p:pic>
        <p:nvPicPr>
          <p:cNvPr id="6" name="Picture 5" descr="Open for business sign. The sign is white with a red border with the text &quot;Open for business&quot; in the centre."/>
          <p:cNvPicPr>
            <a:picLocks noChangeAspect="1"/>
          </p:cNvPicPr>
          <p:nvPr/>
        </p:nvPicPr>
        <p:blipFill>
          <a:blip r:embed="rId3"/>
          <a:stretch>
            <a:fillRect/>
          </a:stretch>
        </p:blipFill>
        <p:spPr>
          <a:xfrm>
            <a:off x="136190" y="-1"/>
            <a:ext cx="2174748" cy="1622824"/>
          </a:xfrm>
          <a:prstGeom prst="rect">
            <a:avLst/>
          </a:prstGeom>
        </p:spPr>
      </p:pic>
      <p:pic>
        <p:nvPicPr>
          <p:cNvPr id="8" name="Content Placeholder 2" descr="The entrance and carpark of the Belfast Community Palliative Care Hub"/>
          <p:cNvPicPr>
            <a:picLocks noChangeAspect="1"/>
          </p:cNvPicPr>
          <p:nvPr/>
        </p:nvPicPr>
        <p:blipFill>
          <a:blip r:embed="rId4"/>
          <a:srcRect l="7777" r="7777"/>
          <a:stretch>
            <a:fillRect/>
          </a:stretch>
        </p:blipFill>
        <p:spPr bwMode="auto">
          <a:xfrm>
            <a:off x="598517" y="1651334"/>
            <a:ext cx="4481484" cy="3715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226717" y="1471353"/>
            <a:ext cx="6877816" cy="5262979"/>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prstClr val="black"/>
                </a:solidFill>
                <a:latin typeface="Calibri" panose="020F0502020204030204"/>
              </a:rPr>
              <a:t>Having a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Single Point of Access for Palliative and End-of-Life patients is a Trust Priority</a:t>
            </a:r>
            <a:r>
              <a:rPr kumimoji="0" lang="en-GB" sz="2400" b="0" i="0" u="none" strike="noStrike" kern="1200" cap="none" spc="0" normalizeH="0" noProof="0" dirty="0">
                <a:ln>
                  <a:noFill/>
                </a:ln>
                <a:solidFill>
                  <a:prstClr val="black"/>
                </a:solidFill>
                <a:effectLst/>
                <a:uLnTx/>
                <a:uFillTx/>
                <a:latin typeface="Calibri" panose="020F0502020204030204"/>
                <a:ea typeface="+mn-ea"/>
                <a:cs typeface="+mn-cs"/>
              </a:rPr>
              <a:t> (The Belfast Plan 2024).</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Hub opened on Monday 28</a:t>
            </a:r>
            <a:r>
              <a:rPr kumimoji="0" lang="en-GB" sz="24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April 2025 - Soft launch, initially taking referrals from GPs, DNs, teams within the Trust.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3 partner organisations have come together to coordinate palliative and end-of-life care for patients in the community</a:t>
            </a:r>
            <a:r>
              <a:rPr kumimoji="0" lang="en-GB" sz="2400" b="0" i="0" u="none" strike="noStrike" kern="1200" cap="none" spc="0" normalizeH="0" noProof="0" dirty="0">
                <a:ln>
                  <a:noFill/>
                </a:ln>
                <a:solidFill>
                  <a:prstClr val="black"/>
                </a:solidFill>
                <a:effectLst/>
                <a:uLnTx/>
                <a:uFillTx/>
                <a:latin typeface="Calibri" panose="020F0502020204030204"/>
                <a:ea typeface="+mn-ea"/>
                <a:cs typeface="+mn-cs"/>
              </a:rPr>
              <a:t> (8</a:t>
            </a:r>
            <a:r>
              <a:rPr lang="en-GB" sz="2400" dirty="0">
                <a:solidFill>
                  <a:prstClr val="black"/>
                </a:solidFill>
                <a:latin typeface="Calibri" panose="020F0502020204030204"/>
              </a:rPr>
              <a:t>00 patients </a:t>
            </a:r>
          </a:p>
          <a:p>
            <a:pPr marR="0" lvl="0" algn="l" defTabSz="914400" rtl="0" eaLnBrk="1" fontAlgn="auto" latinLnBrk="0" hangingPunct="1">
              <a:lnSpc>
                <a:spcPct val="100000"/>
              </a:lnSpc>
              <a:spcBef>
                <a:spcPts val="0"/>
              </a:spcBef>
              <a:spcAft>
                <a:spcPts val="0"/>
              </a:spcAft>
              <a:buClrTx/>
              <a:buSzTx/>
              <a:tabLst/>
              <a:defRPr/>
            </a:pPr>
            <a:r>
              <a:rPr lang="en-GB" sz="2400" dirty="0">
                <a:solidFill>
                  <a:prstClr val="black"/>
                </a:solidFill>
                <a:latin typeface="Calibri" panose="020F0502020204030204"/>
              </a:rPr>
              <a:t>     in the first 6 months).</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Base is Crumlin Road Health Centre.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Northern Ireland Hospice logo">
            <a:extLst>
              <a:ext uri="{FF2B5EF4-FFF2-40B4-BE49-F238E27FC236}">
                <a16:creationId xmlns:a16="http://schemas.microsoft.com/office/drawing/2014/main" id="{2E99B665-473F-22CE-6A71-CCFD9749BADB}"/>
              </a:ext>
            </a:extLst>
          </p:cNvPr>
          <p:cNvPicPr>
            <a:picLocks noChangeAspect="1"/>
          </p:cNvPicPr>
          <p:nvPr/>
        </p:nvPicPr>
        <p:blipFill>
          <a:blip r:embed="rId5"/>
          <a:stretch>
            <a:fillRect/>
          </a:stretch>
        </p:blipFill>
        <p:spPr>
          <a:xfrm>
            <a:off x="3697705" y="5622462"/>
            <a:ext cx="1529012" cy="1066296"/>
          </a:xfrm>
          <a:prstGeom prst="rect">
            <a:avLst/>
          </a:prstGeom>
        </p:spPr>
      </p:pic>
      <p:pic>
        <p:nvPicPr>
          <p:cNvPr id="4" name="Picture 3" descr="Marie Curie Logo">
            <a:extLst>
              <a:ext uri="{FF2B5EF4-FFF2-40B4-BE49-F238E27FC236}">
                <a16:creationId xmlns:a16="http://schemas.microsoft.com/office/drawing/2014/main" id="{2FB7CC1D-FA6C-6A4D-F741-5F9F62F3D3D5}"/>
              </a:ext>
            </a:extLst>
          </p:cNvPr>
          <p:cNvPicPr>
            <a:picLocks noChangeAspect="1"/>
          </p:cNvPicPr>
          <p:nvPr/>
        </p:nvPicPr>
        <p:blipFill>
          <a:blip r:embed="rId6"/>
          <a:stretch>
            <a:fillRect/>
          </a:stretch>
        </p:blipFill>
        <p:spPr>
          <a:xfrm>
            <a:off x="6055567" y="5631909"/>
            <a:ext cx="1745537" cy="1057275"/>
          </a:xfrm>
          <a:prstGeom prst="rect">
            <a:avLst/>
          </a:prstGeom>
        </p:spPr>
      </p:pic>
    </p:spTree>
    <p:extLst>
      <p:ext uri="{BB962C8B-B14F-4D97-AF65-F5344CB8AC3E}">
        <p14:creationId xmlns:p14="http://schemas.microsoft.com/office/powerpoint/2010/main" val="2765455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Drivers for Change</a:t>
            </a:r>
          </a:p>
        </p:txBody>
      </p:sp>
      <p:pic>
        <p:nvPicPr>
          <p:cNvPr id="7" name="Picture 6" descr="Drivers for change are shown in four white rectangles with a narrow orange border. The drivers for change are Regional, Service, Patient Experience and Coalition of the Willing "/>
          <p:cNvPicPr>
            <a:picLocks noChangeAspect="1"/>
          </p:cNvPicPr>
          <p:nvPr/>
        </p:nvPicPr>
        <p:blipFill>
          <a:blip r:embed="rId2"/>
          <a:stretch>
            <a:fillRect/>
          </a:stretch>
        </p:blipFill>
        <p:spPr>
          <a:xfrm>
            <a:off x="0" y="1061046"/>
            <a:ext cx="10208525" cy="4977666"/>
          </a:xfrm>
          <a:prstGeom prst="rect">
            <a:avLst/>
          </a:prstGeom>
        </p:spPr>
      </p:pic>
      <p:sp>
        <p:nvSpPr>
          <p:cNvPr id="3" name="Content Placeholder 2" descr="Drivers for change are displayed in four white rectangles with a narrow orange border. The drivers for change are Regional, Service, Patient Experience and Coalition of the willing"/>
          <p:cNvSpPr>
            <a:spLocks noGrp="1"/>
          </p:cNvSpPr>
          <p:nvPr>
            <p:ph idx="1"/>
          </p:nvPr>
        </p:nvSpPr>
        <p:spPr>
          <a:xfrm>
            <a:off x="481263" y="1295401"/>
            <a:ext cx="11507538" cy="4419600"/>
          </a:xfrm>
        </p:spPr>
        <p:txBody>
          <a:bodyPr/>
          <a:lstStyle/>
          <a:p>
            <a:pPr marL="0" indent="0">
              <a:buNone/>
            </a:pPr>
            <a:endParaRPr lang="en-GB" dirty="0"/>
          </a:p>
          <a:p>
            <a:endParaRPr lang="en-GB" dirty="0"/>
          </a:p>
          <a:p>
            <a:endParaRPr lang="en-GB" dirty="0"/>
          </a:p>
          <a:p>
            <a:endParaRPr lang="en-GB" dirty="0"/>
          </a:p>
        </p:txBody>
      </p:sp>
      <p:pic>
        <p:nvPicPr>
          <p:cNvPr id="8" name="Picture 7" descr="Logo for Together Let's Make it better"/>
          <p:cNvPicPr>
            <a:picLocks noChangeAspect="1"/>
          </p:cNvPicPr>
          <p:nvPr/>
        </p:nvPicPr>
        <p:blipFill>
          <a:blip r:embed="rId3"/>
          <a:stretch>
            <a:fillRect/>
          </a:stretch>
        </p:blipFill>
        <p:spPr>
          <a:xfrm>
            <a:off x="10458882" y="1295400"/>
            <a:ext cx="1658256" cy="1743607"/>
          </a:xfrm>
          <a:prstGeom prst="rect">
            <a:avLst/>
          </a:prstGeom>
        </p:spPr>
      </p:pic>
      <p:pic>
        <p:nvPicPr>
          <p:cNvPr id="5" name="Picture 4" descr="Northern Ireland Hospice logo"/>
          <p:cNvPicPr>
            <a:picLocks noChangeAspect="1"/>
          </p:cNvPicPr>
          <p:nvPr/>
        </p:nvPicPr>
        <p:blipFill>
          <a:blip r:embed="rId4"/>
          <a:stretch>
            <a:fillRect/>
          </a:stretch>
        </p:blipFill>
        <p:spPr>
          <a:xfrm>
            <a:off x="3737811" y="5700335"/>
            <a:ext cx="1203606" cy="1132159"/>
          </a:xfrm>
          <a:prstGeom prst="rect">
            <a:avLst/>
          </a:prstGeom>
        </p:spPr>
      </p:pic>
      <p:pic>
        <p:nvPicPr>
          <p:cNvPr id="4" name="Picture 3" descr="Marie Curie logo">
            <a:extLst>
              <a:ext uri="{FF2B5EF4-FFF2-40B4-BE49-F238E27FC236}">
                <a16:creationId xmlns:a16="http://schemas.microsoft.com/office/drawing/2014/main" id="{99DFF6D8-8958-4F58-5D33-F41E8B3C230C}"/>
              </a:ext>
            </a:extLst>
          </p:cNvPr>
          <p:cNvPicPr>
            <a:picLocks noChangeAspect="1"/>
          </p:cNvPicPr>
          <p:nvPr/>
        </p:nvPicPr>
        <p:blipFill>
          <a:blip r:embed="rId5"/>
          <a:stretch>
            <a:fillRect/>
          </a:stretch>
        </p:blipFill>
        <p:spPr>
          <a:xfrm>
            <a:off x="5911516" y="5715000"/>
            <a:ext cx="1596189" cy="1117494"/>
          </a:xfrm>
          <a:prstGeom prst="rect">
            <a:avLst/>
          </a:prstGeom>
        </p:spPr>
      </p:pic>
    </p:spTree>
    <p:extLst>
      <p:ext uri="{BB962C8B-B14F-4D97-AF65-F5344CB8AC3E}">
        <p14:creationId xmlns:p14="http://schemas.microsoft.com/office/powerpoint/2010/main" val="3849297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695" y="-3841"/>
            <a:ext cx="10770894" cy="1046580"/>
          </a:xfrm>
        </p:spPr>
        <p:txBody>
          <a:bodyPr>
            <a:normAutofit/>
          </a:bodyPr>
          <a:lstStyle/>
          <a:p>
            <a:r>
              <a:rPr lang="en-GB" sz="3200" b="1" kern="0" dirty="0">
                <a:solidFill>
                  <a:srgbClr val="661C78"/>
                </a:solidFill>
                <a:effectLst>
                  <a:outerShdw blurRad="38100" dist="38100" dir="2700000" algn="tl">
                    <a:srgbClr val="000000">
                      <a:alpha val="43137"/>
                    </a:srgbClr>
                  </a:outerShdw>
                </a:effectLst>
                <a:latin typeface="Arial"/>
              </a:rPr>
              <a:t>Journey to this point</a:t>
            </a:r>
            <a:endParaRPr lang="en-GB" sz="3200" dirty="0">
              <a:effectLst>
                <a:outerShdw blurRad="38100" dist="38100" dir="2700000" algn="tl">
                  <a:srgbClr val="000000">
                    <a:alpha val="43137"/>
                  </a:srgbClr>
                </a:outerShdw>
              </a:effectLst>
            </a:endParaRPr>
          </a:p>
        </p:txBody>
      </p:sp>
      <p:pic>
        <p:nvPicPr>
          <p:cNvPr id="3" name="Picture 2" descr="A road with six arrows pointing out from the centre"/>
          <p:cNvPicPr>
            <a:picLocks noChangeAspect="1"/>
          </p:cNvPicPr>
          <p:nvPr/>
        </p:nvPicPr>
        <p:blipFill>
          <a:blip r:embed="rId2"/>
          <a:stretch>
            <a:fillRect/>
          </a:stretch>
        </p:blipFill>
        <p:spPr>
          <a:xfrm>
            <a:off x="502695" y="1224867"/>
            <a:ext cx="3696216" cy="3715268"/>
          </a:xfrm>
          <a:prstGeom prst="rect">
            <a:avLst/>
          </a:prstGeom>
        </p:spPr>
      </p:pic>
      <p:sp>
        <p:nvSpPr>
          <p:cNvPr id="8" name="Content Placeholder 7"/>
          <p:cNvSpPr>
            <a:spLocks noGrp="1"/>
          </p:cNvSpPr>
          <p:nvPr>
            <p:ph sz="half" idx="2"/>
          </p:nvPr>
        </p:nvSpPr>
        <p:spPr>
          <a:xfrm>
            <a:off x="4368800" y="937261"/>
            <a:ext cx="7371644" cy="4323361"/>
          </a:xfrm>
        </p:spPr>
        <p:txBody>
          <a:bodyPr>
            <a:normAutofit fontScale="92500" lnSpcReduction="10000"/>
          </a:bodyPr>
          <a:lstStyle/>
          <a:p>
            <a:r>
              <a:rPr lang="en-GB" sz="2400" dirty="0">
                <a:latin typeface="Arial" panose="020B0604020202020204" pitchFamily="34" charset="0"/>
                <a:cs typeface="Arial" panose="020B0604020202020204" pitchFamily="34" charset="0"/>
              </a:rPr>
              <a:t>Regional workshop (07.02.20) inviting applications for Macmillan collaborative funding - based on coordinating care, using multi-skilled professional teams, dedicated consultant medical support and early referral in to SPC </a:t>
            </a:r>
          </a:p>
          <a:p>
            <a:r>
              <a:rPr lang="en-GB" sz="2400" dirty="0">
                <a:latin typeface="Arial" panose="020B0604020202020204" pitchFamily="34" charset="0"/>
                <a:cs typeface="Arial" panose="020B0604020202020204" pitchFamily="34" charset="0"/>
              </a:rPr>
              <a:t>Virtual workshop 'Together Let's Make it Better' in October 2020 followed by Desktop mapping exercise  </a:t>
            </a:r>
          </a:p>
          <a:p>
            <a:r>
              <a:rPr lang="en-GB" sz="2400" dirty="0">
                <a:latin typeface="Arial" panose="020B0604020202020204" pitchFamily="34" charset="0"/>
                <a:cs typeface="Arial" panose="020B0604020202020204" pitchFamily="34" charset="0"/>
              </a:rPr>
              <a:t>Action identified: Development of a Single Point of Referral for coordinating palliative and end-of-life care</a:t>
            </a:r>
          </a:p>
          <a:p>
            <a:r>
              <a:rPr lang="en-GB" sz="2400" dirty="0">
                <a:latin typeface="Arial" panose="020B0604020202020204" pitchFamily="34" charset="0"/>
                <a:cs typeface="Arial" panose="020B0604020202020204" pitchFamily="34" charset="0"/>
              </a:rPr>
              <a:t>Cancer Fund Application by Marie Curie to support funding for a Project Manager, appointed June 2023. Further funding for post, until Oct 2027, provided by BHSCT Research Capacity Fund.</a:t>
            </a:r>
            <a:endParaRPr lang="en-GB" dirty="0"/>
          </a:p>
          <a:p>
            <a:endParaRPr lang="en-GB" dirty="0"/>
          </a:p>
          <a:p>
            <a:endParaRPr lang="en-GB" dirty="0"/>
          </a:p>
        </p:txBody>
      </p:sp>
      <p:pic>
        <p:nvPicPr>
          <p:cNvPr id="10" name="Picture 9" descr="Belfast Health and Social Care Trust logo"/>
          <p:cNvPicPr>
            <a:picLocks noChangeAspect="1"/>
          </p:cNvPicPr>
          <p:nvPr/>
        </p:nvPicPr>
        <p:blipFill>
          <a:blip r:embed="rId3"/>
          <a:stretch>
            <a:fillRect/>
          </a:stretch>
        </p:blipFill>
        <p:spPr>
          <a:xfrm>
            <a:off x="238738" y="5763126"/>
            <a:ext cx="3176337" cy="848788"/>
          </a:xfrm>
          <a:prstGeom prst="rect">
            <a:avLst/>
          </a:prstGeom>
        </p:spPr>
      </p:pic>
      <p:pic>
        <p:nvPicPr>
          <p:cNvPr id="5" name="Picture 4" descr="Northern Ireland Hospice logo"/>
          <p:cNvPicPr>
            <a:picLocks noChangeAspect="1"/>
          </p:cNvPicPr>
          <p:nvPr/>
        </p:nvPicPr>
        <p:blipFill>
          <a:blip r:embed="rId4"/>
          <a:stretch>
            <a:fillRect/>
          </a:stretch>
        </p:blipFill>
        <p:spPr>
          <a:xfrm>
            <a:off x="5413986" y="5734917"/>
            <a:ext cx="1105237" cy="1039629"/>
          </a:xfrm>
          <a:prstGeom prst="rect">
            <a:avLst/>
          </a:prstGeom>
        </p:spPr>
      </p:pic>
      <p:pic>
        <p:nvPicPr>
          <p:cNvPr id="4" name="Picture 3" descr="Marie Curie logo">
            <a:extLst>
              <a:ext uri="{FF2B5EF4-FFF2-40B4-BE49-F238E27FC236}">
                <a16:creationId xmlns:a16="http://schemas.microsoft.com/office/drawing/2014/main" id="{99DFF6D8-8958-4F58-5D33-F41E8B3C230C}"/>
              </a:ext>
            </a:extLst>
          </p:cNvPr>
          <p:cNvPicPr>
            <a:picLocks noChangeAspect="1"/>
          </p:cNvPicPr>
          <p:nvPr/>
        </p:nvPicPr>
        <p:blipFill>
          <a:blip r:embed="rId5"/>
          <a:stretch>
            <a:fillRect/>
          </a:stretch>
        </p:blipFill>
        <p:spPr>
          <a:xfrm>
            <a:off x="9119937" y="5734917"/>
            <a:ext cx="1501470" cy="1097577"/>
          </a:xfrm>
          <a:prstGeom prst="rect">
            <a:avLst/>
          </a:prstGeom>
        </p:spPr>
      </p:pic>
    </p:spTree>
    <p:extLst>
      <p:ext uri="{BB962C8B-B14F-4D97-AF65-F5344CB8AC3E}">
        <p14:creationId xmlns:p14="http://schemas.microsoft.com/office/powerpoint/2010/main" val="4186234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What is ‘new’ in this model of care? </a:t>
            </a:r>
          </a:p>
        </p:txBody>
      </p:sp>
      <p:sp>
        <p:nvSpPr>
          <p:cNvPr id="3" name="Content Placeholder 2"/>
          <p:cNvSpPr>
            <a:spLocks noGrp="1"/>
          </p:cNvSpPr>
          <p:nvPr>
            <p:ph idx="1"/>
          </p:nvPr>
        </p:nvSpPr>
        <p:spPr>
          <a:xfrm>
            <a:off x="609600" y="1118441"/>
            <a:ext cx="6464531" cy="4596560"/>
          </a:xfrm>
        </p:spPr>
        <p:txBody>
          <a:bodyPr/>
          <a:lstStyle/>
          <a:p>
            <a:r>
              <a:rPr lang="en-GB" sz="2400" dirty="0"/>
              <a:t>‘One-team’ co-ordinated approach to care.</a:t>
            </a:r>
          </a:p>
          <a:p>
            <a:r>
              <a:rPr lang="en-GB" sz="2400" dirty="0"/>
              <a:t>Holistic same-day triage for multiple services.</a:t>
            </a:r>
          </a:p>
          <a:p>
            <a:r>
              <a:rPr lang="en-GB" sz="2400" dirty="0"/>
              <a:t>Tripartite MDT working at core.</a:t>
            </a:r>
          </a:p>
          <a:p>
            <a:r>
              <a:rPr lang="en-GB" sz="2400" dirty="0"/>
              <a:t>Easier access to medical advice and reviews.</a:t>
            </a:r>
          </a:p>
          <a:p>
            <a:r>
              <a:rPr lang="en-GB" sz="2400" dirty="0"/>
              <a:t>Links with GP and DN 24h service.</a:t>
            </a:r>
          </a:p>
          <a:p>
            <a:r>
              <a:rPr lang="en-GB" sz="2400" dirty="0"/>
              <a:t>One point of contact for referrers.</a:t>
            </a:r>
          </a:p>
          <a:p>
            <a:r>
              <a:rPr lang="en-GB" sz="2400" dirty="0"/>
              <a:t>Equitable service provision. </a:t>
            </a:r>
          </a:p>
          <a:p>
            <a:r>
              <a:rPr lang="en-GB" sz="2400" dirty="0"/>
              <a:t>Digital connectivity.</a:t>
            </a:r>
          </a:p>
          <a:p>
            <a:endParaRPr lang="en-GB" dirty="0"/>
          </a:p>
          <a:p>
            <a:pPr marL="0" indent="0">
              <a:buNone/>
            </a:pPr>
            <a:r>
              <a:rPr lang="en-GB" dirty="0"/>
              <a:t> </a:t>
            </a:r>
          </a:p>
          <a:p>
            <a:endParaRPr lang="en-GB" dirty="0"/>
          </a:p>
        </p:txBody>
      </p:sp>
      <p:sp>
        <p:nvSpPr>
          <p:cNvPr id="9" name="Rectangle 8"/>
          <p:cNvSpPr/>
          <p:nvPr/>
        </p:nvSpPr>
        <p:spPr>
          <a:xfrm>
            <a:off x="6808124" y="1828798"/>
            <a:ext cx="4164676" cy="3416320"/>
          </a:xfrm>
          <a:prstGeom prst="rect">
            <a:avLst/>
          </a:prstGeom>
        </p:spPr>
        <p:txBody>
          <a:bodyPr wrap="square">
            <a:spAutoFit/>
          </a:bodyPr>
          <a:lstStyle/>
          <a:p>
            <a:pPr lvl="0">
              <a:lnSpc>
                <a:spcPct val="90000"/>
              </a:lnSpc>
              <a:spcBef>
                <a:spcPts val="1000"/>
              </a:spcBef>
            </a:pPr>
            <a:r>
              <a:rPr lang="en-GB" sz="2400" dirty="0">
                <a:solidFill>
                  <a:srgbClr val="00B0F0"/>
                </a:solidFill>
                <a:latin typeface="Arial" panose="020B0604020202020204" pitchFamily="34" charset="0"/>
                <a:cs typeface="Arial" panose="020B0604020202020204" pitchFamily="34" charset="0"/>
              </a:rPr>
              <a:t>The Future (early 2026): Patients and carers will be able to access the Hub directly, have their needs assessed, calls will be  logged on Encompass and followed through until resolution of issue or referral and handover to community teams.</a:t>
            </a:r>
          </a:p>
        </p:txBody>
      </p:sp>
      <p:pic>
        <p:nvPicPr>
          <p:cNvPr id="5" name="Picture 4" descr="Northern Ireland Hospice logo"/>
          <p:cNvPicPr>
            <a:picLocks noChangeAspect="1"/>
          </p:cNvPicPr>
          <p:nvPr/>
        </p:nvPicPr>
        <p:blipFill>
          <a:blip r:embed="rId2"/>
          <a:stretch>
            <a:fillRect/>
          </a:stretch>
        </p:blipFill>
        <p:spPr>
          <a:xfrm>
            <a:off x="3737812" y="5839326"/>
            <a:ext cx="1055844" cy="993168"/>
          </a:xfrm>
          <a:prstGeom prst="rect">
            <a:avLst/>
          </a:prstGeom>
        </p:spPr>
      </p:pic>
      <p:pic>
        <p:nvPicPr>
          <p:cNvPr id="4" name="Picture 3" descr="Marie Curie logo">
            <a:extLst>
              <a:ext uri="{FF2B5EF4-FFF2-40B4-BE49-F238E27FC236}">
                <a16:creationId xmlns:a16="http://schemas.microsoft.com/office/drawing/2014/main" id="{99DFF6D8-8958-4F58-5D33-F41E8B3C230C}"/>
              </a:ext>
            </a:extLst>
          </p:cNvPr>
          <p:cNvPicPr>
            <a:picLocks noChangeAspect="1"/>
          </p:cNvPicPr>
          <p:nvPr/>
        </p:nvPicPr>
        <p:blipFill>
          <a:blip r:embed="rId3"/>
          <a:stretch>
            <a:fillRect/>
          </a:stretch>
        </p:blipFill>
        <p:spPr>
          <a:xfrm>
            <a:off x="5791199" y="5839326"/>
            <a:ext cx="1520183" cy="993168"/>
          </a:xfrm>
          <a:prstGeom prst="rect">
            <a:avLst/>
          </a:prstGeom>
        </p:spPr>
      </p:pic>
      <p:pic>
        <p:nvPicPr>
          <p:cNvPr id="6" name="Picture 5" descr="A group of colorful light bulbs with cables attached flowing towards the lower centre of the image&#10;"/>
          <p:cNvPicPr>
            <a:picLocks noChangeAspect="1"/>
          </p:cNvPicPr>
          <p:nvPr/>
        </p:nvPicPr>
        <p:blipFill>
          <a:blip r:embed="rId4"/>
          <a:stretch>
            <a:fillRect/>
          </a:stretch>
        </p:blipFill>
        <p:spPr>
          <a:xfrm>
            <a:off x="9901981" y="303856"/>
            <a:ext cx="2141638" cy="1033527"/>
          </a:xfrm>
          <a:prstGeom prst="rect">
            <a:avLst/>
          </a:prstGeom>
        </p:spPr>
      </p:pic>
    </p:spTree>
    <p:extLst>
      <p:ext uri="{BB962C8B-B14F-4D97-AF65-F5344CB8AC3E}">
        <p14:creationId xmlns:p14="http://schemas.microsoft.com/office/powerpoint/2010/main" val="2249277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Principles of the New Service Model</a:t>
            </a:r>
          </a:p>
        </p:txBody>
      </p:sp>
      <p:sp>
        <p:nvSpPr>
          <p:cNvPr id="3" name="Content Placeholder 2"/>
          <p:cNvSpPr>
            <a:spLocks noGrp="1"/>
          </p:cNvSpPr>
          <p:nvPr>
            <p:ph idx="1"/>
          </p:nvPr>
        </p:nvSpPr>
        <p:spPr>
          <a:xfrm>
            <a:off x="485421" y="1659467"/>
            <a:ext cx="11503379" cy="4055534"/>
          </a:xfrm>
        </p:spPr>
        <p:txBody>
          <a:bodyPr/>
          <a:lstStyle/>
          <a:p>
            <a:r>
              <a:rPr lang="en-GB" sz="2400" dirty="0"/>
              <a:t>A patient-centred ‘one-team’ approach – a multidisciplinary team working collaboratively and keeping patients at the centre of care-planning.</a:t>
            </a:r>
          </a:p>
          <a:p>
            <a:r>
              <a:rPr lang="en-GB" sz="2400" dirty="0"/>
              <a:t>One referral to the Hub without the need for other referrals as care will be coordinated by the Hub team. This improves patient access. </a:t>
            </a:r>
          </a:p>
          <a:p>
            <a:r>
              <a:rPr lang="en-GB" sz="2400" dirty="0"/>
              <a:t>The needs of the patients are assessed at referral by an SPC professional to ensure timely intervention by the most appropriate service(s).</a:t>
            </a:r>
          </a:p>
          <a:p>
            <a:r>
              <a:rPr lang="en-GB" sz="2400" dirty="0"/>
              <a:t>An equitable service for patients across N,S,E &amp; W Belfast.</a:t>
            </a:r>
          </a:p>
          <a:p>
            <a:r>
              <a:rPr lang="en-GB" sz="2400" dirty="0"/>
              <a:t>Patient care is not owned by a particular provider but is provided by a combination of providers based on patient need. </a:t>
            </a:r>
          </a:p>
          <a:p>
            <a:endParaRPr lang="en-GB" dirty="0"/>
          </a:p>
          <a:p>
            <a:endParaRPr lang="en-GB" dirty="0"/>
          </a:p>
          <a:p>
            <a:endParaRPr lang="en-GB" dirty="0"/>
          </a:p>
          <a:p>
            <a:endParaRPr lang="en-GB" dirty="0"/>
          </a:p>
        </p:txBody>
      </p:sp>
      <p:pic>
        <p:nvPicPr>
          <p:cNvPr id="5" name="Picture 4" descr="Northern Ireland Hospice logo"/>
          <p:cNvPicPr>
            <a:picLocks noChangeAspect="1"/>
          </p:cNvPicPr>
          <p:nvPr/>
        </p:nvPicPr>
        <p:blipFill>
          <a:blip r:embed="rId2"/>
          <a:stretch>
            <a:fillRect/>
          </a:stretch>
        </p:blipFill>
        <p:spPr>
          <a:xfrm>
            <a:off x="3737811" y="5700335"/>
            <a:ext cx="1203606" cy="1132159"/>
          </a:xfrm>
          <a:prstGeom prst="rect">
            <a:avLst/>
          </a:prstGeom>
        </p:spPr>
      </p:pic>
      <p:pic>
        <p:nvPicPr>
          <p:cNvPr id="4" name="Picture 3" descr="Marie Curie logo">
            <a:extLst>
              <a:ext uri="{FF2B5EF4-FFF2-40B4-BE49-F238E27FC236}">
                <a16:creationId xmlns:a16="http://schemas.microsoft.com/office/drawing/2014/main" id="{99DFF6D8-8958-4F58-5D33-F41E8B3C230C}"/>
              </a:ext>
            </a:extLst>
          </p:cNvPr>
          <p:cNvPicPr>
            <a:picLocks noChangeAspect="1"/>
          </p:cNvPicPr>
          <p:nvPr/>
        </p:nvPicPr>
        <p:blipFill>
          <a:blip r:embed="rId3"/>
          <a:stretch>
            <a:fillRect/>
          </a:stretch>
        </p:blipFill>
        <p:spPr>
          <a:xfrm>
            <a:off x="5911516" y="5715000"/>
            <a:ext cx="1596189" cy="1117494"/>
          </a:xfrm>
          <a:prstGeom prst="rect">
            <a:avLst/>
          </a:prstGeom>
        </p:spPr>
      </p:pic>
    </p:spTree>
    <p:extLst>
      <p:ext uri="{BB962C8B-B14F-4D97-AF65-F5344CB8AC3E}">
        <p14:creationId xmlns:p14="http://schemas.microsoft.com/office/powerpoint/2010/main" val="2431413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46580"/>
          </a:xfrm>
        </p:spPr>
        <p:txBody>
          <a:bodyPr>
            <a:normAutofit/>
          </a:bodyPr>
          <a:lstStyle/>
          <a:p>
            <a:r>
              <a:rPr lang="en-GB" sz="3200" b="1" kern="0" dirty="0">
                <a:solidFill>
                  <a:srgbClr val="661C78"/>
                </a:solidFill>
                <a:effectLst>
                  <a:outerShdw blurRad="38100" dist="38100" dir="2700000" algn="tl">
                    <a:srgbClr val="000000">
                      <a:alpha val="43137"/>
                    </a:srgbClr>
                  </a:outerShdw>
                </a:effectLst>
                <a:latin typeface="Arial"/>
              </a:rPr>
              <a:t>The contribution of our Service User Representatives</a:t>
            </a:r>
            <a:endParaRPr lang="en-GB" sz="3200" dirty="0">
              <a:effectLst>
                <a:outerShdw blurRad="38100" dist="38100" dir="2700000" algn="tl">
                  <a:srgbClr val="000000">
                    <a:alpha val="43137"/>
                  </a:srgbClr>
                </a:outerShdw>
              </a:effectLst>
            </a:endParaRPr>
          </a:p>
        </p:txBody>
      </p:sp>
      <p:pic>
        <p:nvPicPr>
          <p:cNvPr id="9" name="Content Placeholder 8" descr="Service User Representatives. Service Users are pictured at a table, there is a table in the lower right of the image. The table features a notepad, pages, multiple mobile phones, a flask water bottle and some coffee cups."/>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58566" y="1521737"/>
            <a:ext cx="2925593" cy="4183442"/>
          </a:xfrm>
        </p:spPr>
      </p:pic>
      <p:sp>
        <p:nvSpPr>
          <p:cNvPr id="8" name="Content Placeholder 7"/>
          <p:cNvSpPr>
            <a:spLocks noGrp="1"/>
          </p:cNvSpPr>
          <p:nvPr>
            <p:ph sz="half" idx="2"/>
          </p:nvPr>
        </p:nvSpPr>
        <p:spPr>
          <a:xfrm>
            <a:off x="4165600" y="1521737"/>
            <a:ext cx="7188200" cy="4655226"/>
          </a:xfrm>
        </p:spPr>
        <p:txBody>
          <a:bodyPr/>
          <a:lstStyle/>
          <a:p>
            <a:r>
              <a:rPr lang="en-GB" sz="2200" dirty="0">
                <a:latin typeface="Arial" panose="020B0604020202020204" pitchFamily="34" charset="0"/>
                <a:cs typeface="Arial" panose="020B0604020202020204" pitchFamily="34" charset="0"/>
              </a:rPr>
              <a:t>Our service users bring knowledge and lived experience to the table.</a:t>
            </a:r>
          </a:p>
          <a:p>
            <a:r>
              <a:rPr lang="en-GB" sz="2200" dirty="0">
                <a:latin typeface="Arial" panose="020B0604020202020204" pitchFamily="34" charset="0"/>
                <a:cs typeface="Arial" panose="020B0604020202020204" pitchFamily="34" charset="0"/>
              </a:rPr>
              <a:t>Our main service user rep is a core member of Project Board, representing the service at networking and learning events.</a:t>
            </a:r>
          </a:p>
          <a:p>
            <a:r>
              <a:rPr lang="en-GB" sz="2200" dirty="0">
                <a:latin typeface="Arial" panose="020B0604020202020204" pitchFamily="34" charset="0"/>
                <a:cs typeface="Arial" panose="020B0604020202020204" pitchFamily="34" charset="0"/>
              </a:rPr>
              <a:t>Our service users keep us focused on our vision – making things better for patients and their families.</a:t>
            </a:r>
          </a:p>
          <a:p>
            <a:r>
              <a:rPr lang="en-GB" sz="2200" dirty="0">
                <a:latin typeface="Arial" panose="020B0604020202020204" pitchFamily="34" charset="0"/>
                <a:cs typeface="Arial" panose="020B0604020202020204" pitchFamily="34" charset="0"/>
              </a:rPr>
              <a:t>Our service user involvement strategy has been recognised nationally – we were a finalist in the Picker Experience Network Awards 2025.</a:t>
            </a:r>
          </a:p>
          <a:p>
            <a:endParaRPr lang="en-GB" sz="2000" dirty="0"/>
          </a:p>
          <a:p>
            <a:endParaRPr lang="en-GB" sz="2000" dirty="0"/>
          </a:p>
          <a:p>
            <a:endParaRPr lang="en-GB" dirty="0"/>
          </a:p>
        </p:txBody>
      </p:sp>
      <p:pic>
        <p:nvPicPr>
          <p:cNvPr id="10" name="Picture 9" descr="Belfast Health and Social Care logo"/>
          <p:cNvPicPr>
            <a:picLocks noChangeAspect="1"/>
          </p:cNvPicPr>
          <p:nvPr/>
        </p:nvPicPr>
        <p:blipFill>
          <a:blip r:embed="rId3"/>
          <a:stretch>
            <a:fillRect/>
          </a:stretch>
        </p:blipFill>
        <p:spPr>
          <a:xfrm>
            <a:off x="238738" y="5763126"/>
            <a:ext cx="3176337" cy="848788"/>
          </a:xfrm>
          <a:prstGeom prst="rect">
            <a:avLst/>
          </a:prstGeom>
        </p:spPr>
      </p:pic>
      <p:pic>
        <p:nvPicPr>
          <p:cNvPr id="5" name="Picture 4" descr="Northern Ireland Hospice logo"/>
          <p:cNvPicPr>
            <a:picLocks noChangeAspect="1"/>
          </p:cNvPicPr>
          <p:nvPr/>
        </p:nvPicPr>
        <p:blipFill>
          <a:blip r:embed="rId4"/>
          <a:stretch>
            <a:fillRect/>
          </a:stretch>
        </p:blipFill>
        <p:spPr>
          <a:xfrm>
            <a:off x="4326784" y="5763126"/>
            <a:ext cx="1105237" cy="1039629"/>
          </a:xfrm>
          <a:prstGeom prst="rect">
            <a:avLst/>
          </a:prstGeom>
        </p:spPr>
      </p:pic>
      <p:pic>
        <p:nvPicPr>
          <p:cNvPr id="4" name="Picture 3" descr="Marie Curie Logo">
            <a:extLst>
              <a:ext uri="{FF2B5EF4-FFF2-40B4-BE49-F238E27FC236}">
                <a16:creationId xmlns:a16="http://schemas.microsoft.com/office/drawing/2014/main" id="{99DFF6D8-8958-4F58-5D33-F41E8B3C230C}"/>
              </a:ext>
            </a:extLst>
          </p:cNvPr>
          <p:cNvPicPr>
            <a:picLocks noChangeAspect="1"/>
          </p:cNvPicPr>
          <p:nvPr/>
        </p:nvPicPr>
        <p:blipFill>
          <a:blip r:embed="rId5"/>
          <a:stretch>
            <a:fillRect/>
          </a:stretch>
        </p:blipFill>
        <p:spPr>
          <a:xfrm>
            <a:off x="6583446" y="5705178"/>
            <a:ext cx="1501470" cy="1097577"/>
          </a:xfrm>
          <a:prstGeom prst="rect">
            <a:avLst/>
          </a:prstGeom>
        </p:spPr>
      </p:pic>
    </p:spTree>
    <p:extLst>
      <p:ext uri="{BB962C8B-B14F-4D97-AF65-F5344CB8AC3E}">
        <p14:creationId xmlns:p14="http://schemas.microsoft.com/office/powerpoint/2010/main" val="2806648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152400"/>
            <a:ext cx="10629207" cy="1369194"/>
          </a:xfrm>
        </p:spPr>
        <p:txBody>
          <a:bodyPr/>
          <a:lstStyle/>
          <a:p>
            <a:r>
              <a:rPr lang="en-GB" sz="2800" dirty="0"/>
              <a:t>What matters to patients receiving end of life care?</a:t>
            </a:r>
            <a:br>
              <a:rPr lang="en-GB" sz="2800" dirty="0"/>
            </a:br>
            <a:endParaRPr lang="en-GB" sz="2800" dirty="0"/>
          </a:p>
        </p:txBody>
      </p:sp>
      <p:sp>
        <p:nvSpPr>
          <p:cNvPr id="3" name="Content Placeholder 2"/>
          <p:cNvSpPr>
            <a:spLocks noGrp="1"/>
          </p:cNvSpPr>
          <p:nvPr>
            <p:ph idx="1"/>
          </p:nvPr>
        </p:nvSpPr>
        <p:spPr>
          <a:xfrm>
            <a:off x="609599" y="1885244"/>
            <a:ext cx="11334045" cy="3954082"/>
          </a:xfrm>
        </p:spPr>
        <p:txBody>
          <a:bodyPr/>
          <a:lstStyle/>
          <a:p>
            <a:r>
              <a:rPr lang="en-GB" sz="2800" dirty="0"/>
              <a:t>Confidence that they are ‘in the right system’. </a:t>
            </a:r>
          </a:p>
          <a:p>
            <a:r>
              <a:rPr lang="en-GB" sz="2800" dirty="0"/>
              <a:t>Their team is connected and communicating.</a:t>
            </a:r>
          </a:p>
          <a:p>
            <a:r>
              <a:rPr lang="en-GB" sz="2800" dirty="0"/>
              <a:t>They will have equitable access to resources, where and when they need it.</a:t>
            </a:r>
          </a:p>
          <a:p>
            <a:r>
              <a:rPr lang="en-GB" sz="2800" dirty="0"/>
              <a:t>Easy re-referral, using one telephone number, if their needs increase.</a:t>
            </a:r>
          </a:p>
          <a:p>
            <a:r>
              <a:rPr lang="en-GB" sz="2800" dirty="0"/>
              <a:t>They can die in their preferred place of death.</a:t>
            </a:r>
          </a:p>
          <a:p>
            <a:r>
              <a:rPr lang="en-GB" sz="2800" dirty="0"/>
              <a:t>Time matters..</a:t>
            </a:r>
          </a:p>
          <a:p>
            <a:pPr marL="0" indent="0">
              <a:buNone/>
            </a:pPr>
            <a:endParaRPr lang="en-GB" dirty="0"/>
          </a:p>
          <a:p>
            <a:pPr marL="0" indent="0">
              <a:buNone/>
            </a:pPr>
            <a:r>
              <a:rPr lang="en-GB" dirty="0"/>
              <a:t> </a:t>
            </a:r>
          </a:p>
          <a:p>
            <a:endParaRPr lang="en-GB" dirty="0"/>
          </a:p>
        </p:txBody>
      </p:sp>
      <p:pic>
        <p:nvPicPr>
          <p:cNvPr id="8" name="Picture 7" descr="Two hands held together"/>
          <p:cNvPicPr>
            <a:picLocks noChangeAspect="1"/>
          </p:cNvPicPr>
          <p:nvPr/>
        </p:nvPicPr>
        <p:blipFill>
          <a:blip r:embed="rId2"/>
          <a:stretch>
            <a:fillRect/>
          </a:stretch>
        </p:blipFill>
        <p:spPr>
          <a:xfrm>
            <a:off x="8568266" y="836997"/>
            <a:ext cx="2912533" cy="1983439"/>
          </a:xfrm>
          <a:prstGeom prst="rect">
            <a:avLst/>
          </a:prstGeom>
        </p:spPr>
      </p:pic>
      <p:pic>
        <p:nvPicPr>
          <p:cNvPr id="5" name="Picture 4" descr="Northern Ireland Hospital logo"/>
          <p:cNvPicPr>
            <a:picLocks noChangeAspect="1"/>
          </p:cNvPicPr>
          <p:nvPr/>
        </p:nvPicPr>
        <p:blipFill>
          <a:blip r:embed="rId3"/>
          <a:stretch>
            <a:fillRect/>
          </a:stretch>
        </p:blipFill>
        <p:spPr>
          <a:xfrm>
            <a:off x="3737812" y="5839326"/>
            <a:ext cx="1055844" cy="993168"/>
          </a:xfrm>
          <a:prstGeom prst="rect">
            <a:avLst/>
          </a:prstGeom>
        </p:spPr>
      </p:pic>
      <p:pic>
        <p:nvPicPr>
          <p:cNvPr id="4" name="Picture 3" descr="Marie Curie logo">
            <a:extLst>
              <a:ext uri="{FF2B5EF4-FFF2-40B4-BE49-F238E27FC236}">
                <a16:creationId xmlns:a16="http://schemas.microsoft.com/office/drawing/2014/main" id="{99DFF6D8-8958-4F58-5D33-F41E8B3C230C}"/>
              </a:ext>
            </a:extLst>
          </p:cNvPr>
          <p:cNvPicPr>
            <a:picLocks noChangeAspect="1"/>
          </p:cNvPicPr>
          <p:nvPr/>
        </p:nvPicPr>
        <p:blipFill>
          <a:blip r:embed="rId4"/>
          <a:stretch>
            <a:fillRect/>
          </a:stretch>
        </p:blipFill>
        <p:spPr>
          <a:xfrm>
            <a:off x="5791199" y="5839326"/>
            <a:ext cx="1520183" cy="993168"/>
          </a:xfrm>
          <a:prstGeom prst="rect">
            <a:avLst/>
          </a:prstGeom>
        </p:spPr>
      </p:pic>
    </p:spTree>
    <p:extLst>
      <p:ext uri="{BB962C8B-B14F-4D97-AF65-F5344CB8AC3E}">
        <p14:creationId xmlns:p14="http://schemas.microsoft.com/office/powerpoint/2010/main" val="1538085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61894"/>
            <a:ext cx="10137228" cy="1341236"/>
          </a:xfrm>
          <a:prstGeom prst="rect">
            <a:avLst/>
          </a:prstGeom>
        </p:spPr>
      </p:pic>
      <p:sp>
        <p:nvSpPr>
          <p:cNvPr id="3" name="Title 1">
            <a:extLst>
              <a:ext uri="{FF2B5EF4-FFF2-40B4-BE49-F238E27FC236}">
                <a16:creationId xmlns:a16="http://schemas.microsoft.com/office/drawing/2014/main" id="{B3BEC8A9-3F50-22E8-7989-7027B7AA2965}"/>
              </a:ext>
            </a:extLst>
          </p:cNvPr>
          <p:cNvSpPr txBox="1">
            <a:spLocks/>
          </p:cNvSpPr>
          <p:nvPr/>
        </p:nvSpPr>
        <p:spPr bwMode="auto">
          <a:xfrm>
            <a:off x="194903" y="56540"/>
            <a:ext cx="10734062"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1" fontAlgn="base" hangingPunct="1">
              <a:spcBef>
                <a:spcPct val="0"/>
              </a:spcBef>
              <a:spcAft>
                <a:spcPct val="0"/>
              </a:spcAft>
              <a:defRPr sz="4000" b="1">
                <a:solidFill>
                  <a:srgbClr val="661C78"/>
                </a:solidFill>
                <a:latin typeface="+mj-lt"/>
                <a:ea typeface="+mj-ea"/>
                <a:cs typeface="+mj-cs"/>
              </a:defRPr>
            </a:lvl1pPr>
            <a:lvl2pPr algn="l" rtl="0" eaLnBrk="1" fontAlgn="base" hangingPunct="1">
              <a:spcBef>
                <a:spcPct val="0"/>
              </a:spcBef>
              <a:spcAft>
                <a:spcPct val="0"/>
              </a:spcAft>
              <a:defRPr sz="4000" b="1">
                <a:solidFill>
                  <a:srgbClr val="661C78"/>
                </a:solidFill>
                <a:latin typeface="Arial" charset="0"/>
              </a:defRPr>
            </a:lvl2pPr>
            <a:lvl3pPr algn="l" rtl="0" eaLnBrk="1" fontAlgn="base" hangingPunct="1">
              <a:spcBef>
                <a:spcPct val="0"/>
              </a:spcBef>
              <a:spcAft>
                <a:spcPct val="0"/>
              </a:spcAft>
              <a:defRPr sz="4000" b="1">
                <a:solidFill>
                  <a:srgbClr val="661C78"/>
                </a:solidFill>
                <a:latin typeface="Arial" charset="0"/>
              </a:defRPr>
            </a:lvl3pPr>
            <a:lvl4pPr algn="l" rtl="0" eaLnBrk="1" fontAlgn="base" hangingPunct="1">
              <a:spcBef>
                <a:spcPct val="0"/>
              </a:spcBef>
              <a:spcAft>
                <a:spcPct val="0"/>
              </a:spcAft>
              <a:defRPr sz="4000" b="1">
                <a:solidFill>
                  <a:srgbClr val="661C78"/>
                </a:solidFill>
                <a:latin typeface="Arial" charset="0"/>
              </a:defRPr>
            </a:lvl4pPr>
            <a:lvl5pPr algn="l" rtl="0" eaLnBrk="1" fontAlgn="base" hangingPunct="1">
              <a:spcBef>
                <a:spcPct val="0"/>
              </a:spcBef>
              <a:spcAft>
                <a:spcPct val="0"/>
              </a:spcAft>
              <a:defRPr sz="4000" b="1">
                <a:solidFill>
                  <a:srgbClr val="661C78"/>
                </a:solidFill>
                <a:latin typeface="Arial" charset="0"/>
              </a:defRPr>
            </a:lvl5pPr>
            <a:lvl6pPr marL="457200" algn="l" rtl="0" eaLnBrk="1" fontAlgn="base" hangingPunct="1">
              <a:spcBef>
                <a:spcPct val="0"/>
              </a:spcBef>
              <a:spcAft>
                <a:spcPct val="0"/>
              </a:spcAft>
              <a:defRPr sz="4000" b="1">
                <a:solidFill>
                  <a:srgbClr val="661C78"/>
                </a:solidFill>
                <a:latin typeface="Arial" charset="0"/>
              </a:defRPr>
            </a:lvl6pPr>
            <a:lvl7pPr marL="914400" algn="l" rtl="0" eaLnBrk="1" fontAlgn="base" hangingPunct="1">
              <a:spcBef>
                <a:spcPct val="0"/>
              </a:spcBef>
              <a:spcAft>
                <a:spcPct val="0"/>
              </a:spcAft>
              <a:defRPr sz="4000" b="1">
                <a:solidFill>
                  <a:srgbClr val="661C78"/>
                </a:solidFill>
                <a:latin typeface="Arial" charset="0"/>
              </a:defRPr>
            </a:lvl7pPr>
            <a:lvl8pPr marL="1371600" algn="l" rtl="0" eaLnBrk="1" fontAlgn="base" hangingPunct="1">
              <a:spcBef>
                <a:spcPct val="0"/>
              </a:spcBef>
              <a:spcAft>
                <a:spcPct val="0"/>
              </a:spcAft>
              <a:defRPr sz="4000" b="1">
                <a:solidFill>
                  <a:srgbClr val="661C78"/>
                </a:solidFill>
                <a:latin typeface="Arial" charset="0"/>
              </a:defRPr>
            </a:lvl8pPr>
            <a:lvl9pPr marL="1828800" algn="l" rtl="0" eaLnBrk="1" fontAlgn="base" hangingPunct="1">
              <a:spcBef>
                <a:spcPct val="0"/>
              </a:spcBef>
              <a:spcAft>
                <a:spcPct val="0"/>
              </a:spcAft>
              <a:defRPr sz="4000" b="1">
                <a:solidFill>
                  <a:srgbClr val="661C78"/>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0" cap="none" spc="0" normalizeH="0" baseline="0" noProof="0" dirty="0">
                <a:ln>
                  <a:noFill/>
                </a:ln>
                <a:solidFill>
                  <a:srgbClr val="661C78"/>
                </a:solidFill>
                <a:effectLst/>
                <a:uLnTx/>
                <a:uFillTx/>
                <a:latin typeface="Arial"/>
                <a:ea typeface="+mj-ea"/>
                <a:cs typeface="+mj-cs"/>
              </a:rPr>
              <a:t>Belfast Community Palliative </a:t>
            </a:r>
            <a:r>
              <a:rPr lang="en-GB" sz="3600" kern="0" dirty="0">
                <a:latin typeface="Arial"/>
              </a:rPr>
              <a:t>Care Hub – Our First 6 months</a:t>
            </a:r>
            <a:endParaRPr kumimoji="0" lang="en-GB" sz="3600" b="1" i="0" u="none" strike="noStrike" kern="0" cap="none" spc="0" normalizeH="0" baseline="0" noProof="0" dirty="0">
              <a:ln>
                <a:noFill/>
              </a:ln>
              <a:solidFill>
                <a:srgbClr val="661C78"/>
              </a:solidFill>
              <a:effectLst/>
              <a:uLnTx/>
              <a:uFillTx/>
              <a:latin typeface="Arial"/>
              <a:ea typeface="+mj-ea"/>
              <a:cs typeface="+mj-cs"/>
            </a:endParaRPr>
          </a:p>
        </p:txBody>
      </p:sp>
      <p:sp>
        <p:nvSpPr>
          <p:cNvPr id="4" name="Rectangle 3">
            <a:extLst>
              <a:ext uri="{FF2B5EF4-FFF2-40B4-BE49-F238E27FC236}">
                <a16:creationId xmlns:a16="http://schemas.microsoft.com/office/drawing/2014/main" id="{98ACB863-8628-64FA-3DDE-FF23E6DEEED0}"/>
              </a:ext>
              <a:ext uri="{C183D7F6-B498-43B3-948B-1728B52AA6E4}">
                <adec:decorative xmlns:adec="http://schemas.microsoft.com/office/drawing/2017/decorative" val="1"/>
              </a:ext>
            </a:extLst>
          </p:cNvPr>
          <p:cNvSpPr/>
          <p:nvPr/>
        </p:nvSpPr>
        <p:spPr>
          <a:xfrm>
            <a:off x="0" y="0"/>
            <a:ext cx="10123714" cy="112328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schemeClr val="bg1"/>
              </a:solidFill>
            </a:endParaRPr>
          </a:p>
        </p:txBody>
      </p:sp>
      <p:pic>
        <p:nvPicPr>
          <p:cNvPr id="7" name="Picture 6" descr="A colourful pie chart showing Outcome of Triage"/>
          <p:cNvPicPr>
            <a:picLocks noChangeAspect="1"/>
          </p:cNvPicPr>
          <p:nvPr/>
        </p:nvPicPr>
        <p:blipFill>
          <a:blip r:embed="rId3"/>
          <a:stretch>
            <a:fillRect/>
          </a:stretch>
        </p:blipFill>
        <p:spPr>
          <a:xfrm>
            <a:off x="459542" y="1266550"/>
            <a:ext cx="5904601" cy="4380548"/>
          </a:xfrm>
          <a:prstGeom prst="rect">
            <a:avLst/>
          </a:prstGeom>
        </p:spPr>
      </p:pic>
      <p:sp>
        <p:nvSpPr>
          <p:cNvPr id="9" name="Rectangle 8"/>
          <p:cNvSpPr/>
          <p:nvPr/>
        </p:nvSpPr>
        <p:spPr>
          <a:xfrm>
            <a:off x="6550572" y="1190298"/>
            <a:ext cx="5446525" cy="42645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Service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Through collaborative partnership with NI Hospice and Marie Curie to reduce silo working, reduce duplication of care and provide a unified approach to the provision of palliative and end-of-life care for community patients within Belfast locality.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prevent unnecessary ED attendance and hospital admission for palliative and end-of-life patients through provision of specialist assessment and management of complex symptoms in the patient’s 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enable patients to die well at home, if this is their wish, with symptoms effectively managed and timely access for them (and the teams caring for them) to specialist advice and treatment</a:t>
            </a:r>
            <a:r>
              <a:rPr lang="en-GB" sz="1400" dirty="0">
                <a:solidFill>
                  <a:prstClr val="black"/>
                </a:solidFill>
                <a:latin typeface="Arial" panose="020B0604020202020204" pitchFamily="34" charset="0"/>
                <a:cs typeface="Arial" panose="020B0604020202020204" pitchFamily="34" charset="0"/>
              </a:rPr>
              <a:t>.</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9" descr="Belfast Health and Social Care Trust logo"/>
          <p:cNvPicPr>
            <a:picLocks noChangeAspect="1"/>
          </p:cNvPicPr>
          <p:nvPr/>
        </p:nvPicPr>
        <p:blipFill>
          <a:blip r:embed="rId4"/>
          <a:stretch>
            <a:fillRect/>
          </a:stretch>
        </p:blipFill>
        <p:spPr>
          <a:xfrm>
            <a:off x="238738" y="5873152"/>
            <a:ext cx="2764593" cy="738761"/>
          </a:xfrm>
          <a:prstGeom prst="rect">
            <a:avLst/>
          </a:prstGeom>
        </p:spPr>
      </p:pic>
      <p:pic>
        <p:nvPicPr>
          <p:cNvPr id="11" name="Picture 10" descr="Northern Ireland Hospice Logo"/>
          <p:cNvPicPr>
            <a:picLocks noChangeAspect="1"/>
          </p:cNvPicPr>
          <p:nvPr/>
        </p:nvPicPr>
        <p:blipFill>
          <a:blip r:embed="rId5"/>
          <a:stretch>
            <a:fillRect/>
          </a:stretch>
        </p:blipFill>
        <p:spPr>
          <a:xfrm>
            <a:off x="3737812" y="5839326"/>
            <a:ext cx="1055844" cy="993168"/>
          </a:xfrm>
          <a:prstGeom prst="rect">
            <a:avLst/>
          </a:prstGeom>
        </p:spPr>
      </p:pic>
      <p:pic>
        <p:nvPicPr>
          <p:cNvPr id="12" name="Picture 11" descr="Marie Curie logo">
            <a:extLst>
              <a:ext uri="{FF2B5EF4-FFF2-40B4-BE49-F238E27FC236}">
                <a16:creationId xmlns:a16="http://schemas.microsoft.com/office/drawing/2014/main" id="{99DFF6D8-8958-4F58-5D33-F41E8B3C230C}"/>
              </a:ext>
            </a:extLst>
          </p:cNvPr>
          <p:cNvPicPr>
            <a:picLocks noChangeAspect="1"/>
          </p:cNvPicPr>
          <p:nvPr/>
        </p:nvPicPr>
        <p:blipFill>
          <a:blip r:embed="rId6"/>
          <a:stretch>
            <a:fillRect/>
          </a:stretch>
        </p:blipFill>
        <p:spPr>
          <a:xfrm>
            <a:off x="5791199" y="5839326"/>
            <a:ext cx="1520183" cy="993168"/>
          </a:xfrm>
          <a:prstGeom prst="rect">
            <a:avLst/>
          </a:prstGeom>
        </p:spPr>
      </p:pic>
      <p:pic>
        <p:nvPicPr>
          <p:cNvPr id="8" name="Picture 7" descr="Being Belfast Values icons. The icons represent the values of Working Together, Excellence, Openess &amp; Honesty and Compassion."/>
          <p:cNvPicPr>
            <a:picLocks noChangeAspect="1"/>
          </p:cNvPicPr>
          <p:nvPr/>
        </p:nvPicPr>
        <p:blipFill>
          <a:blip r:embed="rId7"/>
          <a:stretch>
            <a:fillRect/>
          </a:stretch>
        </p:blipFill>
        <p:spPr>
          <a:xfrm>
            <a:off x="7826128" y="5744037"/>
            <a:ext cx="4296375" cy="1057423"/>
          </a:xfrm>
          <a:prstGeom prst="rect">
            <a:avLst/>
          </a:prstGeom>
        </p:spPr>
      </p:pic>
      <p:sp>
        <p:nvSpPr>
          <p:cNvPr id="6" name="Title 5">
            <a:extLst>
              <a:ext uri="{FF2B5EF4-FFF2-40B4-BE49-F238E27FC236}">
                <a16:creationId xmlns:a16="http://schemas.microsoft.com/office/drawing/2014/main" id="{27E8C0F8-AC03-E566-5ABB-3B5C3830303D}"/>
              </a:ext>
              <a:ext uri="{C183D7F6-B498-43B3-948B-1728B52AA6E4}">
                <adec:decorative xmlns:adec="http://schemas.microsoft.com/office/drawing/2017/decorative" val="1"/>
              </a:ext>
            </a:extLst>
          </p:cNvPr>
          <p:cNvSpPr>
            <a:spLocks noGrp="1"/>
          </p:cNvSpPr>
          <p:nvPr>
            <p:ph type="title"/>
          </p:nvPr>
        </p:nvSpPr>
        <p:spPr>
          <a:xfrm>
            <a:off x="194903" y="246087"/>
            <a:ext cx="10515600" cy="1325563"/>
          </a:xfrm>
        </p:spPr>
        <p:txBody>
          <a:bodyPr>
            <a:normAutofit fontScale="90000"/>
          </a:bodyPr>
          <a:lstStyle/>
          <a:p>
            <a:r>
              <a:rPr lang="en-GB" b="1" kern="0" dirty="0">
                <a:solidFill>
                  <a:srgbClr val="661C78"/>
                </a:solidFill>
                <a:latin typeface="Arial"/>
              </a:rPr>
              <a:t>Belfast Community Palliative Care Hub – Our First 6 months</a:t>
            </a:r>
            <a:br>
              <a:rPr lang="en-GB" b="1" kern="0" dirty="0">
                <a:solidFill>
                  <a:srgbClr val="661C78"/>
                </a:solidFill>
                <a:latin typeface="Arial"/>
              </a:rPr>
            </a:br>
            <a:endParaRPr lang="en-GB" b="1" dirty="0">
              <a:solidFill>
                <a:srgbClr val="661C78"/>
              </a:solidFill>
            </a:endParaRPr>
          </a:p>
        </p:txBody>
      </p:sp>
    </p:spTree>
    <p:extLst>
      <p:ext uri="{BB962C8B-B14F-4D97-AF65-F5344CB8AC3E}">
        <p14:creationId xmlns:p14="http://schemas.microsoft.com/office/powerpoint/2010/main" val="3333957918"/>
      </p:ext>
    </p:extLst>
  </p:cSld>
  <p:clrMapOvr>
    <a:masterClrMapping/>
  </p:clrMapOvr>
</p:sld>
</file>

<file path=ppt/theme/theme1.xml><?xml version="1.0" encoding="utf-8"?>
<a:theme xmlns:a="http://schemas.openxmlformats.org/drawingml/2006/main" name="NHSCT_white">
  <a:themeElements>
    <a:clrScheme name="NHSCT_white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NHSCT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NHSCT_white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NHSCT_white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NHSCT_white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NHSCT_white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NHSCT_white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8" id="{FF251942-9E2A-482F-8854-06AFB0C2C7F2}" vid="{3CEE3143-9CEB-4759-8B19-28CCB9B2AB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2CFCF3F954574FAB6283F651F51AFF" ma:contentTypeVersion="13" ma:contentTypeDescription="Create a new document." ma:contentTypeScope="" ma:versionID="0712e1753622b3767ec16003c3c24fb4">
  <xsd:schema xmlns:xsd="http://www.w3.org/2001/XMLSchema" xmlns:xs="http://www.w3.org/2001/XMLSchema" xmlns:p="http://schemas.microsoft.com/office/2006/metadata/properties" xmlns:ns3="e525f36e-5416-4736-b3bc-7e8ea0747bcf" xmlns:ns4="833f34af-418b-4afb-9e6d-98e373114be0" targetNamespace="http://schemas.microsoft.com/office/2006/metadata/properties" ma:root="true" ma:fieldsID="5bd86c4a4769ce315da64c2139b4ecf1" ns3:_="" ns4:_="">
    <xsd:import namespace="e525f36e-5416-4736-b3bc-7e8ea0747bcf"/>
    <xsd:import namespace="833f34af-418b-4afb-9e6d-98e373114be0"/>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element ref="ns3:MediaServiceObjectDetectorVersions" minOccurs="0"/>
                <xsd:element ref="ns3:MediaServiceSearchProperties" minOccurs="0"/>
                <xsd:element ref="ns3:MediaServiceDateTaken" minOccurs="0"/>
                <xsd:element ref="ns3:MediaServiceSystemTag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25f36e-5416-4736-b3bc-7e8ea0747b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33f34af-418b-4afb-9e6d-98e373114be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e525f36e-5416-4736-b3bc-7e8ea0747bcf" xsi:nil="true"/>
  </documentManagement>
</p:properties>
</file>

<file path=customXml/itemProps1.xml><?xml version="1.0" encoding="utf-8"?>
<ds:datastoreItem xmlns:ds="http://schemas.openxmlformats.org/officeDocument/2006/customXml" ds:itemID="{A203A56C-2D9C-4420-AC47-E846009A16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25f36e-5416-4736-b3bc-7e8ea0747bcf"/>
    <ds:schemaRef ds:uri="833f34af-418b-4afb-9e6d-98e373114b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DEF25B8-3CF0-4AA7-95B7-8D9508B0E5B0}">
  <ds:schemaRefs>
    <ds:schemaRef ds:uri="http://schemas.microsoft.com/sharepoint/v3/contenttype/forms"/>
  </ds:schemaRefs>
</ds:datastoreItem>
</file>

<file path=customXml/itemProps3.xml><?xml version="1.0" encoding="utf-8"?>
<ds:datastoreItem xmlns:ds="http://schemas.openxmlformats.org/officeDocument/2006/customXml" ds:itemID="{DCCEAD2C-6ECB-4415-8F94-D3736A8C35D4}">
  <ds:schemaRefs>
    <ds:schemaRef ds:uri="833f34af-418b-4afb-9e6d-98e373114be0"/>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e525f36e-5416-4736-b3bc-7e8ea0747bcf"/>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Wisp</Template>
  <TotalTime>491</TotalTime>
  <Words>1088</Words>
  <Application>Microsoft Office PowerPoint</Application>
  <PresentationFormat>Widescreen</PresentationFormat>
  <Paragraphs>109</Paragraphs>
  <Slides>13</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Arial</vt:lpstr>
      <vt:lpstr>Calibri</vt:lpstr>
      <vt:lpstr>Calibri Light</vt:lpstr>
      <vt:lpstr>Times New Roman</vt:lpstr>
      <vt:lpstr>Wingdings</vt:lpstr>
      <vt:lpstr>NHSCT_white</vt:lpstr>
      <vt:lpstr>Office Theme</vt:lpstr>
      <vt:lpstr>The Belfast Community  Palliative Care Hub</vt:lpstr>
      <vt:lpstr>Belfast Community  Palliative Care Hub</vt:lpstr>
      <vt:lpstr>Drivers for Change</vt:lpstr>
      <vt:lpstr>Journey to this point</vt:lpstr>
      <vt:lpstr>What is ‘new’ in this model of care? </vt:lpstr>
      <vt:lpstr>Principles of the New Service Model</vt:lpstr>
      <vt:lpstr>The contribution of our Service User Representatives</vt:lpstr>
      <vt:lpstr>What matters to patients receiving end of life care? </vt:lpstr>
      <vt:lpstr>Belfast Community Palliative Care Hub – Our First 6 months </vt:lpstr>
      <vt:lpstr>How have we made a difference? </vt:lpstr>
      <vt:lpstr>How will we know it is better? </vt:lpstr>
      <vt:lpstr>Next Steps</vt:lpstr>
      <vt:lpstr>Opportunity for questions and discussion….</vt:lpstr>
    </vt:vector>
  </TitlesOfParts>
  <Company>Belfast Health &amp; Social Care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 Consultative Committee update on Palliative Care</dc:title>
  <dc:creator>McCann, PatriciaMary</dc:creator>
  <cp:lastModifiedBy>Caves, Matthew</cp:lastModifiedBy>
  <cp:revision>36</cp:revision>
  <dcterms:created xsi:type="dcterms:W3CDTF">2025-09-12T13:23:14Z</dcterms:created>
  <dcterms:modified xsi:type="dcterms:W3CDTF">2025-11-04T16:21:00Z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0x0101006A2CFCF3F954574FAB6283F651F51AFF</vt:lpwstr>
  </property>
</Properties>
</file>