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57" r:id="rId6"/>
    <p:sldId id="322" r:id="rId7"/>
    <p:sldId id="324" r:id="rId8"/>
    <p:sldId id="326" r:id="rId9"/>
    <p:sldId id="260" r:id="rId10"/>
    <p:sldId id="315" r:id="rId11"/>
    <p:sldId id="316" r:id="rId12"/>
    <p:sldId id="317" r:id="rId13"/>
    <p:sldId id="318" r:id="rId14"/>
    <p:sldId id="319" r:id="rId15"/>
    <p:sldId id="320" r:id="rId16"/>
    <p:sldId id="321" r:id="rId17"/>
    <p:sldId id="323" r:id="rId18"/>
    <p:sldId id="330" r:id="rId19"/>
    <p:sldId id="331" r:id="rId20"/>
    <p:sldId id="333" r:id="rId21"/>
    <p:sldId id="309" r:id="rId22"/>
    <p:sldId id="263" r:id="rId23"/>
    <p:sldId id="274" r:id="rId24"/>
    <p:sldId id="343" r:id="rId25"/>
    <p:sldId id="336" r:id="rId26"/>
    <p:sldId id="337" r:id="rId27"/>
    <p:sldId id="342" r:id="rId28"/>
    <p:sldId id="293" r:id="rId29"/>
    <p:sldId id="291" r:id="rId30"/>
    <p:sldId id="284" r:id="rId31"/>
    <p:sldId id="341" r:id="rId32"/>
    <p:sldId id="313" r:id="rId33"/>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8697"/>
    <a:srgbClr val="0A4C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3" autoAdjust="0"/>
    <p:restoredTop sz="96283" autoAdjust="0"/>
  </p:normalViewPr>
  <p:slideViewPr>
    <p:cSldViewPr snapToGrid="0">
      <p:cViewPr varScale="1">
        <p:scale>
          <a:sx n="97" d="100"/>
          <a:sy n="97" d="100"/>
        </p:scale>
        <p:origin x="144"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5348"/>
          </a:xfrm>
          <a:prstGeom prst="rect">
            <a:avLst/>
          </a:prstGeom>
        </p:spPr>
        <p:txBody>
          <a:bodyPr vert="horz" lIns="91440" tIns="45720" rIns="91440" bIns="45720" rtlCol="0"/>
          <a:lstStyle>
            <a:lvl1pPr algn="r">
              <a:defRPr sz="1200"/>
            </a:lvl1pPr>
          </a:lstStyle>
          <a:p>
            <a:fld id="{D582BD30-ED23-44BD-9D31-10971463D4FF}" type="datetimeFigureOut">
              <a:rPr lang="en-GB" smtClean="0"/>
              <a:t>12/01/2026</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377318"/>
            <a:ext cx="2945659" cy="495347"/>
          </a:xfrm>
          <a:prstGeom prst="rect">
            <a:avLst/>
          </a:prstGeom>
        </p:spPr>
        <p:txBody>
          <a:bodyPr vert="horz" lIns="91440" tIns="45720" rIns="91440" bIns="45720" rtlCol="0" anchor="b"/>
          <a:lstStyle>
            <a:lvl1pPr algn="r">
              <a:defRPr sz="1200"/>
            </a:lvl1pPr>
          </a:lstStyle>
          <a:p>
            <a:fld id="{67E451BD-6F45-45BF-956A-C3F4AA9AE543}" type="slidenum">
              <a:rPr lang="en-GB" smtClean="0"/>
              <a:t>‹#›</a:t>
            </a:fld>
            <a:endParaRPr lang="en-GB"/>
          </a:p>
        </p:txBody>
      </p:sp>
    </p:spTree>
    <p:extLst>
      <p:ext uri="{BB962C8B-B14F-4D97-AF65-F5344CB8AC3E}">
        <p14:creationId xmlns:p14="http://schemas.microsoft.com/office/powerpoint/2010/main" val="1649062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2</a:t>
            </a:fld>
            <a:endParaRPr lang="en-GB"/>
          </a:p>
        </p:txBody>
      </p:sp>
    </p:spTree>
    <p:extLst>
      <p:ext uri="{BB962C8B-B14F-4D97-AF65-F5344CB8AC3E}">
        <p14:creationId xmlns:p14="http://schemas.microsoft.com/office/powerpoint/2010/main" val="3480015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13</a:t>
            </a:fld>
            <a:endParaRPr lang="en-GB"/>
          </a:p>
        </p:txBody>
      </p:sp>
    </p:spTree>
    <p:extLst>
      <p:ext uri="{BB962C8B-B14F-4D97-AF65-F5344CB8AC3E}">
        <p14:creationId xmlns:p14="http://schemas.microsoft.com/office/powerpoint/2010/main" val="975356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14</a:t>
            </a:fld>
            <a:endParaRPr lang="en-GB"/>
          </a:p>
        </p:txBody>
      </p:sp>
    </p:spTree>
    <p:extLst>
      <p:ext uri="{BB962C8B-B14F-4D97-AF65-F5344CB8AC3E}">
        <p14:creationId xmlns:p14="http://schemas.microsoft.com/office/powerpoint/2010/main" val="4084022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317A6-1297-BECB-9652-4111CE30AF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D6E0B8-2AB4-75EE-10E4-023A3F6E9D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588626-D2DF-5EFD-32C8-A02673A7693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2DD4994-B875-440E-31BE-CB5F46AE00DC}"/>
              </a:ext>
            </a:extLst>
          </p:cNvPr>
          <p:cNvSpPr>
            <a:spLocks noGrp="1"/>
          </p:cNvSpPr>
          <p:nvPr>
            <p:ph type="sldNum" sz="quarter" idx="10"/>
          </p:nvPr>
        </p:nvSpPr>
        <p:spPr/>
        <p:txBody>
          <a:bodyPr/>
          <a:lstStyle/>
          <a:p>
            <a:fld id="{67E451BD-6F45-45BF-956A-C3F4AA9AE543}" type="slidenum">
              <a:rPr lang="en-GB" smtClean="0"/>
              <a:t>15</a:t>
            </a:fld>
            <a:endParaRPr lang="en-GB"/>
          </a:p>
        </p:txBody>
      </p:sp>
    </p:spTree>
    <p:extLst>
      <p:ext uri="{BB962C8B-B14F-4D97-AF65-F5344CB8AC3E}">
        <p14:creationId xmlns:p14="http://schemas.microsoft.com/office/powerpoint/2010/main" val="1665610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A9A52-BF55-DDDE-BDFA-7B15F50F36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CDC981-A94D-FF09-225F-539612CD2E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89B8AE-EEE3-A961-9BF1-AFE51788CAC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5AFD49-F292-E5E6-6E66-DFECA4CFF3DB}"/>
              </a:ext>
            </a:extLst>
          </p:cNvPr>
          <p:cNvSpPr>
            <a:spLocks noGrp="1"/>
          </p:cNvSpPr>
          <p:nvPr>
            <p:ph type="sldNum" sz="quarter" idx="10"/>
          </p:nvPr>
        </p:nvSpPr>
        <p:spPr/>
        <p:txBody>
          <a:bodyPr/>
          <a:lstStyle/>
          <a:p>
            <a:fld id="{67E451BD-6F45-45BF-956A-C3F4AA9AE543}" type="slidenum">
              <a:rPr lang="en-GB" smtClean="0"/>
              <a:t>16</a:t>
            </a:fld>
            <a:endParaRPr lang="en-GB"/>
          </a:p>
        </p:txBody>
      </p:sp>
    </p:spTree>
    <p:extLst>
      <p:ext uri="{BB962C8B-B14F-4D97-AF65-F5344CB8AC3E}">
        <p14:creationId xmlns:p14="http://schemas.microsoft.com/office/powerpoint/2010/main" val="416963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6DFD8-D36C-742D-CE24-BAC2254C98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FFB369-DFED-D5D6-CB4A-0EC8ABA25B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DF9320-5AD5-FFF0-8BE6-7258D4A9424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7FE2A7-7AAE-E253-C8B1-EF831387437B}"/>
              </a:ext>
            </a:extLst>
          </p:cNvPr>
          <p:cNvSpPr>
            <a:spLocks noGrp="1"/>
          </p:cNvSpPr>
          <p:nvPr>
            <p:ph type="sldNum" sz="quarter" idx="10"/>
          </p:nvPr>
        </p:nvSpPr>
        <p:spPr/>
        <p:txBody>
          <a:bodyPr/>
          <a:lstStyle/>
          <a:p>
            <a:fld id="{67E451BD-6F45-45BF-956A-C3F4AA9AE543}" type="slidenum">
              <a:rPr lang="en-GB" smtClean="0"/>
              <a:t>17</a:t>
            </a:fld>
            <a:endParaRPr lang="en-GB"/>
          </a:p>
        </p:txBody>
      </p:sp>
    </p:spTree>
    <p:extLst>
      <p:ext uri="{BB962C8B-B14F-4D97-AF65-F5344CB8AC3E}">
        <p14:creationId xmlns:p14="http://schemas.microsoft.com/office/powerpoint/2010/main" val="3678935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39DC5-4455-1573-F20B-5F710A4EFE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ABF1E1-83FF-D423-DA5F-9BCD932B52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77AE3F-423F-D1F6-AF84-04C64FE562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851F0E4-95B7-19DA-57C8-EBB5745C6FFA}"/>
              </a:ext>
            </a:extLst>
          </p:cNvPr>
          <p:cNvSpPr>
            <a:spLocks noGrp="1"/>
          </p:cNvSpPr>
          <p:nvPr>
            <p:ph type="sldNum" sz="quarter" idx="10"/>
          </p:nvPr>
        </p:nvSpPr>
        <p:spPr/>
        <p:txBody>
          <a:bodyPr/>
          <a:lstStyle/>
          <a:p>
            <a:fld id="{67E451BD-6F45-45BF-956A-C3F4AA9AE543}" type="slidenum">
              <a:rPr lang="en-GB" smtClean="0"/>
              <a:t>22</a:t>
            </a:fld>
            <a:endParaRPr lang="en-GB"/>
          </a:p>
        </p:txBody>
      </p:sp>
    </p:spTree>
    <p:extLst>
      <p:ext uri="{BB962C8B-B14F-4D97-AF65-F5344CB8AC3E}">
        <p14:creationId xmlns:p14="http://schemas.microsoft.com/office/powerpoint/2010/main" val="4108150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D419E-A79B-CE59-04F9-97B1929376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106DB4-4C14-F508-DFD7-E80096214A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488BFE-A6F9-75B4-C897-C59B308B0BC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27A08BE-D036-0881-B005-3E1C8303BE4A}"/>
              </a:ext>
            </a:extLst>
          </p:cNvPr>
          <p:cNvSpPr>
            <a:spLocks noGrp="1"/>
          </p:cNvSpPr>
          <p:nvPr>
            <p:ph type="sldNum" sz="quarter" idx="10"/>
          </p:nvPr>
        </p:nvSpPr>
        <p:spPr/>
        <p:txBody>
          <a:bodyPr/>
          <a:lstStyle/>
          <a:p>
            <a:fld id="{67E451BD-6F45-45BF-956A-C3F4AA9AE543}" type="slidenum">
              <a:rPr lang="en-GB" smtClean="0"/>
              <a:t>23</a:t>
            </a:fld>
            <a:endParaRPr lang="en-GB"/>
          </a:p>
        </p:txBody>
      </p:sp>
    </p:spTree>
    <p:extLst>
      <p:ext uri="{BB962C8B-B14F-4D97-AF65-F5344CB8AC3E}">
        <p14:creationId xmlns:p14="http://schemas.microsoft.com/office/powerpoint/2010/main" val="283416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3</a:t>
            </a:fld>
            <a:endParaRPr lang="en-GB"/>
          </a:p>
        </p:txBody>
      </p:sp>
    </p:spTree>
    <p:extLst>
      <p:ext uri="{BB962C8B-B14F-4D97-AF65-F5344CB8AC3E}">
        <p14:creationId xmlns:p14="http://schemas.microsoft.com/office/powerpoint/2010/main" val="4054954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6</a:t>
            </a:fld>
            <a:endParaRPr lang="en-GB"/>
          </a:p>
        </p:txBody>
      </p:sp>
    </p:spTree>
    <p:extLst>
      <p:ext uri="{BB962C8B-B14F-4D97-AF65-F5344CB8AC3E}">
        <p14:creationId xmlns:p14="http://schemas.microsoft.com/office/powerpoint/2010/main" val="2151550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7</a:t>
            </a:fld>
            <a:endParaRPr lang="en-GB"/>
          </a:p>
        </p:txBody>
      </p:sp>
    </p:spTree>
    <p:extLst>
      <p:ext uri="{BB962C8B-B14F-4D97-AF65-F5344CB8AC3E}">
        <p14:creationId xmlns:p14="http://schemas.microsoft.com/office/powerpoint/2010/main" val="165448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8</a:t>
            </a:fld>
            <a:endParaRPr lang="en-GB"/>
          </a:p>
        </p:txBody>
      </p:sp>
    </p:spTree>
    <p:extLst>
      <p:ext uri="{BB962C8B-B14F-4D97-AF65-F5344CB8AC3E}">
        <p14:creationId xmlns:p14="http://schemas.microsoft.com/office/powerpoint/2010/main" val="2954383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9</a:t>
            </a:fld>
            <a:endParaRPr lang="en-GB"/>
          </a:p>
        </p:txBody>
      </p:sp>
    </p:spTree>
    <p:extLst>
      <p:ext uri="{BB962C8B-B14F-4D97-AF65-F5344CB8AC3E}">
        <p14:creationId xmlns:p14="http://schemas.microsoft.com/office/powerpoint/2010/main" val="1796218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10</a:t>
            </a:fld>
            <a:endParaRPr lang="en-GB"/>
          </a:p>
        </p:txBody>
      </p:sp>
    </p:spTree>
    <p:extLst>
      <p:ext uri="{BB962C8B-B14F-4D97-AF65-F5344CB8AC3E}">
        <p14:creationId xmlns:p14="http://schemas.microsoft.com/office/powerpoint/2010/main" val="4103239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11</a:t>
            </a:fld>
            <a:endParaRPr lang="en-GB"/>
          </a:p>
        </p:txBody>
      </p:sp>
    </p:spTree>
    <p:extLst>
      <p:ext uri="{BB962C8B-B14F-4D97-AF65-F5344CB8AC3E}">
        <p14:creationId xmlns:p14="http://schemas.microsoft.com/office/powerpoint/2010/main" val="3759438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12</a:t>
            </a:fld>
            <a:endParaRPr lang="en-GB"/>
          </a:p>
        </p:txBody>
      </p:sp>
    </p:spTree>
    <p:extLst>
      <p:ext uri="{BB962C8B-B14F-4D97-AF65-F5344CB8AC3E}">
        <p14:creationId xmlns:p14="http://schemas.microsoft.com/office/powerpoint/2010/main" val="2169183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70436E-AAE7-4303-9A59-467E1717E565}" type="datetimeFigureOut">
              <a:rPr lang="en-GB" smtClean="0"/>
              <a:t>12/01/2026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4277801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70436E-AAE7-4303-9A59-467E1717E565}" type="datetimeFigureOut">
              <a:rPr lang="en-GB" smtClean="0"/>
              <a:t>12/01/2026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106473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70436E-AAE7-4303-9A59-467E1717E565}" type="datetimeFigureOut">
              <a:rPr lang="en-GB" smtClean="0"/>
              <a:t>12/01/2026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2099653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70436E-AAE7-4303-9A59-467E1717E565}" type="datetimeFigureOut">
              <a:rPr lang="en-GB" smtClean="0"/>
              <a:t>12/01/2026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2946087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70436E-AAE7-4303-9A59-467E1717E565}" type="datetimeFigureOut">
              <a:rPr lang="en-GB" smtClean="0"/>
              <a:t>12/01/2026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176480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70436E-AAE7-4303-9A59-467E1717E565}" type="datetimeFigureOut">
              <a:rPr lang="en-GB" smtClean="0"/>
              <a:t>12/01/2026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847445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70436E-AAE7-4303-9A59-467E1717E565}" type="datetimeFigureOut">
              <a:rPr lang="en-GB" smtClean="0"/>
              <a:t>12/01/2026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3851557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70436E-AAE7-4303-9A59-467E1717E565}" type="datetimeFigureOut">
              <a:rPr lang="en-GB" smtClean="0"/>
              <a:t>12/01/2026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1042976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70436E-AAE7-4303-9A59-467E1717E565}" type="datetimeFigureOut">
              <a:rPr lang="en-GB" smtClean="0"/>
              <a:t>12/01/2026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766514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70436E-AAE7-4303-9A59-467E1717E565}" type="datetimeFigureOut">
              <a:rPr lang="en-GB" smtClean="0"/>
              <a:t>12/01/2026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3441439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70436E-AAE7-4303-9A59-467E1717E565}" type="datetimeFigureOut">
              <a:rPr lang="en-GB" smtClean="0"/>
              <a:t>12/01/2026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2983641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0436E-AAE7-4303-9A59-467E1717E565}" type="datetimeFigureOut">
              <a:rPr lang="en-GB" smtClean="0"/>
              <a:t>12/01/2026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ADFB7-5489-4323-9805-198DAC1D1CBD}" type="slidenum">
              <a:rPr lang="en-GB" smtClean="0"/>
              <a:t>‹#›</a:t>
            </a:fld>
            <a:endParaRPr lang="en-GB"/>
          </a:p>
        </p:txBody>
      </p:sp>
    </p:spTree>
    <p:extLst>
      <p:ext uri="{BB962C8B-B14F-4D97-AF65-F5344CB8AC3E}">
        <p14:creationId xmlns:p14="http://schemas.microsoft.com/office/powerpoint/2010/main" val="2965799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 Id="rId1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39.png"/><Relationship Id="rId5" Type="http://schemas.openxmlformats.org/officeDocument/2006/relationships/image" Target="../media/image27.png"/><Relationship Id="rId10" Type="http://schemas.openxmlformats.org/officeDocument/2006/relationships/image" Target="../media/image38.png"/><Relationship Id="rId4" Type="http://schemas.openxmlformats.org/officeDocument/2006/relationships/image" Target="../media/image8.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7.png"/><Relationship Id="rId10" Type="http://schemas.openxmlformats.org/officeDocument/2006/relationships/image" Target="../media/image43.png"/><Relationship Id="rId4" Type="http://schemas.openxmlformats.org/officeDocument/2006/relationships/image" Target="../media/image8.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7.png"/><Relationship Id="rId10" Type="http://schemas.openxmlformats.org/officeDocument/2006/relationships/image" Target="../media/image47.png"/><Relationship Id="rId4" Type="http://schemas.openxmlformats.org/officeDocument/2006/relationships/image" Target="../media/image8.png"/><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png"/><Relationship Id="rId7"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27.png"/><Relationship Id="rId4" Type="http://schemas.openxmlformats.org/officeDocument/2006/relationships/image" Target="../media/image8.pn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emf"/><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1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6.emf"/></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7.emf"/></Relationships>
</file>

<file path=ppt/slides/_rels/slide2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8.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89403" y="2103663"/>
            <a:ext cx="8382000" cy="2000548"/>
          </a:xfrm>
          <a:prstGeom prst="rect">
            <a:avLst/>
          </a:prstGeom>
          <a:noFill/>
        </p:spPr>
        <p:txBody>
          <a:bodyPr wrap="square" rtlCol="0">
            <a:spAutoFit/>
          </a:bodyPr>
          <a:lstStyle/>
          <a:p>
            <a:r>
              <a:rPr lang="en-GB" sz="3200" b="1" dirty="0">
                <a:solidFill>
                  <a:srgbClr val="7030A0"/>
                </a:solidFill>
                <a:latin typeface="Arial" panose="020B0604020202020204" pitchFamily="34" charset="0"/>
                <a:cs typeface="Arial" panose="020B0604020202020204" pitchFamily="34" charset="0"/>
              </a:rPr>
              <a:t>Trust Board Report</a:t>
            </a:r>
          </a:p>
          <a:p>
            <a:r>
              <a:rPr lang="en-GB" sz="3200" b="1" dirty="0">
                <a:solidFill>
                  <a:srgbClr val="7030A0"/>
                </a:solidFill>
                <a:latin typeface="Segoe UI Semibold" panose="020B0702040204020203" pitchFamily="34" charset="0"/>
                <a:cs typeface="Segoe UI Semibold" panose="020B0702040204020203" pitchFamily="34" charset="0"/>
              </a:rPr>
              <a:t>Systems Oversight Measures Report </a:t>
            </a:r>
          </a:p>
          <a:p>
            <a:endParaRPr lang="en-GB" sz="6000" b="1" dirty="0">
              <a:solidFill>
                <a:srgbClr val="0A4C86"/>
              </a:solidFill>
              <a:latin typeface="Arial" panose="020B0604020202020204" pitchFamily="34" charset="0"/>
              <a:cs typeface="Arial" panose="020B0604020202020204" pitchFamily="34" charset="0"/>
            </a:endParaRPr>
          </a:p>
        </p:txBody>
      </p:sp>
      <p:sp>
        <p:nvSpPr>
          <p:cNvPr id="6" name="TextBox 5"/>
          <p:cNvSpPr txBox="1"/>
          <p:nvPr/>
        </p:nvSpPr>
        <p:spPr>
          <a:xfrm>
            <a:off x="489403" y="3602038"/>
            <a:ext cx="8382000" cy="1569660"/>
          </a:xfrm>
          <a:prstGeom prst="rect">
            <a:avLst/>
          </a:prstGeom>
          <a:noFill/>
        </p:spPr>
        <p:txBody>
          <a:bodyPr wrap="square" rtlCol="0">
            <a:spAutoFit/>
          </a:bodyPr>
          <a:lstStyle/>
          <a:p>
            <a:r>
              <a:rPr lang="en-GB" sz="2400" b="1" dirty="0">
                <a:solidFill>
                  <a:srgbClr val="7030A0"/>
                </a:solidFill>
                <a:latin typeface="Arial" panose="020B0604020202020204" pitchFamily="34" charset="0"/>
                <a:cs typeface="Arial" panose="020B0604020202020204" pitchFamily="34" charset="0"/>
              </a:rPr>
              <a:t>Trust Board - Thursday 8</a:t>
            </a:r>
            <a:r>
              <a:rPr lang="en-GB" sz="2400" b="1" baseline="30000" dirty="0">
                <a:solidFill>
                  <a:srgbClr val="7030A0"/>
                </a:solidFill>
                <a:latin typeface="Arial" panose="020B0604020202020204" pitchFamily="34" charset="0"/>
                <a:cs typeface="Arial" panose="020B0604020202020204" pitchFamily="34" charset="0"/>
              </a:rPr>
              <a:t>th</a:t>
            </a:r>
            <a:r>
              <a:rPr lang="en-GB" sz="2400" b="1" dirty="0">
                <a:solidFill>
                  <a:srgbClr val="7030A0"/>
                </a:solidFill>
                <a:latin typeface="Arial" panose="020B0604020202020204" pitchFamily="34" charset="0"/>
                <a:cs typeface="Arial" panose="020B0604020202020204" pitchFamily="34" charset="0"/>
              </a:rPr>
              <a:t> January 2026</a:t>
            </a:r>
          </a:p>
          <a:p>
            <a:endParaRPr lang="en-GB" sz="2400" b="1" dirty="0">
              <a:solidFill>
                <a:srgbClr val="7030A0"/>
              </a:solidFill>
              <a:latin typeface="Arial" panose="020B0604020202020204" pitchFamily="34" charset="0"/>
              <a:cs typeface="Arial" panose="020B0604020202020204" pitchFamily="34" charset="0"/>
            </a:endParaRPr>
          </a:p>
          <a:p>
            <a:pPr defTabSz="385753">
              <a:defRPr/>
            </a:pPr>
            <a:r>
              <a:rPr lang="en-GB" sz="2400" b="1" dirty="0">
                <a:solidFill>
                  <a:srgbClr val="7030A0"/>
                </a:solidFill>
                <a:latin typeface="Segoe UI Semibold" panose="020B0702040204020203" pitchFamily="34" charset="0"/>
                <a:cs typeface="Segoe UI Semibold" panose="020B0702040204020203" pitchFamily="34" charset="0"/>
              </a:rPr>
              <a:t>Alastair Campbell</a:t>
            </a:r>
          </a:p>
          <a:p>
            <a:pPr defTabSz="385753">
              <a:defRPr/>
            </a:pPr>
            <a:r>
              <a:rPr lang="en-GB" sz="2400" b="1" dirty="0">
                <a:solidFill>
                  <a:srgbClr val="7030A0"/>
                </a:solidFill>
                <a:latin typeface="Segoe UI Semibold" panose="020B0702040204020203" pitchFamily="34" charset="0"/>
                <a:cs typeface="Segoe UI Semibold" panose="020B0702040204020203" pitchFamily="34" charset="0"/>
              </a:rPr>
              <a:t>Director of Performance, Planning &amp; Informatics</a:t>
            </a:r>
            <a:endParaRPr lang="en-GB" sz="24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3941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Section 2 – Key SOMs Indicators - Performance</a:t>
            </a:r>
          </a:p>
        </p:txBody>
      </p:sp>
      <p:graphicFrame>
        <p:nvGraphicFramePr>
          <p:cNvPr id="21" name="Table 20"/>
          <p:cNvGraphicFramePr>
            <a:graphicFrameLocks noGrp="1"/>
          </p:cNvGraphicFramePr>
          <p:nvPr>
            <p:extLst>
              <p:ext uri="{D42A27DB-BD31-4B8C-83A1-F6EECF244321}">
                <p14:modId xmlns:p14="http://schemas.microsoft.com/office/powerpoint/2010/main" val="3659396305"/>
              </p:ext>
            </p:extLst>
          </p:nvPr>
        </p:nvGraphicFramePr>
        <p:xfrm>
          <a:off x="98367" y="540327"/>
          <a:ext cx="11995266" cy="6111673"/>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097280">
                  <a:extLst>
                    <a:ext uri="{9D8B030D-6E8A-4147-A177-3AD203B41FA5}">
                      <a16:colId xmlns:a16="http://schemas.microsoft.com/office/drawing/2014/main" val="3247098725"/>
                    </a:ext>
                  </a:extLst>
                </a:gridCol>
                <a:gridCol w="1238597">
                  <a:extLst>
                    <a:ext uri="{9D8B030D-6E8A-4147-A177-3AD203B41FA5}">
                      <a16:colId xmlns:a16="http://schemas.microsoft.com/office/drawing/2014/main" val="3934673934"/>
                    </a:ext>
                  </a:extLst>
                </a:gridCol>
                <a:gridCol w="814647">
                  <a:extLst>
                    <a:ext uri="{9D8B030D-6E8A-4147-A177-3AD203B41FA5}">
                      <a16:colId xmlns:a16="http://schemas.microsoft.com/office/drawing/2014/main" val="340205772"/>
                    </a:ext>
                  </a:extLst>
                </a:gridCol>
                <a:gridCol w="822960">
                  <a:extLst>
                    <a:ext uri="{9D8B030D-6E8A-4147-A177-3AD203B41FA5}">
                      <a16:colId xmlns:a16="http://schemas.microsoft.com/office/drawing/2014/main" val="1075718584"/>
                    </a:ext>
                  </a:extLst>
                </a:gridCol>
                <a:gridCol w="3523211">
                  <a:extLst>
                    <a:ext uri="{9D8B030D-6E8A-4147-A177-3AD203B41FA5}">
                      <a16:colId xmlns:a16="http://schemas.microsoft.com/office/drawing/2014/main" val="3167416937"/>
                    </a:ext>
                  </a:extLst>
                </a:gridCol>
              </a:tblGrid>
              <a:tr h="646891">
                <a:tc>
                  <a:txBody>
                    <a:bodyPr/>
                    <a:lstStyle/>
                    <a:p>
                      <a:r>
                        <a:rPr lang="en-GB" sz="1200" dirty="0">
                          <a:solidFill>
                            <a:schemeClr val="bg1"/>
                          </a:solidFill>
                        </a:rPr>
                        <a:t>Service Area</a:t>
                      </a:r>
                    </a:p>
                  </a:txBody>
                  <a:tcPr/>
                </a:tc>
                <a:tc>
                  <a:txBody>
                    <a:bodyPr/>
                    <a:lstStyle/>
                    <a:p>
                      <a:r>
                        <a:rPr lang="en-GB" sz="1200" dirty="0"/>
                        <a:t>Metric</a:t>
                      </a:r>
                    </a:p>
                  </a:txBody>
                  <a:tcPr/>
                </a:tc>
                <a:tc>
                  <a:txBody>
                    <a:bodyPr/>
                    <a:lstStyle/>
                    <a:p>
                      <a:r>
                        <a:rPr lang="en-GB" sz="1200" dirty="0"/>
                        <a:t>Nov</a:t>
                      </a:r>
                      <a:r>
                        <a:rPr lang="en-GB" sz="1200" baseline="0" dirty="0"/>
                        <a:t> </a:t>
                      </a:r>
                      <a:r>
                        <a:rPr lang="en-GB" sz="1200" dirty="0"/>
                        <a:t>25 Target</a:t>
                      </a:r>
                    </a:p>
                  </a:txBody>
                  <a:tcPr/>
                </a:tc>
                <a:tc>
                  <a:txBody>
                    <a:bodyPr/>
                    <a:lstStyle/>
                    <a:p>
                      <a:r>
                        <a:rPr lang="en-GB" sz="1200" dirty="0"/>
                        <a:t>Nov 25 In-month Performance</a:t>
                      </a:r>
                    </a:p>
                  </a:txBody>
                  <a:tcPr/>
                </a:tc>
                <a:tc>
                  <a:txBody>
                    <a:bodyPr/>
                    <a:lstStyle/>
                    <a:p>
                      <a:r>
                        <a:rPr lang="en-GB" sz="1200" dirty="0"/>
                        <a:t>Cumulative Activity YTD</a:t>
                      </a:r>
                    </a:p>
                  </a:txBody>
                  <a:tcPr/>
                </a:tc>
                <a:tc>
                  <a:txBody>
                    <a:bodyPr/>
                    <a:lstStyle/>
                    <a:p>
                      <a:pPr algn="ctr"/>
                      <a:r>
                        <a:rPr lang="en-GB" sz="1200" dirty="0"/>
                        <a:t>Rag Status</a:t>
                      </a:r>
                    </a:p>
                    <a:p>
                      <a:pPr algn="ctr"/>
                      <a:r>
                        <a:rPr lang="en-GB" sz="1200" baseline="0" dirty="0">
                          <a:solidFill>
                            <a:schemeClr val="bg1"/>
                          </a:solidFill>
                        </a:rPr>
                        <a:t>Nov </a:t>
                      </a:r>
                      <a:r>
                        <a:rPr lang="en-GB" sz="1200" dirty="0">
                          <a:solidFill>
                            <a:schemeClr val="bg1"/>
                          </a:solidFill>
                        </a:rPr>
                        <a:t>25</a:t>
                      </a:r>
                    </a:p>
                  </a:txBody>
                  <a:tcPr/>
                </a:tc>
                <a:tc>
                  <a:txBody>
                    <a:bodyPr/>
                    <a:lstStyle/>
                    <a:p>
                      <a:r>
                        <a:rPr lang="en-GB" sz="1200" dirty="0"/>
                        <a:t>Rag Status</a:t>
                      </a:r>
                    </a:p>
                    <a:p>
                      <a:r>
                        <a:rPr lang="en-GB" sz="1200" dirty="0"/>
                        <a:t>YTD</a:t>
                      </a:r>
                    </a:p>
                  </a:txBody>
                  <a:tcPr/>
                </a:tc>
                <a:tc>
                  <a:txBody>
                    <a:bodyPr/>
                    <a:lstStyle/>
                    <a:p>
                      <a:r>
                        <a:rPr lang="en-GB" sz="1200" dirty="0"/>
                        <a:t>Chart</a:t>
                      </a:r>
                    </a:p>
                  </a:txBody>
                  <a:tcPr/>
                </a:tc>
                <a:extLst>
                  <a:ext uri="{0D108BD9-81ED-4DB2-BD59-A6C34878D82A}">
                    <a16:rowId xmlns:a16="http://schemas.microsoft.com/office/drawing/2014/main" val="258680681"/>
                  </a:ext>
                </a:extLst>
              </a:tr>
              <a:tr h="14113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Performance</a:t>
                      </a:r>
                      <a:r>
                        <a:rPr lang="en-GB" sz="1200"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Scheduled Care</a:t>
                      </a:r>
                    </a:p>
                    <a:p>
                      <a:endParaRPr lang="en-GB" sz="1200" dirty="0"/>
                    </a:p>
                  </a:txBody>
                  <a:tcPr/>
                </a:tc>
                <a:tc>
                  <a:txBody>
                    <a:bodyPr/>
                    <a:lstStyle/>
                    <a:p>
                      <a:r>
                        <a:rPr lang="en-GB" sz="1100" dirty="0"/>
                        <a:t>Theatre Utilisation - Run Times – Endoscopy</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minimum run time rate of 90%</a:t>
                      </a:r>
                    </a:p>
                  </a:txBody>
                  <a:tcPr marL="60960" marR="60960" marT="30480" marB="30480"/>
                </a:tc>
                <a:tc>
                  <a:txBody>
                    <a:bodyPr/>
                    <a:lstStyle/>
                    <a:p>
                      <a:r>
                        <a:rPr lang="en-GB" sz="1100" dirty="0"/>
                        <a:t>90%</a:t>
                      </a:r>
                    </a:p>
                    <a:p>
                      <a:endParaRPr lang="en-GB" sz="1100" dirty="0"/>
                    </a:p>
                    <a:p>
                      <a:r>
                        <a:rPr lang="en-GB" sz="1000" dirty="0"/>
                        <a:t>Monitored a month in arrears</a:t>
                      </a:r>
                    </a:p>
                  </a:txBody>
                  <a:tcPr marL="60960" marR="60960" marT="30480" marB="30480"/>
                </a:tc>
                <a:tc>
                  <a:txBody>
                    <a:bodyPr/>
                    <a:lstStyle/>
                    <a:p>
                      <a:r>
                        <a:rPr lang="en-GB" sz="1100" dirty="0"/>
                        <a:t>99.54%</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(October</a:t>
                      </a:r>
                      <a:r>
                        <a:rPr lang="en-GB" sz="1100" baseline="0" dirty="0"/>
                        <a:t> 25)</a:t>
                      </a:r>
                      <a:endParaRPr lang="en-GB" sz="1100" dirty="0"/>
                    </a:p>
                    <a:p>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(Apr-Oct)</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408118">
                <a:tc>
                  <a:txBody>
                    <a:bodyPr/>
                    <a:lstStyle/>
                    <a:p>
                      <a:r>
                        <a:rPr lang="en-GB" sz="1200" b="1" dirty="0"/>
                        <a:t>Community Care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Domiciliary</a:t>
                      </a:r>
                      <a:r>
                        <a:rPr lang="en-GB" sz="1100" baseline="0" dirty="0"/>
                        <a:t> Care – Unmet Need – Full Package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Target- 10% reduction in unmet need hours by March 2026 compared to position at 31 March 25 (1408 hrs)</a:t>
                      </a:r>
                    </a:p>
                  </a:txBody>
                  <a:tcPr marL="60960" marR="60960" marT="30480" marB="30480"/>
                </a:tc>
                <a:tc>
                  <a:txBody>
                    <a:bodyPr/>
                    <a:lstStyle/>
                    <a:p>
                      <a:r>
                        <a:rPr lang="en-GB" sz="1100" dirty="0"/>
                        <a:t>1,267</a:t>
                      </a:r>
                      <a:r>
                        <a:rPr lang="en-GB" sz="1100" baseline="0" dirty="0"/>
                        <a:t> hrs</a:t>
                      </a:r>
                      <a:endParaRPr lang="en-GB" sz="1100" dirty="0"/>
                    </a:p>
                  </a:txBody>
                  <a:tcPr marL="60960" marR="60960" marT="30480" marB="30480"/>
                </a:tc>
                <a:tc>
                  <a:txBody>
                    <a:bodyPr/>
                    <a:lstStyle/>
                    <a:p>
                      <a:r>
                        <a:rPr lang="en-GB" sz="1100" dirty="0"/>
                        <a:t>1,246 hrs</a:t>
                      </a:r>
                    </a:p>
                    <a:p>
                      <a:endParaRPr lang="en-GB" sz="1100" dirty="0"/>
                    </a:p>
                    <a:p>
                      <a:r>
                        <a:rPr lang="en-GB" sz="1100" dirty="0"/>
                        <a:t>11.51%</a:t>
                      </a:r>
                      <a:r>
                        <a:rPr lang="en-GB" sz="1100" baseline="0" dirty="0"/>
                        <a:t> below target</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1,246 hrs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(Nov position)</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307995">
                <a:tc>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Domiciliary</a:t>
                      </a:r>
                      <a:r>
                        <a:rPr lang="en-GB" sz="1100" baseline="0" dirty="0"/>
                        <a:t> Care – Unmet Need – Partial Package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a:t>
                      </a:r>
                      <a:r>
                        <a:rPr lang="en-GB" sz="1000" b="1" baseline="0" dirty="0"/>
                        <a:t> </a:t>
                      </a:r>
                      <a:r>
                        <a:rPr lang="en-GB" sz="1000" b="1" dirty="0"/>
                        <a:t>10% reduction in unmet need hours by March 2026 compared to position at 31 March 25 (1951 hrs)</a:t>
                      </a:r>
                    </a:p>
                  </a:txBody>
                  <a:tcPr marL="60960" marR="60960" marT="30480" marB="30480"/>
                </a:tc>
                <a:tc>
                  <a:txBody>
                    <a:bodyPr/>
                    <a:lstStyle/>
                    <a:p>
                      <a:r>
                        <a:rPr lang="en-GB" sz="1100" dirty="0"/>
                        <a:t>1,756 hrs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1,913 hrs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7.48% above target</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2,097 hrs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(Nov position)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337270">
                <a:tc>
                  <a:txBody>
                    <a:bodyPr/>
                    <a:lstStyle/>
                    <a:p>
                      <a:endParaRPr lang="en-GB" sz="1200" b="1" dirty="0"/>
                    </a:p>
                  </a:txBody>
                  <a:tcPr/>
                </a:tc>
                <a:tc>
                  <a:txBody>
                    <a:bodyPr/>
                    <a:lstStyle/>
                    <a:p>
                      <a:r>
                        <a:rPr lang="en-GB" sz="1100" dirty="0"/>
                        <a:t>Direct Payments</a:t>
                      </a:r>
                    </a:p>
                    <a:p>
                      <a:endParaRPr lang="en-GB" sz="1100" dirty="0"/>
                    </a:p>
                    <a:p>
                      <a:r>
                        <a:rPr lang="en-GB" sz="1000" b="1" dirty="0"/>
                        <a:t>Target - 5% increase in Service User Direct Payments in effect by March 2026 compared to position at 31 March 2025</a:t>
                      </a:r>
                      <a:r>
                        <a:rPr lang="en-GB" sz="1000" b="1" baseline="0" dirty="0"/>
                        <a:t> (1014 service users)</a:t>
                      </a:r>
                      <a:endParaRPr lang="en-GB" sz="1000" b="1" dirty="0"/>
                    </a:p>
                  </a:txBody>
                  <a:tcPr marL="60960" marR="60960" marT="30480" marB="30480"/>
                </a:tc>
                <a:tc>
                  <a:txBody>
                    <a:bodyPr/>
                    <a:lstStyle/>
                    <a:p>
                      <a:r>
                        <a:rPr lang="en-GB" sz="1100" dirty="0"/>
                        <a:t>1,065</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1,041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2.66% increase on March</a:t>
                      </a:r>
                      <a:r>
                        <a:rPr lang="en-GB" sz="1100" baseline="0" dirty="0"/>
                        <a:t> 25 position</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1,041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(Nov position)</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5" name="Picture 4" descr="A green circle with blue border"/>
          <p:cNvPicPr>
            <a:picLocks noChangeAspect="1"/>
          </p:cNvPicPr>
          <p:nvPr/>
        </p:nvPicPr>
        <p:blipFill>
          <a:blip r:embed="rId4"/>
          <a:stretch>
            <a:fillRect/>
          </a:stretch>
        </p:blipFill>
        <p:spPr>
          <a:xfrm>
            <a:off x="7184481" y="1709012"/>
            <a:ext cx="335309" cy="335309"/>
          </a:xfrm>
          <a:prstGeom prst="rect">
            <a:avLst/>
          </a:prstGeom>
        </p:spPr>
      </p:pic>
      <p:pic>
        <p:nvPicPr>
          <p:cNvPr id="6" name="Picture 5" descr="A red triangle with blue border&#10;"/>
          <p:cNvPicPr>
            <a:picLocks noChangeAspect="1"/>
          </p:cNvPicPr>
          <p:nvPr/>
        </p:nvPicPr>
        <p:blipFill>
          <a:blip r:embed="rId5"/>
          <a:stretch>
            <a:fillRect/>
          </a:stretch>
        </p:blipFill>
        <p:spPr>
          <a:xfrm>
            <a:off x="7185307" y="4471582"/>
            <a:ext cx="353599" cy="347502"/>
          </a:xfrm>
          <a:prstGeom prst="rect">
            <a:avLst/>
          </a:prstGeom>
        </p:spPr>
      </p:pic>
      <p:pic>
        <p:nvPicPr>
          <p:cNvPr id="20" name="Picture 19" descr="A red triangle with blue border&#10;"/>
          <p:cNvPicPr>
            <a:picLocks noChangeAspect="1"/>
          </p:cNvPicPr>
          <p:nvPr/>
        </p:nvPicPr>
        <p:blipFill>
          <a:blip r:embed="rId6"/>
          <a:stretch>
            <a:fillRect/>
          </a:stretch>
        </p:blipFill>
        <p:spPr>
          <a:xfrm>
            <a:off x="7992922" y="4471582"/>
            <a:ext cx="353599" cy="347502"/>
          </a:xfrm>
          <a:prstGeom prst="rect">
            <a:avLst/>
          </a:prstGeom>
        </p:spPr>
      </p:pic>
      <p:pic>
        <p:nvPicPr>
          <p:cNvPr id="22" name="Picture 21" descr="A green circle with blue border"/>
          <p:cNvPicPr>
            <a:picLocks noChangeAspect="1"/>
          </p:cNvPicPr>
          <p:nvPr/>
        </p:nvPicPr>
        <p:blipFill>
          <a:blip r:embed="rId7"/>
          <a:stretch>
            <a:fillRect/>
          </a:stretch>
        </p:blipFill>
        <p:spPr>
          <a:xfrm>
            <a:off x="7992921" y="1709012"/>
            <a:ext cx="335309" cy="335309"/>
          </a:xfrm>
          <a:prstGeom prst="rect">
            <a:avLst/>
          </a:prstGeom>
        </p:spPr>
      </p:pic>
      <p:pic>
        <p:nvPicPr>
          <p:cNvPr id="10" name="Picture 9" descr="Graph of theatre run times - endoscopy ">
            <a:extLst>
              <a:ext uri="{FF2B5EF4-FFF2-40B4-BE49-F238E27FC236}">
                <a16:creationId xmlns:a16="http://schemas.microsoft.com/office/drawing/2014/main" id="{EE774C4D-980E-9F6A-192D-C943578FDEDC}"/>
              </a:ext>
            </a:extLst>
          </p:cNvPr>
          <p:cNvPicPr>
            <a:picLocks noChangeAspect="1"/>
          </p:cNvPicPr>
          <p:nvPr/>
        </p:nvPicPr>
        <p:blipFill>
          <a:blip r:embed="rId8"/>
          <a:stretch>
            <a:fillRect/>
          </a:stretch>
        </p:blipFill>
        <p:spPr>
          <a:xfrm>
            <a:off x="8636452" y="1242075"/>
            <a:ext cx="3425374" cy="1268585"/>
          </a:xfrm>
          <a:prstGeom prst="rect">
            <a:avLst/>
          </a:prstGeom>
        </p:spPr>
      </p:pic>
      <p:pic>
        <p:nvPicPr>
          <p:cNvPr id="13" name="Picture 12" descr="A green circle with blue border">
            <a:extLst>
              <a:ext uri="{FF2B5EF4-FFF2-40B4-BE49-F238E27FC236}">
                <a16:creationId xmlns:a16="http://schemas.microsoft.com/office/drawing/2014/main" id="{FE197B5E-2D72-2FFE-7AF4-C5BB5CAB9644}"/>
              </a:ext>
            </a:extLst>
          </p:cNvPr>
          <p:cNvPicPr>
            <a:picLocks noChangeAspect="1"/>
          </p:cNvPicPr>
          <p:nvPr/>
        </p:nvPicPr>
        <p:blipFill>
          <a:blip r:embed="rId9"/>
          <a:stretch>
            <a:fillRect/>
          </a:stretch>
        </p:blipFill>
        <p:spPr>
          <a:xfrm>
            <a:off x="7184480" y="3120754"/>
            <a:ext cx="335309" cy="335309"/>
          </a:xfrm>
          <a:prstGeom prst="rect">
            <a:avLst/>
          </a:prstGeom>
        </p:spPr>
      </p:pic>
      <p:pic>
        <p:nvPicPr>
          <p:cNvPr id="14" name="Picture 13" descr="A green circle with blue border">
            <a:extLst>
              <a:ext uri="{FF2B5EF4-FFF2-40B4-BE49-F238E27FC236}">
                <a16:creationId xmlns:a16="http://schemas.microsoft.com/office/drawing/2014/main" id="{7EB324D6-F998-7A39-0376-C24C81806C04}"/>
              </a:ext>
            </a:extLst>
          </p:cNvPr>
          <p:cNvPicPr>
            <a:picLocks noChangeAspect="1"/>
          </p:cNvPicPr>
          <p:nvPr/>
        </p:nvPicPr>
        <p:blipFill>
          <a:blip r:embed="rId10"/>
          <a:stretch>
            <a:fillRect/>
          </a:stretch>
        </p:blipFill>
        <p:spPr>
          <a:xfrm>
            <a:off x="7991230" y="3120753"/>
            <a:ext cx="335309" cy="335309"/>
          </a:xfrm>
          <a:prstGeom prst="rect">
            <a:avLst/>
          </a:prstGeom>
        </p:spPr>
      </p:pic>
      <p:pic>
        <p:nvPicPr>
          <p:cNvPr id="15" name="Picture 14" descr="Graph of Domicilliary Care - Unmet need hours - Full Package">
            <a:extLst>
              <a:ext uri="{FF2B5EF4-FFF2-40B4-BE49-F238E27FC236}">
                <a16:creationId xmlns:a16="http://schemas.microsoft.com/office/drawing/2014/main" id="{A07C7E47-20CA-CD8A-C8A5-7DD0D18309CE}"/>
              </a:ext>
            </a:extLst>
          </p:cNvPr>
          <p:cNvPicPr>
            <a:picLocks noChangeAspect="1"/>
          </p:cNvPicPr>
          <p:nvPr/>
        </p:nvPicPr>
        <p:blipFill>
          <a:blip r:embed="rId11"/>
          <a:stretch>
            <a:fillRect/>
          </a:stretch>
        </p:blipFill>
        <p:spPr>
          <a:xfrm>
            <a:off x="8636452" y="2629331"/>
            <a:ext cx="3425374" cy="1337097"/>
          </a:xfrm>
          <a:prstGeom prst="rect">
            <a:avLst/>
          </a:prstGeom>
        </p:spPr>
      </p:pic>
      <p:pic>
        <p:nvPicPr>
          <p:cNvPr id="16" name="Picture 15" descr="Graph of Domicilliary Care - Unmet need hours - Partial Package">
            <a:extLst>
              <a:ext uri="{FF2B5EF4-FFF2-40B4-BE49-F238E27FC236}">
                <a16:creationId xmlns:a16="http://schemas.microsoft.com/office/drawing/2014/main" id="{A5AFD635-FD71-8B56-BBD2-7CD66DD0E7EC}"/>
              </a:ext>
            </a:extLst>
          </p:cNvPr>
          <p:cNvPicPr>
            <a:picLocks noChangeAspect="1"/>
          </p:cNvPicPr>
          <p:nvPr/>
        </p:nvPicPr>
        <p:blipFill>
          <a:blip r:embed="rId12"/>
          <a:stretch>
            <a:fillRect/>
          </a:stretch>
        </p:blipFill>
        <p:spPr>
          <a:xfrm>
            <a:off x="8636452" y="4085099"/>
            <a:ext cx="3425374" cy="1208578"/>
          </a:xfrm>
          <a:prstGeom prst="rect">
            <a:avLst/>
          </a:prstGeom>
        </p:spPr>
      </p:pic>
      <p:pic>
        <p:nvPicPr>
          <p:cNvPr id="18" name="Picture 17" descr="A red triangle with blue border">
            <a:extLst>
              <a:ext uri="{FF2B5EF4-FFF2-40B4-BE49-F238E27FC236}">
                <a16:creationId xmlns:a16="http://schemas.microsoft.com/office/drawing/2014/main" id="{AAFC7C7E-CF63-2D6A-3A51-7D770676F835}"/>
              </a:ext>
            </a:extLst>
          </p:cNvPr>
          <p:cNvPicPr>
            <a:picLocks noChangeAspect="1"/>
          </p:cNvPicPr>
          <p:nvPr/>
        </p:nvPicPr>
        <p:blipFill>
          <a:blip r:embed="rId13"/>
          <a:stretch>
            <a:fillRect/>
          </a:stretch>
        </p:blipFill>
        <p:spPr>
          <a:xfrm>
            <a:off x="7166190" y="5813953"/>
            <a:ext cx="353599" cy="347502"/>
          </a:xfrm>
          <a:prstGeom prst="rect">
            <a:avLst/>
          </a:prstGeom>
        </p:spPr>
      </p:pic>
      <p:pic>
        <p:nvPicPr>
          <p:cNvPr id="23" name="Picture 22" descr="A red triangle with blue border">
            <a:extLst>
              <a:ext uri="{FF2B5EF4-FFF2-40B4-BE49-F238E27FC236}">
                <a16:creationId xmlns:a16="http://schemas.microsoft.com/office/drawing/2014/main" id="{E91BBF95-A474-F1C3-30A3-0EB38712F0F7}"/>
              </a:ext>
            </a:extLst>
          </p:cNvPr>
          <p:cNvPicPr>
            <a:picLocks noChangeAspect="1"/>
          </p:cNvPicPr>
          <p:nvPr/>
        </p:nvPicPr>
        <p:blipFill>
          <a:blip r:embed="rId13"/>
          <a:stretch>
            <a:fillRect/>
          </a:stretch>
        </p:blipFill>
        <p:spPr>
          <a:xfrm>
            <a:off x="7984334" y="5792413"/>
            <a:ext cx="353599" cy="347502"/>
          </a:xfrm>
          <a:prstGeom prst="rect">
            <a:avLst/>
          </a:prstGeom>
        </p:spPr>
      </p:pic>
      <p:pic>
        <p:nvPicPr>
          <p:cNvPr id="24" name="Picture 23" descr="Grpah of direct payments in effect">
            <a:extLst>
              <a:ext uri="{FF2B5EF4-FFF2-40B4-BE49-F238E27FC236}">
                <a16:creationId xmlns:a16="http://schemas.microsoft.com/office/drawing/2014/main" id="{9D2C3D0F-8311-DB0A-884E-E92803336FCF}"/>
              </a:ext>
            </a:extLst>
          </p:cNvPr>
          <p:cNvPicPr>
            <a:picLocks noChangeAspect="1"/>
          </p:cNvPicPr>
          <p:nvPr/>
        </p:nvPicPr>
        <p:blipFill>
          <a:blip r:embed="rId14"/>
          <a:stretch>
            <a:fillRect/>
          </a:stretch>
        </p:blipFill>
        <p:spPr>
          <a:xfrm>
            <a:off x="8636452" y="5391483"/>
            <a:ext cx="3425374" cy="1208578"/>
          </a:xfrm>
          <a:prstGeom prst="rect">
            <a:avLst/>
          </a:prstGeom>
        </p:spPr>
      </p:pic>
    </p:spTree>
    <p:extLst>
      <p:ext uri="{BB962C8B-B14F-4D97-AF65-F5344CB8AC3E}">
        <p14:creationId xmlns:p14="http://schemas.microsoft.com/office/powerpoint/2010/main" val="1724009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Section 2/3 – Key SOMs Indicators - Performance and Efficiency &amp; Productivity</a:t>
            </a:r>
          </a:p>
        </p:txBody>
      </p:sp>
      <p:graphicFrame>
        <p:nvGraphicFramePr>
          <p:cNvPr id="21" name="Table 20"/>
          <p:cNvGraphicFramePr>
            <a:graphicFrameLocks noGrp="1"/>
          </p:cNvGraphicFramePr>
          <p:nvPr>
            <p:extLst>
              <p:ext uri="{D42A27DB-BD31-4B8C-83A1-F6EECF244321}">
                <p14:modId xmlns:p14="http://schemas.microsoft.com/office/powerpoint/2010/main" val="783253640"/>
              </p:ext>
            </p:extLst>
          </p:nvPr>
        </p:nvGraphicFramePr>
        <p:xfrm>
          <a:off x="98367" y="540327"/>
          <a:ext cx="11995266" cy="6118168"/>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105593">
                  <a:extLst>
                    <a:ext uri="{9D8B030D-6E8A-4147-A177-3AD203B41FA5}">
                      <a16:colId xmlns:a16="http://schemas.microsoft.com/office/drawing/2014/main" val="3247098725"/>
                    </a:ext>
                  </a:extLst>
                </a:gridCol>
                <a:gridCol w="1230284">
                  <a:extLst>
                    <a:ext uri="{9D8B030D-6E8A-4147-A177-3AD203B41FA5}">
                      <a16:colId xmlns:a16="http://schemas.microsoft.com/office/drawing/2014/main" val="3934673934"/>
                    </a:ext>
                  </a:extLst>
                </a:gridCol>
                <a:gridCol w="764770">
                  <a:extLst>
                    <a:ext uri="{9D8B030D-6E8A-4147-A177-3AD203B41FA5}">
                      <a16:colId xmlns:a16="http://schemas.microsoft.com/office/drawing/2014/main" val="340205772"/>
                    </a:ext>
                  </a:extLst>
                </a:gridCol>
                <a:gridCol w="764771">
                  <a:extLst>
                    <a:ext uri="{9D8B030D-6E8A-4147-A177-3AD203B41FA5}">
                      <a16:colId xmlns:a16="http://schemas.microsoft.com/office/drawing/2014/main" val="1075718584"/>
                    </a:ext>
                  </a:extLst>
                </a:gridCol>
                <a:gridCol w="3631277">
                  <a:extLst>
                    <a:ext uri="{9D8B030D-6E8A-4147-A177-3AD203B41FA5}">
                      <a16:colId xmlns:a16="http://schemas.microsoft.com/office/drawing/2014/main" val="3167416937"/>
                    </a:ext>
                  </a:extLst>
                </a:gridCol>
              </a:tblGrid>
              <a:tr h="619881">
                <a:tc>
                  <a:txBody>
                    <a:bodyPr/>
                    <a:lstStyle/>
                    <a:p>
                      <a:r>
                        <a:rPr lang="en-GB" sz="1200" dirty="0">
                          <a:solidFill>
                            <a:schemeClr val="bg1"/>
                          </a:solidFill>
                        </a:rPr>
                        <a:t>Service Area</a:t>
                      </a:r>
                    </a:p>
                  </a:txBody>
                  <a:tcPr/>
                </a:tc>
                <a:tc>
                  <a:txBody>
                    <a:bodyPr/>
                    <a:lstStyle/>
                    <a:p>
                      <a:r>
                        <a:rPr lang="en-GB" sz="1200" dirty="0"/>
                        <a:t>Metric</a:t>
                      </a:r>
                    </a:p>
                  </a:txBody>
                  <a:tcPr/>
                </a:tc>
                <a:tc>
                  <a:txBody>
                    <a:bodyPr/>
                    <a:lstStyle/>
                    <a:p>
                      <a:r>
                        <a:rPr lang="en-GB" sz="1200" dirty="0"/>
                        <a:t>Nov 25 Target</a:t>
                      </a:r>
                    </a:p>
                  </a:txBody>
                  <a:tcPr/>
                </a:tc>
                <a:tc>
                  <a:txBody>
                    <a:bodyPr/>
                    <a:lstStyle/>
                    <a:p>
                      <a:r>
                        <a:rPr lang="en-GB" sz="1200" dirty="0"/>
                        <a:t>Nov 25 In-month Performance</a:t>
                      </a:r>
                    </a:p>
                  </a:txBody>
                  <a:tcPr/>
                </a:tc>
                <a:tc>
                  <a:txBody>
                    <a:bodyPr/>
                    <a:lstStyle/>
                    <a:p>
                      <a:r>
                        <a:rPr lang="en-GB" sz="1200" dirty="0"/>
                        <a:t>Cumulative Activity YTD</a:t>
                      </a:r>
                    </a:p>
                  </a:txBody>
                  <a:tcPr/>
                </a:tc>
                <a:tc>
                  <a:txBody>
                    <a:bodyPr/>
                    <a:lstStyle/>
                    <a:p>
                      <a:pPr algn="ctr"/>
                      <a:r>
                        <a:rPr lang="en-GB" sz="1200" dirty="0"/>
                        <a:t>Rag Status</a:t>
                      </a:r>
                    </a:p>
                    <a:p>
                      <a:pPr algn="ctr"/>
                      <a:r>
                        <a:rPr lang="en-GB" sz="1200" dirty="0">
                          <a:solidFill>
                            <a:schemeClr val="bg1"/>
                          </a:solidFill>
                        </a:rPr>
                        <a:t>Nov 25</a:t>
                      </a:r>
                    </a:p>
                  </a:txBody>
                  <a:tcPr/>
                </a:tc>
                <a:tc>
                  <a:txBody>
                    <a:bodyPr/>
                    <a:lstStyle/>
                    <a:p>
                      <a:r>
                        <a:rPr lang="en-GB" sz="1200" dirty="0"/>
                        <a:t>Rag Status</a:t>
                      </a:r>
                    </a:p>
                    <a:p>
                      <a:r>
                        <a:rPr lang="en-GB" sz="1200" dirty="0"/>
                        <a:t>YTD</a:t>
                      </a:r>
                    </a:p>
                  </a:txBody>
                  <a:tcPr/>
                </a:tc>
                <a:tc>
                  <a:txBody>
                    <a:bodyPr/>
                    <a:lstStyle/>
                    <a:p>
                      <a:r>
                        <a:rPr lang="en-GB" sz="1200" dirty="0"/>
                        <a:t>Chart</a:t>
                      </a:r>
                    </a:p>
                  </a:txBody>
                  <a:tcPr/>
                </a:tc>
                <a:extLst>
                  <a:ext uri="{0D108BD9-81ED-4DB2-BD59-A6C34878D82A}">
                    <a16:rowId xmlns:a16="http://schemas.microsoft.com/office/drawing/2014/main" val="258680681"/>
                  </a:ext>
                </a:extLst>
              </a:tr>
              <a:tr h="13549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Performance</a:t>
                      </a:r>
                      <a:r>
                        <a:rPr lang="en-GB" sz="1200" b="1" dirty="0"/>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Community Care</a:t>
                      </a:r>
                    </a:p>
                  </a:txBody>
                  <a:tcPr/>
                </a:tc>
                <a:tc>
                  <a:txBody>
                    <a:bodyPr/>
                    <a:lstStyle/>
                    <a:p>
                      <a:r>
                        <a:rPr lang="en-GB" sz="1100" dirty="0"/>
                        <a:t>Family Support – Unallocated</a:t>
                      </a:r>
                      <a:r>
                        <a:rPr lang="en-GB" sz="1100" baseline="0" dirty="0"/>
                        <a:t> Cases</a:t>
                      </a:r>
                    </a:p>
                    <a:p>
                      <a:endParaRPr lang="en-GB" sz="1100" baseline="0" dirty="0"/>
                    </a:p>
                    <a:p>
                      <a:r>
                        <a:rPr lang="en-GB" sz="1000" b="1" dirty="0"/>
                        <a:t>Target - reduce by 10% by March 2026 compared to position at end March 2025</a:t>
                      </a:r>
                      <a:r>
                        <a:rPr lang="en-GB" sz="1000" b="1" baseline="0" dirty="0"/>
                        <a:t> – 66 cases</a:t>
                      </a:r>
                      <a:endParaRPr lang="en-GB" sz="1000" b="1" dirty="0"/>
                    </a:p>
                  </a:txBody>
                  <a:tcPr marL="60960" marR="60960" marT="30480" marB="30480"/>
                </a:tc>
                <a:tc>
                  <a:txBody>
                    <a:bodyPr/>
                    <a:lstStyle/>
                    <a:p>
                      <a:r>
                        <a:rPr lang="en-GB" sz="1100" dirty="0"/>
                        <a:t>59</a:t>
                      </a:r>
                      <a:r>
                        <a:rPr lang="en-GB" sz="1100" baseline="0" dirty="0"/>
                        <a:t> cases</a:t>
                      </a:r>
                      <a:endParaRPr lang="en-GB" sz="1100" dirty="0"/>
                    </a:p>
                  </a:txBody>
                  <a:tcPr marL="60960" marR="60960" marT="30480" marB="30480"/>
                </a:tc>
                <a:tc>
                  <a:txBody>
                    <a:bodyPr/>
                    <a:lstStyle/>
                    <a:p>
                      <a:r>
                        <a:rPr lang="en-GB" sz="1100" baseline="0" dirty="0"/>
                        <a:t>77 </a:t>
                      </a:r>
                      <a:r>
                        <a:rPr lang="en-GB" sz="1100" dirty="0"/>
                        <a:t>cases</a:t>
                      </a:r>
                    </a:p>
                    <a:p>
                      <a:endParaRPr lang="en-GB" sz="1100" dirty="0"/>
                    </a:p>
                    <a:p>
                      <a:r>
                        <a:rPr lang="en-GB" sz="1100" dirty="0"/>
                        <a:t>16.67% increase on March 25 position</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77 cases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November position</a:t>
                      </a:r>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363287">
                <a:tc>
                  <a:txBody>
                    <a:bodyPr/>
                    <a:lstStyle/>
                    <a:p>
                      <a:r>
                        <a:rPr lang="en-GB" sz="1200" b="1" u="sng" dirty="0"/>
                        <a:t>Efficiency &amp; Productivity </a:t>
                      </a:r>
                      <a:r>
                        <a:rPr lang="en-GB" sz="1200" b="1" u="none" dirty="0"/>
                        <a:t>-</a:t>
                      </a:r>
                      <a:r>
                        <a:rPr lang="en-GB" sz="1200" b="1" dirty="0"/>
                        <a:t> </a:t>
                      </a:r>
                    </a:p>
                    <a:p>
                      <a:endParaRPr lang="en-GB" sz="1200" b="1" dirty="0"/>
                    </a:p>
                    <a:p>
                      <a:r>
                        <a:rPr lang="en-GB" sz="1200" b="1" dirty="0"/>
                        <a:t>Scheduled Care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Average </a:t>
                      </a:r>
                      <a:r>
                        <a:rPr lang="en-GB" sz="1100" dirty="0" err="1"/>
                        <a:t>LoS</a:t>
                      </a:r>
                      <a:r>
                        <a:rPr lang="en-GB" sz="1100" baseline="0" dirty="0"/>
                        <a:t> for Elective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Cardiology (includes Paediatrics)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Reduce </a:t>
                      </a:r>
                      <a:r>
                        <a:rPr lang="en-GB" sz="1000" b="1" baseline="0" dirty="0" err="1"/>
                        <a:t>LoS</a:t>
                      </a:r>
                      <a:r>
                        <a:rPr lang="en-GB" sz="1000" b="1" baseline="0" dirty="0"/>
                        <a:t> against CHKS peer group level</a:t>
                      </a:r>
                      <a:endParaRPr lang="en-GB" sz="1000" b="1" dirty="0"/>
                    </a:p>
                  </a:txBody>
                  <a:tcPr marL="60960" marR="60960" marT="30480" marB="30480"/>
                </a:tc>
                <a:tc>
                  <a:txBody>
                    <a:bodyPr/>
                    <a:lstStyle/>
                    <a:p>
                      <a:r>
                        <a:rPr lang="en-GB" sz="1100" dirty="0"/>
                        <a:t>3.40 days</a:t>
                      </a:r>
                    </a:p>
                  </a:txBody>
                  <a:tcPr marL="60960" marR="60960" marT="30480" marB="30480"/>
                </a:tc>
                <a:tc>
                  <a:txBody>
                    <a:bodyPr/>
                    <a:lstStyle/>
                    <a:p>
                      <a:r>
                        <a:rPr lang="en-GB" sz="1100" dirty="0"/>
                        <a:t>2.37 days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3.62 days</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368795">
                <a:tc>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Average </a:t>
                      </a:r>
                      <a:r>
                        <a:rPr lang="en-GB" sz="1100" dirty="0" err="1"/>
                        <a:t>LoS</a:t>
                      </a:r>
                      <a:r>
                        <a:rPr lang="en-GB" sz="1100" baseline="0" dirty="0"/>
                        <a:t> for Elective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General Surgery (includes Breast &amp; Vascular)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Reduce </a:t>
                      </a:r>
                      <a:r>
                        <a:rPr lang="en-GB" sz="1000" b="1" baseline="0" dirty="0" err="1"/>
                        <a:t>LoS</a:t>
                      </a:r>
                      <a:r>
                        <a:rPr lang="en-GB" sz="1000" b="1" baseline="0" dirty="0"/>
                        <a:t> against CHKS peer group level</a:t>
                      </a:r>
                      <a:endParaRPr lang="en-GB" sz="1000" b="1" dirty="0"/>
                    </a:p>
                  </a:txBody>
                  <a:tcPr marL="60960" marR="60960" marT="30480" marB="30480"/>
                </a:tc>
                <a:tc>
                  <a:txBody>
                    <a:bodyPr/>
                    <a:lstStyle/>
                    <a:p>
                      <a:r>
                        <a:rPr lang="en-GB" sz="1100" dirty="0"/>
                        <a:t>4.30 days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6.56 days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6.63 days</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391031">
                <a:tc>
                  <a:txBody>
                    <a:bodyPr/>
                    <a:lstStyle/>
                    <a:p>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Average </a:t>
                      </a:r>
                      <a:r>
                        <a:rPr lang="en-GB" sz="1100" dirty="0" err="1"/>
                        <a:t>LoS</a:t>
                      </a:r>
                      <a:r>
                        <a:rPr lang="en-GB" sz="1100" baseline="0" dirty="0"/>
                        <a:t> for Elective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Gynaecology (includes oncology)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Reduce </a:t>
                      </a:r>
                      <a:r>
                        <a:rPr lang="en-GB" sz="1000" b="1" baseline="0" dirty="0" err="1"/>
                        <a:t>LoS</a:t>
                      </a:r>
                      <a:r>
                        <a:rPr lang="en-GB" sz="1000" b="1" baseline="0" dirty="0"/>
                        <a:t> against CHKS peer group level</a:t>
                      </a:r>
                      <a:endParaRPr lang="en-GB" sz="1000" b="1" dirty="0"/>
                    </a:p>
                  </a:txBody>
                  <a:tcPr marL="60960" marR="60960" marT="30480" marB="30480"/>
                </a:tc>
                <a:tc>
                  <a:txBody>
                    <a:bodyPr/>
                    <a:lstStyle/>
                    <a:p>
                      <a:r>
                        <a:rPr lang="en-GB" sz="1100" dirty="0"/>
                        <a:t>1.90 days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2.79</a:t>
                      </a:r>
                      <a:r>
                        <a:rPr lang="en-GB" sz="1100" baseline="0" dirty="0"/>
                        <a:t> </a:t>
                      </a:r>
                      <a:r>
                        <a:rPr lang="en-GB" sz="1100" dirty="0"/>
                        <a:t>days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3.20 days</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41" name="Picture 40" descr="A red triangle with blue border"/>
          <p:cNvPicPr>
            <a:picLocks noChangeAspect="1"/>
          </p:cNvPicPr>
          <p:nvPr/>
        </p:nvPicPr>
        <p:blipFill>
          <a:blip r:embed="rId4"/>
          <a:stretch>
            <a:fillRect/>
          </a:stretch>
        </p:blipFill>
        <p:spPr>
          <a:xfrm>
            <a:off x="7888496" y="2995585"/>
            <a:ext cx="354425" cy="346884"/>
          </a:xfrm>
          <a:prstGeom prst="rect">
            <a:avLst/>
          </a:prstGeom>
        </p:spPr>
      </p:pic>
      <p:pic>
        <p:nvPicPr>
          <p:cNvPr id="6" name="Picture 5" descr="A red triangle with blue border"/>
          <p:cNvPicPr>
            <a:picLocks noChangeAspect="1"/>
          </p:cNvPicPr>
          <p:nvPr/>
        </p:nvPicPr>
        <p:blipFill>
          <a:blip r:embed="rId5"/>
          <a:stretch>
            <a:fillRect/>
          </a:stretch>
        </p:blipFill>
        <p:spPr>
          <a:xfrm>
            <a:off x="7166630" y="4330868"/>
            <a:ext cx="353599" cy="347502"/>
          </a:xfrm>
          <a:prstGeom prst="rect">
            <a:avLst/>
          </a:prstGeom>
        </p:spPr>
      </p:pic>
      <p:pic>
        <p:nvPicPr>
          <p:cNvPr id="20" name="Picture 19" descr="A red triangle with blue border"/>
          <p:cNvPicPr>
            <a:picLocks noChangeAspect="1"/>
          </p:cNvPicPr>
          <p:nvPr/>
        </p:nvPicPr>
        <p:blipFill>
          <a:blip r:embed="rId6"/>
          <a:stretch>
            <a:fillRect/>
          </a:stretch>
        </p:blipFill>
        <p:spPr>
          <a:xfrm>
            <a:off x="7888496" y="4330868"/>
            <a:ext cx="353599" cy="347502"/>
          </a:xfrm>
          <a:prstGeom prst="rect">
            <a:avLst/>
          </a:prstGeom>
        </p:spPr>
      </p:pic>
      <p:pic>
        <p:nvPicPr>
          <p:cNvPr id="2" name="Picture 1" descr="A red triangle with blue border"/>
          <p:cNvPicPr>
            <a:picLocks noChangeAspect="1"/>
          </p:cNvPicPr>
          <p:nvPr/>
        </p:nvPicPr>
        <p:blipFill>
          <a:blip r:embed="rId5"/>
          <a:stretch>
            <a:fillRect/>
          </a:stretch>
        </p:blipFill>
        <p:spPr>
          <a:xfrm>
            <a:off x="7166634" y="1670062"/>
            <a:ext cx="353599" cy="347502"/>
          </a:xfrm>
          <a:prstGeom prst="rect">
            <a:avLst/>
          </a:prstGeom>
        </p:spPr>
      </p:pic>
      <p:pic>
        <p:nvPicPr>
          <p:cNvPr id="9" name="Picture 8" descr="A red triangle with blue border"/>
          <p:cNvPicPr>
            <a:picLocks noChangeAspect="1"/>
          </p:cNvPicPr>
          <p:nvPr/>
        </p:nvPicPr>
        <p:blipFill>
          <a:blip r:embed="rId5"/>
          <a:stretch>
            <a:fillRect/>
          </a:stretch>
        </p:blipFill>
        <p:spPr>
          <a:xfrm>
            <a:off x="7144983" y="5708832"/>
            <a:ext cx="353599" cy="347502"/>
          </a:xfrm>
          <a:prstGeom prst="rect">
            <a:avLst/>
          </a:prstGeom>
        </p:spPr>
      </p:pic>
      <p:pic>
        <p:nvPicPr>
          <p:cNvPr id="25" name="Picture 24" descr="A red triangle with blue border"/>
          <p:cNvPicPr>
            <a:picLocks noChangeAspect="1"/>
          </p:cNvPicPr>
          <p:nvPr/>
        </p:nvPicPr>
        <p:blipFill>
          <a:blip r:embed="rId5"/>
          <a:stretch>
            <a:fillRect/>
          </a:stretch>
        </p:blipFill>
        <p:spPr>
          <a:xfrm>
            <a:off x="7941931" y="5708832"/>
            <a:ext cx="353599" cy="347502"/>
          </a:xfrm>
          <a:prstGeom prst="rect">
            <a:avLst/>
          </a:prstGeom>
        </p:spPr>
      </p:pic>
      <p:pic>
        <p:nvPicPr>
          <p:cNvPr id="26" name="Picture 25" descr="A red triangle with blue border"/>
          <p:cNvPicPr>
            <a:picLocks noChangeAspect="1"/>
          </p:cNvPicPr>
          <p:nvPr/>
        </p:nvPicPr>
        <p:blipFill>
          <a:blip r:embed="rId5"/>
          <a:stretch>
            <a:fillRect/>
          </a:stretch>
        </p:blipFill>
        <p:spPr>
          <a:xfrm>
            <a:off x="7888909" y="1670062"/>
            <a:ext cx="353599" cy="347502"/>
          </a:xfrm>
          <a:prstGeom prst="rect">
            <a:avLst/>
          </a:prstGeom>
        </p:spPr>
      </p:pic>
      <p:pic>
        <p:nvPicPr>
          <p:cNvPr id="7" name="Picture 6" descr="Graph of number of family support cases unallocated after 20 working days">
            <a:extLst>
              <a:ext uri="{FF2B5EF4-FFF2-40B4-BE49-F238E27FC236}">
                <a16:creationId xmlns:a16="http://schemas.microsoft.com/office/drawing/2014/main" id="{A7721B07-DF85-91E9-754C-16EBC2ACB203}"/>
              </a:ext>
            </a:extLst>
          </p:cNvPr>
          <p:cNvPicPr>
            <a:picLocks noChangeAspect="1"/>
          </p:cNvPicPr>
          <p:nvPr/>
        </p:nvPicPr>
        <p:blipFill>
          <a:blip r:embed="rId7"/>
          <a:stretch>
            <a:fillRect/>
          </a:stretch>
        </p:blipFill>
        <p:spPr>
          <a:xfrm>
            <a:off x="8544088" y="1202492"/>
            <a:ext cx="3438733" cy="1249222"/>
          </a:xfrm>
          <a:prstGeom prst="rect">
            <a:avLst/>
          </a:prstGeom>
        </p:spPr>
      </p:pic>
      <p:pic>
        <p:nvPicPr>
          <p:cNvPr id="13" name="Picture 12" descr="A green circle with blue border&#10;">
            <a:extLst>
              <a:ext uri="{FF2B5EF4-FFF2-40B4-BE49-F238E27FC236}">
                <a16:creationId xmlns:a16="http://schemas.microsoft.com/office/drawing/2014/main" id="{1DAA555A-41DE-312D-74BD-36341710083B}"/>
              </a:ext>
            </a:extLst>
          </p:cNvPr>
          <p:cNvPicPr>
            <a:picLocks noChangeAspect="1"/>
          </p:cNvPicPr>
          <p:nvPr/>
        </p:nvPicPr>
        <p:blipFill>
          <a:blip r:embed="rId8"/>
          <a:stretch>
            <a:fillRect/>
          </a:stretch>
        </p:blipFill>
        <p:spPr>
          <a:xfrm>
            <a:off x="7175774" y="3020252"/>
            <a:ext cx="335309" cy="335309"/>
          </a:xfrm>
          <a:prstGeom prst="rect">
            <a:avLst/>
          </a:prstGeom>
        </p:spPr>
      </p:pic>
      <p:pic>
        <p:nvPicPr>
          <p:cNvPr id="14" name="Picture 13" descr="Graph of average length of stay for elective cardiology">
            <a:extLst>
              <a:ext uri="{FF2B5EF4-FFF2-40B4-BE49-F238E27FC236}">
                <a16:creationId xmlns:a16="http://schemas.microsoft.com/office/drawing/2014/main" id="{B641A7B7-255A-8A42-7763-29F2FAEE522D}"/>
              </a:ext>
            </a:extLst>
          </p:cNvPr>
          <p:cNvPicPr>
            <a:picLocks noChangeAspect="1"/>
          </p:cNvPicPr>
          <p:nvPr/>
        </p:nvPicPr>
        <p:blipFill>
          <a:blip r:embed="rId9"/>
          <a:stretch>
            <a:fillRect/>
          </a:stretch>
        </p:blipFill>
        <p:spPr>
          <a:xfrm>
            <a:off x="8544088" y="2599543"/>
            <a:ext cx="3438733" cy="1249222"/>
          </a:xfrm>
          <a:prstGeom prst="rect">
            <a:avLst/>
          </a:prstGeom>
        </p:spPr>
      </p:pic>
      <p:pic>
        <p:nvPicPr>
          <p:cNvPr id="15" name="Picture 14" descr="Graph of average length of stay for elective general surgery">
            <a:extLst>
              <a:ext uri="{FF2B5EF4-FFF2-40B4-BE49-F238E27FC236}">
                <a16:creationId xmlns:a16="http://schemas.microsoft.com/office/drawing/2014/main" id="{8EFCE1C3-1C95-B8A2-C1E3-E4D49286D993}"/>
              </a:ext>
            </a:extLst>
          </p:cNvPr>
          <p:cNvPicPr>
            <a:picLocks noChangeAspect="1"/>
          </p:cNvPicPr>
          <p:nvPr/>
        </p:nvPicPr>
        <p:blipFill>
          <a:blip r:embed="rId10"/>
          <a:stretch>
            <a:fillRect/>
          </a:stretch>
        </p:blipFill>
        <p:spPr>
          <a:xfrm>
            <a:off x="8544087" y="3957785"/>
            <a:ext cx="3438733" cy="1249222"/>
          </a:xfrm>
          <a:prstGeom prst="rect">
            <a:avLst/>
          </a:prstGeom>
        </p:spPr>
      </p:pic>
      <p:pic>
        <p:nvPicPr>
          <p:cNvPr id="16" name="Picture 15" descr="Graph of average length of stay for elective gynaecology">
            <a:extLst>
              <a:ext uri="{FF2B5EF4-FFF2-40B4-BE49-F238E27FC236}">
                <a16:creationId xmlns:a16="http://schemas.microsoft.com/office/drawing/2014/main" id="{6ED1EDEA-F710-3AA3-437F-41FA66F4C168}"/>
              </a:ext>
            </a:extLst>
          </p:cNvPr>
          <p:cNvPicPr>
            <a:picLocks noChangeAspect="1"/>
          </p:cNvPicPr>
          <p:nvPr/>
        </p:nvPicPr>
        <p:blipFill>
          <a:blip r:embed="rId11"/>
          <a:stretch>
            <a:fillRect/>
          </a:stretch>
        </p:blipFill>
        <p:spPr>
          <a:xfrm>
            <a:off x="8544086" y="5354836"/>
            <a:ext cx="3438733" cy="1249222"/>
          </a:xfrm>
          <a:prstGeom prst="rect">
            <a:avLst/>
          </a:prstGeom>
        </p:spPr>
      </p:pic>
    </p:spTree>
    <p:extLst>
      <p:ext uri="{BB962C8B-B14F-4D97-AF65-F5344CB8AC3E}">
        <p14:creationId xmlns:p14="http://schemas.microsoft.com/office/powerpoint/2010/main" val="705321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Section 3/4 – Key SOMs Indicators - Efficiency &amp; Productivity and Access Improvement</a:t>
            </a:r>
          </a:p>
        </p:txBody>
      </p:sp>
      <p:graphicFrame>
        <p:nvGraphicFramePr>
          <p:cNvPr id="21" name="Table 20"/>
          <p:cNvGraphicFramePr>
            <a:graphicFrameLocks noGrp="1"/>
          </p:cNvGraphicFramePr>
          <p:nvPr>
            <p:extLst>
              <p:ext uri="{D42A27DB-BD31-4B8C-83A1-F6EECF244321}">
                <p14:modId xmlns:p14="http://schemas.microsoft.com/office/powerpoint/2010/main" val="2300336962"/>
              </p:ext>
            </p:extLst>
          </p:nvPr>
        </p:nvGraphicFramePr>
        <p:xfrm>
          <a:off x="98367" y="540328"/>
          <a:ext cx="11995266" cy="6242237"/>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105593">
                  <a:extLst>
                    <a:ext uri="{9D8B030D-6E8A-4147-A177-3AD203B41FA5}">
                      <a16:colId xmlns:a16="http://schemas.microsoft.com/office/drawing/2014/main" val="3247098725"/>
                    </a:ext>
                  </a:extLst>
                </a:gridCol>
                <a:gridCol w="1230284">
                  <a:extLst>
                    <a:ext uri="{9D8B030D-6E8A-4147-A177-3AD203B41FA5}">
                      <a16:colId xmlns:a16="http://schemas.microsoft.com/office/drawing/2014/main" val="3934673934"/>
                    </a:ext>
                  </a:extLst>
                </a:gridCol>
                <a:gridCol w="764770">
                  <a:extLst>
                    <a:ext uri="{9D8B030D-6E8A-4147-A177-3AD203B41FA5}">
                      <a16:colId xmlns:a16="http://schemas.microsoft.com/office/drawing/2014/main" val="340205772"/>
                    </a:ext>
                  </a:extLst>
                </a:gridCol>
                <a:gridCol w="698270">
                  <a:extLst>
                    <a:ext uri="{9D8B030D-6E8A-4147-A177-3AD203B41FA5}">
                      <a16:colId xmlns:a16="http://schemas.microsoft.com/office/drawing/2014/main" val="1075718584"/>
                    </a:ext>
                  </a:extLst>
                </a:gridCol>
                <a:gridCol w="3697778">
                  <a:extLst>
                    <a:ext uri="{9D8B030D-6E8A-4147-A177-3AD203B41FA5}">
                      <a16:colId xmlns:a16="http://schemas.microsoft.com/office/drawing/2014/main" val="3167416937"/>
                    </a:ext>
                  </a:extLst>
                </a:gridCol>
              </a:tblGrid>
              <a:tr h="621482">
                <a:tc>
                  <a:txBody>
                    <a:bodyPr/>
                    <a:lstStyle/>
                    <a:p>
                      <a:r>
                        <a:rPr lang="en-GB" sz="1200" dirty="0">
                          <a:solidFill>
                            <a:schemeClr val="bg1"/>
                          </a:solidFill>
                        </a:rPr>
                        <a:t>Service Area</a:t>
                      </a:r>
                    </a:p>
                  </a:txBody>
                  <a:tcPr/>
                </a:tc>
                <a:tc>
                  <a:txBody>
                    <a:bodyPr/>
                    <a:lstStyle/>
                    <a:p>
                      <a:r>
                        <a:rPr lang="en-GB" sz="1200" dirty="0"/>
                        <a:t>Metric</a:t>
                      </a:r>
                    </a:p>
                  </a:txBody>
                  <a:tcPr/>
                </a:tc>
                <a:tc>
                  <a:txBody>
                    <a:bodyPr/>
                    <a:lstStyle/>
                    <a:p>
                      <a:r>
                        <a:rPr lang="en-GB" sz="1200" dirty="0"/>
                        <a:t>Nov 25 Target</a:t>
                      </a:r>
                    </a:p>
                  </a:txBody>
                  <a:tcPr/>
                </a:tc>
                <a:tc>
                  <a:txBody>
                    <a:bodyPr/>
                    <a:lstStyle/>
                    <a:p>
                      <a:r>
                        <a:rPr lang="en-GB" sz="1200" dirty="0"/>
                        <a:t>Nov 25 In-month Performance</a:t>
                      </a:r>
                    </a:p>
                  </a:txBody>
                  <a:tcPr/>
                </a:tc>
                <a:tc>
                  <a:txBody>
                    <a:bodyPr/>
                    <a:lstStyle/>
                    <a:p>
                      <a:r>
                        <a:rPr lang="en-GB" sz="1200" dirty="0"/>
                        <a:t>Cumulative Activity YTD</a:t>
                      </a:r>
                    </a:p>
                  </a:txBody>
                  <a:tcPr/>
                </a:tc>
                <a:tc>
                  <a:txBody>
                    <a:bodyPr/>
                    <a:lstStyle/>
                    <a:p>
                      <a:pPr algn="ctr"/>
                      <a:r>
                        <a:rPr lang="en-GB" sz="1200" dirty="0"/>
                        <a:t>Rag Status</a:t>
                      </a:r>
                    </a:p>
                    <a:p>
                      <a:pPr algn="ctr"/>
                      <a:r>
                        <a:rPr lang="en-GB" sz="1200" dirty="0">
                          <a:solidFill>
                            <a:schemeClr val="bg1"/>
                          </a:solidFill>
                        </a:rPr>
                        <a:t>Nov 25</a:t>
                      </a:r>
                    </a:p>
                  </a:txBody>
                  <a:tcPr/>
                </a:tc>
                <a:tc>
                  <a:txBody>
                    <a:bodyPr/>
                    <a:lstStyle/>
                    <a:p>
                      <a:r>
                        <a:rPr lang="en-GB" sz="1200" dirty="0"/>
                        <a:t>Rag Status</a:t>
                      </a:r>
                    </a:p>
                    <a:p>
                      <a:r>
                        <a:rPr lang="en-GB" sz="1200" dirty="0"/>
                        <a:t>YTD</a:t>
                      </a:r>
                    </a:p>
                  </a:txBody>
                  <a:tcPr/>
                </a:tc>
                <a:tc>
                  <a:txBody>
                    <a:bodyPr/>
                    <a:lstStyle/>
                    <a:p>
                      <a:r>
                        <a:rPr lang="en-GB" sz="1200" dirty="0"/>
                        <a:t>Chart</a:t>
                      </a:r>
                    </a:p>
                  </a:txBody>
                  <a:tcPr/>
                </a:tc>
                <a:extLst>
                  <a:ext uri="{0D108BD9-81ED-4DB2-BD59-A6C34878D82A}">
                    <a16:rowId xmlns:a16="http://schemas.microsoft.com/office/drawing/2014/main" val="258680681"/>
                  </a:ext>
                </a:extLst>
              </a:tr>
              <a:tr h="1331747">
                <a:tc>
                  <a:txBody>
                    <a:bodyPr/>
                    <a:lstStyle/>
                    <a:p>
                      <a:r>
                        <a:rPr lang="en-GB" sz="1200" b="1" u="sng" dirty="0"/>
                        <a:t>Efficiency &amp; Productivity </a:t>
                      </a:r>
                      <a:r>
                        <a:rPr lang="en-GB" sz="1200" b="1" u="none" dirty="0"/>
                        <a:t>–</a:t>
                      </a:r>
                      <a:r>
                        <a:rPr lang="en-GB" sz="1200" b="1" dirty="0"/>
                        <a:t> </a:t>
                      </a:r>
                    </a:p>
                    <a:p>
                      <a:endParaRPr lang="en-GB" sz="1200" b="1" dirty="0"/>
                    </a:p>
                    <a:p>
                      <a:r>
                        <a:rPr lang="en-GB" sz="1200" b="1" dirty="0"/>
                        <a:t>Scheduled Care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Average </a:t>
                      </a:r>
                      <a:r>
                        <a:rPr lang="en-GB" sz="1100" dirty="0" err="1"/>
                        <a:t>LoS</a:t>
                      </a:r>
                      <a:r>
                        <a:rPr lang="en-GB" sz="1100" baseline="0" dirty="0"/>
                        <a:t> for Elective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Haematology (includes paediatrics)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Reduce </a:t>
                      </a:r>
                      <a:r>
                        <a:rPr lang="en-GB" sz="1000" b="1" baseline="0" dirty="0" err="1"/>
                        <a:t>LoS</a:t>
                      </a:r>
                      <a:r>
                        <a:rPr lang="en-GB" sz="1000" b="1" baseline="0" dirty="0"/>
                        <a:t> against CHKS peer group level</a:t>
                      </a:r>
                      <a:endParaRPr lang="en-GB" sz="1000" b="1" dirty="0"/>
                    </a:p>
                  </a:txBody>
                  <a:tcPr marL="60960" marR="60960" marT="30480" marB="30480"/>
                </a:tc>
                <a:tc>
                  <a:txBody>
                    <a:bodyPr/>
                    <a:lstStyle/>
                    <a:p>
                      <a:r>
                        <a:rPr lang="en-GB" sz="1100" dirty="0"/>
                        <a:t>10.20 days</a:t>
                      </a:r>
                    </a:p>
                  </a:txBody>
                  <a:tcPr marL="60960" marR="60960" marT="30480" marB="30480"/>
                </a:tc>
                <a:tc>
                  <a:txBody>
                    <a:bodyPr/>
                    <a:lstStyle/>
                    <a:p>
                      <a:r>
                        <a:rPr lang="en-GB" sz="1100" dirty="0"/>
                        <a:t>12.34 days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12.36 days</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420530">
                <a:tc>
                  <a:txBody>
                    <a:bodyPr/>
                    <a:lstStyle/>
                    <a:p>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Average </a:t>
                      </a:r>
                      <a:r>
                        <a:rPr lang="en-GB" sz="1100" dirty="0" err="1"/>
                        <a:t>LoS</a:t>
                      </a:r>
                      <a:r>
                        <a:rPr lang="en-GB" sz="1100" baseline="0" dirty="0"/>
                        <a:t> for Elective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Urology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Reduce </a:t>
                      </a:r>
                      <a:r>
                        <a:rPr lang="en-GB" sz="1000" b="1" baseline="0" dirty="0" err="1"/>
                        <a:t>LoS</a:t>
                      </a:r>
                      <a:r>
                        <a:rPr lang="en-GB" sz="1000" b="1" baseline="0" dirty="0"/>
                        <a:t> against CHKS peer group level</a:t>
                      </a:r>
                      <a:endParaRPr lang="en-GB" sz="1000" b="1" dirty="0"/>
                    </a:p>
                  </a:txBody>
                  <a:tcPr marL="60960" marR="60960" marT="30480" marB="30480"/>
                </a:tc>
                <a:tc>
                  <a:txBody>
                    <a:bodyPr/>
                    <a:lstStyle/>
                    <a:p>
                      <a:r>
                        <a:rPr lang="en-GB" sz="1100" dirty="0"/>
                        <a:t>2.26 days</a:t>
                      </a:r>
                    </a:p>
                  </a:txBody>
                  <a:tcPr marL="60960" marR="60960" marT="30480" marB="30480"/>
                </a:tc>
                <a:tc>
                  <a:txBody>
                    <a:bodyPr/>
                    <a:lstStyle/>
                    <a:p>
                      <a:r>
                        <a:rPr lang="en-GB" sz="1100" dirty="0"/>
                        <a:t>4.01 days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3.39 days</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361341">
                <a:tc>
                  <a:txBody>
                    <a:bodyPr/>
                    <a:lstStyle/>
                    <a:p>
                      <a:r>
                        <a:rPr lang="en-GB" sz="1200" b="1" u="sng" dirty="0"/>
                        <a:t>Access Improvement/</a:t>
                      </a:r>
                    </a:p>
                    <a:p>
                      <a:r>
                        <a:rPr lang="en-GB" sz="1200" b="1" u="sng" dirty="0"/>
                        <a:t>Ministerial Targets </a:t>
                      </a:r>
                      <a:r>
                        <a:rPr lang="en-GB" sz="1200" b="1" dirty="0"/>
                        <a:t>– </a:t>
                      </a:r>
                    </a:p>
                    <a:p>
                      <a:endParaRPr lang="en-GB" sz="1200" b="1" dirty="0"/>
                    </a:p>
                    <a:p>
                      <a:r>
                        <a:rPr lang="en-GB" sz="1200" b="1" dirty="0"/>
                        <a:t>Elective Care</a:t>
                      </a:r>
                    </a:p>
                  </a:txBody>
                  <a:tcPr/>
                </a:tc>
                <a:tc>
                  <a:txBody>
                    <a:bodyPr/>
                    <a:lstStyle/>
                    <a:p>
                      <a:r>
                        <a:rPr lang="en-GB" sz="1100" dirty="0"/>
                        <a:t>New Outpatient Waiting List</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a:t>
                      </a:r>
                      <a:r>
                        <a:rPr lang="en-GB" sz="1000" b="1" baseline="0" dirty="0"/>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50% patients waiting &lt; 9 </a:t>
                      </a:r>
                      <a:r>
                        <a:rPr lang="en-GB" sz="1000" b="1" dirty="0" err="1"/>
                        <a:t>wks</a:t>
                      </a:r>
                      <a:endParaRPr lang="en-GB" sz="1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0 patients waiting over 52 </a:t>
                      </a:r>
                      <a:r>
                        <a:rPr lang="en-GB" sz="1000" b="1" dirty="0" err="1"/>
                        <a:t>wks</a:t>
                      </a:r>
                      <a:endParaRPr lang="en-GB" sz="1000" b="1" dirty="0"/>
                    </a:p>
                    <a:p>
                      <a:endParaRPr lang="en-GB" sz="10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50%  &lt; 9 </a:t>
                      </a:r>
                      <a:r>
                        <a:rPr lang="en-GB" sz="1100" dirty="0" err="1"/>
                        <a:t>wks</a:t>
                      </a: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 0 over 52 </a:t>
                      </a:r>
                      <a:r>
                        <a:rPr lang="en-GB" sz="1100" dirty="0" err="1"/>
                        <a:t>wks</a:t>
                      </a:r>
                      <a:endParaRPr lang="en-GB" sz="1100" dirty="0"/>
                    </a:p>
                  </a:txBody>
                  <a:tcPr marL="60960" marR="60960" marT="30480" marB="30480"/>
                </a:tc>
                <a:tc>
                  <a:txBody>
                    <a:bodyPr/>
                    <a:lstStyle/>
                    <a:p>
                      <a:r>
                        <a:rPr lang="en-GB" sz="1100" dirty="0"/>
                        <a:t>14.60% patients</a:t>
                      </a:r>
                      <a:r>
                        <a:rPr lang="en-GB" sz="1100" baseline="0" dirty="0"/>
                        <a:t> </a:t>
                      </a:r>
                      <a:r>
                        <a:rPr lang="en-GB" sz="1100" dirty="0"/>
                        <a:t>under 9 </a:t>
                      </a:r>
                      <a:r>
                        <a:rPr lang="en-GB" sz="1100" dirty="0" err="1"/>
                        <a:t>wks</a:t>
                      </a:r>
                      <a:endParaRPr lang="en-GB" sz="1100" dirty="0"/>
                    </a:p>
                    <a:p>
                      <a:endParaRPr lang="en-GB" sz="1100" dirty="0"/>
                    </a:p>
                    <a:p>
                      <a:endParaRPr lang="en-GB" sz="1100" dirty="0"/>
                    </a:p>
                    <a:p>
                      <a:endParaRPr lang="en-GB" sz="1100" dirty="0"/>
                    </a:p>
                    <a:p>
                      <a:r>
                        <a:rPr lang="en-GB" sz="1100" dirty="0"/>
                        <a:t>88,178 patients waiting over</a:t>
                      </a:r>
                      <a:r>
                        <a:rPr lang="en-GB" sz="1100" baseline="0" dirty="0"/>
                        <a:t> 52 weeks</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14.60%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88,178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(Nov position)</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432944">
                <a:tc>
                  <a:txBody>
                    <a:bodyPr/>
                    <a:lstStyle/>
                    <a:p>
                      <a:endParaRPr lang="en-GB" sz="1200" b="1" dirty="0"/>
                    </a:p>
                  </a:txBody>
                  <a:tcPr/>
                </a:tc>
                <a:tc>
                  <a:txBody>
                    <a:bodyPr/>
                    <a:lstStyle/>
                    <a:p>
                      <a:r>
                        <a:rPr lang="en-GB" sz="1100" dirty="0"/>
                        <a:t>Diagnostic Waiting</a:t>
                      </a:r>
                      <a:r>
                        <a:rPr lang="en-GB" sz="1100" baseline="0" dirty="0"/>
                        <a:t> Lists - </a:t>
                      </a:r>
                    </a:p>
                    <a:p>
                      <a:r>
                        <a:rPr lang="en-GB" sz="1000" baseline="0" dirty="0"/>
                        <a:t>Imaging</a:t>
                      </a:r>
                    </a:p>
                    <a:p>
                      <a:r>
                        <a:rPr lang="en-GB" sz="1000" baseline="0" dirty="0"/>
                        <a:t>Physiological Measurements</a:t>
                      </a:r>
                    </a:p>
                    <a:p>
                      <a:r>
                        <a:rPr lang="en-GB" sz="1000" baseline="0" dirty="0"/>
                        <a:t>Endoscopy</a:t>
                      </a:r>
                    </a:p>
                    <a:p>
                      <a:endParaRPr lang="en-GB" sz="10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75% patients waiting &lt; 9 </a:t>
                      </a:r>
                      <a:r>
                        <a:rPr lang="en-GB" sz="1000" b="1" dirty="0" err="1"/>
                        <a:t>wks</a:t>
                      </a:r>
                      <a:endParaRPr lang="en-GB" sz="1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0 patients waiting over 26 </a:t>
                      </a:r>
                      <a:r>
                        <a:rPr lang="en-GB" sz="1000" b="1" dirty="0" err="1"/>
                        <a:t>wks</a:t>
                      </a:r>
                      <a:endParaRPr lang="en-GB" sz="1000" b="1" dirty="0"/>
                    </a:p>
                    <a:p>
                      <a:endParaRPr lang="en-GB" sz="10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75% &lt; 9 </a:t>
                      </a:r>
                      <a:r>
                        <a:rPr lang="en-GB" sz="1100" dirty="0" err="1"/>
                        <a:t>wks</a:t>
                      </a: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 0 over 26 </a:t>
                      </a:r>
                      <a:r>
                        <a:rPr lang="en-GB" sz="1100" dirty="0" err="1"/>
                        <a:t>wks</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39.0%</a:t>
                      </a:r>
                      <a:r>
                        <a:rPr lang="en-GB" sz="1100" baseline="0" dirty="0"/>
                        <a:t> patients under 9 </a:t>
                      </a:r>
                      <a:r>
                        <a:rPr lang="en-GB" sz="1100" baseline="0" dirty="0" err="1"/>
                        <a:t>wks</a:t>
                      </a: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aseline="0" dirty="0"/>
                        <a:t>22,284 patients waiting over 26 </a:t>
                      </a:r>
                      <a:r>
                        <a:rPr lang="en-GB" sz="1100" baseline="0" dirty="0" err="1"/>
                        <a:t>wks</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39.0%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22,085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(Nov</a:t>
                      </a:r>
                      <a:r>
                        <a:rPr lang="en-GB" sz="1100" b="1" baseline="0" dirty="0"/>
                        <a:t> position)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39.3%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22,284 (Nov)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18" name="Picture 17" descr="A red triangle with blue border"/>
          <p:cNvPicPr>
            <a:picLocks noChangeAspect="1"/>
          </p:cNvPicPr>
          <p:nvPr/>
        </p:nvPicPr>
        <p:blipFill>
          <a:blip r:embed="rId4"/>
          <a:stretch>
            <a:fillRect/>
          </a:stretch>
        </p:blipFill>
        <p:spPr>
          <a:xfrm>
            <a:off x="7162046" y="2924603"/>
            <a:ext cx="354425" cy="346884"/>
          </a:xfrm>
          <a:prstGeom prst="rect">
            <a:avLst/>
          </a:prstGeom>
        </p:spPr>
      </p:pic>
      <p:pic>
        <p:nvPicPr>
          <p:cNvPr id="41" name="Picture 40" descr="A red triangle with blue border"/>
          <p:cNvPicPr>
            <a:picLocks noChangeAspect="1"/>
          </p:cNvPicPr>
          <p:nvPr/>
        </p:nvPicPr>
        <p:blipFill>
          <a:blip r:embed="rId4"/>
          <a:stretch>
            <a:fillRect/>
          </a:stretch>
        </p:blipFill>
        <p:spPr>
          <a:xfrm>
            <a:off x="7882026" y="2924603"/>
            <a:ext cx="354425" cy="346884"/>
          </a:xfrm>
          <a:prstGeom prst="rect">
            <a:avLst/>
          </a:prstGeom>
        </p:spPr>
      </p:pic>
      <p:pic>
        <p:nvPicPr>
          <p:cNvPr id="6" name="Picture 5" descr="A red triangle with blue border"/>
          <p:cNvPicPr>
            <a:picLocks noChangeAspect="1"/>
          </p:cNvPicPr>
          <p:nvPr/>
        </p:nvPicPr>
        <p:blipFill>
          <a:blip r:embed="rId5"/>
          <a:stretch>
            <a:fillRect/>
          </a:stretch>
        </p:blipFill>
        <p:spPr>
          <a:xfrm>
            <a:off x="7162044" y="4332699"/>
            <a:ext cx="353599" cy="347502"/>
          </a:xfrm>
          <a:prstGeom prst="rect">
            <a:avLst/>
          </a:prstGeom>
        </p:spPr>
      </p:pic>
      <p:pic>
        <p:nvPicPr>
          <p:cNvPr id="20" name="Picture 19" descr="A red triangle with blue border"/>
          <p:cNvPicPr>
            <a:picLocks noChangeAspect="1"/>
          </p:cNvPicPr>
          <p:nvPr/>
        </p:nvPicPr>
        <p:blipFill>
          <a:blip r:embed="rId6"/>
          <a:stretch>
            <a:fillRect/>
          </a:stretch>
        </p:blipFill>
        <p:spPr>
          <a:xfrm>
            <a:off x="7882852" y="4332699"/>
            <a:ext cx="353599" cy="347502"/>
          </a:xfrm>
          <a:prstGeom prst="rect">
            <a:avLst/>
          </a:prstGeom>
        </p:spPr>
      </p:pic>
      <p:pic>
        <p:nvPicPr>
          <p:cNvPr id="9" name="Picture 8" descr="A red triangle with blue border"/>
          <p:cNvPicPr>
            <a:picLocks noChangeAspect="1"/>
          </p:cNvPicPr>
          <p:nvPr/>
        </p:nvPicPr>
        <p:blipFill>
          <a:blip r:embed="rId5"/>
          <a:stretch>
            <a:fillRect/>
          </a:stretch>
        </p:blipFill>
        <p:spPr>
          <a:xfrm>
            <a:off x="7162045" y="5741413"/>
            <a:ext cx="353599" cy="347502"/>
          </a:xfrm>
          <a:prstGeom prst="rect">
            <a:avLst/>
          </a:prstGeom>
        </p:spPr>
      </p:pic>
      <p:pic>
        <p:nvPicPr>
          <p:cNvPr id="25" name="Picture 24" descr="A red triangle with blue border"/>
          <p:cNvPicPr>
            <a:picLocks noChangeAspect="1"/>
          </p:cNvPicPr>
          <p:nvPr/>
        </p:nvPicPr>
        <p:blipFill>
          <a:blip r:embed="rId5"/>
          <a:stretch>
            <a:fillRect/>
          </a:stretch>
        </p:blipFill>
        <p:spPr>
          <a:xfrm>
            <a:off x="7884699" y="5741413"/>
            <a:ext cx="353599" cy="347502"/>
          </a:xfrm>
          <a:prstGeom prst="rect">
            <a:avLst/>
          </a:prstGeom>
        </p:spPr>
      </p:pic>
      <p:pic>
        <p:nvPicPr>
          <p:cNvPr id="26" name="Picture 25" descr="A red triangle with blue border"/>
          <p:cNvPicPr>
            <a:picLocks noChangeAspect="1"/>
          </p:cNvPicPr>
          <p:nvPr/>
        </p:nvPicPr>
        <p:blipFill>
          <a:blip r:embed="rId5"/>
          <a:stretch>
            <a:fillRect/>
          </a:stretch>
        </p:blipFill>
        <p:spPr>
          <a:xfrm>
            <a:off x="7897542" y="1611772"/>
            <a:ext cx="353599" cy="347502"/>
          </a:xfrm>
          <a:prstGeom prst="rect">
            <a:avLst/>
          </a:prstGeom>
        </p:spPr>
      </p:pic>
      <p:pic>
        <p:nvPicPr>
          <p:cNvPr id="17" name="Picture 16" descr="A red triangle with blue border"/>
          <p:cNvPicPr>
            <a:picLocks noChangeAspect="1"/>
          </p:cNvPicPr>
          <p:nvPr/>
        </p:nvPicPr>
        <p:blipFill>
          <a:blip r:embed="rId5"/>
          <a:stretch>
            <a:fillRect/>
          </a:stretch>
        </p:blipFill>
        <p:spPr>
          <a:xfrm>
            <a:off x="7177362" y="1589984"/>
            <a:ext cx="353599" cy="347502"/>
          </a:xfrm>
          <a:prstGeom prst="rect">
            <a:avLst/>
          </a:prstGeom>
        </p:spPr>
      </p:pic>
      <p:pic>
        <p:nvPicPr>
          <p:cNvPr id="2" name="Picture 1" descr="Graph of average length of stay for elective haematology">
            <a:extLst>
              <a:ext uri="{FF2B5EF4-FFF2-40B4-BE49-F238E27FC236}">
                <a16:creationId xmlns:a16="http://schemas.microsoft.com/office/drawing/2014/main" id="{CAE52389-D87B-45B1-68BB-801A7CBF5505}"/>
              </a:ext>
            </a:extLst>
          </p:cNvPr>
          <p:cNvPicPr>
            <a:picLocks noChangeAspect="1"/>
          </p:cNvPicPr>
          <p:nvPr/>
        </p:nvPicPr>
        <p:blipFill>
          <a:blip r:embed="rId7"/>
          <a:stretch>
            <a:fillRect/>
          </a:stretch>
        </p:blipFill>
        <p:spPr>
          <a:xfrm>
            <a:off x="8478212" y="1247271"/>
            <a:ext cx="3483801" cy="1179201"/>
          </a:xfrm>
          <a:prstGeom prst="rect">
            <a:avLst/>
          </a:prstGeom>
        </p:spPr>
      </p:pic>
      <p:pic>
        <p:nvPicPr>
          <p:cNvPr id="5" name="Picture 4" descr="Graph of average length of stay for elective urology">
            <a:extLst>
              <a:ext uri="{FF2B5EF4-FFF2-40B4-BE49-F238E27FC236}">
                <a16:creationId xmlns:a16="http://schemas.microsoft.com/office/drawing/2014/main" id="{440BA1F6-DA7C-BBA3-F38C-B7A884A4345E}"/>
              </a:ext>
            </a:extLst>
          </p:cNvPr>
          <p:cNvPicPr>
            <a:picLocks noChangeAspect="1"/>
          </p:cNvPicPr>
          <p:nvPr/>
        </p:nvPicPr>
        <p:blipFill>
          <a:blip r:embed="rId8"/>
          <a:stretch>
            <a:fillRect/>
          </a:stretch>
        </p:blipFill>
        <p:spPr>
          <a:xfrm>
            <a:off x="8478212" y="2559233"/>
            <a:ext cx="3483802" cy="1325529"/>
          </a:xfrm>
          <a:prstGeom prst="rect">
            <a:avLst/>
          </a:prstGeom>
        </p:spPr>
      </p:pic>
      <p:pic>
        <p:nvPicPr>
          <p:cNvPr id="8" name="Picture 7" descr="Graph of outpatient waiting list">
            <a:extLst>
              <a:ext uri="{FF2B5EF4-FFF2-40B4-BE49-F238E27FC236}">
                <a16:creationId xmlns:a16="http://schemas.microsoft.com/office/drawing/2014/main" id="{0109EFC6-59B5-BE97-ED5D-E8F16BF65F09}"/>
              </a:ext>
            </a:extLst>
          </p:cNvPr>
          <p:cNvPicPr>
            <a:picLocks noChangeAspect="1"/>
          </p:cNvPicPr>
          <p:nvPr/>
        </p:nvPicPr>
        <p:blipFill>
          <a:blip r:embed="rId9"/>
          <a:stretch>
            <a:fillRect/>
          </a:stretch>
        </p:blipFill>
        <p:spPr>
          <a:xfrm>
            <a:off x="8478212" y="3994714"/>
            <a:ext cx="3483801" cy="1280681"/>
          </a:xfrm>
          <a:prstGeom prst="rect">
            <a:avLst/>
          </a:prstGeom>
        </p:spPr>
      </p:pic>
      <p:pic>
        <p:nvPicPr>
          <p:cNvPr id="10" name="Picture 9" descr="Graph of diagnostic waits - all tests">
            <a:extLst>
              <a:ext uri="{FF2B5EF4-FFF2-40B4-BE49-F238E27FC236}">
                <a16:creationId xmlns:a16="http://schemas.microsoft.com/office/drawing/2014/main" id="{A48CADC1-8247-2A02-7D1D-69CD74BE2AD7}"/>
              </a:ext>
            </a:extLst>
          </p:cNvPr>
          <p:cNvPicPr>
            <a:picLocks noChangeAspect="1"/>
          </p:cNvPicPr>
          <p:nvPr/>
        </p:nvPicPr>
        <p:blipFill>
          <a:blip r:embed="rId10"/>
          <a:stretch>
            <a:fillRect/>
          </a:stretch>
        </p:blipFill>
        <p:spPr>
          <a:xfrm>
            <a:off x="8478212" y="5381266"/>
            <a:ext cx="3483801" cy="1280681"/>
          </a:xfrm>
          <a:prstGeom prst="rect">
            <a:avLst/>
          </a:prstGeom>
        </p:spPr>
      </p:pic>
    </p:spTree>
    <p:extLst>
      <p:ext uri="{BB962C8B-B14F-4D97-AF65-F5344CB8AC3E}">
        <p14:creationId xmlns:p14="http://schemas.microsoft.com/office/powerpoint/2010/main" val="3656866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054930"/>
          </a:xfrm>
          <a:prstGeom prst="rect">
            <a:avLst/>
          </a:prstGeom>
        </p:spPr>
      </p:pic>
      <p:sp>
        <p:nvSpPr>
          <p:cNvPr id="3" name="TextBox 2"/>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Section 4 – Key SOMs Indicators - Access Improvement</a:t>
            </a:r>
          </a:p>
        </p:txBody>
      </p:sp>
      <p:graphicFrame>
        <p:nvGraphicFramePr>
          <p:cNvPr id="21" name="Table 20"/>
          <p:cNvGraphicFramePr>
            <a:graphicFrameLocks noGrp="1"/>
          </p:cNvGraphicFramePr>
          <p:nvPr>
            <p:extLst>
              <p:ext uri="{D42A27DB-BD31-4B8C-83A1-F6EECF244321}">
                <p14:modId xmlns:p14="http://schemas.microsoft.com/office/powerpoint/2010/main" val="1504582114"/>
              </p:ext>
            </p:extLst>
          </p:nvPr>
        </p:nvGraphicFramePr>
        <p:xfrm>
          <a:off x="98367" y="540327"/>
          <a:ext cx="11995266" cy="6449974"/>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088967">
                  <a:extLst>
                    <a:ext uri="{9D8B030D-6E8A-4147-A177-3AD203B41FA5}">
                      <a16:colId xmlns:a16="http://schemas.microsoft.com/office/drawing/2014/main" val="3247098725"/>
                    </a:ext>
                  </a:extLst>
                </a:gridCol>
                <a:gridCol w="1230284">
                  <a:extLst>
                    <a:ext uri="{9D8B030D-6E8A-4147-A177-3AD203B41FA5}">
                      <a16:colId xmlns:a16="http://schemas.microsoft.com/office/drawing/2014/main" val="3934673934"/>
                    </a:ext>
                  </a:extLst>
                </a:gridCol>
                <a:gridCol w="748146">
                  <a:extLst>
                    <a:ext uri="{9D8B030D-6E8A-4147-A177-3AD203B41FA5}">
                      <a16:colId xmlns:a16="http://schemas.microsoft.com/office/drawing/2014/main" val="340205772"/>
                    </a:ext>
                  </a:extLst>
                </a:gridCol>
                <a:gridCol w="673330">
                  <a:extLst>
                    <a:ext uri="{9D8B030D-6E8A-4147-A177-3AD203B41FA5}">
                      <a16:colId xmlns:a16="http://schemas.microsoft.com/office/drawing/2014/main" val="1075718584"/>
                    </a:ext>
                  </a:extLst>
                </a:gridCol>
                <a:gridCol w="3755968">
                  <a:extLst>
                    <a:ext uri="{9D8B030D-6E8A-4147-A177-3AD203B41FA5}">
                      <a16:colId xmlns:a16="http://schemas.microsoft.com/office/drawing/2014/main" val="3167416937"/>
                    </a:ext>
                  </a:extLst>
                </a:gridCol>
              </a:tblGrid>
              <a:tr h="629605">
                <a:tc>
                  <a:txBody>
                    <a:bodyPr/>
                    <a:lstStyle/>
                    <a:p>
                      <a:r>
                        <a:rPr lang="en-GB" sz="1200" dirty="0">
                          <a:solidFill>
                            <a:schemeClr val="bg1"/>
                          </a:solidFill>
                        </a:rPr>
                        <a:t>Service Area</a:t>
                      </a:r>
                    </a:p>
                  </a:txBody>
                  <a:tcPr/>
                </a:tc>
                <a:tc>
                  <a:txBody>
                    <a:bodyPr/>
                    <a:lstStyle/>
                    <a:p>
                      <a:r>
                        <a:rPr lang="en-GB" sz="1200" dirty="0"/>
                        <a:t>Metric</a:t>
                      </a:r>
                    </a:p>
                  </a:txBody>
                  <a:tcPr/>
                </a:tc>
                <a:tc>
                  <a:txBody>
                    <a:bodyPr/>
                    <a:lstStyle/>
                    <a:p>
                      <a:r>
                        <a:rPr lang="en-GB" sz="1200" dirty="0"/>
                        <a:t>Nov 25 Target</a:t>
                      </a:r>
                    </a:p>
                  </a:txBody>
                  <a:tcPr/>
                </a:tc>
                <a:tc>
                  <a:txBody>
                    <a:bodyPr/>
                    <a:lstStyle/>
                    <a:p>
                      <a:r>
                        <a:rPr lang="en-GB" sz="1200" dirty="0"/>
                        <a:t>Nov 25 In-month Performance</a:t>
                      </a:r>
                    </a:p>
                  </a:txBody>
                  <a:tcPr/>
                </a:tc>
                <a:tc>
                  <a:txBody>
                    <a:bodyPr/>
                    <a:lstStyle/>
                    <a:p>
                      <a:r>
                        <a:rPr lang="en-GB" sz="1200" dirty="0"/>
                        <a:t>Cumulative Activity YTD</a:t>
                      </a:r>
                    </a:p>
                  </a:txBody>
                  <a:tcPr/>
                </a:tc>
                <a:tc>
                  <a:txBody>
                    <a:bodyPr/>
                    <a:lstStyle/>
                    <a:p>
                      <a:pPr algn="ctr"/>
                      <a:r>
                        <a:rPr lang="en-GB" sz="1200" dirty="0"/>
                        <a:t>Rag Status</a:t>
                      </a:r>
                    </a:p>
                    <a:p>
                      <a:pPr algn="ctr"/>
                      <a:r>
                        <a:rPr lang="en-GB" sz="1200" dirty="0">
                          <a:solidFill>
                            <a:schemeClr val="bg1"/>
                          </a:solidFill>
                        </a:rPr>
                        <a:t>Nov 25</a:t>
                      </a:r>
                    </a:p>
                  </a:txBody>
                  <a:tcPr/>
                </a:tc>
                <a:tc>
                  <a:txBody>
                    <a:bodyPr/>
                    <a:lstStyle/>
                    <a:p>
                      <a:r>
                        <a:rPr lang="en-GB" sz="1200" dirty="0"/>
                        <a:t>Rag Status</a:t>
                      </a:r>
                    </a:p>
                    <a:p>
                      <a:r>
                        <a:rPr lang="en-GB" sz="1200" dirty="0"/>
                        <a:t>YTD</a:t>
                      </a:r>
                    </a:p>
                  </a:txBody>
                  <a:tcPr/>
                </a:tc>
                <a:tc>
                  <a:txBody>
                    <a:bodyPr/>
                    <a:lstStyle/>
                    <a:p>
                      <a:r>
                        <a:rPr lang="en-GB" sz="1200" dirty="0"/>
                        <a:t>Chart</a:t>
                      </a:r>
                    </a:p>
                  </a:txBody>
                  <a:tcPr/>
                </a:tc>
                <a:extLst>
                  <a:ext uri="{0D108BD9-81ED-4DB2-BD59-A6C34878D82A}">
                    <a16:rowId xmlns:a16="http://schemas.microsoft.com/office/drawing/2014/main" val="258680681"/>
                  </a:ext>
                </a:extLst>
              </a:tr>
              <a:tr h="1383290">
                <a:tc>
                  <a:txBody>
                    <a:bodyPr/>
                    <a:lstStyle/>
                    <a:p>
                      <a:r>
                        <a:rPr lang="en-GB" sz="1200" b="1" u="sng" dirty="0"/>
                        <a:t>Access Improvement/</a:t>
                      </a:r>
                    </a:p>
                    <a:p>
                      <a:r>
                        <a:rPr lang="en-GB" sz="1200" b="1" u="sng" dirty="0"/>
                        <a:t>Ministerial Targets </a:t>
                      </a:r>
                      <a:r>
                        <a:rPr lang="en-GB" sz="1200" b="1" dirty="0"/>
                        <a:t>– </a:t>
                      </a:r>
                    </a:p>
                    <a:p>
                      <a:endParaRPr lang="en-GB" sz="1200" b="1" dirty="0"/>
                    </a:p>
                    <a:p>
                      <a:r>
                        <a:rPr lang="en-GB" sz="1200" b="1" dirty="0"/>
                        <a:t>Elective Care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Inpatient &amp; </a:t>
                      </a:r>
                      <a:r>
                        <a:rPr lang="en-GB" sz="1100" dirty="0" err="1"/>
                        <a:t>Daycase</a:t>
                      </a:r>
                      <a:r>
                        <a:rPr lang="en-GB" sz="1100" dirty="0"/>
                        <a:t> waiting lists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55% patients waiting &lt; 13 </a:t>
                      </a:r>
                      <a:r>
                        <a:rPr lang="en-GB" sz="1000" b="1" dirty="0" err="1"/>
                        <a:t>wks</a:t>
                      </a:r>
                      <a:endParaRPr lang="en-GB" sz="1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0 patients waiting over 52 </a:t>
                      </a:r>
                      <a:r>
                        <a:rPr lang="en-GB" sz="1000" b="1" dirty="0" err="1"/>
                        <a:t>wks</a:t>
                      </a:r>
                      <a:endParaRPr lang="en-GB" sz="1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55%  &lt; 13 </a:t>
                      </a:r>
                      <a:r>
                        <a:rPr lang="en-GB" sz="1100" dirty="0" err="1"/>
                        <a:t>wks</a:t>
                      </a: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 0</a:t>
                      </a:r>
                      <a:r>
                        <a:rPr lang="en-GB" sz="1100" baseline="0" dirty="0"/>
                        <a:t> </a:t>
                      </a:r>
                      <a:r>
                        <a:rPr lang="en-GB" sz="1100" dirty="0"/>
                        <a:t>over 52 </a:t>
                      </a:r>
                      <a:r>
                        <a:rPr lang="en-GB" sz="1100" dirty="0" err="1"/>
                        <a:t>wks</a:t>
                      </a:r>
                      <a:endParaRPr lang="en-GB" sz="1100" dirty="0"/>
                    </a:p>
                  </a:txBody>
                  <a:tcPr marL="60960" marR="60960" marT="30480" marB="30480"/>
                </a:tc>
                <a:tc>
                  <a:txBody>
                    <a:bodyPr/>
                    <a:lstStyle/>
                    <a:p>
                      <a:r>
                        <a:rPr lang="en-GB" sz="1100" dirty="0"/>
                        <a:t>32.04% patients waiting &lt; 13wks</a:t>
                      </a:r>
                    </a:p>
                    <a:p>
                      <a:endParaRPr lang="en-GB" sz="1100" dirty="0"/>
                    </a:p>
                    <a:p>
                      <a:r>
                        <a:rPr lang="en-GB" sz="1100" dirty="0"/>
                        <a:t>14,700 patients waiting over 52 </a:t>
                      </a:r>
                      <a:r>
                        <a:rPr lang="en-GB" sz="1100" dirty="0" err="1"/>
                        <a:t>wks</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32.04%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14,700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(Nov position)</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332884">
                <a:tc>
                  <a:txBody>
                    <a:bodyPr/>
                    <a:lstStyle/>
                    <a:p>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AHP</a:t>
                      </a:r>
                      <a:r>
                        <a:rPr lang="en-GB" sz="1100" baseline="0" dirty="0"/>
                        <a:t> Waiting Lists – All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a:t>
                      </a:r>
                      <a:r>
                        <a:rPr lang="en-GB" sz="1000" b="1" dirty="0"/>
                        <a:t>No patients</a:t>
                      </a:r>
                      <a:r>
                        <a:rPr lang="en-GB" sz="1000" b="1" baseline="0" dirty="0"/>
                        <a:t> waiting over 13 </a:t>
                      </a:r>
                      <a:r>
                        <a:rPr lang="en-GB" sz="1000" b="1" baseline="0" dirty="0" err="1"/>
                        <a:t>wks</a:t>
                      </a:r>
                      <a:endParaRPr lang="en-GB" sz="1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txBody>
                  <a:tcPr marL="60960" marR="60960" marT="30480" marB="30480"/>
                </a:tc>
                <a:tc>
                  <a:txBody>
                    <a:bodyPr/>
                    <a:lstStyle/>
                    <a:p>
                      <a:r>
                        <a:rPr lang="en-GB" sz="1100" dirty="0"/>
                        <a:t>No patients</a:t>
                      </a:r>
                      <a:r>
                        <a:rPr lang="en-GB" sz="1100" baseline="0" dirty="0"/>
                        <a:t> waiting over 13 </a:t>
                      </a:r>
                      <a:r>
                        <a:rPr lang="en-GB" sz="1100" baseline="0" dirty="0" err="1"/>
                        <a:t>wks</a:t>
                      </a:r>
                      <a:endParaRPr lang="en-GB" sz="1100" dirty="0"/>
                    </a:p>
                  </a:txBody>
                  <a:tcPr marL="60960" marR="60960" marT="30480" marB="30480"/>
                </a:tc>
                <a:tc>
                  <a:txBody>
                    <a:bodyPr/>
                    <a:lstStyle/>
                    <a:p>
                      <a:r>
                        <a:rPr lang="en-GB" sz="1100" dirty="0"/>
                        <a:t>10,444 waiting over 13 </a:t>
                      </a:r>
                      <a:r>
                        <a:rPr lang="en-GB" sz="1100" dirty="0" err="1"/>
                        <a:t>wks</a:t>
                      </a:r>
                      <a:r>
                        <a:rPr lang="en-GB" sz="1100" dirty="0"/>
                        <a:t> out of a total of 22,561</a:t>
                      </a:r>
                    </a:p>
                    <a:p>
                      <a:endParaRPr lang="en-GB" sz="1100" dirty="0"/>
                    </a:p>
                    <a:p>
                      <a:r>
                        <a:rPr lang="en-GB" sz="1100" dirty="0"/>
                        <a:t>(46.29%)</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10,444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(Nov position)</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531667">
                <a:tc>
                  <a:txBody>
                    <a:bodyPr/>
                    <a:lstStyle/>
                    <a:p>
                      <a:r>
                        <a:rPr lang="en-GB" sz="1200" b="1" dirty="0"/>
                        <a:t>Cancer Services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31 day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- 98% of cancer diagnosis patients</a:t>
                      </a:r>
                      <a:r>
                        <a:rPr lang="en-GB" sz="1000" b="1" baseline="0" dirty="0"/>
                        <a:t> to receive their first definitive treatment </a:t>
                      </a:r>
                      <a:r>
                        <a:rPr lang="en-GB" sz="1000" b="1" dirty="0"/>
                        <a:t> &lt;31 days of a DTT</a:t>
                      </a:r>
                    </a:p>
                  </a:txBody>
                  <a:tcPr marL="60960" marR="60960" marT="30480" marB="30480"/>
                </a:tc>
                <a:tc>
                  <a:txBody>
                    <a:bodyPr/>
                    <a:lstStyle/>
                    <a:p>
                      <a:r>
                        <a:rPr lang="en-GB" sz="1100" dirty="0"/>
                        <a:t>98%</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Monitored a month in arrears</a:t>
                      </a:r>
                    </a:p>
                  </a:txBody>
                  <a:tcPr marL="60960" marR="60960" marT="30480" marB="30480"/>
                </a:tc>
                <a:tc>
                  <a:txBody>
                    <a:bodyPr/>
                    <a:lstStyle/>
                    <a:p>
                      <a:r>
                        <a:rPr lang="en-GB" sz="1100" dirty="0"/>
                        <a:t>85.27% (Oct</a:t>
                      </a:r>
                      <a:r>
                        <a:rPr lang="en-GB" sz="1100" baseline="0" dirty="0"/>
                        <a:t> </a:t>
                      </a:r>
                      <a:r>
                        <a:rPr lang="en-GB" sz="1100" dirty="0"/>
                        <a:t>25)</a:t>
                      </a:r>
                    </a:p>
                    <a:p>
                      <a:endParaRPr lang="en-GB" sz="1100" dirty="0"/>
                    </a:p>
                    <a:p>
                      <a:r>
                        <a:rPr lang="en-GB" sz="1100" dirty="0"/>
                        <a:t>330 out of 387</a:t>
                      </a:r>
                      <a:r>
                        <a:rPr lang="en-GB" sz="1100" baseline="0" dirty="0"/>
                        <a:t> </a:t>
                      </a:r>
                      <a:r>
                        <a:rPr lang="en-GB" sz="1100" dirty="0"/>
                        <a:t>patients were seen &lt;31</a:t>
                      </a:r>
                      <a:r>
                        <a:rPr lang="en-GB" sz="1100" baseline="0" dirty="0"/>
                        <a:t> days</a:t>
                      </a:r>
                    </a:p>
                    <a:p>
                      <a:endParaRPr lang="en-GB" sz="1100" baseline="0" dirty="0"/>
                    </a:p>
                    <a:p>
                      <a:r>
                        <a:rPr lang="en-GB" sz="800" i="1" dirty="0"/>
                        <a:t>Figures are provisional as pathways are still being closed down and validation ongoing. </a:t>
                      </a:r>
                    </a:p>
                  </a:txBody>
                  <a:tcPr marL="60960" marR="60960" marT="30480" marB="30480"/>
                </a:tc>
                <a:tc>
                  <a:txBody>
                    <a:bodyPr/>
                    <a:lstStyle/>
                    <a:p>
                      <a:r>
                        <a:rPr lang="pt-BR" sz="1100" b="1" dirty="0"/>
                        <a:t>Apr - Oct 25</a:t>
                      </a:r>
                    </a:p>
                    <a:p>
                      <a:r>
                        <a:rPr lang="en-GB" sz="1100" b="1" dirty="0"/>
                        <a:t>82.64%  </a:t>
                      </a:r>
                    </a:p>
                    <a:p>
                      <a:endParaRPr lang="en-GB" sz="1100" b="1" dirty="0"/>
                    </a:p>
                    <a:p>
                      <a:r>
                        <a:rPr lang="en-GB" sz="1100" b="1" baseline="0" dirty="0"/>
                        <a:t>2,371 out of 2,869</a:t>
                      </a:r>
                      <a:endParaRPr lang="en-GB" sz="1100" b="1" dirty="0"/>
                    </a:p>
                  </a:txBody>
                  <a:tcPr/>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531667">
                <a:tc>
                  <a:txBody>
                    <a:bodyPr/>
                    <a:lstStyle/>
                    <a:p>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62 day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- 95% of suspect cancer patients red flag</a:t>
                      </a:r>
                      <a:r>
                        <a:rPr lang="en-GB" sz="1000" b="1" baseline="0" dirty="0"/>
                        <a:t> referred </a:t>
                      </a:r>
                      <a:r>
                        <a:rPr lang="en-GB" sz="1000" b="1" dirty="0"/>
                        <a:t>to be begin definitive treatment &lt;62 days of referral</a:t>
                      </a:r>
                    </a:p>
                  </a:txBody>
                  <a:tcPr marL="60960" marR="60960" marT="30480" marB="30480"/>
                </a:tc>
                <a:tc>
                  <a:txBody>
                    <a:bodyPr/>
                    <a:lstStyle/>
                    <a:p>
                      <a:r>
                        <a:rPr lang="en-GB" sz="1100" dirty="0"/>
                        <a:t>95%</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Monitored a month in arrears</a:t>
                      </a:r>
                    </a:p>
                  </a:txBody>
                  <a:tcPr marL="60960" marR="60960" marT="30480" marB="30480"/>
                </a:tc>
                <a:tc>
                  <a:txBody>
                    <a:bodyPr/>
                    <a:lstStyle/>
                    <a:p>
                      <a:r>
                        <a:rPr lang="en-GB" sz="1100" dirty="0"/>
                        <a:t>25.93% (Oct 25)</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35 </a:t>
                      </a:r>
                      <a:r>
                        <a:rPr lang="en-GB" sz="1100" baseline="0" dirty="0"/>
                        <a:t>out of 135 </a:t>
                      </a:r>
                      <a:r>
                        <a:rPr lang="en-GB" sz="1100" dirty="0"/>
                        <a:t>patients were seen &lt;62</a:t>
                      </a:r>
                      <a:r>
                        <a:rPr lang="en-GB" sz="1100" baseline="0" dirty="0"/>
                        <a:t> days</a:t>
                      </a:r>
                    </a:p>
                    <a:p>
                      <a:endParaRPr lang="en-GB" sz="1000" baseline="0" dirty="0"/>
                    </a:p>
                    <a:p>
                      <a:r>
                        <a:rPr lang="en-GB" sz="800" i="1" dirty="0"/>
                        <a:t>Figures are provisional as pathways are still being closed down and validation ongoing. </a:t>
                      </a:r>
                    </a:p>
                  </a:txBody>
                  <a:tcPr marL="60960" marR="60960" marT="30480" marB="30480"/>
                </a:tc>
                <a:tc>
                  <a:txBody>
                    <a:bodyPr/>
                    <a:lstStyle/>
                    <a:p>
                      <a:r>
                        <a:rPr lang="pt-BR" sz="1100" b="1" dirty="0"/>
                        <a:t>Apr - Oct 25</a:t>
                      </a:r>
                    </a:p>
                    <a:p>
                      <a:r>
                        <a:rPr lang="en-GB" sz="1100" b="1" dirty="0"/>
                        <a:t>28.13%  </a:t>
                      </a:r>
                    </a:p>
                    <a:p>
                      <a:endParaRPr lang="en-GB" sz="1100" b="1" dirty="0"/>
                    </a:p>
                    <a:p>
                      <a:r>
                        <a:rPr lang="en-GB" sz="1100" b="1" dirty="0"/>
                        <a:t>288 </a:t>
                      </a:r>
                      <a:r>
                        <a:rPr lang="en-GB" sz="1100" b="1" baseline="0" dirty="0"/>
                        <a:t>out of 1,024</a:t>
                      </a:r>
                      <a:endParaRPr lang="en-GB" sz="1100" b="1" dirty="0"/>
                    </a:p>
                  </a:txBody>
                  <a:tcPr/>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18" name="Picture 17" descr="A red triangle with blue border"/>
          <p:cNvPicPr>
            <a:picLocks noChangeAspect="1"/>
          </p:cNvPicPr>
          <p:nvPr/>
        </p:nvPicPr>
        <p:blipFill>
          <a:blip r:embed="rId4"/>
          <a:stretch>
            <a:fillRect/>
          </a:stretch>
        </p:blipFill>
        <p:spPr>
          <a:xfrm>
            <a:off x="7109666" y="3001308"/>
            <a:ext cx="354425" cy="346884"/>
          </a:xfrm>
          <a:prstGeom prst="rect">
            <a:avLst/>
          </a:prstGeom>
        </p:spPr>
      </p:pic>
      <p:pic>
        <p:nvPicPr>
          <p:cNvPr id="41" name="Picture 40" descr="A red triangle with blue border"/>
          <p:cNvPicPr>
            <a:picLocks noChangeAspect="1"/>
          </p:cNvPicPr>
          <p:nvPr/>
        </p:nvPicPr>
        <p:blipFill>
          <a:blip r:embed="rId4"/>
          <a:stretch>
            <a:fillRect/>
          </a:stretch>
        </p:blipFill>
        <p:spPr>
          <a:xfrm>
            <a:off x="7873240" y="3001308"/>
            <a:ext cx="354425" cy="346884"/>
          </a:xfrm>
          <a:prstGeom prst="rect">
            <a:avLst/>
          </a:prstGeom>
        </p:spPr>
      </p:pic>
      <p:pic>
        <p:nvPicPr>
          <p:cNvPr id="6" name="Picture 5" descr="A red triangle with blue border"/>
          <p:cNvPicPr>
            <a:picLocks noChangeAspect="1"/>
          </p:cNvPicPr>
          <p:nvPr/>
        </p:nvPicPr>
        <p:blipFill>
          <a:blip r:embed="rId5"/>
          <a:stretch>
            <a:fillRect/>
          </a:stretch>
        </p:blipFill>
        <p:spPr>
          <a:xfrm>
            <a:off x="7109666" y="4449574"/>
            <a:ext cx="353599" cy="347502"/>
          </a:xfrm>
          <a:prstGeom prst="rect">
            <a:avLst/>
          </a:prstGeom>
        </p:spPr>
      </p:pic>
      <p:pic>
        <p:nvPicPr>
          <p:cNvPr id="20" name="Picture 19" descr="A red triangle with blue border"/>
          <p:cNvPicPr>
            <a:picLocks noChangeAspect="1"/>
          </p:cNvPicPr>
          <p:nvPr/>
        </p:nvPicPr>
        <p:blipFill>
          <a:blip r:embed="rId6"/>
          <a:stretch>
            <a:fillRect/>
          </a:stretch>
        </p:blipFill>
        <p:spPr>
          <a:xfrm>
            <a:off x="7874066" y="4449574"/>
            <a:ext cx="353599" cy="347502"/>
          </a:xfrm>
          <a:prstGeom prst="rect">
            <a:avLst/>
          </a:prstGeom>
        </p:spPr>
      </p:pic>
      <p:pic>
        <p:nvPicPr>
          <p:cNvPr id="9" name="Picture 8" descr="A red triangle with blue border"/>
          <p:cNvPicPr>
            <a:picLocks noChangeAspect="1"/>
          </p:cNvPicPr>
          <p:nvPr/>
        </p:nvPicPr>
        <p:blipFill>
          <a:blip r:embed="rId5"/>
          <a:stretch>
            <a:fillRect/>
          </a:stretch>
        </p:blipFill>
        <p:spPr>
          <a:xfrm>
            <a:off x="7110492" y="5945720"/>
            <a:ext cx="353599" cy="347502"/>
          </a:xfrm>
          <a:prstGeom prst="rect">
            <a:avLst/>
          </a:prstGeom>
        </p:spPr>
      </p:pic>
      <p:pic>
        <p:nvPicPr>
          <p:cNvPr id="25" name="Picture 24" descr="A red triangle with blue border"/>
          <p:cNvPicPr>
            <a:picLocks noChangeAspect="1"/>
          </p:cNvPicPr>
          <p:nvPr/>
        </p:nvPicPr>
        <p:blipFill>
          <a:blip r:embed="rId5"/>
          <a:stretch>
            <a:fillRect/>
          </a:stretch>
        </p:blipFill>
        <p:spPr>
          <a:xfrm>
            <a:off x="7873240" y="5945720"/>
            <a:ext cx="353599" cy="347502"/>
          </a:xfrm>
          <a:prstGeom prst="rect">
            <a:avLst/>
          </a:prstGeom>
        </p:spPr>
      </p:pic>
      <p:pic>
        <p:nvPicPr>
          <p:cNvPr id="26" name="Picture 25" descr="A red triangle with blue border"/>
          <p:cNvPicPr>
            <a:picLocks noChangeAspect="1"/>
          </p:cNvPicPr>
          <p:nvPr/>
        </p:nvPicPr>
        <p:blipFill>
          <a:blip r:embed="rId5"/>
          <a:stretch>
            <a:fillRect/>
          </a:stretch>
        </p:blipFill>
        <p:spPr>
          <a:xfrm>
            <a:off x="7835525" y="1650503"/>
            <a:ext cx="353599" cy="347502"/>
          </a:xfrm>
          <a:prstGeom prst="rect">
            <a:avLst/>
          </a:prstGeom>
        </p:spPr>
      </p:pic>
      <p:pic>
        <p:nvPicPr>
          <p:cNvPr id="17" name="Picture 16" descr="A red triangle with blue border"/>
          <p:cNvPicPr>
            <a:picLocks noChangeAspect="1"/>
          </p:cNvPicPr>
          <p:nvPr/>
        </p:nvPicPr>
        <p:blipFill>
          <a:blip r:embed="rId5"/>
          <a:stretch>
            <a:fillRect/>
          </a:stretch>
        </p:blipFill>
        <p:spPr>
          <a:xfrm>
            <a:off x="7110492" y="1650503"/>
            <a:ext cx="353599" cy="347502"/>
          </a:xfrm>
          <a:prstGeom prst="rect">
            <a:avLst/>
          </a:prstGeom>
        </p:spPr>
      </p:pic>
      <p:pic>
        <p:nvPicPr>
          <p:cNvPr id="2" name="Picture 1" descr="Graph of inpatient/daycase waiting list">
            <a:extLst>
              <a:ext uri="{FF2B5EF4-FFF2-40B4-BE49-F238E27FC236}">
                <a16:creationId xmlns:a16="http://schemas.microsoft.com/office/drawing/2014/main" id="{EDBB7617-719E-CC5D-E78E-C786166088FD}"/>
              </a:ext>
            </a:extLst>
          </p:cNvPr>
          <p:cNvPicPr>
            <a:picLocks noChangeAspect="1"/>
          </p:cNvPicPr>
          <p:nvPr/>
        </p:nvPicPr>
        <p:blipFill>
          <a:blip r:embed="rId7"/>
          <a:stretch>
            <a:fillRect/>
          </a:stretch>
        </p:blipFill>
        <p:spPr>
          <a:xfrm>
            <a:off x="8478981" y="1253255"/>
            <a:ext cx="3541221" cy="1240940"/>
          </a:xfrm>
          <a:prstGeom prst="rect">
            <a:avLst/>
          </a:prstGeom>
        </p:spPr>
      </p:pic>
      <p:pic>
        <p:nvPicPr>
          <p:cNvPr id="10" name="Picture 9" descr="Graph of all AHP services waiting list">
            <a:extLst>
              <a:ext uri="{FF2B5EF4-FFF2-40B4-BE49-F238E27FC236}">
                <a16:creationId xmlns:a16="http://schemas.microsoft.com/office/drawing/2014/main" id="{B7DA6161-9C16-69CD-7CB3-71A740209495}"/>
              </a:ext>
            </a:extLst>
          </p:cNvPr>
          <p:cNvPicPr>
            <a:picLocks noChangeAspect="1"/>
          </p:cNvPicPr>
          <p:nvPr/>
        </p:nvPicPr>
        <p:blipFill>
          <a:blip r:embed="rId8"/>
          <a:stretch>
            <a:fillRect/>
          </a:stretch>
        </p:blipFill>
        <p:spPr>
          <a:xfrm>
            <a:off x="8478980" y="2627916"/>
            <a:ext cx="3541221" cy="1237817"/>
          </a:xfrm>
          <a:prstGeom prst="rect">
            <a:avLst/>
          </a:prstGeom>
        </p:spPr>
      </p:pic>
      <p:pic>
        <p:nvPicPr>
          <p:cNvPr id="12" name="Picture 11" descr="Graph of cancer services - 31 day pathway">
            <a:extLst>
              <a:ext uri="{FF2B5EF4-FFF2-40B4-BE49-F238E27FC236}">
                <a16:creationId xmlns:a16="http://schemas.microsoft.com/office/drawing/2014/main" id="{1B1753E3-12FA-9683-A381-8A654ECC4796}"/>
              </a:ext>
            </a:extLst>
          </p:cNvPr>
          <p:cNvPicPr>
            <a:picLocks noChangeAspect="1"/>
          </p:cNvPicPr>
          <p:nvPr/>
        </p:nvPicPr>
        <p:blipFill>
          <a:blip r:embed="rId9"/>
          <a:stretch>
            <a:fillRect/>
          </a:stretch>
        </p:blipFill>
        <p:spPr>
          <a:xfrm>
            <a:off x="8478980" y="3999453"/>
            <a:ext cx="3541221" cy="1358759"/>
          </a:xfrm>
          <a:prstGeom prst="rect">
            <a:avLst/>
          </a:prstGeom>
        </p:spPr>
      </p:pic>
      <p:pic>
        <p:nvPicPr>
          <p:cNvPr id="13" name="Picture 12" descr="Graph of cancer services - 62 day pathway">
            <a:extLst>
              <a:ext uri="{FF2B5EF4-FFF2-40B4-BE49-F238E27FC236}">
                <a16:creationId xmlns:a16="http://schemas.microsoft.com/office/drawing/2014/main" id="{6245AC11-A919-AF43-935C-1D7D2225BCD7}"/>
              </a:ext>
            </a:extLst>
          </p:cNvPr>
          <p:cNvPicPr>
            <a:picLocks noChangeAspect="1"/>
          </p:cNvPicPr>
          <p:nvPr/>
        </p:nvPicPr>
        <p:blipFill>
          <a:blip r:embed="rId10"/>
          <a:stretch>
            <a:fillRect/>
          </a:stretch>
        </p:blipFill>
        <p:spPr>
          <a:xfrm>
            <a:off x="8478980" y="5491932"/>
            <a:ext cx="3541221" cy="1366068"/>
          </a:xfrm>
          <a:prstGeom prst="rect">
            <a:avLst/>
          </a:prstGeom>
        </p:spPr>
      </p:pic>
    </p:spTree>
    <p:extLst>
      <p:ext uri="{BB962C8B-B14F-4D97-AF65-F5344CB8AC3E}">
        <p14:creationId xmlns:p14="http://schemas.microsoft.com/office/powerpoint/2010/main" val="2086822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Section 4 – Key SOMs Indicators - Access Improvement</a:t>
            </a:r>
          </a:p>
        </p:txBody>
      </p:sp>
      <p:graphicFrame>
        <p:nvGraphicFramePr>
          <p:cNvPr id="21" name="Table 20"/>
          <p:cNvGraphicFramePr>
            <a:graphicFrameLocks noGrp="1"/>
          </p:cNvGraphicFramePr>
          <p:nvPr>
            <p:extLst>
              <p:ext uri="{D42A27DB-BD31-4B8C-83A1-F6EECF244321}">
                <p14:modId xmlns:p14="http://schemas.microsoft.com/office/powerpoint/2010/main" val="1164504574"/>
              </p:ext>
            </p:extLst>
          </p:nvPr>
        </p:nvGraphicFramePr>
        <p:xfrm>
          <a:off x="41395" y="575098"/>
          <a:ext cx="11995266" cy="6252444"/>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163782">
                  <a:extLst>
                    <a:ext uri="{9D8B030D-6E8A-4147-A177-3AD203B41FA5}">
                      <a16:colId xmlns:a16="http://schemas.microsoft.com/office/drawing/2014/main" val="3247098725"/>
                    </a:ext>
                  </a:extLst>
                </a:gridCol>
                <a:gridCol w="1246909">
                  <a:extLst>
                    <a:ext uri="{9D8B030D-6E8A-4147-A177-3AD203B41FA5}">
                      <a16:colId xmlns:a16="http://schemas.microsoft.com/office/drawing/2014/main" val="3934673934"/>
                    </a:ext>
                  </a:extLst>
                </a:gridCol>
                <a:gridCol w="739833">
                  <a:extLst>
                    <a:ext uri="{9D8B030D-6E8A-4147-A177-3AD203B41FA5}">
                      <a16:colId xmlns:a16="http://schemas.microsoft.com/office/drawing/2014/main" val="340205772"/>
                    </a:ext>
                  </a:extLst>
                </a:gridCol>
                <a:gridCol w="730303">
                  <a:extLst>
                    <a:ext uri="{9D8B030D-6E8A-4147-A177-3AD203B41FA5}">
                      <a16:colId xmlns:a16="http://schemas.microsoft.com/office/drawing/2014/main" val="1075718584"/>
                    </a:ext>
                  </a:extLst>
                </a:gridCol>
                <a:gridCol w="3615868">
                  <a:extLst>
                    <a:ext uri="{9D8B030D-6E8A-4147-A177-3AD203B41FA5}">
                      <a16:colId xmlns:a16="http://schemas.microsoft.com/office/drawing/2014/main" val="3167416937"/>
                    </a:ext>
                  </a:extLst>
                </a:gridCol>
              </a:tblGrid>
              <a:tr h="803688">
                <a:tc>
                  <a:txBody>
                    <a:bodyPr/>
                    <a:lstStyle/>
                    <a:p>
                      <a:r>
                        <a:rPr lang="en-GB" sz="1200" dirty="0">
                          <a:solidFill>
                            <a:schemeClr val="bg1"/>
                          </a:solidFill>
                        </a:rPr>
                        <a:t>Service Area</a:t>
                      </a:r>
                    </a:p>
                  </a:txBody>
                  <a:tcPr/>
                </a:tc>
                <a:tc>
                  <a:txBody>
                    <a:bodyPr/>
                    <a:lstStyle/>
                    <a:p>
                      <a:r>
                        <a:rPr lang="en-GB" sz="1200" dirty="0"/>
                        <a:t>Metric</a:t>
                      </a:r>
                    </a:p>
                  </a:txBody>
                  <a:tcPr/>
                </a:tc>
                <a:tc>
                  <a:txBody>
                    <a:bodyPr/>
                    <a:lstStyle/>
                    <a:p>
                      <a:r>
                        <a:rPr lang="en-GB" sz="1200" dirty="0"/>
                        <a:t>Nov 25 Target</a:t>
                      </a:r>
                    </a:p>
                  </a:txBody>
                  <a:tcPr/>
                </a:tc>
                <a:tc>
                  <a:txBody>
                    <a:bodyPr/>
                    <a:lstStyle/>
                    <a:p>
                      <a:r>
                        <a:rPr lang="en-GB" sz="1200" dirty="0"/>
                        <a:t>Nov 25 In-month Performance</a:t>
                      </a:r>
                    </a:p>
                  </a:txBody>
                  <a:tcPr/>
                </a:tc>
                <a:tc>
                  <a:txBody>
                    <a:bodyPr/>
                    <a:lstStyle/>
                    <a:p>
                      <a:r>
                        <a:rPr lang="en-GB" sz="1200" dirty="0"/>
                        <a:t>Cumulative Activity YTD</a:t>
                      </a:r>
                    </a:p>
                  </a:txBody>
                  <a:tcPr/>
                </a:tc>
                <a:tc>
                  <a:txBody>
                    <a:bodyPr/>
                    <a:lstStyle/>
                    <a:p>
                      <a:pPr algn="ctr"/>
                      <a:r>
                        <a:rPr lang="en-GB" sz="1200" dirty="0"/>
                        <a:t>Rag Status</a:t>
                      </a:r>
                    </a:p>
                    <a:p>
                      <a:pPr algn="ctr"/>
                      <a:r>
                        <a:rPr lang="en-GB" sz="1200" dirty="0">
                          <a:solidFill>
                            <a:schemeClr val="bg1"/>
                          </a:solidFill>
                        </a:rPr>
                        <a:t>Nov 25</a:t>
                      </a:r>
                    </a:p>
                  </a:txBody>
                  <a:tcPr/>
                </a:tc>
                <a:tc>
                  <a:txBody>
                    <a:bodyPr/>
                    <a:lstStyle/>
                    <a:p>
                      <a:r>
                        <a:rPr lang="en-GB" sz="1200" dirty="0"/>
                        <a:t>Rag Status</a:t>
                      </a:r>
                    </a:p>
                    <a:p>
                      <a:r>
                        <a:rPr lang="en-GB" sz="1200" dirty="0"/>
                        <a:t>YTD</a:t>
                      </a:r>
                    </a:p>
                  </a:txBody>
                  <a:tcPr/>
                </a:tc>
                <a:tc>
                  <a:txBody>
                    <a:bodyPr/>
                    <a:lstStyle/>
                    <a:p>
                      <a:r>
                        <a:rPr lang="en-GB" sz="1200" dirty="0"/>
                        <a:t>Chart</a:t>
                      </a:r>
                    </a:p>
                  </a:txBody>
                  <a:tcPr/>
                </a:tc>
                <a:extLst>
                  <a:ext uri="{0D108BD9-81ED-4DB2-BD59-A6C34878D82A}">
                    <a16:rowId xmlns:a16="http://schemas.microsoft.com/office/drawing/2014/main" val="258680681"/>
                  </a:ext>
                </a:extLst>
              </a:tr>
              <a:tr h="1286953">
                <a:tc>
                  <a:txBody>
                    <a:bodyPr/>
                    <a:lstStyle/>
                    <a:p>
                      <a:r>
                        <a:rPr lang="en-GB" sz="1200" b="1" dirty="0"/>
                        <a:t>Cancer Services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14 Day Performance – </a:t>
                      </a:r>
                      <a:r>
                        <a:rPr lang="en-GB" sz="1000" b="1" dirty="0"/>
                        <a:t>Regional Position </a:t>
                      </a:r>
                      <a:r>
                        <a:rPr lang="en-GB" sz="1000" b="0" dirty="0"/>
                        <a:t>so not reported in Belfast Trust SOMs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Target – 100% of suspect breast cancer referrals to be seen within 14 days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txBody>
                  <a:tcPr marL="60960" marR="60960" marT="30480" marB="30480"/>
                </a:tc>
                <a:tc>
                  <a:txBody>
                    <a:bodyPr/>
                    <a:lstStyle/>
                    <a:p>
                      <a:r>
                        <a:rPr lang="en-GB" sz="1100" dirty="0"/>
                        <a:t>100%</a:t>
                      </a:r>
                    </a:p>
                  </a:txBody>
                  <a:tcPr marL="60960" marR="60960" marT="30480" marB="30480"/>
                </a:tc>
                <a:tc>
                  <a:txBody>
                    <a:bodyPr/>
                    <a:lstStyle/>
                    <a:p>
                      <a:r>
                        <a:rPr lang="en-GB" sz="1100" dirty="0"/>
                        <a:t>3.55%</a:t>
                      </a:r>
                    </a:p>
                    <a:p>
                      <a:endParaRPr lang="en-GB" sz="1100" dirty="0"/>
                    </a:p>
                    <a:p>
                      <a:r>
                        <a:rPr lang="en-GB" sz="1100" dirty="0"/>
                        <a:t>47 out</a:t>
                      </a:r>
                      <a:r>
                        <a:rPr lang="en-GB" sz="1100" baseline="0" dirty="0"/>
                        <a:t> of 1,325 patients were seen &lt;14 days</a:t>
                      </a:r>
                      <a:endParaRPr lang="en-GB" sz="1100" dirty="0"/>
                    </a:p>
                  </a:txBody>
                  <a:tcPr marL="60960" marR="60960" marT="30480" marB="30480"/>
                </a:tc>
                <a:tc>
                  <a:txBody>
                    <a:bodyPr/>
                    <a:lstStyle/>
                    <a:p>
                      <a:r>
                        <a:rPr lang="pt-BR" sz="1100" b="1" dirty="0"/>
                        <a:t>Apr - Nov 25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10.71%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912 out</a:t>
                      </a:r>
                      <a:r>
                        <a:rPr lang="en-GB" sz="1100" b="1" baseline="0" dirty="0"/>
                        <a:t> of 8,517</a:t>
                      </a:r>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369246">
                <a:tc>
                  <a:txBody>
                    <a:bodyPr/>
                    <a:lstStyle/>
                    <a:p>
                      <a:r>
                        <a:rPr lang="en-GB" sz="1200" b="1" u="sng" dirty="0"/>
                        <a:t>Access Improvement/</a:t>
                      </a:r>
                    </a:p>
                    <a:p>
                      <a:r>
                        <a:rPr lang="en-GB" sz="1200" b="1" u="sng" dirty="0"/>
                        <a:t>Ministerial Targets </a:t>
                      </a:r>
                      <a:r>
                        <a:rPr lang="en-GB" sz="1200" b="1" dirty="0"/>
                        <a:t>– </a:t>
                      </a:r>
                    </a:p>
                    <a:p>
                      <a:endParaRPr lang="en-GB" sz="1200" b="1" dirty="0"/>
                    </a:p>
                    <a:p>
                      <a:r>
                        <a:rPr lang="en-GB" sz="1200" b="1" dirty="0"/>
                        <a:t>Unscheduled</a:t>
                      </a:r>
                      <a:r>
                        <a:rPr lang="en-GB" sz="1200" b="1" baseline="0" dirty="0"/>
                        <a:t> Care</a:t>
                      </a:r>
                      <a:r>
                        <a:rPr lang="en-GB" sz="1200" b="1" dirty="0"/>
                        <a:t> Care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ED &lt;4 Hour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95 % of patients waiting &lt;4 hours from arrival to discharge/admission</a:t>
                      </a:r>
                    </a:p>
                  </a:txBody>
                  <a:tcPr marL="60960" marR="60960" marT="30480" marB="30480"/>
                </a:tc>
                <a:tc>
                  <a:txBody>
                    <a:bodyPr/>
                    <a:lstStyle/>
                    <a:p>
                      <a:r>
                        <a:rPr lang="en-GB" sz="1100" dirty="0"/>
                        <a:t>95%</a:t>
                      </a:r>
                    </a:p>
                  </a:txBody>
                  <a:tcPr marL="60960" marR="60960" marT="30480" marB="30480"/>
                </a:tc>
                <a:tc>
                  <a:txBody>
                    <a:bodyPr/>
                    <a:lstStyle/>
                    <a:p>
                      <a:r>
                        <a:rPr lang="en-GB" sz="1100" dirty="0"/>
                        <a:t>33.16%</a:t>
                      </a:r>
                    </a:p>
                    <a:p>
                      <a:endParaRPr lang="en-GB" sz="1100" dirty="0"/>
                    </a:p>
                    <a:p>
                      <a:r>
                        <a:rPr lang="en-GB" sz="1100" dirty="0"/>
                        <a:t>4,912 out of 14,811 attendances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34.81%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38,820</a:t>
                      </a:r>
                      <a:r>
                        <a:rPr lang="en-GB" sz="1100" b="1" baseline="0" dirty="0"/>
                        <a:t> out of 111,531 attendances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369246">
                <a:tc>
                  <a:txBody>
                    <a:bodyPr/>
                    <a:lstStyle/>
                    <a:p>
                      <a:endParaRPr lang="en-GB" sz="1200" b="1" dirty="0"/>
                    </a:p>
                    <a:p>
                      <a:r>
                        <a:rPr lang="en-GB" sz="1200" b="1" dirty="0"/>
                        <a:t>Mental</a:t>
                      </a:r>
                      <a:r>
                        <a:rPr lang="en-GB" sz="1200" b="1" baseline="0" dirty="0"/>
                        <a:t> Health Services</a:t>
                      </a:r>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Child</a:t>
                      </a:r>
                      <a:r>
                        <a:rPr lang="en-GB" sz="1100" baseline="0" dirty="0"/>
                        <a:t> &amp; Adolescent Mental Health Services Waiting 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No patients waiting over 9 weeks</a:t>
                      </a:r>
                      <a:endParaRPr lang="en-GB" sz="1000" b="1" dirty="0"/>
                    </a:p>
                  </a:txBody>
                  <a:tcPr marL="60960" marR="60960" marT="30480" marB="30480"/>
                </a:tc>
                <a:tc>
                  <a:txBody>
                    <a:bodyPr/>
                    <a:lstStyle/>
                    <a:p>
                      <a:r>
                        <a:rPr lang="en-GB" sz="1100" dirty="0"/>
                        <a:t>No patients</a:t>
                      </a:r>
                      <a:r>
                        <a:rPr lang="en-GB" sz="1100" baseline="0" dirty="0"/>
                        <a:t> waiting over 9 </a:t>
                      </a:r>
                      <a:r>
                        <a:rPr lang="en-GB" sz="1100" baseline="0" dirty="0" err="1"/>
                        <a:t>wks</a:t>
                      </a:r>
                      <a:endParaRPr lang="en-GB" sz="1100" dirty="0"/>
                    </a:p>
                  </a:txBody>
                  <a:tcPr marL="60960" marR="60960" marT="30480" marB="30480"/>
                </a:tc>
                <a:tc>
                  <a:txBody>
                    <a:bodyPr/>
                    <a:lstStyle/>
                    <a:p>
                      <a:r>
                        <a:rPr lang="en-GB" sz="1100" dirty="0"/>
                        <a:t>249</a:t>
                      </a:r>
                    </a:p>
                    <a:p>
                      <a:endParaRPr lang="en-GB" sz="1100" dirty="0"/>
                    </a:p>
                    <a:p>
                      <a:r>
                        <a:rPr lang="en-GB" sz="1100" dirty="0"/>
                        <a:t>39.15%</a:t>
                      </a:r>
                      <a:r>
                        <a:rPr lang="en-GB" sz="1100" baseline="0" dirty="0"/>
                        <a:t> of total waiting</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249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(Nov position)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39.15%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357643">
                <a:tc>
                  <a:txBody>
                    <a:bodyPr/>
                    <a:lstStyle/>
                    <a:p>
                      <a:endParaRPr lang="en-GB" sz="1200" b="1" dirty="0"/>
                    </a:p>
                  </a:txBody>
                  <a:tcPr/>
                </a:tc>
                <a:tc>
                  <a:txBody>
                    <a:bodyPr/>
                    <a:lstStyle/>
                    <a:p>
                      <a:endParaRPr lang="en-GB" sz="10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18" name="Picture 17" descr="A red triangle with blue border"/>
          <p:cNvPicPr>
            <a:picLocks noChangeAspect="1"/>
          </p:cNvPicPr>
          <p:nvPr/>
        </p:nvPicPr>
        <p:blipFill>
          <a:blip r:embed="rId4"/>
          <a:stretch>
            <a:fillRect/>
          </a:stretch>
        </p:blipFill>
        <p:spPr>
          <a:xfrm>
            <a:off x="7154542" y="3255558"/>
            <a:ext cx="354425" cy="346884"/>
          </a:xfrm>
          <a:prstGeom prst="rect">
            <a:avLst/>
          </a:prstGeom>
        </p:spPr>
      </p:pic>
      <p:pic>
        <p:nvPicPr>
          <p:cNvPr id="41" name="Picture 40" descr="A red triangle with blue border&#10;"/>
          <p:cNvPicPr>
            <a:picLocks noChangeAspect="1"/>
          </p:cNvPicPr>
          <p:nvPr/>
        </p:nvPicPr>
        <p:blipFill>
          <a:blip r:embed="rId4"/>
          <a:stretch>
            <a:fillRect/>
          </a:stretch>
        </p:blipFill>
        <p:spPr>
          <a:xfrm>
            <a:off x="7873198" y="3255558"/>
            <a:ext cx="354425" cy="346884"/>
          </a:xfrm>
          <a:prstGeom prst="rect">
            <a:avLst/>
          </a:prstGeom>
        </p:spPr>
      </p:pic>
      <p:pic>
        <p:nvPicPr>
          <p:cNvPr id="26" name="Picture 25" descr="A red triangle with blue border&#10;"/>
          <p:cNvPicPr>
            <a:picLocks noChangeAspect="1"/>
          </p:cNvPicPr>
          <p:nvPr/>
        </p:nvPicPr>
        <p:blipFill>
          <a:blip r:embed="rId5"/>
          <a:stretch>
            <a:fillRect/>
          </a:stretch>
        </p:blipFill>
        <p:spPr>
          <a:xfrm>
            <a:off x="7874024" y="4529355"/>
            <a:ext cx="353599" cy="347502"/>
          </a:xfrm>
          <a:prstGeom prst="rect">
            <a:avLst/>
          </a:prstGeom>
        </p:spPr>
      </p:pic>
      <p:pic>
        <p:nvPicPr>
          <p:cNvPr id="2" name="Picture 1" descr="A red triangle with blue border"/>
          <p:cNvPicPr>
            <a:picLocks noChangeAspect="1"/>
          </p:cNvPicPr>
          <p:nvPr/>
        </p:nvPicPr>
        <p:blipFill>
          <a:blip r:embed="rId6"/>
          <a:stretch>
            <a:fillRect/>
          </a:stretch>
        </p:blipFill>
        <p:spPr>
          <a:xfrm>
            <a:off x="7185307" y="4529355"/>
            <a:ext cx="353599" cy="347502"/>
          </a:xfrm>
          <a:prstGeom prst="rect">
            <a:avLst/>
          </a:prstGeom>
        </p:spPr>
      </p:pic>
      <p:pic>
        <p:nvPicPr>
          <p:cNvPr id="16" name="Picture 15" descr="A red triangle with blue border"/>
          <p:cNvPicPr>
            <a:picLocks noChangeAspect="1"/>
          </p:cNvPicPr>
          <p:nvPr/>
        </p:nvPicPr>
        <p:blipFill>
          <a:blip r:embed="rId4"/>
          <a:stretch>
            <a:fillRect/>
          </a:stretch>
        </p:blipFill>
        <p:spPr>
          <a:xfrm>
            <a:off x="7881599" y="1818086"/>
            <a:ext cx="354425" cy="346884"/>
          </a:xfrm>
          <a:prstGeom prst="rect">
            <a:avLst/>
          </a:prstGeom>
        </p:spPr>
      </p:pic>
      <p:pic>
        <p:nvPicPr>
          <p:cNvPr id="17" name="Picture 16" descr="A red triangle with blue border"/>
          <p:cNvPicPr>
            <a:picLocks noChangeAspect="1"/>
          </p:cNvPicPr>
          <p:nvPr/>
        </p:nvPicPr>
        <p:blipFill>
          <a:blip r:embed="rId4"/>
          <a:stretch>
            <a:fillRect/>
          </a:stretch>
        </p:blipFill>
        <p:spPr>
          <a:xfrm>
            <a:off x="7160081" y="1818086"/>
            <a:ext cx="354425" cy="346884"/>
          </a:xfrm>
          <a:prstGeom prst="rect">
            <a:avLst/>
          </a:prstGeom>
        </p:spPr>
      </p:pic>
      <p:pic>
        <p:nvPicPr>
          <p:cNvPr id="6" name="Picture 5" descr="Graph of cancer services - 14 day pathway regional breast surgery red flag referrals">
            <a:extLst>
              <a:ext uri="{FF2B5EF4-FFF2-40B4-BE49-F238E27FC236}">
                <a16:creationId xmlns:a16="http://schemas.microsoft.com/office/drawing/2014/main" id="{E0F1C538-75B6-E76A-37F8-3D73AB05B8F3}"/>
              </a:ext>
            </a:extLst>
          </p:cNvPr>
          <p:cNvPicPr>
            <a:picLocks noChangeAspect="1"/>
          </p:cNvPicPr>
          <p:nvPr/>
        </p:nvPicPr>
        <p:blipFill>
          <a:blip r:embed="rId7"/>
          <a:stretch>
            <a:fillRect/>
          </a:stretch>
        </p:blipFill>
        <p:spPr>
          <a:xfrm>
            <a:off x="8503094" y="1465229"/>
            <a:ext cx="3442295" cy="1128341"/>
          </a:xfrm>
          <a:prstGeom prst="rect">
            <a:avLst/>
          </a:prstGeom>
        </p:spPr>
      </p:pic>
      <p:pic>
        <p:nvPicPr>
          <p:cNvPr id="7" name="Picture 6" descr="Graph of ED 4 hour performance">
            <a:extLst>
              <a:ext uri="{FF2B5EF4-FFF2-40B4-BE49-F238E27FC236}">
                <a16:creationId xmlns:a16="http://schemas.microsoft.com/office/drawing/2014/main" id="{9965E4CA-F949-94B0-8E0D-61BEF58DC97C}"/>
              </a:ext>
            </a:extLst>
          </p:cNvPr>
          <p:cNvPicPr>
            <a:picLocks noChangeAspect="1"/>
          </p:cNvPicPr>
          <p:nvPr/>
        </p:nvPicPr>
        <p:blipFill>
          <a:blip r:embed="rId8"/>
          <a:stretch>
            <a:fillRect/>
          </a:stretch>
        </p:blipFill>
        <p:spPr>
          <a:xfrm>
            <a:off x="8500396" y="2698987"/>
            <a:ext cx="3442295" cy="1287114"/>
          </a:xfrm>
          <a:prstGeom prst="rect">
            <a:avLst/>
          </a:prstGeom>
        </p:spPr>
      </p:pic>
      <p:pic>
        <p:nvPicPr>
          <p:cNvPr id="10" name="Picture 9" descr="Graph of Child and Adolescent Mental Health Waiting List">
            <a:extLst>
              <a:ext uri="{FF2B5EF4-FFF2-40B4-BE49-F238E27FC236}">
                <a16:creationId xmlns:a16="http://schemas.microsoft.com/office/drawing/2014/main" id="{212D944A-8C0D-7CBB-EB2E-420AEBB74158}"/>
              </a:ext>
            </a:extLst>
          </p:cNvPr>
          <p:cNvPicPr>
            <a:picLocks noChangeAspect="1"/>
          </p:cNvPicPr>
          <p:nvPr/>
        </p:nvPicPr>
        <p:blipFill>
          <a:blip r:embed="rId9"/>
          <a:stretch>
            <a:fillRect/>
          </a:stretch>
        </p:blipFill>
        <p:spPr>
          <a:xfrm>
            <a:off x="8500396" y="4140931"/>
            <a:ext cx="3442295" cy="1251839"/>
          </a:xfrm>
          <a:prstGeom prst="rect">
            <a:avLst/>
          </a:prstGeom>
        </p:spPr>
      </p:pic>
    </p:spTree>
    <p:extLst>
      <p:ext uri="{BB962C8B-B14F-4D97-AF65-F5344CB8AC3E}">
        <p14:creationId xmlns:p14="http://schemas.microsoft.com/office/powerpoint/2010/main" val="4233232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586A7-AD12-1898-5AFD-EBE621BC3B7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5DBF92C-59A4-BCE8-920D-E858988237C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0B98BCB1-4CAC-3650-1F3F-4B3EC43C9F6C}"/>
              </a:ext>
            </a:extLst>
          </p:cNvPr>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Cancer Monthly Activity</a:t>
            </a:r>
          </a:p>
        </p:txBody>
      </p:sp>
      <p:sp>
        <p:nvSpPr>
          <p:cNvPr id="11" name="TextBox 10">
            <a:extLst>
              <a:ext uri="{FF2B5EF4-FFF2-40B4-BE49-F238E27FC236}">
                <a16:creationId xmlns:a16="http://schemas.microsoft.com/office/drawing/2014/main" id="{BE9A62CE-24C4-E5AF-1FD5-E40F7DF8C69F}"/>
              </a:ext>
            </a:extLst>
          </p:cNvPr>
          <p:cNvSpPr txBox="1"/>
          <p:nvPr/>
        </p:nvSpPr>
        <p:spPr>
          <a:xfrm>
            <a:off x="350378" y="4512179"/>
            <a:ext cx="2050990" cy="430887"/>
          </a:xfrm>
          <a:prstGeom prst="rect">
            <a:avLst/>
          </a:prstGeom>
          <a:noFill/>
        </p:spPr>
        <p:txBody>
          <a:bodyPr wrap="square" rtlCol="0">
            <a:spAutoFit/>
          </a:bodyPr>
          <a:lstStyle/>
          <a:p>
            <a:r>
              <a:rPr lang="en-GB" sz="1100" dirty="0"/>
              <a:t>31 &amp; 62 day activity reported a month in arrears</a:t>
            </a:r>
          </a:p>
        </p:txBody>
      </p:sp>
      <p:pic>
        <p:nvPicPr>
          <p:cNvPr id="5" name="Picture 4" descr="Graph of Cancer Services - 14 Day Pathway - Belfast Trust Only Breast Surgery Red Flag Referrals Attendances">
            <a:extLst>
              <a:ext uri="{FF2B5EF4-FFF2-40B4-BE49-F238E27FC236}">
                <a16:creationId xmlns:a16="http://schemas.microsoft.com/office/drawing/2014/main" id="{A5ED4C66-4C17-82D2-0E36-BDD1516D404C}"/>
              </a:ext>
            </a:extLst>
          </p:cNvPr>
          <p:cNvPicPr>
            <a:picLocks noChangeAspect="1"/>
          </p:cNvPicPr>
          <p:nvPr/>
        </p:nvPicPr>
        <p:blipFill>
          <a:blip r:embed="rId4"/>
          <a:stretch>
            <a:fillRect/>
          </a:stretch>
        </p:blipFill>
        <p:spPr>
          <a:xfrm>
            <a:off x="982339" y="801783"/>
            <a:ext cx="4584589" cy="2731245"/>
          </a:xfrm>
          <a:prstGeom prst="rect">
            <a:avLst/>
          </a:prstGeom>
        </p:spPr>
      </p:pic>
      <p:pic>
        <p:nvPicPr>
          <p:cNvPr id="6" name="Picture 5" descr="Graph of Cancer Services - 31 Day Pathway Activity">
            <a:extLst>
              <a:ext uri="{FF2B5EF4-FFF2-40B4-BE49-F238E27FC236}">
                <a16:creationId xmlns:a16="http://schemas.microsoft.com/office/drawing/2014/main" id="{28FC9A31-7EA5-EDE4-7F83-291D765ED585}"/>
              </a:ext>
            </a:extLst>
          </p:cNvPr>
          <p:cNvPicPr>
            <a:picLocks noChangeAspect="1"/>
          </p:cNvPicPr>
          <p:nvPr/>
        </p:nvPicPr>
        <p:blipFill>
          <a:blip r:embed="rId5"/>
          <a:stretch>
            <a:fillRect/>
          </a:stretch>
        </p:blipFill>
        <p:spPr>
          <a:xfrm>
            <a:off x="6625072" y="801783"/>
            <a:ext cx="4584589" cy="2737341"/>
          </a:xfrm>
          <a:prstGeom prst="rect">
            <a:avLst/>
          </a:prstGeom>
        </p:spPr>
      </p:pic>
      <p:pic>
        <p:nvPicPr>
          <p:cNvPr id="8" name="Picture 7" descr="Graph of Cancer Services - 62 Day Pathway ">
            <a:extLst>
              <a:ext uri="{FF2B5EF4-FFF2-40B4-BE49-F238E27FC236}">
                <a16:creationId xmlns:a16="http://schemas.microsoft.com/office/drawing/2014/main" id="{28AE82B9-2E2C-D015-461D-24787D5C97E1}"/>
              </a:ext>
            </a:extLst>
          </p:cNvPr>
          <p:cNvPicPr>
            <a:picLocks noChangeAspect="1"/>
          </p:cNvPicPr>
          <p:nvPr/>
        </p:nvPicPr>
        <p:blipFill>
          <a:blip r:embed="rId6"/>
          <a:stretch>
            <a:fillRect/>
          </a:stretch>
        </p:blipFill>
        <p:spPr>
          <a:xfrm>
            <a:off x="3803705" y="3889129"/>
            <a:ext cx="4584589" cy="2737341"/>
          </a:xfrm>
          <a:prstGeom prst="rect">
            <a:avLst/>
          </a:prstGeom>
        </p:spPr>
      </p:pic>
    </p:spTree>
    <p:extLst>
      <p:ext uri="{BB962C8B-B14F-4D97-AF65-F5344CB8AC3E}">
        <p14:creationId xmlns:p14="http://schemas.microsoft.com/office/powerpoint/2010/main" val="1306783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87C26-94DB-1E2C-259F-68E801960B0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18CF7D9-A66D-1030-2E71-46CB788D04F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570AA041-8946-5A84-531D-321344F206C2}"/>
              </a:ext>
            </a:extLst>
          </p:cNvPr>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Waiting List Summaries</a:t>
            </a:r>
          </a:p>
        </p:txBody>
      </p:sp>
      <p:pic>
        <p:nvPicPr>
          <p:cNvPr id="2" name="Picture 1" descr="Graph of Inpatient/Daycase Waiting List times">
            <a:extLst>
              <a:ext uri="{FF2B5EF4-FFF2-40B4-BE49-F238E27FC236}">
                <a16:creationId xmlns:a16="http://schemas.microsoft.com/office/drawing/2014/main" id="{1EB6E199-0A1F-6BA0-4696-F707F2BCB1E1}"/>
              </a:ext>
            </a:extLst>
          </p:cNvPr>
          <p:cNvPicPr>
            <a:picLocks noChangeAspect="1"/>
          </p:cNvPicPr>
          <p:nvPr/>
        </p:nvPicPr>
        <p:blipFill>
          <a:blip r:embed="rId4"/>
          <a:stretch>
            <a:fillRect/>
          </a:stretch>
        </p:blipFill>
        <p:spPr>
          <a:xfrm>
            <a:off x="264849" y="805636"/>
            <a:ext cx="5029636" cy="2749534"/>
          </a:xfrm>
          <a:prstGeom prst="rect">
            <a:avLst/>
          </a:prstGeom>
        </p:spPr>
      </p:pic>
      <p:pic>
        <p:nvPicPr>
          <p:cNvPr id="5" name="Picture 4" descr="Graph of scope waiting list times">
            <a:extLst>
              <a:ext uri="{FF2B5EF4-FFF2-40B4-BE49-F238E27FC236}">
                <a16:creationId xmlns:a16="http://schemas.microsoft.com/office/drawing/2014/main" id="{78117F58-54D3-E73B-9FDE-423B9976F404}"/>
              </a:ext>
            </a:extLst>
          </p:cNvPr>
          <p:cNvPicPr>
            <a:picLocks noChangeAspect="1"/>
          </p:cNvPicPr>
          <p:nvPr/>
        </p:nvPicPr>
        <p:blipFill>
          <a:blip r:embed="rId5"/>
          <a:stretch>
            <a:fillRect/>
          </a:stretch>
        </p:blipFill>
        <p:spPr>
          <a:xfrm>
            <a:off x="5559334" y="805636"/>
            <a:ext cx="5035732" cy="2749534"/>
          </a:xfrm>
          <a:prstGeom prst="rect">
            <a:avLst/>
          </a:prstGeom>
        </p:spPr>
      </p:pic>
      <p:pic>
        <p:nvPicPr>
          <p:cNvPr id="6" name="Picture 5" descr="Graph of new consultant outpatient waiting list times">
            <a:extLst>
              <a:ext uri="{FF2B5EF4-FFF2-40B4-BE49-F238E27FC236}">
                <a16:creationId xmlns:a16="http://schemas.microsoft.com/office/drawing/2014/main" id="{43C3F35A-44CA-40EE-4C06-73694A39BC52}"/>
              </a:ext>
            </a:extLst>
          </p:cNvPr>
          <p:cNvPicPr>
            <a:picLocks noChangeAspect="1"/>
          </p:cNvPicPr>
          <p:nvPr/>
        </p:nvPicPr>
        <p:blipFill>
          <a:blip r:embed="rId6"/>
          <a:stretch>
            <a:fillRect/>
          </a:stretch>
        </p:blipFill>
        <p:spPr>
          <a:xfrm>
            <a:off x="292284" y="3811067"/>
            <a:ext cx="4974767" cy="2755631"/>
          </a:xfrm>
          <a:prstGeom prst="rect">
            <a:avLst/>
          </a:prstGeom>
        </p:spPr>
      </p:pic>
      <p:pic>
        <p:nvPicPr>
          <p:cNvPr id="7" name="Picture 6" descr="Graph of AHP services - total waiting for a first appointment times">
            <a:extLst>
              <a:ext uri="{FF2B5EF4-FFF2-40B4-BE49-F238E27FC236}">
                <a16:creationId xmlns:a16="http://schemas.microsoft.com/office/drawing/2014/main" id="{3FFB1D80-D7A8-A591-4A2C-7EBDC8A40A88}"/>
              </a:ext>
            </a:extLst>
          </p:cNvPr>
          <p:cNvPicPr>
            <a:picLocks noChangeAspect="1"/>
          </p:cNvPicPr>
          <p:nvPr/>
        </p:nvPicPr>
        <p:blipFill>
          <a:blip r:embed="rId7"/>
          <a:stretch>
            <a:fillRect/>
          </a:stretch>
        </p:blipFill>
        <p:spPr>
          <a:xfrm>
            <a:off x="5559334" y="3804971"/>
            <a:ext cx="5102794" cy="2761727"/>
          </a:xfrm>
          <a:prstGeom prst="rect">
            <a:avLst/>
          </a:prstGeom>
        </p:spPr>
      </p:pic>
    </p:spTree>
    <p:extLst>
      <p:ext uri="{BB962C8B-B14F-4D97-AF65-F5344CB8AC3E}">
        <p14:creationId xmlns:p14="http://schemas.microsoft.com/office/powerpoint/2010/main" val="1474397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3BE4A-E325-693D-C309-46114B261A6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5939A0A-BCCE-B83E-A231-2A4B7D3C28FA}"/>
              </a:ext>
            </a:extLst>
          </p:cNvPr>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Waiting List for Names Procedures – £50million Backlog Procedure Clearance</a:t>
            </a:r>
          </a:p>
        </p:txBody>
      </p:sp>
      <p:pic>
        <p:nvPicPr>
          <p:cNvPr id="2" name="Picture 1" descr="Table of procedures and targets">
            <a:extLst>
              <a:ext uri="{FF2B5EF4-FFF2-40B4-BE49-F238E27FC236}">
                <a16:creationId xmlns:a16="http://schemas.microsoft.com/office/drawing/2014/main" id="{C2498DE2-BF0C-8450-5361-4371B37134F7}"/>
              </a:ext>
            </a:extLst>
          </p:cNvPr>
          <p:cNvPicPr>
            <a:picLocks noChangeAspect="1"/>
          </p:cNvPicPr>
          <p:nvPr/>
        </p:nvPicPr>
        <p:blipFill>
          <a:blip r:embed="rId3"/>
          <a:stretch>
            <a:fillRect/>
          </a:stretch>
        </p:blipFill>
        <p:spPr>
          <a:xfrm>
            <a:off x="167500" y="1118468"/>
            <a:ext cx="3000375" cy="4105275"/>
          </a:xfrm>
          <a:prstGeom prst="rect">
            <a:avLst/>
          </a:prstGeom>
        </p:spPr>
      </p:pic>
      <p:pic>
        <p:nvPicPr>
          <p:cNvPr id="11" name="Picture 10" descr="Cleft lip/palete graphs">
            <a:extLst>
              <a:ext uri="{FF2B5EF4-FFF2-40B4-BE49-F238E27FC236}">
                <a16:creationId xmlns:a16="http://schemas.microsoft.com/office/drawing/2014/main" id="{27DAC5C8-EDC9-6667-24DB-43F9333D80E3}"/>
              </a:ext>
            </a:extLst>
          </p:cNvPr>
          <p:cNvPicPr>
            <a:picLocks noChangeAspect="1"/>
          </p:cNvPicPr>
          <p:nvPr/>
        </p:nvPicPr>
        <p:blipFill>
          <a:blip r:embed="rId4"/>
          <a:stretch>
            <a:fillRect/>
          </a:stretch>
        </p:blipFill>
        <p:spPr>
          <a:xfrm>
            <a:off x="3332791" y="634300"/>
            <a:ext cx="2677481" cy="1375631"/>
          </a:xfrm>
          <a:prstGeom prst="rect">
            <a:avLst/>
          </a:prstGeom>
        </p:spPr>
      </p:pic>
      <p:pic>
        <p:nvPicPr>
          <p:cNvPr id="12" name="Picture 11" descr="Scoliosis graph">
            <a:extLst>
              <a:ext uri="{FF2B5EF4-FFF2-40B4-BE49-F238E27FC236}">
                <a16:creationId xmlns:a16="http://schemas.microsoft.com/office/drawing/2014/main" id="{6D8E34AC-A72C-391E-CCEB-AA415FB88341}"/>
              </a:ext>
            </a:extLst>
          </p:cNvPr>
          <p:cNvPicPr>
            <a:picLocks noChangeAspect="1"/>
          </p:cNvPicPr>
          <p:nvPr/>
        </p:nvPicPr>
        <p:blipFill>
          <a:blip r:embed="rId5"/>
          <a:stretch>
            <a:fillRect/>
          </a:stretch>
        </p:blipFill>
        <p:spPr>
          <a:xfrm>
            <a:off x="6168652" y="644515"/>
            <a:ext cx="2763212" cy="1375630"/>
          </a:xfrm>
          <a:prstGeom prst="rect">
            <a:avLst/>
          </a:prstGeom>
        </p:spPr>
      </p:pic>
      <p:pic>
        <p:nvPicPr>
          <p:cNvPr id="13" name="Picture 12" descr="Peg tubes graph">
            <a:extLst>
              <a:ext uri="{FF2B5EF4-FFF2-40B4-BE49-F238E27FC236}">
                <a16:creationId xmlns:a16="http://schemas.microsoft.com/office/drawing/2014/main" id="{9A9545DE-753B-C189-FCD6-6D4A0A62E73F}"/>
              </a:ext>
            </a:extLst>
          </p:cNvPr>
          <p:cNvPicPr>
            <a:picLocks noChangeAspect="1"/>
          </p:cNvPicPr>
          <p:nvPr/>
        </p:nvPicPr>
        <p:blipFill>
          <a:blip r:embed="rId6"/>
          <a:stretch>
            <a:fillRect/>
          </a:stretch>
        </p:blipFill>
        <p:spPr>
          <a:xfrm>
            <a:off x="9129143" y="623613"/>
            <a:ext cx="2849107" cy="1396531"/>
          </a:xfrm>
          <a:prstGeom prst="rect">
            <a:avLst/>
          </a:prstGeom>
        </p:spPr>
      </p:pic>
      <p:pic>
        <p:nvPicPr>
          <p:cNvPr id="16" name="Picture 15" descr="Paediatric squint graph">
            <a:extLst>
              <a:ext uri="{FF2B5EF4-FFF2-40B4-BE49-F238E27FC236}">
                <a16:creationId xmlns:a16="http://schemas.microsoft.com/office/drawing/2014/main" id="{CB1D2DDD-33BF-505A-B456-E63B4EB784BF}"/>
              </a:ext>
            </a:extLst>
          </p:cNvPr>
          <p:cNvPicPr>
            <a:picLocks noChangeAspect="1"/>
          </p:cNvPicPr>
          <p:nvPr/>
        </p:nvPicPr>
        <p:blipFill>
          <a:blip r:embed="rId7"/>
          <a:stretch>
            <a:fillRect/>
          </a:stretch>
        </p:blipFill>
        <p:spPr>
          <a:xfrm>
            <a:off x="3332791" y="2113253"/>
            <a:ext cx="2674899" cy="1507146"/>
          </a:xfrm>
          <a:prstGeom prst="rect">
            <a:avLst/>
          </a:prstGeom>
        </p:spPr>
      </p:pic>
      <p:pic>
        <p:nvPicPr>
          <p:cNvPr id="17" name="Picture 16" descr="Removal of gynae mesh graph">
            <a:extLst>
              <a:ext uri="{FF2B5EF4-FFF2-40B4-BE49-F238E27FC236}">
                <a16:creationId xmlns:a16="http://schemas.microsoft.com/office/drawing/2014/main" id="{C4F30178-F882-FE1F-D412-11FE1272F2B8}"/>
              </a:ext>
            </a:extLst>
          </p:cNvPr>
          <p:cNvPicPr>
            <a:picLocks noChangeAspect="1"/>
          </p:cNvPicPr>
          <p:nvPr/>
        </p:nvPicPr>
        <p:blipFill>
          <a:blip r:embed="rId8"/>
          <a:stretch>
            <a:fillRect/>
          </a:stretch>
        </p:blipFill>
        <p:spPr>
          <a:xfrm>
            <a:off x="6168651" y="2114921"/>
            <a:ext cx="2763212" cy="1501761"/>
          </a:xfrm>
          <a:prstGeom prst="rect">
            <a:avLst/>
          </a:prstGeom>
        </p:spPr>
      </p:pic>
      <p:pic>
        <p:nvPicPr>
          <p:cNvPr id="19" name="Picture 18" descr="Paediatric scopes graph">
            <a:extLst>
              <a:ext uri="{FF2B5EF4-FFF2-40B4-BE49-F238E27FC236}">
                <a16:creationId xmlns:a16="http://schemas.microsoft.com/office/drawing/2014/main" id="{DD3EA962-23E9-A21A-2243-EC799BE8F3A3}"/>
              </a:ext>
            </a:extLst>
          </p:cNvPr>
          <p:cNvPicPr>
            <a:picLocks noChangeAspect="1"/>
          </p:cNvPicPr>
          <p:nvPr/>
        </p:nvPicPr>
        <p:blipFill>
          <a:blip r:embed="rId9"/>
          <a:stretch>
            <a:fillRect/>
          </a:stretch>
        </p:blipFill>
        <p:spPr>
          <a:xfrm>
            <a:off x="9129143" y="2110084"/>
            <a:ext cx="2849107" cy="1501760"/>
          </a:xfrm>
          <a:prstGeom prst="rect">
            <a:avLst/>
          </a:prstGeom>
        </p:spPr>
      </p:pic>
      <p:pic>
        <p:nvPicPr>
          <p:cNvPr id="21" name="Picture 20" descr="Hernia graph">
            <a:extLst>
              <a:ext uri="{FF2B5EF4-FFF2-40B4-BE49-F238E27FC236}">
                <a16:creationId xmlns:a16="http://schemas.microsoft.com/office/drawing/2014/main" id="{EB4D2381-0D6B-8EA1-6E5F-BECE28E492C7}"/>
              </a:ext>
            </a:extLst>
          </p:cNvPr>
          <p:cNvPicPr>
            <a:picLocks noChangeAspect="1"/>
          </p:cNvPicPr>
          <p:nvPr/>
        </p:nvPicPr>
        <p:blipFill>
          <a:blip r:embed="rId10"/>
          <a:stretch>
            <a:fillRect/>
          </a:stretch>
        </p:blipFill>
        <p:spPr>
          <a:xfrm>
            <a:off x="3332791" y="3723721"/>
            <a:ext cx="2674898" cy="1467318"/>
          </a:xfrm>
          <a:prstGeom prst="rect">
            <a:avLst/>
          </a:prstGeom>
        </p:spPr>
      </p:pic>
      <p:pic>
        <p:nvPicPr>
          <p:cNvPr id="22" name="Picture 21" descr="Primary hip replacement graph">
            <a:extLst>
              <a:ext uri="{FF2B5EF4-FFF2-40B4-BE49-F238E27FC236}">
                <a16:creationId xmlns:a16="http://schemas.microsoft.com/office/drawing/2014/main" id="{76600212-C44A-FAF4-7618-3A8456155C46}"/>
              </a:ext>
            </a:extLst>
          </p:cNvPr>
          <p:cNvPicPr>
            <a:picLocks noChangeAspect="1"/>
          </p:cNvPicPr>
          <p:nvPr/>
        </p:nvPicPr>
        <p:blipFill>
          <a:blip r:embed="rId11"/>
          <a:stretch>
            <a:fillRect/>
          </a:stretch>
        </p:blipFill>
        <p:spPr>
          <a:xfrm>
            <a:off x="6168651" y="3717992"/>
            <a:ext cx="2763212" cy="1463871"/>
          </a:xfrm>
          <a:prstGeom prst="rect">
            <a:avLst/>
          </a:prstGeom>
        </p:spPr>
      </p:pic>
      <p:pic>
        <p:nvPicPr>
          <p:cNvPr id="25" name="Picture 24" descr="Primary knee replacement graph">
            <a:extLst>
              <a:ext uri="{FF2B5EF4-FFF2-40B4-BE49-F238E27FC236}">
                <a16:creationId xmlns:a16="http://schemas.microsoft.com/office/drawing/2014/main" id="{2B54D11F-08C8-BAD2-D789-AE52B8A03BC4}"/>
              </a:ext>
            </a:extLst>
          </p:cNvPr>
          <p:cNvPicPr>
            <a:picLocks noChangeAspect="1"/>
          </p:cNvPicPr>
          <p:nvPr/>
        </p:nvPicPr>
        <p:blipFill>
          <a:blip r:embed="rId12"/>
          <a:stretch>
            <a:fillRect/>
          </a:stretch>
        </p:blipFill>
        <p:spPr>
          <a:xfrm>
            <a:off x="9129143" y="3728207"/>
            <a:ext cx="2849107" cy="1453656"/>
          </a:xfrm>
          <a:prstGeom prst="rect">
            <a:avLst/>
          </a:prstGeom>
        </p:spPr>
      </p:pic>
      <p:pic>
        <p:nvPicPr>
          <p:cNvPr id="26" name="Picture 25" descr="Tonsilectomy graph">
            <a:extLst>
              <a:ext uri="{FF2B5EF4-FFF2-40B4-BE49-F238E27FC236}">
                <a16:creationId xmlns:a16="http://schemas.microsoft.com/office/drawing/2014/main" id="{91F22A79-4BC2-36BD-6551-F05E5BB62248}"/>
              </a:ext>
            </a:extLst>
          </p:cNvPr>
          <p:cNvPicPr>
            <a:picLocks noChangeAspect="1"/>
          </p:cNvPicPr>
          <p:nvPr/>
        </p:nvPicPr>
        <p:blipFill>
          <a:blip r:embed="rId13"/>
          <a:stretch>
            <a:fillRect/>
          </a:stretch>
        </p:blipFill>
        <p:spPr>
          <a:xfrm>
            <a:off x="3332791" y="5294360"/>
            <a:ext cx="2674898" cy="1466475"/>
          </a:xfrm>
          <a:prstGeom prst="rect">
            <a:avLst/>
          </a:prstGeom>
        </p:spPr>
      </p:pic>
      <p:pic>
        <p:nvPicPr>
          <p:cNvPr id="27" name="Picture 26" descr="Colonscopy graph">
            <a:extLst>
              <a:ext uri="{FF2B5EF4-FFF2-40B4-BE49-F238E27FC236}">
                <a16:creationId xmlns:a16="http://schemas.microsoft.com/office/drawing/2014/main" id="{80CB6202-2005-AB14-BE82-C4F998C848EB}"/>
              </a:ext>
            </a:extLst>
          </p:cNvPr>
          <p:cNvPicPr>
            <a:picLocks noChangeAspect="1"/>
          </p:cNvPicPr>
          <p:nvPr/>
        </p:nvPicPr>
        <p:blipFill>
          <a:blip r:embed="rId14"/>
          <a:stretch>
            <a:fillRect/>
          </a:stretch>
        </p:blipFill>
        <p:spPr>
          <a:xfrm>
            <a:off x="6203197" y="5294360"/>
            <a:ext cx="2730439" cy="1463871"/>
          </a:xfrm>
          <a:prstGeom prst="rect">
            <a:avLst/>
          </a:prstGeom>
        </p:spPr>
      </p:pic>
      <p:pic>
        <p:nvPicPr>
          <p:cNvPr id="28" name="Picture 27" descr="Laparoscopic Cholecystotomy/Cholecystotomy graph">
            <a:extLst>
              <a:ext uri="{FF2B5EF4-FFF2-40B4-BE49-F238E27FC236}">
                <a16:creationId xmlns:a16="http://schemas.microsoft.com/office/drawing/2014/main" id="{CE794D91-BF41-F3ED-98B8-5184C97593A5}"/>
              </a:ext>
            </a:extLst>
          </p:cNvPr>
          <p:cNvPicPr>
            <a:picLocks noChangeAspect="1"/>
          </p:cNvPicPr>
          <p:nvPr/>
        </p:nvPicPr>
        <p:blipFill>
          <a:blip r:embed="rId15"/>
          <a:stretch>
            <a:fillRect/>
          </a:stretch>
        </p:blipFill>
        <p:spPr>
          <a:xfrm>
            <a:off x="9129143" y="5296029"/>
            <a:ext cx="2849107" cy="1462202"/>
          </a:xfrm>
          <a:prstGeom prst="rect">
            <a:avLst/>
          </a:prstGeom>
        </p:spPr>
      </p:pic>
    </p:spTree>
    <p:extLst>
      <p:ext uri="{BB962C8B-B14F-4D97-AF65-F5344CB8AC3E}">
        <p14:creationId xmlns:p14="http://schemas.microsoft.com/office/powerpoint/2010/main" val="3180898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6EA41-A4F9-0BB5-387A-52504CA54061}"/>
            </a:ext>
          </a:extLst>
        </p:cNvPr>
        <p:cNvGrpSpPr/>
        <p:nvPr/>
      </p:nvGrpSpPr>
      <p:grpSpPr>
        <a:xfrm>
          <a:off x="0" y="0"/>
          <a:ext cx="0" cy="0"/>
          <a:chOff x="0" y="0"/>
          <a:chExt cx="0" cy="0"/>
        </a:xfrm>
      </p:grpSpPr>
      <p:pic>
        <p:nvPicPr>
          <p:cNvPr id="3" name="Picture 2" descr="A screenshot of a diagram on Red Flag/ Time Critical WLI - Belfast Trust.">
            <a:extLst>
              <a:ext uri="{FF2B5EF4-FFF2-40B4-BE49-F238E27FC236}">
                <a16:creationId xmlns:a16="http://schemas.microsoft.com/office/drawing/2014/main" id="{1EEF0766-F0FF-21DA-AB44-AAA2B3CD7C81}"/>
              </a:ext>
            </a:extLst>
          </p:cNvPr>
          <p:cNvPicPr>
            <a:picLocks noChangeAspect="1"/>
          </p:cNvPicPr>
          <p:nvPr/>
        </p:nvPicPr>
        <p:blipFill>
          <a:blip r:embed="rId2"/>
          <a:stretch>
            <a:fillRect/>
          </a:stretch>
        </p:blipFill>
        <p:spPr>
          <a:xfrm>
            <a:off x="1038455" y="532855"/>
            <a:ext cx="10115089" cy="5689737"/>
          </a:xfrm>
          <a:prstGeom prst="rect">
            <a:avLst/>
          </a:prstGeom>
        </p:spPr>
      </p:pic>
    </p:spTree>
    <p:extLst>
      <p:ext uri="{BB962C8B-B14F-4D97-AF65-F5344CB8AC3E}">
        <p14:creationId xmlns:p14="http://schemas.microsoft.com/office/powerpoint/2010/main" val="82410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98D88-E187-C58D-D957-079AE468E47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A58FAE1-D12F-A8A5-AAA6-5F8F1C9D4109}"/>
              </a:ext>
            </a:extLst>
          </p:cNvPr>
          <p:cNvSpPr txBox="1"/>
          <p:nvPr/>
        </p:nvSpPr>
        <p:spPr>
          <a:xfrm>
            <a:off x="3678302" y="578058"/>
            <a:ext cx="4411208" cy="523220"/>
          </a:xfrm>
          <a:prstGeom prst="rect">
            <a:avLst/>
          </a:prstGeom>
          <a:noFill/>
        </p:spPr>
        <p:txBody>
          <a:bodyPr wrap="none" rtlCol="0">
            <a:spAutoFit/>
          </a:bodyPr>
          <a:lstStyle/>
          <a:p>
            <a:pPr algn="ctr"/>
            <a:r>
              <a:rPr lang="en-GB" sz="2800" b="1" dirty="0"/>
              <a:t>Endoscopy Waits - Belfast</a:t>
            </a:r>
          </a:p>
        </p:txBody>
      </p:sp>
      <p:sp>
        <p:nvSpPr>
          <p:cNvPr id="3" name="TextBox 2">
            <a:extLst>
              <a:ext uri="{FF2B5EF4-FFF2-40B4-BE49-F238E27FC236}">
                <a16:creationId xmlns:a16="http://schemas.microsoft.com/office/drawing/2014/main" id="{EAD4312F-59C8-E0E6-A9B2-9DD1289B591D}"/>
              </a:ext>
            </a:extLst>
          </p:cNvPr>
          <p:cNvSpPr txBox="1"/>
          <p:nvPr/>
        </p:nvSpPr>
        <p:spPr>
          <a:xfrm>
            <a:off x="1543665" y="1222012"/>
            <a:ext cx="9715865" cy="646331"/>
          </a:xfrm>
          <a:prstGeom prst="rect">
            <a:avLst/>
          </a:prstGeom>
          <a:noFill/>
        </p:spPr>
        <p:txBody>
          <a:bodyPr wrap="none" rtlCol="0">
            <a:spAutoFit/>
          </a:bodyPr>
          <a:lstStyle/>
          <a:p>
            <a:r>
              <a:rPr lang="en-GB" dirty="0"/>
              <a:t>The graph Below indicates the number of patients waiting endoscopy including all urgency types)</a:t>
            </a:r>
          </a:p>
          <a:p>
            <a:r>
              <a:rPr lang="en-GB" dirty="0"/>
              <a:t> at the end of each month, shown as a trend from April 2022 </a:t>
            </a:r>
          </a:p>
        </p:txBody>
      </p:sp>
      <p:pic>
        <p:nvPicPr>
          <p:cNvPr id="8" name="Picture 7" descr="A graph with green and blue lines on the endoscopy waits ">
            <a:extLst>
              <a:ext uri="{FF2B5EF4-FFF2-40B4-BE49-F238E27FC236}">
                <a16:creationId xmlns:a16="http://schemas.microsoft.com/office/drawing/2014/main" id="{0620AC6C-54A1-5044-A6C1-5AD5741E9302}"/>
              </a:ext>
            </a:extLst>
          </p:cNvPr>
          <p:cNvPicPr>
            <a:picLocks noChangeAspect="1"/>
          </p:cNvPicPr>
          <p:nvPr/>
        </p:nvPicPr>
        <p:blipFill>
          <a:blip r:embed="rId2"/>
          <a:stretch>
            <a:fillRect/>
          </a:stretch>
        </p:blipFill>
        <p:spPr>
          <a:xfrm>
            <a:off x="958059" y="1879815"/>
            <a:ext cx="10887075" cy="4895850"/>
          </a:xfrm>
          <a:prstGeom prst="rect">
            <a:avLst/>
          </a:prstGeom>
        </p:spPr>
      </p:pic>
    </p:spTree>
    <p:extLst>
      <p:ext uri="{BB962C8B-B14F-4D97-AF65-F5344CB8AC3E}">
        <p14:creationId xmlns:p14="http://schemas.microsoft.com/office/powerpoint/2010/main" val="3670226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508491" y="1090548"/>
            <a:ext cx="9639097" cy="5339923"/>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Section 1 – </a:t>
            </a:r>
            <a:r>
              <a:rPr lang="en-GB" sz="1100" b="1" u="sng" dirty="0">
                <a:latin typeface="Arial" panose="020B0604020202020204" pitchFamily="34" charset="0"/>
                <a:cs typeface="Arial" panose="020B0604020202020204" pitchFamily="34" charset="0"/>
              </a:rPr>
              <a:t>Overview &amp; Headlines</a:t>
            </a: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Section 2  - </a:t>
            </a:r>
            <a:r>
              <a:rPr lang="en-GB" sz="1100" b="1" u="sng" dirty="0">
                <a:latin typeface="Arial" panose="020B0604020202020204" pitchFamily="34" charset="0"/>
                <a:cs typeface="Arial" panose="020B0604020202020204" pitchFamily="34" charset="0"/>
              </a:rPr>
              <a:t>Performance</a:t>
            </a:r>
            <a:r>
              <a:rPr lang="en-GB" sz="1100" b="1" dirty="0">
                <a:latin typeface="Arial" panose="020B0604020202020204" pitchFamily="34" charset="0"/>
                <a:cs typeface="Arial" panose="020B0604020202020204" pitchFamily="34" charset="0"/>
              </a:rPr>
              <a:t>	</a:t>
            </a:r>
          </a:p>
          <a:p>
            <a:r>
              <a:rPr lang="en-GB" sz="1100" b="1" dirty="0">
                <a:latin typeface="Arial" panose="020B0604020202020204" pitchFamily="34" charset="0"/>
                <a:cs typeface="Arial" panose="020B0604020202020204" pitchFamily="34" charset="0"/>
              </a:rPr>
              <a:t>                     Key SOMs Indicators </a:t>
            </a:r>
          </a:p>
          <a:p>
            <a:r>
              <a:rPr lang="en-GB" sz="1100" b="1" dirty="0">
                <a:latin typeface="Arial" panose="020B0604020202020204" pitchFamily="34" charset="0"/>
                <a:cs typeface="Arial" panose="020B0604020202020204" pitchFamily="34" charset="0"/>
              </a:rPr>
              <a:t>                     Unscheduled Care – </a:t>
            </a:r>
            <a:r>
              <a:rPr lang="en-GB" sz="1100" dirty="0">
                <a:latin typeface="Arial" panose="020B0604020202020204" pitchFamily="34" charset="0"/>
                <a:cs typeface="Arial" panose="020B0604020202020204" pitchFamily="34" charset="0"/>
              </a:rPr>
              <a:t>Patients not waiting in ED</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12 Hr delays, Delayed discharges and Hip Fractures</a:t>
            </a:r>
          </a:p>
          <a:p>
            <a:r>
              <a:rPr lang="en-GB" sz="1100" b="1" dirty="0">
                <a:latin typeface="Arial" panose="020B0604020202020204" pitchFamily="34" charset="0"/>
                <a:cs typeface="Arial" panose="020B0604020202020204" pitchFamily="34" charset="0"/>
              </a:rPr>
              <a:t>                     Scheduled Care – </a:t>
            </a:r>
            <a:r>
              <a:rPr lang="en-GB" sz="1100" dirty="0">
                <a:latin typeface="Arial" panose="020B0604020202020204" pitchFamily="34" charset="0"/>
                <a:cs typeface="Arial" panose="020B0604020202020204" pitchFamily="34" charset="0"/>
              </a:rPr>
              <a:t>DNA rates, theatres</a:t>
            </a:r>
          </a:p>
          <a:p>
            <a:r>
              <a:rPr lang="en-GB" sz="1100" b="1" dirty="0">
                <a:latin typeface="Arial" panose="020B0604020202020204" pitchFamily="34" charset="0"/>
                <a:cs typeface="Arial" panose="020B0604020202020204" pitchFamily="34" charset="0"/>
              </a:rPr>
              <a:t>                     Community Care – </a:t>
            </a:r>
            <a:r>
              <a:rPr lang="en-GB" sz="1100" dirty="0">
                <a:latin typeface="Arial" panose="020B0604020202020204" pitchFamily="34" charset="0"/>
                <a:cs typeface="Arial" panose="020B0604020202020204" pitchFamily="34" charset="0"/>
              </a:rPr>
              <a:t>unmet need, direct payments, unallocated cases</a:t>
            </a: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Section 3 -</a:t>
            </a:r>
            <a:r>
              <a:rPr lang="en-GB" sz="1100" dirty="0">
                <a:latin typeface="Arial" panose="020B0604020202020204" pitchFamily="34" charset="0"/>
                <a:cs typeface="Arial" panose="020B0604020202020204" pitchFamily="34" charset="0"/>
              </a:rPr>
              <a:t> </a:t>
            </a:r>
            <a:r>
              <a:rPr lang="en-GB" sz="1100" b="1" u="sng" dirty="0">
                <a:latin typeface="Arial" panose="020B0604020202020204" pitchFamily="34" charset="0"/>
                <a:cs typeface="Arial" panose="020B0604020202020204" pitchFamily="34" charset="0"/>
              </a:rPr>
              <a:t>Efficiency &amp; Productivity</a:t>
            </a:r>
          </a:p>
          <a:p>
            <a:r>
              <a:rPr lang="en-GB" sz="1100" b="1" dirty="0">
                <a:latin typeface="Arial" panose="020B0604020202020204" pitchFamily="34" charset="0"/>
                <a:cs typeface="Arial" panose="020B0604020202020204" pitchFamily="34" charset="0"/>
              </a:rPr>
              <a:t>                    Key SOMs Indicators</a:t>
            </a:r>
          </a:p>
          <a:p>
            <a:r>
              <a:rPr lang="en-GB" sz="1100" b="1" dirty="0">
                <a:latin typeface="Arial" panose="020B0604020202020204" pitchFamily="34" charset="0"/>
                <a:cs typeface="Arial" panose="020B0604020202020204" pitchFamily="34" charset="0"/>
              </a:rPr>
              <a:t>                    Scheduled Care – </a:t>
            </a:r>
            <a:r>
              <a:rPr lang="en-GB" sz="1100" dirty="0">
                <a:latin typeface="Arial" panose="020B0604020202020204" pitchFamily="34" charset="0"/>
                <a:cs typeface="Arial" panose="020B0604020202020204" pitchFamily="34" charset="0"/>
              </a:rPr>
              <a:t>average </a:t>
            </a:r>
            <a:r>
              <a:rPr lang="en-GB" sz="1100" dirty="0" err="1">
                <a:latin typeface="Arial" panose="020B0604020202020204" pitchFamily="34" charset="0"/>
                <a:cs typeface="Arial" panose="020B0604020202020204" pitchFamily="34" charset="0"/>
              </a:rPr>
              <a:t>LoS</a:t>
            </a:r>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                    </a:t>
            </a:r>
          </a:p>
          <a:p>
            <a:r>
              <a:rPr lang="en-GB" sz="1100" b="1" dirty="0">
                <a:latin typeface="Arial" panose="020B0604020202020204" pitchFamily="34" charset="0"/>
                <a:cs typeface="Arial" panose="020B0604020202020204" pitchFamily="34" charset="0"/>
              </a:rPr>
              <a:t>Section 4 – </a:t>
            </a:r>
            <a:r>
              <a:rPr lang="en-GB" sz="1100" b="1" u="sng" dirty="0">
                <a:latin typeface="Arial" panose="020B0604020202020204" pitchFamily="34" charset="0"/>
                <a:cs typeface="Arial" panose="020B0604020202020204" pitchFamily="34" charset="0"/>
              </a:rPr>
              <a:t>Access Improvements </a:t>
            </a:r>
          </a:p>
          <a:p>
            <a:r>
              <a:rPr lang="en-GB" sz="1100" b="1" dirty="0">
                <a:latin typeface="Arial" panose="020B0604020202020204" pitchFamily="34" charset="0"/>
                <a:cs typeface="Arial" panose="020B0604020202020204" pitchFamily="34" charset="0"/>
              </a:rPr>
              <a:t>                    Key SOMs Indicators</a:t>
            </a:r>
          </a:p>
          <a:p>
            <a:r>
              <a:rPr lang="en-GB" sz="1100" b="1" dirty="0">
                <a:latin typeface="Arial" panose="020B0604020202020204" pitchFamily="34" charset="0"/>
                <a:cs typeface="Arial" panose="020B0604020202020204" pitchFamily="34" charset="0"/>
              </a:rPr>
              <a:t>                    Elective Care – </a:t>
            </a:r>
            <a:r>
              <a:rPr lang="en-GB" sz="1100" dirty="0">
                <a:latin typeface="Arial" panose="020B0604020202020204" pitchFamily="34" charset="0"/>
                <a:cs typeface="Arial" panose="020B0604020202020204" pitchFamily="34" charset="0"/>
              </a:rPr>
              <a:t>outpatient, diagnostic, Inpatient/</a:t>
            </a:r>
            <a:r>
              <a:rPr lang="en-GB" sz="1100" dirty="0" err="1">
                <a:latin typeface="Arial" panose="020B0604020202020204" pitchFamily="34" charset="0"/>
                <a:cs typeface="Arial" panose="020B0604020202020204" pitchFamily="34" charset="0"/>
              </a:rPr>
              <a:t>Daycase</a:t>
            </a:r>
            <a:r>
              <a:rPr lang="en-GB" sz="1100" dirty="0">
                <a:latin typeface="Arial" panose="020B0604020202020204" pitchFamily="34" charset="0"/>
                <a:cs typeface="Arial" panose="020B0604020202020204" pitchFamily="34" charset="0"/>
              </a:rPr>
              <a:t>, AHP waits</a:t>
            </a:r>
          </a:p>
          <a:p>
            <a:r>
              <a:rPr lang="en-GB" sz="1100" b="1" dirty="0">
                <a:latin typeface="Arial" panose="020B0604020202020204" pitchFamily="34" charset="0"/>
                <a:cs typeface="Arial" panose="020B0604020202020204" pitchFamily="34" charset="0"/>
              </a:rPr>
              <a:t>                    Cancer Services – </a:t>
            </a:r>
            <a:r>
              <a:rPr lang="en-GB" sz="1100" dirty="0">
                <a:latin typeface="Arial" panose="020B0604020202020204" pitchFamily="34" charset="0"/>
                <a:cs typeface="Arial" panose="020B0604020202020204" pitchFamily="34" charset="0"/>
              </a:rPr>
              <a:t>14</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31 &amp; 62 day targets (14 day is a regional position)</a:t>
            </a:r>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                    Unscheduled Care – </a:t>
            </a:r>
            <a:r>
              <a:rPr lang="en-GB" sz="1100" dirty="0">
                <a:latin typeface="Arial" panose="020B0604020202020204" pitchFamily="34" charset="0"/>
                <a:cs typeface="Arial" panose="020B0604020202020204" pitchFamily="34" charset="0"/>
              </a:rPr>
              <a:t>ED 4hr performance</a:t>
            </a:r>
          </a:p>
          <a:p>
            <a:r>
              <a:rPr lang="en-GB" sz="1100" b="1" dirty="0">
                <a:latin typeface="Arial" panose="020B0604020202020204" pitchFamily="34" charset="0"/>
                <a:cs typeface="Arial" panose="020B0604020202020204" pitchFamily="34" charset="0"/>
              </a:rPr>
              <a:t>                    Mental Health Services – </a:t>
            </a:r>
            <a:r>
              <a:rPr lang="en-GB" sz="1100" dirty="0">
                <a:latin typeface="Arial" panose="020B0604020202020204" pitchFamily="34" charset="0"/>
                <a:cs typeface="Arial" panose="020B0604020202020204" pitchFamily="34" charset="0"/>
              </a:rPr>
              <a:t>9 &amp; 13 week waits</a:t>
            </a:r>
          </a:p>
          <a:p>
            <a:r>
              <a:rPr lang="en-GB" sz="1100" b="1" dirty="0">
                <a:latin typeface="Arial" panose="020B0604020202020204" pitchFamily="34" charset="0"/>
                <a:cs typeface="Arial" panose="020B0604020202020204" pitchFamily="34" charset="0"/>
              </a:rPr>
              <a:t>                    Cancer monthly activity</a:t>
            </a:r>
          </a:p>
          <a:p>
            <a:r>
              <a:rPr lang="en-GB" sz="1100" b="1" dirty="0">
                <a:latin typeface="Arial" panose="020B0604020202020204" pitchFamily="34" charset="0"/>
                <a:cs typeface="Arial" panose="020B0604020202020204" pitchFamily="34" charset="0"/>
              </a:rPr>
              <a:t>                    Waiting list summaries, Backlog clearance &amp; Validation</a:t>
            </a:r>
          </a:p>
          <a:p>
            <a:r>
              <a:rPr lang="en-GB" sz="1100" b="1" u="sng" dirty="0">
                <a:latin typeface="Arial" panose="020B0604020202020204" pitchFamily="34" charset="0"/>
                <a:cs typeface="Arial" panose="020B0604020202020204" pitchFamily="34" charset="0"/>
              </a:rPr>
              <a:t>                      </a:t>
            </a:r>
            <a:r>
              <a:rPr lang="en-GB" sz="1100" b="1" dirty="0">
                <a:latin typeface="Arial" panose="020B0604020202020204" pitchFamily="34" charset="0"/>
                <a:cs typeface="Arial" panose="020B0604020202020204" pitchFamily="34" charset="0"/>
              </a:rPr>
              <a:t>                   </a:t>
            </a:r>
          </a:p>
          <a:p>
            <a:r>
              <a:rPr lang="en-GB" sz="1100" b="1" dirty="0">
                <a:latin typeface="Arial" panose="020B0604020202020204" pitchFamily="34" charset="0"/>
                <a:cs typeface="Arial" panose="020B0604020202020204" pitchFamily="34" charset="0"/>
              </a:rPr>
              <a:t>Section 5 - </a:t>
            </a:r>
            <a:r>
              <a:rPr lang="en-GB" sz="1100" b="1" u="sng" dirty="0">
                <a:latin typeface="Arial" panose="020B0604020202020204" pitchFamily="34" charset="0"/>
                <a:cs typeface="Arial" panose="020B0604020202020204" pitchFamily="34" charset="0"/>
              </a:rPr>
              <a:t>Experience</a:t>
            </a:r>
          </a:p>
          <a:p>
            <a:r>
              <a:rPr lang="en-GB" sz="1100" b="1" dirty="0">
                <a:latin typeface="Arial" panose="020B0604020202020204" pitchFamily="34" charset="0"/>
                <a:cs typeface="Arial" panose="020B0604020202020204" pitchFamily="34" charset="0"/>
              </a:rPr>
              <a:t>                     Patient Satisfaction – </a:t>
            </a:r>
            <a:r>
              <a:rPr lang="en-GB" sz="1100" dirty="0">
                <a:latin typeface="Arial" panose="020B0604020202020204" pitchFamily="34" charset="0"/>
                <a:cs typeface="Arial" panose="020B0604020202020204" pitchFamily="34" charset="0"/>
              </a:rPr>
              <a:t>Patient Experience Surveys, Friends and Family, Complaints and Compliments </a:t>
            </a: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APPENDIX</a:t>
            </a:r>
          </a:p>
          <a:p>
            <a:pPr marL="171450" indent="-171450">
              <a:buFontTx/>
              <a:buChar char="-"/>
            </a:pPr>
            <a:r>
              <a:rPr lang="en-GB" sz="1100" b="1" dirty="0">
                <a:latin typeface="Arial" panose="020B0604020202020204" pitchFamily="34" charset="0"/>
                <a:cs typeface="Arial" panose="020B0604020202020204" pitchFamily="34" charset="0"/>
              </a:rPr>
              <a:t>System Oversight Measures Summary table (November 2025 &amp; Year to date)</a:t>
            </a:r>
          </a:p>
          <a:p>
            <a:pPr marL="171450" indent="-171450">
              <a:buFontTx/>
              <a:buChar char="-"/>
            </a:pPr>
            <a:r>
              <a:rPr lang="en-GB" sz="1100" b="1" dirty="0">
                <a:latin typeface="Arial" panose="020B0604020202020204" pitchFamily="34" charset="0"/>
                <a:cs typeface="Arial" panose="020B0604020202020204" pitchFamily="34" charset="0"/>
              </a:rPr>
              <a:t>Escalations</a:t>
            </a:r>
          </a:p>
          <a:p>
            <a:pPr marL="171450" indent="-171450">
              <a:buFontTx/>
              <a:buChar char="-"/>
            </a:pPr>
            <a:r>
              <a:rPr lang="en-GB" sz="1100" b="1" dirty="0">
                <a:latin typeface="Arial" panose="020B0604020202020204" pitchFamily="34" charset="0"/>
                <a:cs typeface="Arial" panose="020B0604020202020204" pitchFamily="34" charset="0"/>
              </a:rPr>
              <a:t>SOMs to be implemented in quarter 3</a:t>
            </a:r>
          </a:p>
          <a:p>
            <a:pPr marL="171450" indent="-171450">
              <a:buFontTx/>
              <a:buChar char="-"/>
            </a:pPr>
            <a:endParaRPr lang="en-GB" sz="1100" b="1" dirty="0">
              <a:latin typeface="Arial" panose="020B0604020202020204" pitchFamily="34" charset="0"/>
              <a:cs typeface="Arial" panose="020B0604020202020204" pitchFamily="34" charset="0"/>
            </a:endParaRPr>
          </a:p>
          <a:p>
            <a:pPr marL="171450" indent="-171450">
              <a:buFontTx/>
              <a:buChar char="-"/>
            </a:pPr>
            <a:endParaRPr lang="en-GB" sz="1100" dirty="0">
              <a:latin typeface="Arial" panose="020B0604020202020204" pitchFamily="34" charset="0"/>
              <a:cs typeface="Arial" panose="020B0604020202020204" pitchFamily="34" charset="0"/>
            </a:endParaRPr>
          </a:p>
        </p:txBody>
      </p:sp>
      <p:sp>
        <p:nvSpPr>
          <p:cNvPr id="6" name="TextBox 5"/>
          <p:cNvSpPr txBox="1"/>
          <p:nvPr/>
        </p:nvSpPr>
        <p:spPr>
          <a:xfrm>
            <a:off x="685580" y="191331"/>
            <a:ext cx="5704946" cy="707886"/>
          </a:xfrm>
          <a:prstGeom prst="rect">
            <a:avLst/>
          </a:prstGeom>
          <a:noFill/>
        </p:spPr>
        <p:txBody>
          <a:bodyPr wrap="square" rtlCol="0">
            <a:spAutoFit/>
          </a:bodyPr>
          <a:lstStyle/>
          <a:p>
            <a:r>
              <a:rPr lang="en-GB" sz="4000" b="1" dirty="0">
                <a:solidFill>
                  <a:srgbClr val="0C4A86"/>
                </a:solidFill>
                <a:latin typeface="Arial" panose="020B0604020202020204" pitchFamily="34" charset="0"/>
                <a:cs typeface="Arial" panose="020B0604020202020204" pitchFamily="34" charset="0"/>
              </a:rPr>
              <a:t>Contents</a:t>
            </a:r>
          </a:p>
        </p:txBody>
      </p:sp>
    </p:spTree>
    <p:extLst>
      <p:ext uri="{BB962C8B-B14F-4D97-AF65-F5344CB8AC3E}">
        <p14:creationId xmlns:p14="http://schemas.microsoft.com/office/powerpoint/2010/main" val="3651121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0B78F-3ECC-9021-FA53-D0349DA66A7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FB8FDC6-61DB-02CF-D271-7C85F8215635}"/>
              </a:ext>
            </a:extLst>
          </p:cNvPr>
          <p:cNvSpPr txBox="1"/>
          <p:nvPr/>
        </p:nvSpPr>
        <p:spPr>
          <a:xfrm>
            <a:off x="2526890" y="505816"/>
            <a:ext cx="7935634" cy="461665"/>
          </a:xfrm>
          <a:prstGeom prst="rect">
            <a:avLst/>
          </a:prstGeom>
          <a:noFill/>
        </p:spPr>
        <p:txBody>
          <a:bodyPr wrap="none" rtlCol="0">
            <a:spAutoFit/>
          </a:bodyPr>
          <a:lstStyle/>
          <a:p>
            <a:r>
              <a:rPr lang="en-GB" sz="2400" b="1" dirty="0">
                <a:latin typeface="Calibri" panose="020F0502020204030204" pitchFamily="34" charset="0"/>
                <a:cs typeface="Calibri" panose="020F0502020204030204" pitchFamily="34" charset="0"/>
              </a:rPr>
              <a:t>NEW CONSULTANT OUTPATIENT WAITING LIST – Belfast Trust</a:t>
            </a:r>
          </a:p>
        </p:txBody>
      </p:sp>
      <p:sp>
        <p:nvSpPr>
          <p:cNvPr id="3" name="TextBox 2">
            <a:extLst>
              <a:ext uri="{FF2B5EF4-FFF2-40B4-BE49-F238E27FC236}">
                <a16:creationId xmlns:a16="http://schemas.microsoft.com/office/drawing/2014/main" id="{C578140C-710D-D88E-B1E0-3AC155CA64BA}"/>
              </a:ext>
            </a:extLst>
          </p:cNvPr>
          <p:cNvSpPr txBox="1"/>
          <p:nvPr/>
        </p:nvSpPr>
        <p:spPr>
          <a:xfrm>
            <a:off x="974582" y="1247171"/>
            <a:ext cx="10529934" cy="646331"/>
          </a:xfrm>
          <a:prstGeom prst="rect">
            <a:avLst/>
          </a:prstGeom>
          <a:noFill/>
        </p:spPr>
        <p:txBody>
          <a:bodyPr wrap="none" rtlCol="0">
            <a:spAutoFit/>
          </a:bodyPr>
          <a:lstStyle/>
          <a:p>
            <a:r>
              <a:rPr lang="en-GB" dirty="0"/>
              <a:t>The graph below shows the reduction in the number for Outpatient projected to be waiting </a:t>
            </a:r>
            <a:r>
              <a:rPr lang="en-GB" b="1" dirty="0"/>
              <a:t>over four years</a:t>
            </a:r>
          </a:p>
          <a:p>
            <a:r>
              <a:rPr lang="en-GB" dirty="0"/>
              <a:t> by March 2026, broken down by month end from March 2025 baseline</a:t>
            </a:r>
          </a:p>
        </p:txBody>
      </p:sp>
      <p:pic>
        <p:nvPicPr>
          <p:cNvPr id="5" name="Picture 4" descr="A graph with a line and a red rectangle detailing the reduction in new consultant outpatient waiting list">
            <a:extLst>
              <a:ext uri="{FF2B5EF4-FFF2-40B4-BE49-F238E27FC236}">
                <a16:creationId xmlns:a16="http://schemas.microsoft.com/office/drawing/2014/main" id="{68289C60-ED6B-BD2D-2737-323962FEF8BA}"/>
              </a:ext>
            </a:extLst>
          </p:cNvPr>
          <p:cNvPicPr>
            <a:picLocks noChangeAspect="1"/>
          </p:cNvPicPr>
          <p:nvPr/>
        </p:nvPicPr>
        <p:blipFill>
          <a:blip r:embed="rId2"/>
          <a:stretch>
            <a:fillRect/>
          </a:stretch>
        </p:blipFill>
        <p:spPr>
          <a:xfrm>
            <a:off x="1577710" y="2065779"/>
            <a:ext cx="9597076" cy="4532195"/>
          </a:xfrm>
          <a:prstGeom prst="rect">
            <a:avLst/>
          </a:prstGeom>
        </p:spPr>
      </p:pic>
    </p:spTree>
    <p:extLst>
      <p:ext uri="{BB962C8B-B14F-4D97-AF65-F5344CB8AC3E}">
        <p14:creationId xmlns:p14="http://schemas.microsoft.com/office/powerpoint/2010/main" val="2100526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78A8E-4E6F-938E-1F31-81D99820593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52A69AF-A281-ED2D-5D71-4A6DFEB058CA}"/>
              </a:ext>
            </a:extLst>
          </p:cNvPr>
          <p:cNvSpPr txBox="1"/>
          <p:nvPr/>
        </p:nvSpPr>
        <p:spPr>
          <a:xfrm>
            <a:off x="3018578" y="434824"/>
            <a:ext cx="6452279" cy="461665"/>
          </a:xfrm>
          <a:prstGeom prst="rect">
            <a:avLst/>
          </a:prstGeom>
          <a:noFill/>
        </p:spPr>
        <p:txBody>
          <a:bodyPr wrap="none" rtlCol="0">
            <a:spAutoFit/>
          </a:bodyPr>
          <a:lstStyle/>
          <a:p>
            <a:r>
              <a:rPr lang="en-GB" sz="2400" b="1" dirty="0">
                <a:latin typeface="Calibri" panose="020F0502020204030204" pitchFamily="34" charset="0"/>
                <a:cs typeface="Calibri" panose="020F0502020204030204" pitchFamily="34" charset="0"/>
              </a:rPr>
              <a:t>INPATIENT/DAYCASE WAITING LIST – Belfast Trust</a:t>
            </a:r>
          </a:p>
        </p:txBody>
      </p:sp>
      <p:sp>
        <p:nvSpPr>
          <p:cNvPr id="3" name="TextBox 2">
            <a:extLst>
              <a:ext uri="{FF2B5EF4-FFF2-40B4-BE49-F238E27FC236}">
                <a16:creationId xmlns:a16="http://schemas.microsoft.com/office/drawing/2014/main" id="{287CDF77-B8F0-B1AF-1329-EA0A8E1C479F}"/>
              </a:ext>
            </a:extLst>
          </p:cNvPr>
          <p:cNvSpPr txBox="1"/>
          <p:nvPr/>
        </p:nvSpPr>
        <p:spPr>
          <a:xfrm>
            <a:off x="974583" y="1247171"/>
            <a:ext cx="10529160" cy="646331"/>
          </a:xfrm>
          <a:prstGeom prst="rect">
            <a:avLst/>
          </a:prstGeom>
          <a:noFill/>
        </p:spPr>
        <p:txBody>
          <a:bodyPr wrap="square" rtlCol="0">
            <a:spAutoFit/>
          </a:bodyPr>
          <a:lstStyle/>
          <a:p>
            <a:r>
              <a:rPr lang="en-GB" dirty="0"/>
              <a:t>The graph below shows the reduction in the number for Inpatient/Daycase projected to be waiting </a:t>
            </a:r>
            <a:r>
              <a:rPr lang="en-GB" b="1" dirty="0"/>
              <a:t>over four years</a:t>
            </a:r>
            <a:r>
              <a:rPr lang="en-GB" dirty="0"/>
              <a:t> by March 2026, broken down by month end from March 2025 baseline</a:t>
            </a:r>
          </a:p>
        </p:txBody>
      </p:sp>
      <p:pic>
        <p:nvPicPr>
          <p:cNvPr id="4" name="Picture 3" descr="A graph with numbers and a red rectangle detailing 40% reduction in inpatient/daycase waiting list.">
            <a:extLst>
              <a:ext uri="{FF2B5EF4-FFF2-40B4-BE49-F238E27FC236}">
                <a16:creationId xmlns:a16="http://schemas.microsoft.com/office/drawing/2014/main" id="{E2E30773-ACAE-F3B2-4711-28768186DF98}"/>
              </a:ext>
            </a:extLst>
          </p:cNvPr>
          <p:cNvPicPr>
            <a:picLocks noChangeAspect="1"/>
          </p:cNvPicPr>
          <p:nvPr/>
        </p:nvPicPr>
        <p:blipFill>
          <a:blip r:embed="rId2"/>
          <a:stretch>
            <a:fillRect/>
          </a:stretch>
        </p:blipFill>
        <p:spPr>
          <a:xfrm>
            <a:off x="1516924" y="2069408"/>
            <a:ext cx="8757785" cy="4127873"/>
          </a:xfrm>
          <a:prstGeom prst="rect">
            <a:avLst/>
          </a:prstGeom>
        </p:spPr>
      </p:pic>
    </p:spTree>
    <p:extLst>
      <p:ext uri="{BB962C8B-B14F-4D97-AF65-F5344CB8AC3E}">
        <p14:creationId xmlns:p14="http://schemas.microsoft.com/office/powerpoint/2010/main" val="2127656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15176-9236-AEA6-79A4-2C473C6A2AE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F7E975F-C1D8-0CDE-29D5-5DF1094DD2A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92"/>
            <a:ext cx="12192000" cy="6858000"/>
          </a:xfrm>
          <a:prstGeom prst="rect">
            <a:avLst/>
          </a:prstGeom>
        </p:spPr>
      </p:pic>
      <p:sp>
        <p:nvSpPr>
          <p:cNvPr id="3" name="TextBox 2">
            <a:extLst>
              <a:ext uri="{FF2B5EF4-FFF2-40B4-BE49-F238E27FC236}">
                <a16:creationId xmlns:a16="http://schemas.microsoft.com/office/drawing/2014/main" id="{2CFAFFFC-E2FD-85CE-1BFA-0353B4686E58}"/>
              </a:ext>
            </a:extLst>
          </p:cNvPr>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Waiting List Validation – Inpatients &amp; Scope as at 20</a:t>
            </a:r>
            <a:r>
              <a:rPr lang="en-GB" sz="2000" b="1" baseline="30000" dirty="0">
                <a:solidFill>
                  <a:schemeClr val="bg1"/>
                </a:solidFill>
              </a:rPr>
              <a:t>th</a:t>
            </a:r>
            <a:r>
              <a:rPr lang="en-GB" sz="2000" b="1" dirty="0">
                <a:solidFill>
                  <a:schemeClr val="bg1"/>
                </a:solidFill>
              </a:rPr>
              <a:t> November</a:t>
            </a:r>
          </a:p>
        </p:txBody>
      </p:sp>
      <p:pic>
        <p:nvPicPr>
          <p:cNvPr id="6" name="Picture 5" descr="Table detailing outcomes of patients validated for inpatients and scope.">
            <a:extLst>
              <a:ext uri="{FF2B5EF4-FFF2-40B4-BE49-F238E27FC236}">
                <a16:creationId xmlns:a16="http://schemas.microsoft.com/office/drawing/2014/main" id="{73A52EDF-BF45-76C0-B3C8-FB489F260753}"/>
              </a:ext>
            </a:extLst>
          </p:cNvPr>
          <p:cNvPicPr>
            <a:picLocks noChangeAspect="1"/>
          </p:cNvPicPr>
          <p:nvPr/>
        </p:nvPicPr>
        <p:blipFill>
          <a:blip r:embed="rId4"/>
          <a:stretch>
            <a:fillRect/>
          </a:stretch>
        </p:blipFill>
        <p:spPr>
          <a:xfrm>
            <a:off x="1690687" y="1385887"/>
            <a:ext cx="8810625" cy="4086225"/>
          </a:xfrm>
          <a:prstGeom prst="rect">
            <a:avLst/>
          </a:prstGeom>
        </p:spPr>
      </p:pic>
    </p:spTree>
    <p:extLst>
      <p:ext uri="{BB962C8B-B14F-4D97-AF65-F5344CB8AC3E}">
        <p14:creationId xmlns:p14="http://schemas.microsoft.com/office/powerpoint/2010/main" val="2840599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ED4AB-6DC4-A837-5989-42411A297133}"/>
            </a:ext>
          </a:extLst>
        </p:cNvPr>
        <p:cNvGrpSpPr/>
        <p:nvPr/>
      </p:nvGrpSpPr>
      <p:grpSpPr>
        <a:xfrm>
          <a:off x="0" y="0"/>
          <a:ext cx="0" cy="0"/>
          <a:chOff x="0" y="0"/>
          <a:chExt cx="0" cy="0"/>
        </a:xfrm>
      </p:grpSpPr>
      <p:pic>
        <p:nvPicPr>
          <p:cNvPr id="4" name="Picture 3" descr="Table of waiting list validation outcomes for outpatients.">
            <a:extLst>
              <a:ext uri="{FF2B5EF4-FFF2-40B4-BE49-F238E27FC236}">
                <a16:creationId xmlns:a16="http://schemas.microsoft.com/office/drawing/2014/main" id="{47912BBE-1B71-67B0-DAC6-30073E9661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1D922B64-DF89-EC78-A3B6-03143214487A}"/>
              </a:ext>
            </a:extLst>
          </p:cNvPr>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Waiting List Validation – Outpatient as at 1</a:t>
            </a:r>
            <a:r>
              <a:rPr lang="en-GB" sz="2000" b="1" baseline="30000" dirty="0">
                <a:solidFill>
                  <a:schemeClr val="bg1"/>
                </a:solidFill>
              </a:rPr>
              <a:t>st</a:t>
            </a:r>
            <a:r>
              <a:rPr lang="en-GB" sz="2000" b="1" dirty="0">
                <a:solidFill>
                  <a:schemeClr val="bg1"/>
                </a:solidFill>
              </a:rPr>
              <a:t> December </a:t>
            </a:r>
          </a:p>
        </p:txBody>
      </p:sp>
      <p:pic>
        <p:nvPicPr>
          <p:cNvPr id="7" name="Picture 6" descr="Table detailing outcomes of patients validated for outpatients">
            <a:extLst>
              <a:ext uri="{FF2B5EF4-FFF2-40B4-BE49-F238E27FC236}">
                <a16:creationId xmlns:a16="http://schemas.microsoft.com/office/drawing/2014/main" id="{C5720B41-5D3F-2D3B-F923-886D35C0410D}"/>
              </a:ext>
            </a:extLst>
          </p:cNvPr>
          <p:cNvPicPr>
            <a:picLocks noChangeAspect="1"/>
          </p:cNvPicPr>
          <p:nvPr/>
        </p:nvPicPr>
        <p:blipFill>
          <a:blip r:embed="rId4"/>
          <a:stretch>
            <a:fillRect/>
          </a:stretch>
        </p:blipFill>
        <p:spPr>
          <a:xfrm>
            <a:off x="1323975" y="590550"/>
            <a:ext cx="9544050" cy="5676900"/>
          </a:xfrm>
          <a:prstGeom prst="rect">
            <a:avLst/>
          </a:prstGeom>
        </p:spPr>
      </p:pic>
    </p:spTree>
    <p:extLst>
      <p:ext uri="{BB962C8B-B14F-4D97-AF65-F5344CB8AC3E}">
        <p14:creationId xmlns:p14="http://schemas.microsoft.com/office/powerpoint/2010/main" val="4254415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atient satisfaction report for Belfast Health &amp; Social Care Trust covering November 2025, based on 678 surveys. The left section summarizes key points: 6,430 surveys completed from April to November 2025; 99% of 678 adult inpatients were extremely likely to recommend their ward; overall satisfaction remains at 99%. Highest scoring domains: Medicine and Cleanliness (9.98), Kindness &amp; Compassion and Nurses/Midwives (9.97). Noise at Night scored lowest at 9.60. The divisional ranking table shows Cancer &amp; Specialist Medicine ranked first (9.99 satisfaction, 96 surveys), followed by Maternity, Dental &amp; Sexual Health Services (9.98), and Adult Social Work (9.93). Overall trust score: 9.91. The right section lists domain scores: Cleanliness and Medicine (9.98), Nurses/Midwives and Kindness &amp; Compassion (9.97), Respect &amp; Dignity and Doctors (9.95), Noise at Night lowest (9.60). A pie chart indicates nearly all respondents were extremely likely to recommend the service.">
            <a:extLst>
              <a:ext uri="{FF2B5EF4-FFF2-40B4-BE49-F238E27FC236}">
                <a16:creationId xmlns:a16="http://schemas.microsoft.com/office/drawing/2014/main" id="{BD787E55-CA17-D3D7-1781-D11DF0243A9D}"/>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3501239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719"/>
          </a:xfrm>
        </p:spPr>
        <p:txBody>
          <a:bodyPr>
            <a:normAutofit fontScale="90000"/>
          </a:bodyPr>
          <a:lstStyle/>
          <a:p>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85017530"/>
              </p:ext>
            </p:extLst>
          </p:nvPr>
        </p:nvGraphicFramePr>
        <p:xfrm>
          <a:off x="237392" y="628151"/>
          <a:ext cx="11746525" cy="5990941"/>
        </p:xfrm>
        <a:graphic>
          <a:graphicData uri="http://schemas.openxmlformats.org/drawingml/2006/table">
            <a:tbl>
              <a:tblPr firstRow="1" bandRow="1">
                <a:tableStyleId>{5C22544A-7EE6-4342-B048-85BDC9FD1C3A}</a:tableStyleId>
              </a:tblPr>
              <a:tblGrid>
                <a:gridCol w="1224666">
                  <a:extLst>
                    <a:ext uri="{9D8B030D-6E8A-4147-A177-3AD203B41FA5}">
                      <a16:colId xmlns:a16="http://schemas.microsoft.com/office/drawing/2014/main" val="1785197159"/>
                    </a:ext>
                  </a:extLst>
                </a:gridCol>
                <a:gridCol w="10521859">
                  <a:extLst>
                    <a:ext uri="{9D8B030D-6E8A-4147-A177-3AD203B41FA5}">
                      <a16:colId xmlns:a16="http://schemas.microsoft.com/office/drawing/2014/main" val="658812486"/>
                    </a:ext>
                  </a:extLst>
                </a:gridCol>
              </a:tblGrid>
              <a:tr h="306426">
                <a:tc>
                  <a:txBody>
                    <a:bodyPr/>
                    <a:lstStyle/>
                    <a:p>
                      <a:r>
                        <a:rPr lang="en-GB" sz="1200" dirty="0">
                          <a:solidFill>
                            <a:schemeClr val="bg1"/>
                          </a:solidFill>
                        </a:rPr>
                        <a:t>Service Area</a:t>
                      </a:r>
                    </a:p>
                  </a:txBody>
                  <a:tcPr/>
                </a:tc>
                <a:tc>
                  <a:txBody>
                    <a:bodyPr/>
                    <a:lstStyle/>
                    <a:p>
                      <a:r>
                        <a:rPr lang="en-GB" sz="1200" dirty="0"/>
                        <a:t>NOTE:  This information</a:t>
                      </a:r>
                      <a:r>
                        <a:rPr lang="en-GB" sz="1200" baseline="0" dirty="0"/>
                        <a:t> is produced quarterly</a:t>
                      </a:r>
                      <a:endParaRPr lang="en-GB" sz="1200" dirty="0"/>
                    </a:p>
                  </a:txBody>
                  <a:tcPr/>
                </a:tc>
                <a:extLst>
                  <a:ext uri="{0D108BD9-81ED-4DB2-BD59-A6C34878D82A}">
                    <a16:rowId xmlns:a16="http://schemas.microsoft.com/office/drawing/2014/main" val="723774029"/>
                  </a:ext>
                </a:extLst>
              </a:tr>
              <a:tr h="2913523">
                <a:tc>
                  <a:txBody>
                    <a:bodyPr/>
                    <a:lstStyle/>
                    <a:p>
                      <a:r>
                        <a:rPr lang="en-GB" sz="1100" b="1" dirty="0" err="1"/>
                        <a:t>Datix</a:t>
                      </a:r>
                      <a:r>
                        <a:rPr lang="en-GB" sz="1100" b="1" dirty="0"/>
                        <a:t> – Complaints and Compliments</a:t>
                      </a:r>
                    </a:p>
                    <a:p>
                      <a:endParaRPr lang="en-GB" sz="1100" b="1" dirty="0"/>
                    </a:p>
                  </a:txBody>
                  <a:tcPr marL="60960" marR="60960" marT="30480" marB="30480"/>
                </a:tc>
                <a:tc>
                  <a:txBody>
                    <a:bodyPr/>
                    <a:lstStyle/>
                    <a:p>
                      <a:r>
                        <a:rPr lang="en-GB" sz="1100" dirty="0"/>
                        <a:t>                                                                                         </a:t>
                      </a:r>
                      <a:r>
                        <a:rPr lang="en-GB" sz="1100" b="1" u="sng" dirty="0"/>
                        <a:t>High Risk Top Subjects </a:t>
                      </a:r>
                      <a:r>
                        <a:rPr lang="en-GB" sz="1100" b="1" u="sng" dirty="0" err="1"/>
                        <a:t>Trustwide</a:t>
                      </a:r>
                      <a:r>
                        <a:rPr lang="en-GB" sz="1100" b="1" u="sng" dirty="0"/>
                        <a:t> April 2020 – September</a:t>
                      </a:r>
                      <a:r>
                        <a:rPr lang="en-GB" sz="1100" b="1" u="sng" baseline="0" dirty="0"/>
                        <a:t> </a:t>
                      </a:r>
                      <a:r>
                        <a:rPr lang="en-GB" sz="1100" b="1" u="sng" dirty="0"/>
                        <a:t>2025</a:t>
                      </a:r>
                    </a:p>
                    <a:p>
                      <a:endParaRPr lang="en-GB" sz="1100" b="1" u="sng" dirty="0"/>
                    </a:p>
                    <a:p>
                      <a:endParaRPr lang="en-GB" sz="1100" b="1" u="sng" dirty="0"/>
                    </a:p>
                    <a:p>
                      <a:endParaRPr lang="en-GB" sz="1100" b="1" u="sng" dirty="0"/>
                    </a:p>
                    <a:p>
                      <a:endParaRPr lang="en-GB" sz="1100" b="1" u="sng" dirty="0"/>
                    </a:p>
                    <a:p>
                      <a:endParaRPr lang="en-GB" sz="1100" b="1" u="sng" dirty="0"/>
                    </a:p>
                    <a:p>
                      <a:endParaRPr lang="en-GB" sz="1100" b="1" u="sng" dirty="0"/>
                    </a:p>
                    <a:p>
                      <a:endParaRPr lang="en-GB" sz="1100" b="1" u="sng" dirty="0"/>
                    </a:p>
                    <a:p>
                      <a:endParaRPr lang="en-GB" sz="1100" b="1" u="sng" dirty="0"/>
                    </a:p>
                    <a:p>
                      <a:endParaRPr lang="en-GB" sz="1100" b="1" u="sng" dirty="0"/>
                    </a:p>
                    <a:p>
                      <a:endParaRPr lang="en-GB" sz="1100" b="1" u="sng" dirty="0"/>
                    </a:p>
                    <a:p>
                      <a:endParaRPr lang="en-GB" sz="1100" b="1" u="sng" dirty="0"/>
                    </a:p>
                    <a:p>
                      <a:endParaRPr lang="en-GB" sz="11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u="none" kern="1200" baseline="0" dirty="0">
                          <a:solidFill>
                            <a:schemeClr val="dk1"/>
                          </a:solidFill>
                          <a:effectLst/>
                          <a:latin typeface="+mn-lt"/>
                          <a:ea typeface="+mn-ea"/>
                          <a:cs typeface="+mn-cs"/>
                        </a:rPr>
                        <a:t>                                                     </a:t>
                      </a:r>
                      <a:endParaRPr lang="en-GB" sz="1100" b="1" u="sng" dirty="0"/>
                    </a:p>
                  </a:txBody>
                  <a:tcPr marL="60960" marR="60960" marT="30480" marB="30480"/>
                </a:tc>
                <a:extLst>
                  <a:ext uri="{0D108BD9-81ED-4DB2-BD59-A6C34878D82A}">
                    <a16:rowId xmlns:a16="http://schemas.microsoft.com/office/drawing/2014/main" val="3385742702"/>
                  </a:ext>
                </a:extLst>
              </a:tr>
              <a:tr h="2770992">
                <a:tc>
                  <a:txBody>
                    <a:bodyPr/>
                    <a:lstStyle/>
                    <a:p>
                      <a:endParaRPr lang="en-GB" sz="1100" b="1"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                                                                                                   </a:t>
                      </a:r>
                      <a:r>
                        <a:rPr lang="en-GB" sz="1100" b="1" u="sng" kern="1200" dirty="0">
                          <a:solidFill>
                            <a:schemeClr val="dk1"/>
                          </a:solidFill>
                          <a:effectLst/>
                          <a:latin typeface="+mn-lt"/>
                          <a:ea typeface="+mn-ea"/>
                          <a:cs typeface="+mn-cs"/>
                        </a:rPr>
                        <a:t>All grades Top Subjects </a:t>
                      </a:r>
                      <a:r>
                        <a:rPr lang="en-GB" sz="1100" b="1" u="sng" kern="1200" dirty="0" err="1">
                          <a:solidFill>
                            <a:schemeClr val="dk1"/>
                          </a:solidFill>
                          <a:effectLst/>
                          <a:latin typeface="+mn-lt"/>
                          <a:ea typeface="+mn-ea"/>
                          <a:cs typeface="+mn-cs"/>
                        </a:rPr>
                        <a:t>Trustwide</a:t>
                      </a:r>
                      <a:r>
                        <a:rPr lang="en-GB" sz="1100" b="1" u="sng" kern="1200" dirty="0">
                          <a:solidFill>
                            <a:schemeClr val="dk1"/>
                          </a:solidFill>
                          <a:effectLst/>
                          <a:latin typeface="+mn-lt"/>
                          <a:ea typeface="+mn-ea"/>
                          <a:cs typeface="+mn-cs"/>
                        </a:rPr>
                        <a:t> April 2020 – September 2025</a:t>
                      </a:r>
                      <a:endParaRPr lang="en-GB" sz="1100" u="sng" kern="1200" dirty="0">
                        <a:solidFill>
                          <a:schemeClr val="dk1"/>
                        </a:solidFill>
                        <a:effectLst/>
                        <a:latin typeface="+mn-lt"/>
                        <a:ea typeface="+mn-ea"/>
                        <a:cs typeface="+mn-cs"/>
                      </a:endParaRPr>
                    </a:p>
                    <a:p>
                      <a:endParaRPr lang="en-GB" sz="1100" dirty="0"/>
                    </a:p>
                  </a:txBody>
                  <a:tcPr marL="60960" marR="60960" marT="30480" marB="30480"/>
                </a:tc>
                <a:extLst>
                  <a:ext uri="{0D108BD9-81ED-4DB2-BD59-A6C34878D82A}">
                    <a16:rowId xmlns:a16="http://schemas.microsoft.com/office/drawing/2014/main" val="803800115"/>
                  </a:ext>
                </a:extLst>
              </a:tr>
            </a:tbl>
          </a:graphicData>
        </a:graphic>
      </p:graphicFrame>
      <p:sp>
        <p:nvSpPr>
          <p:cNvPr id="15" name="TextBox 14"/>
          <p:cNvSpPr txBox="1"/>
          <p:nvPr/>
        </p:nvSpPr>
        <p:spPr>
          <a:xfrm>
            <a:off x="237392" y="147817"/>
            <a:ext cx="11746525" cy="400110"/>
          </a:xfrm>
          <a:prstGeom prst="rect">
            <a:avLst/>
          </a:prstGeom>
          <a:solidFill>
            <a:srgbClr val="0B8697"/>
          </a:solidFill>
        </p:spPr>
        <p:txBody>
          <a:bodyPr wrap="square" rtlCol="0">
            <a:spAutoFit/>
          </a:bodyPr>
          <a:lstStyle/>
          <a:p>
            <a:r>
              <a:rPr lang="en-GB" sz="2000" b="1" dirty="0">
                <a:solidFill>
                  <a:schemeClr val="bg1"/>
                </a:solidFill>
              </a:rPr>
              <a:t>Section 5 – Patient Satisfaction </a:t>
            </a:r>
          </a:p>
        </p:txBody>
      </p:sp>
      <p:pic>
        <p:nvPicPr>
          <p:cNvPr id="5" name="Picture 4" descr="A stacked bar chart showing quarterly complaint categories from 2020 to Quarter 2 of 2025. Each bar represents a quarter and is divided into five color-coded segments:&#10;&#10;Red: Communication/Information&#10;Cyan: Quality of Treatment and Care&#10;Purple: Staff Attitude/Behaviour&#10;Beige: Waiting List, Delay/Cancellation of Outpatient Appointments&#10;Yellow: Quantity of Treatment and Care&#10;&#10;The y-axis ranges from 0 to 600 complaints. Overall, complaints fluctuate across years, with noticeable peaks in Quarter 2 of 2022 and Quarter 4 of 2024, and the highest spike in Quarter 1 of 2025. Communication/Information and Quality of Treatment and Care consistently form the largest portions of complaints, while Quantity of Treatment and Care remains the smallest category throughout."/>
          <p:cNvPicPr>
            <a:picLocks noChangeAspect="1"/>
          </p:cNvPicPr>
          <p:nvPr/>
        </p:nvPicPr>
        <p:blipFill>
          <a:blip r:embed="rId2"/>
          <a:stretch>
            <a:fillRect/>
          </a:stretch>
        </p:blipFill>
        <p:spPr>
          <a:xfrm>
            <a:off x="3053543" y="4067895"/>
            <a:ext cx="7179782" cy="2465909"/>
          </a:xfrm>
          <a:prstGeom prst="rect">
            <a:avLst/>
          </a:prstGeom>
        </p:spPr>
      </p:pic>
      <p:pic>
        <p:nvPicPr>
          <p:cNvPr id="7" name="Picture 6" descr="Stacked bar chart of complaint categories by quarter (2020–2025), peak in Q4 2020; quality of care most frequent."/>
          <p:cNvPicPr>
            <a:picLocks noChangeAspect="1"/>
          </p:cNvPicPr>
          <p:nvPr/>
        </p:nvPicPr>
        <p:blipFill>
          <a:blip r:embed="rId3"/>
          <a:stretch>
            <a:fillRect/>
          </a:stretch>
        </p:blipFill>
        <p:spPr>
          <a:xfrm>
            <a:off x="3053543" y="1233782"/>
            <a:ext cx="7179782" cy="2531883"/>
          </a:xfrm>
          <a:prstGeom prst="rect">
            <a:avLst/>
          </a:prstGeom>
        </p:spPr>
      </p:pic>
    </p:spTree>
    <p:extLst>
      <p:ext uri="{BB962C8B-B14F-4D97-AF65-F5344CB8AC3E}">
        <p14:creationId xmlns:p14="http://schemas.microsoft.com/office/powerpoint/2010/main" val="28016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89403" y="2103663"/>
            <a:ext cx="8382000" cy="1015663"/>
          </a:xfrm>
          <a:prstGeom prst="rect">
            <a:avLst/>
          </a:prstGeom>
          <a:noFill/>
        </p:spPr>
        <p:txBody>
          <a:bodyPr wrap="square" rtlCol="0">
            <a:spAutoFit/>
          </a:bodyPr>
          <a:lstStyle/>
          <a:p>
            <a:r>
              <a:rPr lang="en-GB" sz="6000" b="1" dirty="0">
                <a:solidFill>
                  <a:srgbClr val="0A4C86"/>
                </a:solidFill>
                <a:latin typeface="Arial" panose="020B0604020202020204" pitchFamily="34" charset="0"/>
                <a:cs typeface="Arial" panose="020B0604020202020204" pitchFamily="34" charset="0"/>
              </a:rPr>
              <a:t>Appendix </a:t>
            </a:r>
          </a:p>
        </p:txBody>
      </p:sp>
    </p:spTree>
    <p:extLst>
      <p:ext uri="{BB962C8B-B14F-4D97-AF65-F5344CB8AC3E}">
        <p14:creationId xmlns:p14="http://schemas.microsoft.com/office/powerpoint/2010/main" val="2468657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369" y="911468"/>
            <a:ext cx="11525064" cy="5619961"/>
          </a:xfrm>
          <a:prstGeom prst="rect">
            <a:avLst/>
          </a:prstGeom>
        </p:spPr>
      </p:pic>
      <p:sp>
        <p:nvSpPr>
          <p:cNvPr id="3" name="TextBox 2"/>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System Oversight Measures Indicators Summary Tables</a:t>
            </a:r>
          </a:p>
        </p:txBody>
      </p:sp>
      <p:pic>
        <p:nvPicPr>
          <p:cNvPr id="10" name="Picture 9" descr="Summary data for system oversight measures indicators: red, amber, green, not reported as confidence level red and currently not available.">
            <a:extLst>
              <a:ext uri="{FF2B5EF4-FFF2-40B4-BE49-F238E27FC236}">
                <a16:creationId xmlns:a16="http://schemas.microsoft.com/office/drawing/2014/main" id="{EED5E58F-9C4C-5DB1-A4FD-312C8710990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8367" y="911469"/>
            <a:ext cx="6905334" cy="4740011"/>
          </a:xfrm>
          <a:prstGeom prst="rect">
            <a:avLst/>
          </a:prstGeom>
        </p:spPr>
      </p:pic>
    </p:spTree>
    <p:extLst>
      <p:ext uri="{BB962C8B-B14F-4D97-AF65-F5344CB8AC3E}">
        <p14:creationId xmlns:p14="http://schemas.microsoft.com/office/powerpoint/2010/main" val="2649614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lfast Trust Logo&#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
            <a:ext cx="1526874" cy="513462"/>
          </a:xfrm>
          <a:prstGeom prst="rect">
            <a:avLst/>
          </a:prstGeom>
        </p:spPr>
      </p:pic>
      <p:sp>
        <p:nvSpPr>
          <p:cNvPr id="5" name="TextBox 4"/>
          <p:cNvSpPr txBox="1"/>
          <p:nvPr/>
        </p:nvSpPr>
        <p:spPr>
          <a:xfrm>
            <a:off x="1526876" y="29253"/>
            <a:ext cx="10941344" cy="523220"/>
          </a:xfrm>
          <a:prstGeom prst="rect">
            <a:avLst/>
          </a:prstGeom>
          <a:noFill/>
        </p:spPr>
        <p:txBody>
          <a:bodyPr wrap="square" rtlCol="0">
            <a:spAutoFit/>
          </a:bodyPr>
          <a:lstStyle/>
          <a:p>
            <a:r>
              <a:rPr lang="en-GB" sz="28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Escalations: Support &amp; Intervention Framework December 25</a:t>
            </a:r>
          </a:p>
        </p:txBody>
      </p:sp>
      <p:graphicFrame>
        <p:nvGraphicFramePr>
          <p:cNvPr id="7" name="Table 6"/>
          <p:cNvGraphicFramePr>
            <a:graphicFrameLocks noGrp="1"/>
          </p:cNvGraphicFramePr>
          <p:nvPr>
            <p:extLst>
              <p:ext uri="{D42A27DB-BD31-4B8C-83A1-F6EECF244321}">
                <p14:modId xmlns:p14="http://schemas.microsoft.com/office/powerpoint/2010/main" val="3322963433"/>
              </p:ext>
            </p:extLst>
          </p:nvPr>
        </p:nvGraphicFramePr>
        <p:xfrm>
          <a:off x="19665" y="617510"/>
          <a:ext cx="12172335" cy="2516326"/>
        </p:xfrm>
        <a:graphic>
          <a:graphicData uri="http://schemas.openxmlformats.org/drawingml/2006/table">
            <a:tbl>
              <a:tblPr firstRow="1" bandRow="1">
                <a:tableStyleId>{2D5ABB26-0587-4C30-8999-92F81FD0307C}</a:tableStyleId>
              </a:tblPr>
              <a:tblGrid>
                <a:gridCol w="2478124">
                  <a:extLst>
                    <a:ext uri="{9D8B030D-6E8A-4147-A177-3AD203B41FA5}">
                      <a16:colId xmlns:a16="http://schemas.microsoft.com/office/drawing/2014/main" val="686168601"/>
                    </a:ext>
                  </a:extLst>
                </a:gridCol>
                <a:gridCol w="2763759">
                  <a:extLst>
                    <a:ext uri="{9D8B030D-6E8A-4147-A177-3AD203B41FA5}">
                      <a16:colId xmlns:a16="http://schemas.microsoft.com/office/drawing/2014/main" val="3957180127"/>
                    </a:ext>
                  </a:extLst>
                </a:gridCol>
                <a:gridCol w="2691517">
                  <a:extLst>
                    <a:ext uri="{9D8B030D-6E8A-4147-A177-3AD203B41FA5}">
                      <a16:colId xmlns:a16="http://schemas.microsoft.com/office/drawing/2014/main" val="3993735464"/>
                    </a:ext>
                  </a:extLst>
                </a:gridCol>
                <a:gridCol w="2097023">
                  <a:extLst>
                    <a:ext uri="{9D8B030D-6E8A-4147-A177-3AD203B41FA5}">
                      <a16:colId xmlns:a16="http://schemas.microsoft.com/office/drawing/2014/main" val="1422258498"/>
                    </a:ext>
                  </a:extLst>
                </a:gridCol>
                <a:gridCol w="2141912">
                  <a:extLst>
                    <a:ext uri="{9D8B030D-6E8A-4147-A177-3AD203B41FA5}">
                      <a16:colId xmlns:a16="http://schemas.microsoft.com/office/drawing/2014/main" val="4202301904"/>
                    </a:ext>
                  </a:extLst>
                </a:gridCol>
              </a:tblGrid>
              <a:tr h="225611">
                <a:tc>
                  <a:txBody>
                    <a:bodyPr/>
                    <a:lstStyle/>
                    <a:p>
                      <a:r>
                        <a:rPr lang="en-GB" sz="1100" b="1" dirty="0">
                          <a:solidFill>
                            <a:schemeClr val="bg2">
                              <a:lumMod val="10000"/>
                            </a:schemeClr>
                          </a:solidFill>
                          <a:latin typeface="Arial" panose="020B0604020202020204" pitchFamily="34" charset="0"/>
                          <a:cs typeface="Arial" panose="020B0604020202020204" pitchFamily="34" charset="0"/>
                        </a:rPr>
                        <a:t>Level 1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1100" b="1" dirty="0">
                          <a:solidFill>
                            <a:schemeClr val="bg2">
                              <a:lumMod val="10000"/>
                            </a:schemeClr>
                          </a:solidFill>
                          <a:latin typeface="Arial" panose="020B0604020202020204" pitchFamily="34" charset="0"/>
                          <a:cs typeface="Arial" panose="020B0604020202020204" pitchFamily="34" charset="0"/>
                        </a:rPr>
                        <a:t>Level</a:t>
                      </a:r>
                      <a:r>
                        <a:rPr lang="en-GB" sz="1100" b="1" baseline="0" dirty="0">
                          <a:solidFill>
                            <a:schemeClr val="bg2">
                              <a:lumMod val="10000"/>
                            </a:schemeClr>
                          </a:solidFill>
                          <a:latin typeface="Arial" panose="020B0604020202020204" pitchFamily="34" charset="0"/>
                          <a:cs typeface="Arial" panose="020B0604020202020204" pitchFamily="34" charset="0"/>
                        </a:rPr>
                        <a:t> 2 (6)</a:t>
                      </a:r>
                      <a:endParaRPr lang="en-GB" sz="1100" b="1"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DB86"/>
                    </a:solidFill>
                  </a:tcPr>
                </a:tc>
                <a:tc>
                  <a:txBody>
                    <a:bodyPr/>
                    <a:lstStyle/>
                    <a:p>
                      <a:r>
                        <a:rPr lang="en-GB" sz="1100" b="1" dirty="0">
                          <a:solidFill>
                            <a:schemeClr val="bg2">
                              <a:lumMod val="10000"/>
                            </a:schemeClr>
                          </a:solidFill>
                          <a:latin typeface="Arial" panose="020B0604020202020204" pitchFamily="34" charset="0"/>
                          <a:cs typeface="Arial" panose="020B0604020202020204" pitchFamily="34" charset="0"/>
                        </a:rPr>
                        <a:t>Level 3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GB" sz="1100" b="1" dirty="0">
                          <a:solidFill>
                            <a:schemeClr val="bg2">
                              <a:lumMod val="10000"/>
                            </a:schemeClr>
                          </a:solidFill>
                          <a:latin typeface="Arial" panose="020B0604020202020204" pitchFamily="34" charset="0"/>
                          <a:cs typeface="Arial" panose="020B0604020202020204" pitchFamily="34" charset="0"/>
                        </a:rPr>
                        <a:t>Level</a:t>
                      </a:r>
                      <a:r>
                        <a:rPr lang="en-GB" sz="1100" b="1" baseline="0" dirty="0">
                          <a:solidFill>
                            <a:schemeClr val="bg2">
                              <a:lumMod val="10000"/>
                            </a:schemeClr>
                          </a:solidFill>
                          <a:latin typeface="Arial" panose="020B0604020202020204" pitchFamily="34" charset="0"/>
                          <a:cs typeface="Arial" panose="020B0604020202020204" pitchFamily="34" charset="0"/>
                        </a:rPr>
                        <a:t> 4 (0)</a:t>
                      </a:r>
                      <a:endParaRPr lang="en-GB" sz="1100" b="1"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1100" b="1" dirty="0">
                          <a:solidFill>
                            <a:schemeClr val="bg2">
                              <a:lumMod val="10000"/>
                            </a:schemeClr>
                          </a:solidFill>
                          <a:latin typeface="Arial" panose="020B0604020202020204" pitchFamily="34" charset="0"/>
                          <a:cs typeface="Arial" panose="020B0604020202020204" pitchFamily="34" charset="0"/>
                        </a:rPr>
                        <a:t>Level</a:t>
                      </a:r>
                      <a:r>
                        <a:rPr lang="en-GB" sz="1100" b="1" baseline="0" dirty="0">
                          <a:solidFill>
                            <a:schemeClr val="bg2">
                              <a:lumMod val="10000"/>
                            </a:schemeClr>
                          </a:solidFill>
                          <a:latin typeface="Arial" panose="020B0604020202020204" pitchFamily="34" charset="0"/>
                          <a:cs typeface="Arial" panose="020B0604020202020204" pitchFamily="34" charset="0"/>
                        </a:rPr>
                        <a:t> 5 (1)</a:t>
                      </a:r>
                      <a:endParaRPr lang="en-GB" sz="1100" b="1"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727392446"/>
                  </a:ext>
                </a:extLst>
              </a:tr>
              <a:tr h="232626">
                <a:tc>
                  <a:txBody>
                    <a:bodyPr/>
                    <a:lstStyle/>
                    <a:p>
                      <a:r>
                        <a:rPr lang="en-GB" sz="1100" dirty="0">
                          <a:latin typeface="Arial" panose="020B0604020202020204" pitchFamily="34" charset="0"/>
                          <a:cs typeface="Arial" panose="020B0604020202020204" pitchFamily="34" charset="0"/>
                        </a:rPr>
                        <a:t>Cleft</a:t>
                      </a:r>
                      <a:r>
                        <a:rPr lang="en-GB" sz="1100" baseline="0" dirty="0">
                          <a:latin typeface="Arial" panose="020B0604020202020204" pitchFamily="34" charset="0"/>
                          <a:cs typeface="Arial" panose="020B0604020202020204" pitchFamily="34" charset="0"/>
                        </a:rPr>
                        <a:t> lip and palate</a:t>
                      </a: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1100" dirty="0">
                          <a:latin typeface="Arial" panose="020B0604020202020204" pitchFamily="34" charset="0"/>
                          <a:cs typeface="Arial" panose="020B0604020202020204" pitchFamily="34" charset="0"/>
                        </a:rPr>
                        <a:t>Serious</a:t>
                      </a:r>
                      <a:r>
                        <a:rPr lang="en-GB" sz="1100" baseline="0" dirty="0">
                          <a:latin typeface="Arial" panose="020B0604020202020204" pitchFamily="34" charset="0"/>
                          <a:cs typeface="Arial" panose="020B0604020202020204" pitchFamily="34" charset="0"/>
                        </a:rPr>
                        <a:t> Adverse Incidents</a:t>
                      </a: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DB86"/>
                    </a:solidFill>
                  </a:tcPr>
                </a:tc>
                <a:tc>
                  <a:txBody>
                    <a:bodyPr/>
                    <a:lstStyle/>
                    <a:p>
                      <a:pPr marL="0" indent="0">
                        <a:buFontTx/>
                        <a:buNone/>
                      </a:pPr>
                      <a:r>
                        <a:rPr lang="en-GB" sz="1100" kern="1200" dirty="0">
                          <a:solidFill>
                            <a:schemeClr val="tx1"/>
                          </a:solidFill>
                          <a:effectLst/>
                          <a:latin typeface="Arial" panose="020B0604020202020204" pitchFamily="34" charset="0"/>
                          <a:ea typeface="+mn-ea"/>
                          <a:cs typeface="Arial" panose="020B0604020202020204" pitchFamily="34" charset="0"/>
                        </a:rPr>
                        <a:t>MAH Governance &amp; Accountability </a:t>
                      </a: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rowSpan="6">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Cardiac Surgery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636273662"/>
                  </a:ext>
                </a:extLst>
              </a:tr>
              <a:tr h="331464">
                <a:tc>
                  <a:txBody>
                    <a:bodyPr/>
                    <a:lstStyle/>
                    <a:p>
                      <a:r>
                        <a:rPr lang="en-GB" sz="1100" dirty="0">
                          <a:latin typeface="Arial" panose="020B0604020202020204" pitchFamily="34" charset="0"/>
                          <a:cs typeface="Arial" panose="020B0604020202020204" pitchFamily="34" charset="0"/>
                        </a:rPr>
                        <a:t>Peg insertions for </a:t>
                      </a:r>
                      <a:r>
                        <a:rPr lang="en-GB" sz="1100" dirty="0" err="1">
                          <a:latin typeface="Arial" panose="020B0604020202020204" pitchFamily="34" charset="0"/>
                          <a:cs typeface="Arial" panose="020B0604020202020204" pitchFamily="34" charset="0"/>
                        </a:rPr>
                        <a:t>Paeds</a:t>
                      </a:r>
                      <a:r>
                        <a:rPr lang="en-GB" sz="1100" dirty="0">
                          <a:latin typeface="Arial" panose="020B0604020202020204" pitchFamily="34" charset="0"/>
                          <a:cs typeface="Arial" panose="020B0604020202020204" pitchFamily="34" charset="0"/>
                        </a:rPr>
                        <a:t> ↓from level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1100" dirty="0">
                          <a:latin typeface="Arial" panose="020B0604020202020204" pitchFamily="34" charset="0"/>
                          <a:cs typeface="Arial" panose="020B0604020202020204" pitchFamily="34" charset="0"/>
                        </a:rPr>
                        <a:t>Increasing usage of IS Foster Placements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DB86"/>
                    </a:solidFill>
                  </a:tcPr>
                </a:tc>
                <a:tc>
                  <a:txBody>
                    <a:bodyPr/>
                    <a:lstStyle/>
                    <a:p>
                      <a:pPr marL="0" indent="0">
                        <a:buFontTx/>
                        <a:buNone/>
                      </a:pPr>
                      <a:r>
                        <a:rPr lang="en-GB" sz="1100" dirty="0">
                          <a:latin typeface="Arial" panose="020B0604020202020204" pitchFamily="34" charset="0"/>
                          <a:cs typeface="Arial" panose="020B0604020202020204" pitchFamily="34" charset="0"/>
                        </a:rPr>
                        <a:t>Ambulance Handover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vMerge="1">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5">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0000"/>
                    </a:solidFill>
                  </a:tcPr>
                </a:tc>
                <a:extLst>
                  <a:ext uri="{0D108BD9-81ED-4DB2-BD59-A6C34878D82A}">
                    <a16:rowId xmlns:a16="http://schemas.microsoft.com/office/drawing/2014/main" val="647745534"/>
                  </a:ext>
                </a:extLst>
              </a:tr>
              <a:tr h="4218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CAMHS waiting lists (↓from level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1100" dirty="0">
                          <a:latin typeface="Arial" panose="020B0604020202020204" pitchFamily="34" charset="0"/>
                          <a:cs typeface="Arial" panose="020B0604020202020204" pitchFamily="34" charset="0"/>
                        </a:rPr>
                        <a:t>Full implementation of Perinatal Mortality</a:t>
                      </a:r>
                      <a:r>
                        <a:rPr lang="en-GB" sz="1100" baseline="0" dirty="0">
                          <a:latin typeface="Arial" panose="020B0604020202020204" pitchFamily="34" charset="0"/>
                          <a:cs typeface="Arial" panose="020B0604020202020204" pitchFamily="34" charset="0"/>
                        </a:rPr>
                        <a:t> Review Tool </a:t>
                      </a: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DB8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Family and Childcare</a:t>
                      </a:r>
                      <a:r>
                        <a:rPr lang="en-GB" sz="1100" baseline="0" dirty="0">
                          <a:latin typeface="Arial" panose="020B0604020202020204" pitchFamily="34" charset="0"/>
                          <a:cs typeface="Arial" panose="020B0604020202020204" pitchFamily="34" charset="0"/>
                        </a:rPr>
                        <a:t> workforce</a:t>
                      </a:r>
                      <a:endParaRPr lang="en-GB" sz="1100" dirty="0">
                        <a:latin typeface="Arial" panose="020B0604020202020204" pitchFamily="34" charset="0"/>
                        <a:cs typeface="Arial" panose="020B0604020202020204" pitchFamily="34" charset="0"/>
                      </a:endParaRPr>
                    </a:p>
                    <a:p>
                      <a:pPr marL="0" indent="0">
                        <a:buFontTx/>
                        <a:buNone/>
                      </a:pP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vMerge="1">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047591516"/>
                  </a:ext>
                </a:extLst>
              </a:tr>
              <a:tr h="0">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PACU – closed</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1100" dirty="0">
                          <a:latin typeface="Arial" panose="020B0604020202020204" pitchFamily="34" charset="0"/>
                          <a:cs typeface="Arial" panose="020B0604020202020204" pitchFamily="34" charset="0"/>
                        </a:rPr>
                      </a:br>
                      <a:r>
                        <a:rPr lang="en-GB" sz="1100">
                          <a:latin typeface="Arial" panose="020B0604020202020204" pitchFamily="34" charset="0"/>
                          <a:cs typeface="Arial" panose="020B0604020202020204" pitchFamily="34" charset="0"/>
                        </a:rPr>
                        <a:t>Iveagh staffing – closed </a:t>
                      </a: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Reducing time spent in ED (particular focus on &gt;12 hours (↓ from level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DB86"/>
                    </a:solidFill>
                  </a:tcPr>
                </a:tc>
                <a:tc rowSpan="3">
                  <a:txBody>
                    <a:bodyPr/>
                    <a:lstStyle/>
                    <a:p>
                      <a:pPr marL="0" indent="0">
                        <a:buFontTx/>
                        <a:buNone/>
                      </a:pPr>
                      <a:r>
                        <a:rPr lang="en-GB" sz="1100" dirty="0">
                          <a:latin typeface="Arial" panose="020B0604020202020204" pitchFamily="34" charset="0"/>
                          <a:cs typeface="Arial" panose="020B0604020202020204" pitchFamily="34" charset="0"/>
                        </a:rPr>
                        <a:t>Iveagh Inpatient</a:t>
                      </a:r>
                      <a:r>
                        <a:rPr lang="en-GB" sz="1100" baseline="0" dirty="0">
                          <a:latin typeface="Arial" panose="020B0604020202020204" pitchFamily="34" charset="0"/>
                          <a:cs typeface="Arial" panose="020B0604020202020204" pitchFamily="34" charset="0"/>
                        </a:rPr>
                        <a:t> Unit- delayed discharge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vMerge="1">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896108665"/>
                  </a:ext>
                </a:extLst>
              </a:tr>
              <a:tr h="29128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1100" dirty="0">
                          <a:latin typeface="Arial" panose="020B0604020202020204" pitchFamily="34" charset="0"/>
                          <a:cs typeface="Arial" panose="020B0604020202020204" pitchFamily="34" charset="0"/>
                        </a:rPr>
                        <a:t>Short</a:t>
                      </a:r>
                      <a:r>
                        <a:rPr lang="en-GB" sz="1100" baseline="0" dirty="0">
                          <a:latin typeface="Arial" panose="020B0604020202020204" pitchFamily="34" charset="0"/>
                          <a:cs typeface="Arial" panose="020B0604020202020204" pitchFamily="34" charset="0"/>
                        </a:rPr>
                        <a:t> breaks for children with disabilities</a:t>
                      </a: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DB86"/>
                    </a:solidFill>
                  </a:tcPr>
                </a:tc>
                <a:tc v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vMerge="1">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199432187"/>
                  </a:ext>
                </a:extLst>
              </a:tr>
              <a:tr h="272482">
                <a:tc vMerge="1">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No of unallocated children in family and childcare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DB86"/>
                    </a:solidFill>
                  </a:tcPr>
                </a:tc>
                <a:tc v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vMerge="1">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225703181"/>
                  </a:ext>
                </a:extLst>
              </a:tr>
            </a:tbl>
          </a:graphicData>
        </a:graphic>
      </p:graphicFrame>
      <p:sp>
        <p:nvSpPr>
          <p:cNvPr id="2" name="Down Arrow 1"/>
          <p:cNvSpPr/>
          <p:nvPr/>
        </p:nvSpPr>
        <p:spPr>
          <a:xfrm>
            <a:off x="10148028" y="3266278"/>
            <a:ext cx="512064" cy="34420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anose="020B0604020202020204" pitchFamily="34" charset="0"/>
              </a:rPr>
              <a:t>De-escalation</a:t>
            </a:r>
          </a:p>
        </p:txBody>
      </p:sp>
      <p:sp>
        <p:nvSpPr>
          <p:cNvPr id="3" name="Up Arrow 2"/>
          <p:cNvSpPr/>
          <p:nvPr/>
        </p:nvSpPr>
        <p:spPr>
          <a:xfrm>
            <a:off x="0" y="3214702"/>
            <a:ext cx="347472" cy="35627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Escalation</a:t>
            </a:r>
          </a:p>
        </p:txBody>
      </p:sp>
      <p:graphicFrame>
        <p:nvGraphicFramePr>
          <p:cNvPr id="8" name="Table 7"/>
          <p:cNvGraphicFramePr>
            <a:graphicFrameLocks noGrp="1"/>
          </p:cNvGraphicFramePr>
          <p:nvPr>
            <p:extLst>
              <p:ext uri="{D42A27DB-BD31-4B8C-83A1-F6EECF244321}">
                <p14:modId xmlns:p14="http://schemas.microsoft.com/office/powerpoint/2010/main" val="4056130654"/>
              </p:ext>
            </p:extLst>
          </p:nvPr>
        </p:nvGraphicFramePr>
        <p:xfrm>
          <a:off x="347472" y="3176555"/>
          <a:ext cx="9965149" cy="3631586"/>
        </p:xfrm>
        <a:graphic>
          <a:graphicData uri="http://schemas.openxmlformats.org/drawingml/2006/table">
            <a:tbl>
              <a:tblPr firstRow="1" bandRow="1">
                <a:tableStyleId>{5C22544A-7EE6-4342-B048-85BDC9FD1C3A}</a:tableStyleId>
              </a:tblPr>
              <a:tblGrid>
                <a:gridCol w="9965149">
                  <a:extLst>
                    <a:ext uri="{9D8B030D-6E8A-4147-A177-3AD203B41FA5}">
                      <a16:colId xmlns:a16="http://schemas.microsoft.com/office/drawing/2014/main" val="127445841"/>
                    </a:ext>
                  </a:extLst>
                </a:gridCol>
              </a:tblGrid>
              <a:tr h="769552">
                <a:tc>
                  <a:txBody>
                    <a:bodyPr/>
                    <a:lstStyle/>
                    <a:p>
                      <a:r>
                        <a:rPr lang="en-GB" sz="1100" b="0" dirty="0">
                          <a:solidFill>
                            <a:schemeClr val="bg2">
                              <a:lumMod val="10000"/>
                            </a:schemeClr>
                          </a:solidFill>
                          <a:latin typeface="Arial" panose="020B0604020202020204" pitchFamily="34" charset="0"/>
                          <a:cs typeface="Arial" panose="020B0604020202020204" pitchFamily="34" charset="0"/>
                        </a:rPr>
                        <a:t>Level 5*: intervention at HSC Board level – Decision by Health Minister-</a:t>
                      </a:r>
                      <a:r>
                        <a:rPr lang="en-GB" sz="1100" b="0" baseline="0" dirty="0">
                          <a:solidFill>
                            <a:schemeClr val="bg2">
                              <a:lumMod val="10000"/>
                            </a:schemeClr>
                          </a:solidFill>
                          <a:latin typeface="Arial" panose="020B0604020202020204" pitchFamily="34" charset="0"/>
                          <a:cs typeface="Arial" panose="020B0604020202020204" pitchFamily="34" charset="0"/>
                        </a:rPr>
                        <a:t> as advised by DOH/SPPG/PHA. Involves exercise of Minister’s power of intervention. Only used in exceptional circumstance. Targeted support suspension, removal of duties from individuals or whole Board. Assessment through quality surveillance, existing knowledge, formal and informal investigations. Draw on expertise/advice of national colleagues and use  of external organisational and independent advisors</a:t>
                      </a:r>
                      <a:endParaRPr lang="en-GB" sz="1100" b="0" dirty="0">
                        <a:solidFill>
                          <a:schemeClr val="bg2">
                            <a:lumMod val="10000"/>
                          </a:schemeClr>
                        </a:solidFill>
                        <a:latin typeface="Arial" panose="020B0604020202020204" pitchFamily="34" charset="0"/>
                        <a:cs typeface="Arial" panose="020B0604020202020204" pitchFamily="34" charset="0"/>
                      </a:endParaRPr>
                    </a:p>
                  </a:txBody>
                  <a:tcPr>
                    <a:solidFill>
                      <a:srgbClr val="FF0000"/>
                    </a:solidFill>
                  </a:tcPr>
                </a:tc>
                <a:extLst>
                  <a:ext uri="{0D108BD9-81ED-4DB2-BD59-A6C34878D82A}">
                    <a16:rowId xmlns:a16="http://schemas.microsoft.com/office/drawing/2014/main" val="90825114"/>
                  </a:ext>
                </a:extLst>
              </a:tr>
              <a:tr h="737073">
                <a:tc>
                  <a:txBody>
                    <a:bodyPr/>
                    <a:lstStyle/>
                    <a:p>
                      <a:r>
                        <a:rPr lang="en-GB" sz="1100" dirty="0">
                          <a:latin typeface="Arial" panose="020B0604020202020204" pitchFamily="34" charset="0"/>
                          <a:cs typeface="Arial" panose="020B0604020202020204" pitchFamily="34" charset="0"/>
                        </a:rPr>
                        <a:t>Level 4*</a:t>
                      </a:r>
                      <a:r>
                        <a:rPr lang="en-GB" sz="1100" baseline="0" dirty="0">
                          <a:latin typeface="Arial" panose="020B0604020202020204" pitchFamily="34" charset="0"/>
                          <a:cs typeface="Arial" panose="020B0604020202020204" pitchFamily="34" charset="0"/>
                        </a:rPr>
                        <a:t>- Senior external support for provider. Targeted interventions – decision taken by Permanent Sec. Failure to provide recovery plan at level 3, significant weaknesses re financial stability, reputation, governance quality of care or patient safety. DOH take/coordinate action and direct intervention to support Trust, Interventions undertaken by SPPG as directed by Perm Sec. Appropriate external support may be given to Trust </a:t>
                      </a:r>
                      <a:r>
                        <a:rPr lang="en-GB" sz="1100" baseline="0" dirty="0" err="1">
                          <a:latin typeface="Arial" panose="020B0604020202020204" pitchFamily="34" charset="0"/>
                          <a:cs typeface="Arial" panose="020B0604020202020204" pitchFamily="34" charset="0"/>
                        </a:rPr>
                        <a:t>eg</a:t>
                      </a:r>
                      <a:r>
                        <a:rPr lang="en-GB" sz="1100" baseline="0" dirty="0">
                          <a:latin typeface="Arial" panose="020B0604020202020204" pitchFamily="34" charset="0"/>
                          <a:cs typeface="Arial" panose="020B0604020202020204" pitchFamily="34" charset="0"/>
                        </a:rPr>
                        <a:t> mentoring for Board/ET members – co-opting experts onto Board as Independent Advisors for finite period. DOH Review</a:t>
                      </a:r>
                      <a:endParaRPr lang="en-GB" sz="1100" dirty="0">
                        <a:latin typeface="Arial" panose="020B0604020202020204" pitchFamily="34" charset="0"/>
                        <a:cs typeface="Arial" panose="020B0604020202020204" pitchFamily="34" charset="0"/>
                      </a:endParaRPr>
                    </a:p>
                  </a:txBody>
                  <a:tcPr>
                    <a:solidFill>
                      <a:srgbClr val="FFC000"/>
                    </a:solidFill>
                  </a:tcPr>
                </a:tc>
                <a:extLst>
                  <a:ext uri="{0D108BD9-81ED-4DB2-BD59-A6C34878D82A}">
                    <a16:rowId xmlns:a16="http://schemas.microsoft.com/office/drawing/2014/main" val="2374894275"/>
                  </a:ext>
                </a:extLst>
              </a:tr>
              <a:tr h="574917">
                <a:tc>
                  <a:txBody>
                    <a:bodyPr/>
                    <a:lstStyle/>
                    <a:p>
                      <a:r>
                        <a:rPr lang="en-GB" sz="1100" dirty="0">
                          <a:latin typeface="Arial" panose="020B0604020202020204" pitchFamily="34" charset="0"/>
                          <a:cs typeface="Arial" panose="020B0604020202020204" pitchFamily="34" charset="0"/>
                        </a:rPr>
                        <a:t>Level 3- enhanced</a:t>
                      </a:r>
                      <a:r>
                        <a:rPr lang="en-GB" sz="1100" baseline="0" dirty="0">
                          <a:latin typeface="Arial" panose="020B0604020202020204" pitchFamily="34" charset="0"/>
                          <a:cs typeface="Arial" panose="020B0604020202020204" pitchFamily="34" charset="0"/>
                        </a:rPr>
                        <a:t> monitoring and support for provider – where previous concerns not resolved at levels 1 or 2, scale of concern, systemic concerns,  or ongoing performance challenges, Formal recovery plan – proactive approach, clear milestones and responsibilities – significantly enhanced monitoring and scrutiny. Trust CE to cooperate and provide leadership re agreed recovery actions. </a:t>
                      </a:r>
                      <a:endParaRPr lang="en-GB" sz="1100" dirty="0">
                        <a:latin typeface="Arial" panose="020B0604020202020204" pitchFamily="34" charset="0"/>
                        <a:cs typeface="Arial" panose="020B0604020202020204" pitchFamily="34" charset="0"/>
                      </a:endParaRPr>
                    </a:p>
                  </a:txBody>
                  <a:tcPr>
                    <a:solidFill>
                      <a:srgbClr val="00B050"/>
                    </a:solidFill>
                  </a:tcPr>
                </a:tc>
                <a:extLst>
                  <a:ext uri="{0D108BD9-81ED-4DB2-BD59-A6C34878D82A}">
                    <a16:rowId xmlns:a16="http://schemas.microsoft.com/office/drawing/2014/main" val="658829964"/>
                  </a:ext>
                </a:extLst>
              </a:tr>
              <a:tr h="574917">
                <a:tc>
                  <a:txBody>
                    <a:bodyPr/>
                    <a:lstStyle/>
                    <a:p>
                      <a:r>
                        <a:rPr lang="en-GB" sz="1100" dirty="0">
                          <a:latin typeface="Arial" panose="020B0604020202020204" pitchFamily="34" charset="0"/>
                          <a:cs typeface="Arial" panose="020B0604020202020204" pitchFamily="34" charset="0"/>
                        </a:rPr>
                        <a:t>Level 2- enhanced</a:t>
                      </a:r>
                      <a:r>
                        <a:rPr lang="en-GB" sz="1100" baseline="0" dirty="0">
                          <a:latin typeface="Arial" panose="020B0604020202020204" pitchFamily="34" charset="0"/>
                          <a:cs typeface="Arial" panose="020B0604020202020204" pitchFamily="34" charset="0"/>
                        </a:rPr>
                        <a:t> monitoring and support for provider – issues not resolved by Level 1 or direct escalation to Level 2 given seriousness. Local recover plan and enhanced monitoring- regular meetings at Director level – need to show proactivity e.g.  ongoing performance challenges, risks with no identified action/timetable</a:t>
                      </a:r>
                      <a:endParaRPr lang="en-GB" sz="1100" dirty="0">
                        <a:latin typeface="Arial" panose="020B0604020202020204" pitchFamily="34" charset="0"/>
                        <a:cs typeface="Arial" panose="020B0604020202020204" pitchFamily="34" charset="0"/>
                      </a:endParaRPr>
                    </a:p>
                  </a:txBody>
                  <a:tcPr>
                    <a:solidFill>
                      <a:srgbClr val="6BDB86"/>
                    </a:solidFill>
                  </a:tcPr>
                </a:tc>
                <a:extLst>
                  <a:ext uri="{0D108BD9-81ED-4DB2-BD59-A6C34878D82A}">
                    <a16:rowId xmlns:a16="http://schemas.microsoft.com/office/drawing/2014/main" val="2897124567"/>
                  </a:ext>
                </a:extLst>
              </a:tr>
              <a:tr h="574917">
                <a:tc>
                  <a:txBody>
                    <a:bodyPr/>
                    <a:lstStyle/>
                    <a:p>
                      <a:r>
                        <a:rPr lang="en-GB" sz="1100" dirty="0">
                          <a:latin typeface="Arial" panose="020B0604020202020204" pitchFamily="34" charset="0"/>
                          <a:cs typeface="Arial" panose="020B0604020202020204" pitchFamily="34" charset="0"/>
                        </a:rPr>
                        <a:t>Level 1- area of</a:t>
                      </a:r>
                      <a:r>
                        <a:rPr lang="en-GB" sz="1100" baseline="0" dirty="0">
                          <a:latin typeface="Arial" panose="020B0604020202020204" pitchFamily="34" charset="0"/>
                          <a:cs typeface="Arial" panose="020B0604020202020204" pitchFamily="34" charset="0"/>
                        </a:rPr>
                        <a:t> concern identified – emerging, potentially serious concern to service delivery, quality, safety effectiveness – informal level of support and guidance – but no intervention e.g. failure to demonstrate budgetary control and/or insufficient focus on productivity/efficiency. Notified in writing. Local recovery plan required. More frequent monitoring</a:t>
                      </a:r>
                      <a:endParaRPr lang="en-GB" sz="11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320974124"/>
                  </a:ext>
                </a:extLst>
              </a:tr>
              <a:tr h="316954">
                <a:tc>
                  <a:txBody>
                    <a:bodyPr/>
                    <a:lstStyle/>
                    <a:p>
                      <a:r>
                        <a:rPr lang="en-GB" sz="1100" dirty="0">
                          <a:latin typeface="Arial" panose="020B0604020202020204" pitchFamily="34" charset="0"/>
                          <a:cs typeface="Arial" panose="020B0604020202020204" pitchFamily="34" charset="0"/>
                        </a:rPr>
                        <a:t>Steady state- no intervention</a:t>
                      </a:r>
                      <a:r>
                        <a:rPr lang="en-GB" sz="1100" baseline="0" dirty="0">
                          <a:latin typeface="Arial" panose="020B0604020202020204" pitchFamily="34" charset="0"/>
                          <a:cs typeface="Arial" panose="020B0604020202020204" pitchFamily="34" charset="0"/>
                        </a:rPr>
                        <a:t> required- Trust generally operating effectively – any issues picked up through routine oversight arrangements</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02245681"/>
                  </a:ext>
                </a:extLst>
              </a:tr>
            </a:tbl>
          </a:graphicData>
        </a:graphic>
      </p:graphicFrame>
      <p:sp>
        <p:nvSpPr>
          <p:cNvPr id="9" name="TextBox 8"/>
          <p:cNvSpPr txBox="1"/>
          <p:nvPr/>
        </p:nvSpPr>
        <p:spPr>
          <a:xfrm>
            <a:off x="10660092" y="3775270"/>
            <a:ext cx="1531908" cy="2631490"/>
          </a:xfrm>
          <a:prstGeom prst="rect">
            <a:avLst/>
          </a:prstGeom>
          <a:solidFill>
            <a:schemeClr val="accent1">
              <a:lumMod val="20000"/>
              <a:lumOff val="80000"/>
            </a:schemeClr>
          </a:solidFill>
        </p:spPr>
        <p:txBody>
          <a:bodyPr wrap="square" rtlCol="0">
            <a:spAutoFit/>
          </a:bodyPr>
          <a:lstStyle/>
          <a:p>
            <a:r>
              <a:rPr lang="en-GB" sz="1100" dirty="0">
                <a:latin typeface="Arial" panose="020B0604020202020204" pitchFamily="34" charset="0"/>
                <a:cs typeface="Arial" panose="020B0604020202020204" pitchFamily="34" charset="0"/>
              </a:rPr>
              <a:t>NI Public made aware of </a:t>
            </a:r>
          </a:p>
          <a:p>
            <a:r>
              <a:rPr lang="en-GB" sz="1100" dirty="0">
                <a:latin typeface="Arial" panose="020B0604020202020204" pitchFamily="34" charset="0"/>
                <a:cs typeface="Arial" panose="020B0604020202020204" pitchFamily="34" charset="0"/>
              </a:rPr>
              <a:t>concerns at levels 4 &amp;5 -</a:t>
            </a:r>
          </a:p>
          <a:p>
            <a:r>
              <a:rPr lang="en-GB" sz="1100" dirty="0">
                <a:latin typeface="Arial" panose="020B0604020202020204" pitchFamily="34" charset="0"/>
                <a:cs typeface="Arial" panose="020B0604020202020204" pitchFamily="34" charset="0"/>
              </a:rPr>
              <a:t> serious problems or </a:t>
            </a:r>
          </a:p>
          <a:p>
            <a:r>
              <a:rPr lang="en-GB" sz="1100" dirty="0">
                <a:latin typeface="Arial" panose="020B0604020202020204" pitchFamily="34" charset="0"/>
                <a:cs typeface="Arial" panose="020B0604020202020204" pitchFamily="34" charset="0"/>
              </a:rPr>
              <a:t>concerns re existing </a:t>
            </a:r>
          </a:p>
          <a:p>
            <a:r>
              <a:rPr lang="en-GB" sz="1100" dirty="0">
                <a:latin typeface="Arial" panose="020B0604020202020204" pitchFamily="34" charset="0"/>
                <a:cs typeface="Arial" panose="020B0604020202020204" pitchFamily="34" charset="0"/>
              </a:rPr>
              <a:t>leadership’s ability to</a:t>
            </a:r>
          </a:p>
          <a:p>
            <a:r>
              <a:rPr lang="en-GB" sz="1100" dirty="0">
                <a:latin typeface="Arial" panose="020B0604020202020204" pitchFamily="34" charset="0"/>
                <a:cs typeface="Arial" panose="020B0604020202020204" pitchFamily="34" charset="0"/>
              </a:rPr>
              <a:t> rectify</a:t>
            </a:r>
          </a:p>
          <a:p>
            <a:pPr marL="285750" indent="-2857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Escalation and de-escalation to &amp; from level 1 will take place as necessary and be decided by DOH/SPPG/PHA</a:t>
            </a:r>
          </a:p>
        </p:txBody>
      </p:sp>
    </p:spTree>
    <p:extLst>
      <p:ext uri="{BB962C8B-B14F-4D97-AF65-F5344CB8AC3E}">
        <p14:creationId xmlns:p14="http://schemas.microsoft.com/office/powerpoint/2010/main" val="442940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4662" y="4838007"/>
            <a:ext cx="4073236" cy="1687484"/>
          </a:xfrm>
        </p:spPr>
        <p:txBody>
          <a:bodyPr/>
          <a:lstStyle/>
          <a:p>
            <a:r>
              <a:rPr lang="en-GB" dirty="0"/>
              <a:t>Safety &amp; Quality:</a:t>
            </a:r>
            <a:endParaRPr lang="en-GB" sz="1600" dirty="0"/>
          </a:p>
          <a:p>
            <a:r>
              <a:rPr lang="en-GB" sz="1600" dirty="0"/>
              <a:t>SSKIN Bundle</a:t>
            </a:r>
          </a:p>
          <a:p>
            <a:r>
              <a:rPr lang="en-GB" sz="1600" dirty="0"/>
              <a:t>MUST</a:t>
            </a:r>
          </a:p>
          <a:p>
            <a:pPr marL="0" indent="0">
              <a:buNone/>
            </a:pPr>
            <a:endParaRPr lang="en-GB" sz="1600" dirty="0"/>
          </a:p>
          <a:p>
            <a:pPr marL="0" indent="0">
              <a:buNone/>
            </a:pPr>
            <a:endParaRPr lang="en-GB" sz="1600" dirty="0"/>
          </a:p>
        </p:txBody>
      </p:sp>
      <p:sp>
        <p:nvSpPr>
          <p:cNvPr id="5" name="TextBox 4"/>
          <p:cNvSpPr txBox="1"/>
          <p:nvPr/>
        </p:nvSpPr>
        <p:spPr>
          <a:xfrm>
            <a:off x="98367" y="241068"/>
            <a:ext cx="11995266" cy="400110"/>
          </a:xfrm>
          <a:prstGeom prst="rect">
            <a:avLst/>
          </a:prstGeom>
          <a:solidFill>
            <a:srgbClr val="0A4C86"/>
          </a:solidFill>
        </p:spPr>
        <p:txBody>
          <a:bodyPr wrap="square" rtlCol="0">
            <a:spAutoFit/>
          </a:bodyPr>
          <a:lstStyle/>
          <a:p>
            <a:r>
              <a:rPr lang="en-GB" sz="2000" b="1" dirty="0">
                <a:solidFill>
                  <a:schemeClr val="bg1"/>
                </a:solidFill>
              </a:rPr>
              <a:t>New SOMs Indicators to be implemented and reported during Quarter 3</a:t>
            </a:r>
          </a:p>
        </p:txBody>
      </p:sp>
      <p:sp>
        <p:nvSpPr>
          <p:cNvPr id="6" name="Content Placeholder 2"/>
          <p:cNvSpPr txBox="1">
            <a:spLocks/>
          </p:cNvSpPr>
          <p:nvPr/>
        </p:nvSpPr>
        <p:spPr>
          <a:xfrm>
            <a:off x="584662" y="1257993"/>
            <a:ext cx="4073236" cy="50713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Performance:</a:t>
            </a:r>
          </a:p>
          <a:p>
            <a:r>
              <a:rPr lang="en-GB" sz="1600" dirty="0"/>
              <a:t>Review OP Appointments</a:t>
            </a:r>
          </a:p>
          <a:p>
            <a:r>
              <a:rPr lang="en-GB" sz="1600" dirty="0"/>
              <a:t>Patient Initiated Follow Up (PIFU)</a:t>
            </a:r>
          </a:p>
          <a:p>
            <a:pPr marL="0" indent="0">
              <a:buNone/>
            </a:pPr>
            <a:endParaRPr lang="en-GB" sz="1600" dirty="0"/>
          </a:p>
          <a:p>
            <a:pPr marL="0" indent="0">
              <a:buNone/>
            </a:pPr>
            <a:endParaRPr lang="en-GB" sz="1600" dirty="0"/>
          </a:p>
          <a:p>
            <a:r>
              <a:rPr lang="en-GB" dirty="0"/>
              <a:t>Efficiency &amp; Productivity:</a:t>
            </a:r>
          </a:p>
          <a:p>
            <a:r>
              <a:rPr lang="en-GB" sz="1600" dirty="0" err="1"/>
              <a:t>Daycase</a:t>
            </a:r>
            <a:r>
              <a:rPr lang="en-GB" sz="1600" dirty="0"/>
              <a:t> Rates</a:t>
            </a:r>
          </a:p>
          <a:p>
            <a:r>
              <a:rPr lang="en-GB" sz="1600" dirty="0"/>
              <a:t>Inpatient Admissions</a:t>
            </a:r>
          </a:p>
          <a:p>
            <a:pPr marL="0" indent="0">
              <a:buNone/>
            </a:pPr>
            <a:endParaRPr lang="en-GB" sz="1600" dirty="0"/>
          </a:p>
        </p:txBody>
      </p:sp>
    </p:spTree>
    <p:extLst>
      <p:ext uri="{BB962C8B-B14F-4D97-AF65-F5344CB8AC3E}">
        <p14:creationId xmlns:p14="http://schemas.microsoft.com/office/powerpoint/2010/main" val="4085828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72"/>
            <a:ext cx="12192000" cy="6858000"/>
          </a:xfrm>
          <a:prstGeom prst="rect">
            <a:avLst/>
          </a:prstGeom>
        </p:spPr>
      </p:pic>
      <p:sp>
        <p:nvSpPr>
          <p:cNvPr id="5" name="TextBox 4"/>
          <p:cNvSpPr txBox="1"/>
          <p:nvPr/>
        </p:nvSpPr>
        <p:spPr>
          <a:xfrm>
            <a:off x="250797" y="651616"/>
            <a:ext cx="9167524" cy="5632311"/>
          </a:xfrm>
          <a:prstGeom prst="rect">
            <a:avLst/>
          </a:prstGeom>
          <a:noFill/>
        </p:spPr>
        <p:txBody>
          <a:bodyPr wrap="square" rtlCol="0">
            <a:spAutoFit/>
          </a:bodyPr>
          <a:lstStyle/>
          <a:p>
            <a:r>
              <a:rPr lang="en-GB" sz="1600" dirty="0"/>
              <a:t>This Trust Board Report assesses the Trust position for November 2025 in relation to a number of key metrics included within the new System Oversight measures (SOMs).</a:t>
            </a:r>
          </a:p>
          <a:p>
            <a:r>
              <a:rPr lang="en-GB" sz="1600" dirty="0"/>
              <a:t> </a:t>
            </a:r>
          </a:p>
          <a:p>
            <a:r>
              <a:rPr lang="en-GB" sz="1600" dirty="0"/>
              <a:t>The new System Oversight Measures have been devised around four key domains. </a:t>
            </a:r>
          </a:p>
          <a:p>
            <a:r>
              <a:rPr lang="en-GB" sz="1600" dirty="0"/>
              <a:t> </a:t>
            </a:r>
          </a:p>
          <a:p>
            <a:pPr marL="285750" indent="-285750">
              <a:buFont typeface="Arial" panose="020B0604020202020204" pitchFamily="34" charset="0"/>
              <a:buChar char="•"/>
            </a:pPr>
            <a:r>
              <a:rPr lang="en-GB" sz="1600" dirty="0"/>
              <a:t>Performance </a:t>
            </a:r>
          </a:p>
          <a:p>
            <a:pPr marL="285750" indent="-285750">
              <a:buFont typeface="Arial" panose="020B0604020202020204" pitchFamily="34" charset="0"/>
              <a:buChar char="•"/>
            </a:pPr>
            <a:r>
              <a:rPr lang="en-GB" sz="1600" dirty="0"/>
              <a:t>Efficiency and Productivity </a:t>
            </a:r>
          </a:p>
          <a:p>
            <a:pPr marL="285750" indent="-285750">
              <a:buFont typeface="Arial" panose="020B0604020202020204" pitchFamily="34" charset="0"/>
              <a:buChar char="•"/>
            </a:pPr>
            <a:r>
              <a:rPr lang="en-GB" sz="1600" dirty="0"/>
              <a:t>Access improvement/Ministerial Targets</a:t>
            </a:r>
          </a:p>
          <a:p>
            <a:pPr marL="285750" indent="-285750">
              <a:buFont typeface="Arial" panose="020B0604020202020204" pitchFamily="34" charset="0"/>
              <a:buChar char="•"/>
            </a:pPr>
            <a:r>
              <a:rPr lang="en-GB" sz="1600" dirty="0"/>
              <a:t>Safety and Quality </a:t>
            </a:r>
          </a:p>
          <a:p>
            <a:r>
              <a:rPr lang="en-GB" sz="1600" dirty="0"/>
              <a:t> </a:t>
            </a:r>
          </a:p>
          <a:p>
            <a:r>
              <a:rPr lang="en-GB" sz="1600" dirty="0"/>
              <a:t> </a:t>
            </a:r>
          </a:p>
          <a:p>
            <a:r>
              <a:rPr lang="en-GB" sz="1600" dirty="0"/>
              <a:t>All performance metrics are presented in run chart format with the expected target shown in red.</a:t>
            </a:r>
          </a:p>
          <a:p>
            <a:r>
              <a:rPr lang="en-GB" sz="1600" dirty="0"/>
              <a:t> </a:t>
            </a:r>
          </a:p>
          <a:p>
            <a:r>
              <a:rPr lang="en-GB" sz="1600" dirty="0"/>
              <a:t> </a:t>
            </a:r>
          </a:p>
          <a:p>
            <a:r>
              <a:rPr lang="en-GB" sz="1600" dirty="0"/>
              <a:t>As there are no agreed baselines for levels of activity to be delivered within the SOMs framework, an activity summary for Outpatient attendances and Elective admissions &amp; </a:t>
            </a:r>
            <a:r>
              <a:rPr lang="en-GB" sz="1600" dirty="0" err="1"/>
              <a:t>daycases</a:t>
            </a:r>
            <a:r>
              <a:rPr lang="en-GB" sz="1600" dirty="0"/>
              <a:t> will be included going forward from December.</a:t>
            </a:r>
          </a:p>
          <a:p>
            <a:r>
              <a:rPr lang="en-GB" sz="1600" dirty="0"/>
              <a:t> </a:t>
            </a:r>
          </a:p>
          <a:p>
            <a:r>
              <a:rPr lang="en-GB" sz="1600" dirty="0"/>
              <a:t>This will include a comparison of the current month to the equivalent month in the previous year and will enable us to provide a robust comparison of encompass activity</a:t>
            </a:r>
          </a:p>
          <a:p>
            <a:r>
              <a:rPr lang="en-GB" dirty="0"/>
              <a:t> </a:t>
            </a:r>
          </a:p>
          <a:p>
            <a:pPr marL="171450" indent="-171450">
              <a:buFontTx/>
              <a:buChar char="-"/>
            </a:pPr>
            <a:endParaRPr lang="en-GB" sz="1100" b="1" dirty="0">
              <a:latin typeface="Arial" panose="020B0604020202020204" pitchFamily="34" charset="0"/>
              <a:cs typeface="Arial" panose="020B0604020202020204" pitchFamily="34" charset="0"/>
            </a:endParaRPr>
          </a:p>
          <a:p>
            <a:pPr marL="171450" indent="-171450">
              <a:buFontTx/>
              <a:buChar char="-"/>
            </a:pPr>
            <a:endParaRPr lang="en-GB" sz="1100" dirty="0">
              <a:latin typeface="Arial" panose="020B0604020202020204" pitchFamily="34" charset="0"/>
              <a:cs typeface="Arial" panose="020B0604020202020204" pitchFamily="34" charset="0"/>
            </a:endParaRPr>
          </a:p>
        </p:txBody>
      </p:sp>
      <p:sp>
        <p:nvSpPr>
          <p:cNvPr id="8" name="TextBox 7"/>
          <p:cNvSpPr txBox="1"/>
          <p:nvPr/>
        </p:nvSpPr>
        <p:spPr>
          <a:xfrm>
            <a:off x="131618" y="62272"/>
            <a:ext cx="11995266" cy="400110"/>
          </a:xfrm>
          <a:prstGeom prst="rect">
            <a:avLst/>
          </a:prstGeom>
          <a:solidFill>
            <a:srgbClr val="0A4C86"/>
          </a:solidFill>
        </p:spPr>
        <p:txBody>
          <a:bodyPr wrap="square" rtlCol="0">
            <a:spAutoFit/>
          </a:bodyPr>
          <a:lstStyle/>
          <a:p>
            <a:r>
              <a:rPr lang="en-GB" sz="2000" b="1" dirty="0">
                <a:solidFill>
                  <a:schemeClr val="bg1"/>
                </a:solidFill>
              </a:rPr>
              <a:t>Section 1 – Overview</a:t>
            </a:r>
          </a:p>
        </p:txBody>
      </p:sp>
    </p:spTree>
    <p:extLst>
      <p:ext uri="{BB962C8B-B14F-4D97-AF65-F5344CB8AC3E}">
        <p14:creationId xmlns:p14="http://schemas.microsoft.com/office/powerpoint/2010/main" val="10872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67" y="-149628"/>
            <a:ext cx="12192000" cy="6858000"/>
          </a:xfrm>
          <a:prstGeom prst="rect">
            <a:avLst/>
          </a:prstGeom>
        </p:spPr>
      </p:pic>
      <p:sp>
        <p:nvSpPr>
          <p:cNvPr id="2" name="TextBox 1"/>
          <p:cNvSpPr txBox="1"/>
          <p:nvPr/>
        </p:nvSpPr>
        <p:spPr>
          <a:xfrm>
            <a:off x="98367" y="149629"/>
            <a:ext cx="11995266" cy="400110"/>
          </a:xfrm>
          <a:prstGeom prst="rect">
            <a:avLst/>
          </a:prstGeom>
          <a:solidFill>
            <a:srgbClr val="0A4C8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Section 1 – Overview – System Oversight Measures – Summary of Metrics reported</a:t>
            </a:r>
          </a:p>
        </p:txBody>
      </p:sp>
      <p:graphicFrame>
        <p:nvGraphicFramePr>
          <p:cNvPr id="5" name="Table 4"/>
          <p:cNvGraphicFramePr>
            <a:graphicFrameLocks noGrp="1"/>
          </p:cNvGraphicFramePr>
          <p:nvPr>
            <p:extLst>
              <p:ext uri="{D42A27DB-BD31-4B8C-83A1-F6EECF244321}">
                <p14:modId xmlns:p14="http://schemas.microsoft.com/office/powerpoint/2010/main" val="3703797140"/>
              </p:ext>
            </p:extLst>
          </p:nvPr>
        </p:nvGraphicFramePr>
        <p:xfrm>
          <a:off x="282012" y="648393"/>
          <a:ext cx="5315483" cy="6018305"/>
        </p:xfrm>
        <a:graphic>
          <a:graphicData uri="http://schemas.openxmlformats.org/drawingml/2006/table">
            <a:tbl>
              <a:tblPr firstRow="1" bandRow="1">
                <a:tableStyleId>{5C22544A-7EE6-4342-B048-85BDC9FD1C3A}</a:tableStyleId>
              </a:tblPr>
              <a:tblGrid>
                <a:gridCol w="1676851">
                  <a:extLst>
                    <a:ext uri="{9D8B030D-6E8A-4147-A177-3AD203B41FA5}">
                      <a16:colId xmlns:a16="http://schemas.microsoft.com/office/drawing/2014/main" val="659179624"/>
                    </a:ext>
                  </a:extLst>
                </a:gridCol>
                <a:gridCol w="2427745">
                  <a:extLst>
                    <a:ext uri="{9D8B030D-6E8A-4147-A177-3AD203B41FA5}">
                      <a16:colId xmlns:a16="http://schemas.microsoft.com/office/drawing/2014/main" val="3852109914"/>
                    </a:ext>
                  </a:extLst>
                </a:gridCol>
                <a:gridCol w="1210887">
                  <a:extLst>
                    <a:ext uri="{9D8B030D-6E8A-4147-A177-3AD203B41FA5}">
                      <a16:colId xmlns:a16="http://schemas.microsoft.com/office/drawing/2014/main" val="1766034076"/>
                    </a:ext>
                  </a:extLst>
                </a:gridCol>
              </a:tblGrid>
              <a:tr h="377628">
                <a:tc>
                  <a:txBody>
                    <a:bodyPr/>
                    <a:lstStyle/>
                    <a:p>
                      <a:r>
                        <a:rPr lang="en-GB" dirty="0"/>
                        <a:t>Indicator</a:t>
                      </a:r>
                    </a:p>
                  </a:txBody>
                  <a:tcPr/>
                </a:tc>
                <a:tc>
                  <a:txBody>
                    <a:bodyPr/>
                    <a:lstStyle/>
                    <a:p>
                      <a:r>
                        <a:rPr lang="en-GB" dirty="0"/>
                        <a:t>Metric</a:t>
                      </a:r>
                    </a:p>
                  </a:txBody>
                  <a:tcPr/>
                </a:tc>
                <a:tc>
                  <a:txBody>
                    <a:bodyPr/>
                    <a:lstStyle/>
                    <a:p>
                      <a:r>
                        <a:rPr lang="en-GB" dirty="0"/>
                        <a:t>Status</a:t>
                      </a:r>
                    </a:p>
                  </a:txBody>
                  <a:tcPr/>
                </a:tc>
                <a:extLst>
                  <a:ext uri="{0D108BD9-81ED-4DB2-BD59-A6C34878D82A}">
                    <a16:rowId xmlns:a16="http://schemas.microsoft.com/office/drawing/2014/main" val="3296125913"/>
                  </a:ext>
                </a:extLst>
              </a:tr>
              <a:tr h="272940">
                <a:tc>
                  <a:txBody>
                    <a:bodyPr/>
                    <a:lstStyle/>
                    <a:p>
                      <a:r>
                        <a:rPr lang="en-GB" sz="1000" b="1" u="sng" dirty="0"/>
                        <a:t>Performance</a:t>
                      </a:r>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2716376444"/>
                  </a:ext>
                </a:extLst>
              </a:tr>
              <a:tr h="409097">
                <a:tc>
                  <a:txBody>
                    <a:bodyPr/>
                    <a:lstStyle/>
                    <a:p>
                      <a:r>
                        <a:rPr lang="en-GB" sz="1000" dirty="0"/>
                        <a:t>Unscheduled</a:t>
                      </a:r>
                      <a:r>
                        <a:rPr lang="en-GB" sz="1000" baseline="0" dirty="0"/>
                        <a:t> Care</a:t>
                      </a:r>
                      <a:endParaRPr lang="en-GB" sz="1000" dirty="0"/>
                    </a:p>
                  </a:txBody>
                  <a:tcPr/>
                </a:tc>
                <a:tc>
                  <a:txBody>
                    <a:bodyPr/>
                    <a:lstStyle/>
                    <a:p>
                      <a:r>
                        <a:rPr lang="en-GB" sz="1000" dirty="0"/>
                        <a:t>Patients who leave ED without treatment</a:t>
                      </a:r>
                    </a:p>
                  </a:txBody>
                  <a:tcPr/>
                </a:tc>
                <a:tc>
                  <a:txBody>
                    <a:bodyPr/>
                    <a:lstStyle/>
                    <a:p>
                      <a:r>
                        <a:rPr lang="en-GB" sz="1000" dirty="0"/>
                        <a:t>reported</a:t>
                      </a:r>
                    </a:p>
                  </a:txBody>
                  <a:tcPr/>
                </a:tc>
                <a:extLst>
                  <a:ext uri="{0D108BD9-81ED-4DB2-BD59-A6C34878D82A}">
                    <a16:rowId xmlns:a16="http://schemas.microsoft.com/office/drawing/2014/main" val="298500559"/>
                  </a:ext>
                </a:extLst>
              </a:tr>
              <a:tr h="389072">
                <a:tc>
                  <a:txBody>
                    <a:bodyPr/>
                    <a:lstStyle/>
                    <a:p>
                      <a:endParaRPr lang="en-GB" sz="1000" dirty="0"/>
                    </a:p>
                  </a:txBody>
                  <a:tcPr/>
                </a:tc>
                <a:tc>
                  <a:txBody>
                    <a:bodyPr/>
                    <a:lstStyle/>
                    <a:p>
                      <a:r>
                        <a:rPr lang="en-GB" sz="1000" dirty="0"/>
                        <a:t>ED 12 hour performance</a:t>
                      </a:r>
                    </a:p>
                  </a:txBody>
                  <a:tcPr/>
                </a:tc>
                <a:tc>
                  <a:txBody>
                    <a:bodyPr/>
                    <a:lstStyle/>
                    <a:p>
                      <a:r>
                        <a:rPr lang="en-GB" sz="1000" dirty="0"/>
                        <a:t>reported</a:t>
                      </a:r>
                    </a:p>
                  </a:txBody>
                  <a:tcPr/>
                </a:tc>
                <a:extLst>
                  <a:ext uri="{0D108BD9-81ED-4DB2-BD59-A6C34878D82A}">
                    <a16:rowId xmlns:a16="http://schemas.microsoft.com/office/drawing/2014/main" val="842094181"/>
                  </a:ext>
                </a:extLst>
              </a:tr>
              <a:tr h="409097">
                <a:tc>
                  <a:txBody>
                    <a:bodyPr/>
                    <a:lstStyle/>
                    <a:p>
                      <a:endParaRPr lang="en-GB" sz="1000"/>
                    </a:p>
                  </a:txBody>
                  <a:tcPr/>
                </a:tc>
                <a:tc>
                  <a:txBody>
                    <a:bodyPr/>
                    <a:lstStyle/>
                    <a:p>
                      <a:r>
                        <a:rPr lang="en-GB" sz="1000" dirty="0"/>
                        <a:t>Weekend Discharges - Simple</a:t>
                      </a:r>
                    </a:p>
                  </a:txBody>
                  <a:tcPr/>
                </a:tc>
                <a:tc>
                  <a:txBody>
                    <a:bodyPr/>
                    <a:lstStyle/>
                    <a:p>
                      <a:r>
                        <a:rPr lang="en-GB" sz="1000" dirty="0"/>
                        <a:t>not reported</a:t>
                      </a:r>
                      <a:r>
                        <a:rPr lang="en-GB" sz="1000" baseline="0" dirty="0"/>
                        <a:t> – low confidence</a:t>
                      </a:r>
                      <a:endParaRPr lang="en-GB" sz="1000" dirty="0"/>
                    </a:p>
                  </a:txBody>
                  <a:tcPr/>
                </a:tc>
                <a:extLst>
                  <a:ext uri="{0D108BD9-81ED-4DB2-BD59-A6C34878D82A}">
                    <a16:rowId xmlns:a16="http://schemas.microsoft.com/office/drawing/2014/main" val="3868634812"/>
                  </a:ext>
                </a:extLst>
              </a:tr>
              <a:tr h="363324">
                <a:tc>
                  <a:txBody>
                    <a:bodyPr/>
                    <a:lstStyle/>
                    <a:p>
                      <a:endParaRPr lang="en-GB" sz="1000"/>
                    </a:p>
                  </a:txBody>
                  <a:tcPr/>
                </a:tc>
                <a:tc>
                  <a:txBody>
                    <a:bodyPr/>
                    <a:lstStyle/>
                    <a:p>
                      <a:r>
                        <a:rPr lang="en-GB" sz="1000" dirty="0"/>
                        <a:t>Weekend Discharges – Complex</a:t>
                      </a:r>
                    </a:p>
                  </a:txBody>
                  <a:tcPr/>
                </a:tc>
                <a:tc>
                  <a:txBody>
                    <a:bodyPr/>
                    <a:lstStyle/>
                    <a:p>
                      <a:r>
                        <a:rPr lang="en-GB" sz="1000" dirty="0"/>
                        <a:t>reported</a:t>
                      </a:r>
                    </a:p>
                  </a:txBody>
                  <a:tcPr/>
                </a:tc>
                <a:extLst>
                  <a:ext uri="{0D108BD9-81ED-4DB2-BD59-A6C34878D82A}">
                    <a16:rowId xmlns:a16="http://schemas.microsoft.com/office/drawing/2014/main" val="3761807392"/>
                  </a:ext>
                </a:extLst>
              </a:tr>
              <a:tr h="409097">
                <a:tc>
                  <a:txBody>
                    <a:bodyPr/>
                    <a:lstStyle/>
                    <a:p>
                      <a:endParaRPr lang="en-GB" sz="1000" dirty="0"/>
                    </a:p>
                  </a:txBody>
                  <a:tcPr/>
                </a:tc>
                <a:tc>
                  <a:txBody>
                    <a:bodyPr/>
                    <a:lstStyle/>
                    <a:p>
                      <a:r>
                        <a:rPr lang="en-GB" sz="1000" dirty="0"/>
                        <a:t>Readmission Rates – 0-7 days &amp; 8-30 days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not reported</a:t>
                      </a:r>
                      <a:r>
                        <a:rPr lang="en-GB" sz="1000" baseline="0" dirty="0"/>
                        <a:t> – low confidence</a:t>
                      </a:r>
                      <a:endParaRPr lang="en-GB" sz="1000" dirty="0"/>
                    </a:p>
                  </a:txBody>
                  <a:tcPr/>
                </a:tc>
                <a:extLst>
                  <a:ext uri="{0D108BD9-81ED-4DB2-BD59-A6C34878D82A}">
                    <a16:rowId xmlns:a16="http://schemas.microsoft.com/office/drawing/2014/main" val="221780764"/>
                  </a:ext>
                </a:extLst>
              </a:tr>
              <a:tr h="409097">
                <a:tc>
                  <a:txBody>
                    <a:bodyPr/>
                    <a:lstStyle/>
                    <a:p>
                      <a:endParaRPr lang="en-GB" sz="1000" dirty="0"/>
                    </a:p>
                  </a:txBody>
                  <a:tcPr/>
                </a:tc>
                <a:tc>
                  <a:txBody>
                    <a:bodyPr/>
                    <a:lstStyle/>
                    <a:p>
                      <a:r>
                        <a:rPr lang="en-GB" sz="1000" dirty="0"/>
                        <a:t>Fractures – Neck of Femur and Other Fractures</a:t>
                      </a:r>
                    </a:p>
                  </a:txBody>
                  <a:tcPr/>
                </a:tc>
                <a:tc>
                  <a:txBody>
                    <a:bodyPr/>
                    <a:lstStyle/>
                    <a:p>
                      <a:r>
                        <a:rPr lang="en-GB" sz="1000" dirty="0"/>
                        <a:t>reported</a:t>
                      </a:r>
                    </a:p>
                  </a:txBody>
                  <a:tcPr/>
                </a:tc>
                <a:extLst>
                  <a:ext uri="{0D108BD9-81ED-4DB2-BD59-A6C34878D82A}">
                    <a16:rowId xmlns:a16="http://schemas.microsoft.com/office/drawing/2014/main" val="1179714005"/>
                  </a:ext>
                </a:extLst>
              </a:tr>
              <a:tr h="340072">
                <a:tc>
                  <a:txBody>
                    <a:bodyPr/>
                    <a:lstStyle/>
                    <a:p>
                      <a:r>
                        <a:rPr lang="en-GB" sz="1000" dirty="0"/>
                        <a:t>Scheduled Care</a:t>
                      </a:r>
                    </a:p>
                  </a:txBody>
                  <a:tcPr/>
                </a:tc>
                <a:tc>
                  <a:txBody>
                    <a:bodyPr/>
                    <a:lstStyle/>
                    <a:p>
                      <a:r>
                        <a:rPr lang="en-GB" sz="1000" dirty="0"/>
                        <a:t>Outpatient DNA rates</a:t>
                      </a:r>
                    </a:p>
                  </a:txBody>
                  <a:tcPr/>
                </a:tc>
                <a:tc>
                  <a:txBody>
                    <a:bodyPr/>
                    <a:lstStyle/>
                    <a:p>
                      <a:r>
                        <a:rPr lang="en-GB" sz="1000" dirty="0"/>
                        <a:t>reported</a:t>
                      </a:r>
                    </a:p>
                  </a:txBody>
                  <a:tcPr/>
                </a:tc>
                <a:extLst>
                  <a:ext uri="{0D108BD9-81ED-4DB2-BD59-A6C34878D82A}">
                    <a16:rowId xmlns:a16="http://schemas.microsoft.com/office/drawing/2014/main" val="3599554270"/>
                  </a:ext>
                </a:extLst>
              </a:tr>
              <a:tr h="251752">
                <a:tc>
                  <a:txBody>
                    <a:bodyPr/>
                    <a:lstStyle/>
                    <a:p>
                      <a:endParaRPr lang="en-GB" sz="1000" dirty="0"/>
                    </a:p>
                  </a:txBody>
                  <a:tcPr/>
                </a:tc>
                <a:tc>
                  <a:txBody>
                    <a:bodyPr/>
                    <a:lstStyle/>
                    <a:p>
                      <a:r>
                        <a:rPr lang="en-GB" sz="1000" dirty="0"/>
                        <a:t>Admission on day of surgery (5 specialties)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not reported</a:t>
                      </a:r>
                      <a:r>
                        <a:rPr lang="en-GB" sz="1000" baseline="0" dirty="0"/>
                        <a:t> – low confidence</a:t>
                      </a:r>
                      <a:endParaRPr lang="en-GB" sz="1000" dirty="0"/>
                    </a:p>
                    <a:p>
                      <a:endParaRPr lang="en-GB" sz="1000" dirty="0"/>
                    </a:p>
                  </a:txBody>
                  <a:tcPr/>
                </a:tc>
                <a:extLst>
                  <a:ext uri="{0D108BD9-81ED-4DB2-BD59-A6C34878D82A}">
                    <a16:rowId xmlns:a16="http://schemas.microsoft.com/office/drawing/2014/main" val="4273586381"/>
                  </a:ext>
                </a:extLst>
              </a:tr>
              <a:tr h="251752">
                <a:tc>
                  <a:txBody>
                    <a:bodyPr/>
                    <a:lstStyle/>
                    <a:p>
                      <a:endParaRPr lang="en-GB" sz="1000" dirty="0"/>
                    </a:p>
                  </a:txBody>
                  <a:tcPr/>
                </a:tc>
                <a:tc>
                  <a:txBody>
                    <a:bodyPr/>
                    <a:lstStyle/>
                    <a:p>
                      <a:r>
                        <a:rPr lang="en-GB" sz="1000" dirty="0"/>
                        <a:t>Theatre</a:t>
                      </a:r>
                      <a:r>
                        <a:rPr lang="en-GB" sz="1000" baseline="0" dirty="0"/>
                        <a:t> DNA rates</a:t>
                      </a:r>
                      <a:endParaRPr lang="en-GB" sz="1000" dirty="0"/>
                    </a:p>
                  </a:txBody>
                  <a:tcPr/>
                </a:tc>
                <a:tc>
                  <a:txBody>
                    <a:bodyPr/>
                    <a:lstStyle/>
                    <a:p>
                      <a:r>
                        <a:rPr lang="en-GB" sz="1000" dirty="0"/>
                        <a:t>reported</a:t>
                      </a:r>
                    </a:p>
                  </a:txBody>
                  <a:tcPr/>
                </a:tc>
                <a:extLst>
                  <a:ext uri="{0D108BD9-81ED-4DB2-BD59-A6C34878D82A}">
                    <a16:rowId xmlns:a16="http://schemas.microsoft.com/office/drawing/2014/main" val="2440793895"/>
                  </a:ext>
                </a:extLst>
              </a:tr>
              <a:tr h="329360">
                <a:tc>
                  <a:txBody>
                    <a:bodyPr/>
                    <a:lstStyle/>
                    <a:p>
                      <a:endParaRPr lang="en-GB" sz="1000" dirty="0"/>
                    </a:p>
                  </a:txBody>
                  <a:tcPr/>
                </a:tc>
                <a:tc>
                  <a:txBody>
                    <a:bodyPr/>
                    <a:lstStyle/>
                    <a:p>
                      <a:r>
                        <a:rPr lang="en-GB" sz="1000" dirty="0"/>
                        <a:t>Theatre Utilisation Run Times</a:t>
                      </a:r>
                    </a:p>
                  </a:txBody>
                  <a:tcPr/>
                </a:tc>
                <a:tc>
                  <a:txBody>
                    <a:bodyPr/>
                    <a:lstStyle/>
                    <a:p>
                      <a:r>
                        <a:rPr lang="en-GB" sz="1000" dirty="0"/>
                        <a:t>reported</a:t>
                      </a:r>
                    </a:p>
                  </a:txBody>
                  <a:tcPr/>
                </a:tc>
                <a:extLst>
                  <a:ext uri="{0D108BD9-81ED-4DB2-BD59-A6C34878D82A}">
                    <a16:rowId xmlns:a16="http://schemas.microsoft.com/office/drawing/2014/main" val="3769853866"/>
                  </a:ext>
                </a:extLst>
              </a:tr>
              <a:tr h="403741">
                <a:tc>
                  <a:txBody>
                    <a:bodyPr/>
                    <a:lstStyle/>
                    <a:p>
                      <a:endParaRPr lang="en-GB" sz="1000" dirty="0"/>
                    </a:p>
                  </a:txBody>
                  <a:tcPr/>
                </a:tc>
                <a:tc>
                  <a:txBody>
                    <a:bodyPr/>
                    <a:lstStyle/>
                    <a:p>
                      <a:r>
                        <a:rPr lang="en-GB" sz="1000" dirty="0"/>
                        <a:t>Theatre Utilisation</a:t>
                      </a:r>
                      <a:r>
                        <a:rPr lang="en-GB" sz="1000" baseline="0" dirty="0"/>
                        <a:t> Operating Times</a:t>
                      </a:r>
                      <a:endParaRPr lang="en-GB" sz="1000" dirty="0"/>
                    </a:p>
                  </a:txBody>
                  <a:tcPr/>
                </a:tc>
                <a:tc>
                  <a:txBody>
                    <a:bodyPr/>
                    <a:lstStyle/>
                    <a:p>
                      <a:r>
                        <a:rPr lang="en-GB" sz="1000" dirty="0"/>
                        <a:t>reported</a:t>
                      </a:r>
                    </a:p>
                  </a:txBody>
                  <a:tcPr/>
                </a:tc>
                <a:extLst>
                  <a:ext uri="{0D108BD9-81ED-4DB2-BD59-A6C34878D82A}">
                    <a16:rowId xmlns:a16="http://schemas.microsoft.com/office/drawing/2014/main" val="424557630"/>
                  </a:ext>
                </a:extLst>
              </a:tr>
              <a:tr h="380125">
                <a:tc>
                  <a:txBody>
                    <a:bodyPr/>
                    <a:lstStyle/>
                    <a:p>
                      <a:r>
                        <a:rPr lang="en-GB" sz="1000" dirty="0"/>
                        <a:t>Community Care</a:t>
                      </a:r>
                    </a:p>
                  </a:txBody>
                  <a:tcPr/>
                </a:tc>
                <a:tc>
                  <a:txBody>
                    <a:bodyPr/>
                    <a:lstStyle/>
                    <a:p>
                      <a:r>
                        <a:rPr lang="en-GB" sz="1000" dirty="0"/>
                        <a:t>Unmet</a:t>
                      </a:r>
                      <a:r>
                        <a:rPr lang="en-GB" sz="1000" baseline="0" dirty="0"/>
                        <a:t> Need</a:t>
                      </a:r>
                      <a:endParaRPr lang="en-GB" sz="1000" dirty="0"/>
                    </a:p>
                  </a:txBody>
                  <a:tcPr/>
                </a:tc>
                <a:tc>
                  <a:txBody>
                    <a:bodyPr/>
                    <a:lstStyle/>
                    <a:p>
                      <a:r>
                        <a:rPr lang="en-GB" sz="1000" dirty="0"/>
                        <a:t>reported</a:t>
                      </a:r>
                    </a:p>
                  </a:txBody>
                  <a:tcPr/>
                </a:tc>
                <a:extLst>
                  <a:ext uri="{0D108BD9-81ED-4DB2-BD59-A6C34878D82A}">
                    <a16:rowId xmlns:a16="http://schemas.microsoft.com/office/drawing/2014/main" val="2847064234"/>
                  </a:ext>
                </a:extLst>
              </a:tr>
              <a:tr h="377628">
                <a:tc>
                  <a:txBody>
                    <a:bodyPr/>
                    <a:lstStyle/>
                    <a:p>
                      <a:endParaRPr lang="en-GB" dirty="0"/>
                    </a:p>
                  </a:txBody>
                  <a:tcPr/>
                </a:tc>
                <a:tc>
                  <a:txBody>
                    <a:bodyPr/>
                    <a:lstStyle/>
                    <a:p>
                      <a:pPr marL="0" algn="l" defTabSz="914400" rtl="0" eaLnBrk="1" latinLnBrk="0" hangingPunct="1"/>
                      <a:r>
                        <a:rPr lang="en-GB" sz="1000" kern="1200" dirty="0">
                          <a:solidFill>
                            <a:schemeClr val="dk1"/>
                          </a:solidFill>
                          <a:latin typeface="+mn-lt"/>
                          <a:ea typeface="+mn-ea"/>
                          <a:cs typeface="+mn-cs"/>
                        </a:rPr>
                        <a:t>Direct Payments</a:t>
                      </a:r>
                    </a:p>
                  </a:txBody>
                  <a:tcPr/>
                </a:tc>
                <a:tc>
                  <a:txBody>
                    <a:bodyPr/>
                    <a:lstStyle/>
                    <a:p>
                      <a:r>
                        <a:rPr lang="en-GB" sz="1000" dirty="0"/>
                        <a:t>reported</a:t>
                      </a:r>
                    </a:p>
                  </a:txBody>
                  <a:tcPr/>
                </a:tc>
                <a:extLst>
                  <a:ext uri="{0D108BD9-81ED-4DB2-BD59-A6C34878D82A}">
                    <a16:rowId xmlns:a16="http://schemas.microsoft.com/office/drawing/2014/main" val="4096999346"/>
                  </a:ext>
                </a:extLst>
              </a:tr>
              <a:tr h="347635">
                <a:tc>
                  <a:txBody>
                    <a:bodyPr/>
                    <a:lstStyle/>
                    <a:p>
                      <a:endParaRPr lang="en-GB" sz="1000" dirty="0"/>
                    </a:p>
                  </a:txBody>
                  <a:tcPr/>
                </a:tc>
                <a:tc>
                  <a:txBody>
                    <a:bodyPr/>
                    <a:lstStyle/>
                    <a:p>
                      <a:pPr marL="0" algn="l" defTabSz="914400" rtl="0" eaLnBrk="1" latinLnBrk="0" hangingPunct="1"/>
                      <a:r>
                        <a:rPr lang="en-GB" sz="1000" kern="1200" dirty="0">
                          <a:solidFill>
                            <a:schemeClr val="dk1"/>
                          </a:solidFill>
                          <a:latin typeface="+mn-lt"/>
                          <a:ea typeface="+mn-ea"/>
                          <a:cs typeface="+mn-cs"/>
                        </a:rPr>
                        <a:t>Unallocated Cases</a:t>
                      </a:r>
                    </a:p>
                  </a:txBody>
                  <a:tcPr/>
                </a:tc>
                <a:tc>
                  <a:txBody>
                    <a:bodyPr/>
                    <a:lstStyle/>
                    <a:p>
                      <a:r>
                        <a:rPr lang="en-GB" sz="1000" dirty="0"/>
                        <a:t>reported</a:t>
                      </a:r>
                    </a:p>
                  </a:txBody>
                  <a:tcPr/>
                </a:tc>
                <a:extLst>
                  <a:ext uri="{0D108BD9-81ED-4DB2-BD59-A6C34878D82A}">
                    <a16:rowId xmlns:a16="http://schemas.microsoft.com/office/drawing/2014/main" val="386425772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36760022"/>
              </p:ext>
            </p:extLst>
          </p:nvPr>
        </p:nvGraphicFramePr>
        <p:xfrm>
          <a:off x="5681750" y="648393"/>
          <a:ext cx="6411883" cy="6018301"/>
        </p:xfrm>
        <a:graphic>
          <a:graphicData uri="http://schemas.openxmlformats.org/drawingml/2006/table">
            <a:tbl>
              <a:tblPr firstRow="1" bandRow="1">
                <a:tableStyleId>{5C22544A-7EE6-4342-B048-85BDC9FD1C3A}</a:tableStyleId>
              </a:tblPr>
              <a:tblGrid>
                <a:gridCol w="2838795">
                  <a:extLst>
                    <a:ext uri="{9D8B030D-6E8A-4147-A177-3AD203B41FA5}">
                      <a16:colId xmlns:a16="http://schemas.microsoft.com/office/drawing/2014/main" val="2597448028"/>
                    </a:ext>
                  </a:extLst>
                </a:gridCol>
                <a:gridCol w="2271317">
                  <a:extLst>
                    <a:ext uri="{9D8B030D-6E8A-4147-A177-3AD203B41FA5}">
                      <a16:colId xmlns:a16="http://schemas.microsoft.com/office/drawing/2014/main" val="1487715066"/>
                    </a:ext>
                  </a:extLst>
                </a:gridCol>
                <a:gridCol w="1301771">
                  <a:extLst>
                    <a:ext uri="{9D8B030D-6E8A-4147-A177-3AD203B41FA5}">
                      <a16:colId xmlns:a16="http://schemas.microsoft.com/office/drawing/2014/main" val="1088389295"/>
                    </a:ext>
                  </a:extLst>
                </a:gridCol>
              </a:tblGrid>
              <a:tr h="386676">
                <a:tc>
                  <a:txBody>
                    <a:bodyPr/>
                    <a:lstStyle/>
                    <a:p>
                      <a:r>
                        <a:rPr lang="en-GB" dirty="0"/>
                        <a:t>Indicator</a:t>
                      </a:r>
                    </a:p>
                  </a:txBody>
                  <a:tcPr/>
                </a:tc>
                <a:tc>
                  <a:txBody>
                    <a:bodyPr/>
                    <a:lstStyle/>
                    <a:p>
                      <a:r>
                        <a:rPr lang="en-GB" dirty="0"/>
                        <a:t>Metric</a:t>
                      </a:r>
                    </a:p>
                  </a:txBody>
                  <a:tcPr/>
                </a:tc>
                <a:tc>
                  <a:txBody>
                    <a:bodyPr/>
                    <a:lstStyle/>
                    <a:p>
                      <a:r>
                        <a:rPr lang="en-GB" dirty="0"/>
                        <a:t>Status</a:t>
                      </a:r>
                    </a:p>
                  </a:txBody>
                  <a:tcPr/>
                </a:tc>
                <a:extLst>
                  <a:ext uri="{0D108BD9-81ED-4DB2-BD59-A6C34878D82A}">
                    <a16:rowId xmlns:a16="http://schemas.microsoft.com/office/drawing/2014/main" val="3554096640"/>
                  </a:ext>
                </a:extLst>
              </a:tr>
              <a:tr h="418899">
                <a:tc>
                  <a:txBody>
                    <a:bodyPr/>
                    <a:lstStyle/>
                    <a:p>
                      <a:pPr marL="0" algn="l" defTabSz="914400" rtl="0" eaLnBrk="1" latinLnBrk="0" hangingPunct="1"/>
                      <a:r>
                        <a:rPr lang="en-GB" sz="1000" b="1" u="sng" kern="1200" dirty="0">
                          <a:solidFill>
                            <a:schemeClr val="dk1"/>
                          </a:solidFill>
                          <a:latin typeface="+mn-lt"/>
                          <a:ea typeface="+mn-ea"/>
                          <a:cs typeface="+mn-cs"/>
                        </a:rPr>
                        <a:t>Efficiency &amp; Productivity</a:t>
                      </a:r>
                    </a:p>
                  </a:txBody>
                  <a:tcPr/>
                </a:tc>
                <a:tc>
                  <a:txBody>
                    <a:bodyPr/>
                    <a:lstStyle/>
                    <a:p>
                      <a:pPr marL="0" algn="l" defTabSz="914400" rtl="0" eaLnBrk="1" latinLnBrk="0" hangingPunct="1"/>
                      <a:r>
                        <a:rPr lang="en-GB" sz="1000" kern="1200" dirty="0">
                          <a:solidFill>
                            <a:schemeClr val="dk1"/>
                          </a:solidFill>
                          <a:latin typeface="+mn-lt"/>
                          <a:ea typeface="+mn-ea"/>
                          <a:cs typeface="+mn-cs"/>
                        </a:rPr>
                        <a:t>Elective Average Length of Stay (5 specialties)</a:t>
                      </a:r>
                    </a:p>
                  </a:txBody>
                  <a:tcPr/>
                </a:tc>
                <a:tc>
                  <a:txBody>
                    <a:bodyPr/>
                    <a:lstStyle/>
                    <a:p>
                      <a:r>
                        <a:rPr lang="en-GB" sz="1000" dirty="0"/>
                        <a:t>reported</a:t>
                      </a:r>
                    </a:p>
                  </a:txBody>
                  <a:tcPr/>
                </a:tc>
                <a:extLst>
                  <a:ext uri="{0D108BD9-81ED-4DB2-BD59-A6C34878D82A}">
                    <a16:rowId xmlns:a16="http://schemas.microsoft.com/office/drawing/2014/main" val="610882822"/>
                  </a:ext>
                </a:extLst>
              </a:tr>
              <a:tr h="263039">
                <a:tc>
                  <a:txBody>
                    <a:bodyPr/>
                    <a:lstStyle/>
                    <a:p>
                      <a:r>
                        <a:rPr lang="en-GB" sz="1000" b="1" u="sng" dirty="0"/>
                        <a:t>Access Improvement/Ministerial</a:t>
                      </a:r>
                      <a:r>
                        <a:rPr lang="en-GB" sz="1000" b="1" u="sng" baseline="0" dirty="0"/>
                        <a:t> Access Targets</a:t>
                      </a:r>
                      <a:endParaRPr lang="en-GB" sz="1000" b="1" u="sng" dirty="0"/>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4212390927"/>
                  </a:ext>
                </a:extLst>
              </a:tr>
              <a:tr h="351800">
                <a:tc>
                  <a:txBody>
                    <a:bodyPr/>
                    <a:lstStyle/>
                    <a:p>
                      <a:r>
                        <a:rPr lang="en-GB" sz="1000" dirty="0"/>
                        <a:t>Elective Care</a:t>
                      </a:r>
                    </a:p>
                  </a:txBody>
                  <a:tcPr/>
                </a:tc>
                <a:tc>
                  <a:txBody>
                    <a:bodyPr/>
                    <a:lstStyle/>
                    <a:p>
                      <a:r>
                        <a:rPr lang="en-GB" sz="1000" dirty="0"/>
                        <a:t>Diagnostic Waits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reported</a:t>
                      </a:r>
                    </a:p>
                  </a:txBody>
                  <a:tcPr/>
                </a:tc>
                <a:extLst>
                  <a:ext uri="{0D108BD9-81ED-4DB2-BD59-A6C34878D82A}">
                    <a16:rowId xmlns:a16="http://schemas.microsoft.com/office/drawing/2014/main" val="3488794479"/>
                  </a:ext>
                </a:extLst>
              </a:tr>
              <a:tr h="250768">
                <a:tc>
                  <a:txBody>
                    <a:bodyPr/>
                    <a:lstStyle/>
                    <a:p>
                      <a:endParaRPr lang="en-GB" sz="1000" dirty="0"/>
                    </a:p>
                  </a:txBody>
                  <a:tcPr/>
                </a:tc>
                <a:tc>
                  <a:txBody>
                    <a:bodyPr/>
                    <a:lstStyle/>
                    <a:p>
                      <a:r>
                        <a:rPr lang="en-GB" sz="1000" dirty="0"/>
                        <a:t>New Consultant Outpatient Waits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reported</a:t>
                      </a:r>
                    </a:p>
                  </a:txBody>
                  <a:tcPr/>
                </a:tc>
                <a:extLst>
                  <a:ext uri="{0D108BD9-81ED-4DB2-BD59-A6C34878D82A}">
                    <a16:rowId xmlns:a16="http://schemas.microsoft.com/office/drawing/2014/main" val="187973304"/>
                  </a:ext>
                </a:extLst>
              </a:tr>
              <a:tr h="250768">
                <a:tc>
                  <a:txBody>
                    <a:bodyPr/>
                    <a:lstStyle/>
                    <a:p>
                      <a:endParaRPr lang="en-GB" sz="1000" dirty="0"/>
                    </a:p>
                  </a:txBody>
                  <a:tcPr/>
                </a:tc>
                <a:tc>
                  <a:txBody>
                    <a:bodyPr/>
                    <a:lstStyle/>
                    <a:p>
                      <a:r>
                        <a:rPr lang="en-GB" sz="1000" dirty="0"/>
                        <a:t>Inpatient/</a:t>
                      </a:r>
                      <a:r>
                        <a:rPr lang="en-GB" sz="1000" dirty="0" err="1"/>
                        <a:t>Daycase</a:t>
                      </a:r>
                      <a:r>
                        <a:rPr lang="en-GB" sz="1000" dirty="0"/>
                        <a:t> Waits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reported</a:t>
                      </a:r>
                    </a:p>
                  </a:txBody>
                  <a:tcPr/>
                </a:tc>
                <a:extLst>
                  <a:ext uri="{0D108BD9-81ED-4DB2-BD59-A6C34878D82A}">
                    <a16:rowId xmlns:a16="http://schemas.microsoft.com/office/drawing/2014/main" val="687640351"/>
                  </a:ext>
                </a:extLst>
              </a:tr>
              <a:tr h="250768">
                <a:tc>
                  <a:txBody>
                    <a:bodyPr/>
                    <a:lstStyle/>
                    <a:p>
                      <a:endParaRPr lang="en-GB" sz="1000" dirty="0"/>
                    </a:p>
                  </a:txBody>
                  <a:tcPr/>
                </a:tc>
                <a:tc>
                  <a:txBody>
                    <a:bodyPr/>
                    <a:lstStyle/>
                    <a:p>
                      <a:r>
                        <a:rPr lang="en-GB" sz="1000" dirty="0"/>
                        <a:t>AHP Waits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reported</a:t>
                      </a:r>
                    </a:p>
                  </a:txBody>
                  <a:tcPr/>
                </a:tc>
                <a:extLst>
                  <a:ext uri="{0D108BD9-81ED-4DB2-BD59-A6C34878D82A}">
                    <a16:rowId xmlns:a16="http://schemas.microsoft.com/office/drawing/2014/main" val="3463765370"/>
                  </a:ext>
                </a:extLst>
              </a:tr>
              <a:tr h="269729">
                <a:tc>
                  <a:txBody>
                    <a:bodyPr/>
                    <a:lstStyle/>
                    <a:p>
                      <a:r>
                        <a:rPr lang="en-GB" sz="1000" dirty="0"/>
                        <a:t>Cancer Services</a:t>
                      </a:r>
                    </a:p>
                  </a:txBody>
                  <a:tcPr/>
                </a:tc>
                <a:tc>
                  <a:txBody>
                    <a:bodyPr/>
                    <a:lstStyle/>
                    <a:p>
                      <a:r>
                        <a:rPr lang="en-GB" sz="1000" dirty="0"/>
                        <a:t>14, 31 &amp; 62 Day</a:t>
                      </a:r>
                      <a:r>
                        <a:rPr lang="en-GB" sz="1000" baseline="0" dirty="0"/>
                        <a:t> Waits</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reported</a:t>
                      </a:r>
                    </a:p>
                  </a:txBody>
                  <a:tcPr/>
                </a:tc>
                <a:extLst>
                  <a:ext uri="{0D108BD9-81ED-4DB2-BD59-A6C34878D82A}">
                    <a16:rowId xmlns:a16="http://schemas.microsoft.com/office/drawing/2014/main" val="1772636353"/>
                  </a:ext>
                </a:extLst>
              </a:tr>
              <a:tr h="257784">
                <a:tc>
                  <a:txBody>
                    <a:bodyPr/>
                    <a:lstStyle/>
                    <a:p>
                      <a:r>
                        <a:rPr lang="en-GB" sz="1000" dirty="0"/>
                        <a:t>Unscheduled Care</a:t>
                      </a:r>
                    </a:p>
                  </a:txBody>
                  <a:tcPr/>
                </a:tc>
                <a:tc>
                  <a:txBody>
                    <a:bodyPr/>
                    <a:lstStyle/>
                    <a:p>
                      <a:r>
                        <a:rPr lang="en-GB" sz="1000" dirty="0"/>
                        <a:t>ED Attendances</a:t>
                      </a:r>
                      <a:r>
                        <a:rPr lang="en-GB" sz="1000" baseline="0" dirty="0"/>
                        <a:t> Waiting &lt; 4 hours</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reported</a:t>
                      </a:r>
                    </a:p>
                  </a:txBody>
                  <a:tcPr/>
                </a:tc>
                <a:extLst>
                  <a:ext uri="{0D108BD9-81ED-4DB2-BD59-A6C34878D82A}">
                    <a16:rowId xmlns:a16="http://schemas.microsoft.com/office/drawing/2014/main" val="1623480876"/>
                  </a:ext>
                </a:extLst>
              </a:tr>
              <a:tr h="408579">
                <a:tc>
                  <a:txBody>
                    <a:bodyPr/>
                    <a:lstStyle/>
                    <a:p>
                      <a:r>
                        <a:rPr lang="en-GB" sz="1000" dirty="0"/>
                        <a:t>Mental Health Services</a:t>
                      </a:r>
                    </a:p>
                  </a:txBody>
                  <a:tcPr/>
                </a:tc>
                <a:tc>
                  <a:txBody>
                    <a:bodyPr/>
                    <a:lstStyle/>
                    <a:p>
                      <a:r>
                        <a:rPr lang="en-GB" sz="1000" dirty="0"/>
                        <a:t>Child &amp; Adolescent Mental Health Waits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reported</a:t>
                      </a:r>
                    </a:p>
                  </a:txBody>
                  <a:tcPr/>
                </a:tc>
                <a:extLst>
                  <a:ext uri="{0D108BD9-81ED-4DB2-BD59-A6C34878D82A}">
                    <a16:rowId xmlns:a16="http://schemas.microsoft.com/office/drawing/2014/main" val="2486570506"/>
                  </a:ext>
                </a:extLst>
              </a:tr>
              <a:tr h="418899">
                <a:tc>
                  <a:txBody>
                    <a:bodyPr/>
                    <a:lstStyle/>
                    <a:p>
                      <a:endParaRPr lang="en-GB" sz="1000" dirty="0"/>
                    </a:p>
                  </a:txBody>
                  <a:tcPr/>
                </a:tc>
                <a:tc>
                  <a:txBody>
                    <a:bodyPr/>
                    <a:lstStyle/>
                    <a:p>
                      <a:r>
                        <a:rPr lang="en-GB" sz="1000" dirty="0"/>
                        <a:t>Adult Mental Health Waits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not reported</a:t>
                      </a:r>
                      <a:r>
                        <a:rPr lang="en-GB" sz="1000" baseline="0" dirty="0"/>
                        <a:t> – low confidence</a:t>
                      </a:r>
                    </a:p>
                  </a:txBody>
                  <a:tcPr/>
                </a:tc>
                <a:extLst>
                  <a:ext uri="{0D108BD9-81ED-4DB2-BD59-A6C34878D82A}">
                    <a16:rowId xmlns:a16="http://schemas.microsoft.com/office/drawing/2014/main" val="3091876976"/>
                  </a:ext>
                </a:extLst>
              </a:tr>
              <a:tr h="418899">
                <a:tc>
                  <a:txBody>
                    <a:bodyPr/>
                    <a:lstStyle/>
                    <a:p>
                      <a:endParaRPr lang="en-GB" sz="1000" b="1" u="sng" dirty="0"/>
                    </a:p>
                  </a:txBody>
                  <a:tcPr/>
                </a:tc>
                <a:tc>
                  <a:txBody>
                    <a:bodyPr/>
                    <a:lstStyle/>
                    <a:p>
                      <a:r>
                        <a:rPr lang="en-GB" sz="1000" dirty="0"/>
                        <a:t>Psychological Therapies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not reported</a:t>
                      </a:r>
                      <a:r>
                        <a:rPr lang="en-GB" sz="1000" baseline="0" dirty="0"/>
                        <a:t> – low confidence</a:t>
                      </a:r>
                    </a:p>
                  </a:txBody>
                  <a:tcPr/>
                </a:tc>
                <a:extLst>
                  <a:ext uri="{0D108BD9-81ED-4DB2-BD59-A6C34878D82A}">
                    <a16:rowId xmlns:a16="http://schemas.microsoft.com/office/drawing/2014/main" val="109324420"/>
                  </a:ext>
                </a:extLst>
              </a:tr>
              <a:tr h="418899">
                <a:tc>
                  <a:txBody>
                    <a:bodyPr/>
                    <a:lstStyle/>
                    <a:p>
                      <a:endParaRPr lang="en-GB" sz="1000" b="1" u="sng" dirty="0"/>
                    </a:p>
                  </a:txBody>
                  <a:tcPr/>
                </a:tc>
                <a:tc>
                  <a:txBody>
                    <a:bodyPr/>
                    <a:lstStyle/>
                    <a:p>
                      <a:r>
                        <a:rPr lang="en-GB" sz="1000" dirty="0"/>
                        <a:t>Dementia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dirty="0"/>
                        <a:t>not reported – low confidence</a:t>
                      </a:r>
                    </a:p>
                  </a:txBody>
                  <a:tcPr/>
                </a:tc>
                <a:extLst>
                  <a:ext uri="{0D108BD9-81ED-4DB2-BD59-A6C34878D82A}">
                    <a16:rowId xmlns:a16="http://schemas.microsoft.com/office/drawing/2014/main" val="2457006435"/>
                  </a:ext>
                </a:extLst>
              </a:tr>
              <a:tr h="4074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sng" dirty="0"/>
                        <a:t>Safety</a:t>
                      </a:r>
                      <a:r>
                        <a:rPr lang="en-GB" sz="1000" b="1" u="sng" baseline="0" dirty="0"/>
                        <a:t> &amp; Quality</a:t>
                      </a:r>
                      <a:endParaRPr lang="en-GB" sz="1000" b="1" u="sng" dirty="0"/>
                    </a:p>
                  </a:txBody>
                  <a:tcPr/>
                </a:tc>
                <a:tc>
                  <a:txBody>
                    <a:bodyPr/>
                    <a:lstStyle/>
                    <a:p>
                      <a:r>
                        <a:rPr lang="en-GB" sz="1000" dirty="0"/>
                        <a:t>Falls Prevention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not reported</a:t>
                      </a:r>
                      <a:r>
                        <a:rPr lang="en-GB" sz="1000" baseline="0" dirty="0"/>
                        <a:t> – low confidence</a:t>
                      </a:r>
                    </a:p>
                  </a:txBody>
                  <a:tcPr/>
                </a:tc>
                <a:extLst>
                  <a:ext uri="{0D108BD9-81ED-4DB2-BD59-A6C34878D82A}">
                    <a16:rowId xmlns:a16="http://schemas.microsoft.com/office/drawing/2014/main" val="2540660587"/>
                  </a:ext>
                </a:extLst>
              </a:tr>
              <a:tr h="407498">
                <a:tc>
                  <a:txBody>
                    <a:bodyPr/>
                    <a:lstStyle/>
                    <a:p>
                      <a:endParaRPr lang="en-GB" sz="1000" b="1" u="sng" dirty="0"/>
                    </a:p>
                  </a:txBody>
                  <a:tcPr/>
                </a:tc>
                <a:tc>
                  <a:txBody>
                    <a:bodyPr/>
                    <a:lstStyle/>
                    <a:p>
                      <a:r>
                        <a:rPr lang="en-GB" sz="1000" dirty="0"/>
                        <a:t>Palliative Care</a:t>
                      </a:r>
                    </a:p>
                  </a:txBody>
                  <a:tcPr/>
                </a:tc>
                <a:tc>
                  <a:txBody>
                    <a:bodyPr/>
                    <a:lstStyle/>
                    <a:p>
                      <a:r>
                        <a:rPr lang="en-GB" sz="1000" dirty="0"/>
                        <a:t>not reported – low confidence</a:t>
                      </a:r>
                    </a:p>
                  </a:txBody>
                  <a:tcPr/>
                </a:tc>
                <a:extLst>
                  <a:ext uri="{0D108BD9-81ED-4DB2-BD59-A6C34878D82A}">
                    <a16:rowId xmlns:a16="http://schemas.microsoft.com/office/drawing/2014/main" val="2656773444"/>
                  </a:ext>
                </a:extLst>
              </a:tr>
              <a:tr h="418899">
                <a:tc>
                  <a:txBody>
                    <a:bodyPr/>
                    <a:lstStyle/>
                    <a:p>
                      <a:endParaRPr lang="en-GB" sz="1000" b="1" u="sng" dirty="0"/>
                    </a:p>
                  </a:txBody>
                  <a:tcPr/>
                </a:tc>
                <a:tc>
                  <a:txBody>
                    <a:bodyPr/>
                    <a:lstStyle/>
                    <a:p>
                      <a:r>
                        <a:rPr lang="en-GB" sz="1000" dirty="0"/>
                        <a:t>Antimicrobial Consumption</a:t>
                      </a:r>
                    </a:p>
                  </a:txBody>
                  <a:tcPr/>
                </a:tc>
                <a:tc>
                  <a:txBody>
                    <a:bodyPr/>
                    <a:lstStyle/>
                    <a:p>
                      <a:r>
                        <a:rPr lang="en-GB" sz="1000" dirty="0"/>
                        <a:t>undergoing validation</a:t>
                      </a:r>
                    </a:p>
                  </a:txBody>
                  <a:tcPr/>
                </a:tc>
                <a:extLst>
                  <a:ext uri="{0D108BD9-81ED-4DB2-BD59-A6C34878D82A}">
                    <a16:rowId xmlns:a16="http://schemas.microsoft.com/office/drawing/2014/main" val="3986456891"/>
                  </a:ext>
                </a:extLst>
              </a:tr>
              <a:tr h="418899">
                <a:tc>
                  <a:txBody>
                    <a:bodyPr/>
                    <a:lstStyle/>
                    <a:p>
                      <a:pPr marL="0" algn="l" defTabSz="914400" rtl="0" eaLnBrk="1" latinLnBrk="0" hangingPunct="1"/>
                      <a:endParaRPr lang="en-GB" sz="1000" kern="1200" dirty="0">
                        <a:solidFill>
                          <a:schemeClr val="dk1"/>
                        </a:solidFill>
                        <a:latin typeface="+mn-lt"/>
                        <a:ea typeface="+mn-ea"/>
                        <a:cs typeface="+mn-cs"/>
                      </a:endParaRPr>
                    </a:p>
                  </a:txBody>
                  <a:tcPr/>
                </a:tc>
                <a:tc>
                  <a:txBody>
                    <a:bodyPr/>
                    <a:lstStyle/>
                    <a:p>
                      <a:pPr marL="0" algn="l" defTabSz="914400" rtl="0" eaLnBrk="1" latinLnBrk="0" hangingPunct="1"/>
                      <a:r>
                        <a:rPr lang="en-GB" sz="1000" kern="1200" dirty="0">
                          <a:solidFill>
                            <a:schemeClr val="dk1"/>
                          </a:solidFill>
                          <a:latin typeface="+mn-lt"/>
                          <a:ea typeface="+mn-ea"/>
                          <a:cs typeface="+mn-cs"/>
                        </a:rPr>
                        <a:t>Healthcare Acquired Infections</a:t>
                      </a:r>
                      <a:r>
                        <a:rPr lang="en-GB" sz="1000" kern="1200" baseline="0" dirty="0">
                          <a:solidFill>
                            <a:schemeClr val="dk1"/>
                          </a:solidFill>
                          <a:latin typeface="+mn-lt"/>
                          <a:ea typeface="+mn-ea"/>
                          <a:cs typeface="+mn-cs"/>
                        </a:rPr>
                        <a:t> (HCAI)</a:t>
                      </a:r>
                      <a:endParaRPr lang="en-GB" sz="10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not reported</a:t>
                      </a:r>
                      <a:r>
                        <a:rPr lang="en-GB" sz="1000" baseline="0" dirty="0"/>
                        <a:t> – low confidence</a:t>
                      </a:r>
                      <a:endParaRPr lang="en-GB" sz="1000" dirty="0"/>
                    </a:p>
                  </a:txBody>
                  <a:tcPr/>
                </a:tc>
                <a:extLst>
                  <a:ext uri="{0D108BD9-81ED-4DB2-BD59-A6C34878D82A}">
                    <a16:rowId xmlns:a16="http://schemas.microsoft.com/office/drawing/2014/main" val="2476970035"/>
                  </a:ext>
                </a:extLst>
              </a:tr>
            </a:tbl>
          </a:graphicData>
        </a:graphic>
      </p:graphicFrame>
    </p:spTree>
    <p:extLst>
      <p:ext uri="{BB962C8B-B14F-4D97-AF65-F5344CB8AC3E}">
        <p14:creationId xmlns:p14="http://schemas.microsoft.com/office/powerpoint/2010/main" val="1891018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26"/>
            <a:ext cx="12192000" cy="6858000"/>
          </a:xfrm>
          <a:prstGeom prst="rect">
            <a:avLst/>
          </a:prstGeom>
        </p:spPr>
      </p:pic>
      <p:sp>
        <p:nvSpPr>
          <p:cNvPr id="2" name="TextBox 1"/>
          <p:cNvSpPr txBox="1"/>
          <p:nvPr/>
        </p:nvSpPr>
        <p:spPr>
          <a:xfrm>
            <a:off x="98367" y="149629"/>
            <a:ext cx="11995266" cy="400110"/>
          </a:xfrm>
          <a:prstGeom prst="rect">
            <a:avLst/>
          </a:prstGeom>
          <a:solidFill>
            <a:srgbClr val="0A4C8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Section 1 – Headlines</a:t>
            </a:r>
          </a:p>
        </p:txBody>
      </p:sp>
      <p:sp>
        <p:nvSpPr>
          <p:cNvPr id="3" name="Rectangle 2"/>
          <p:cNvSpPr/>
          <p:nvPr/>
        </p:nvSpPr>
        <p:spPr>
          <a:xfrm>
            <a:off x="274320" y="1078992"/>
            <a:ext cx="9174480" cy="378565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Reporting period – </a:t>
            </a:r>
            <a:r>
              <a:rPr lang="en-GB" sz="2000" noProof="0" dirty="0">
                <a:solidFill>
                  <a:prstClr val="black"/>
                </a:solidFill>
                <a:latin typeface="Calibri" panose="020F0502020204030204"/>
              </a:rPr>
              <a:t>November</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2025 in-month performance and cumulative data April – </a:t>
            </a:r>
            <a:r>
              <a:rPr lang="en-GB" sz="2000" noProof="0" dirty="0">
                <a:solidFill>
                  <a:prstClr val="black"/>
                </a:solidFill>
                <a:latin typeface="Calibri" panose="020F0502020204030204"/>
              </a:rPr>
              <a:t>November</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Ongoing confidence issues in reporting in a number of areas as we try to understand how the new data differs from reporting pre-encompass. Validation is ongoing also to ensure all relevant data is captured within reports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31 and 62 day cancer data is reported, but subject to ongoing validation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ED 12hr performance &amp; did not waits remain</a:t>
            </a:r>
            <a:r>
              <a:rPr kumimoji="0" lang="en-GB" sz="2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consistently above targets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Review DNA rates remain just</a:t>
            </a:r>
            <a:r>
              <a:rPr kumimoji="0" lang="en-GB" sz="2000" b="0" i="0" u="none" strike="noStrike" kern="1200" cap="none" spc="0" normalizeH="0" noProof="0" dirty="0">
                <a:ln>
                  <a:noFill/>
                </a:ln>
                <a:solidFill>
                  <a:prstClr val="black"/>
                </a:solidFill>
                <a:effectLst/>
                <a:uLnTx/>
                <a:uFillTx/>
                <a:latin typeface="Calibri" panose="020F0502020204030204"/>
                <a:ea typeface="+mn-ea"/>
                <a:cs typeface="+mn-cs"/>
              </a:rPr>
              <a:t> above target</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Endoscopy theatres continue to run above target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Targets not met in relation to all waiting lists. Waiting lists are subject to ongoing validation.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Patient experience report for Octo</a:t>
            </a:r>
            <a:r>
              <a:rPr lang="en-GB" sz="2000" dirty="0" err="1">
                <a:solidFill>
                  <a:prstClr val="black"/>
                </a:solidFill>
                <a:latin typeface="Calibri" panose="020F0502020204030204"/>
              </a:rPr>
              <a:t>ber</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 99%</a:t>
            </a:r>
            <a:r>
              <a:rPr kumimoji="0" lang="en-GB" sz="2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a:t>
            </a:r>
          </a:p>
        </p:txBody>
      </p:sp>
    </p:spTree>
    <p:extLst>
      <p:ext uri="{BB962C8B-B14F-4D97-AF65-F5344CB8AC3E}">
        <p14:creationId xmlns:p14="http://schemas.microsoft.com/office/powerpoint/2010/main" val="1846121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Section 2 – Key SOMs Indicators - Performance</a:t>
            </a:r>
          </a:p>
        </p:txBody>
      </p:sp>
      <p:graphicFrame>
        <p:nvGraphicFramePr>
          <p:cNvPr id="21" name="Table 20"/>
          <p:cNvGraphicFramePr>
            <a:graphicFrameLocks noGrp="1"/>
          </p:cNvGraphicFramePr>
          <p:nvPr>
            <p:extLst>
              <p:ext uri="{D42A27DB-BD31-4B8C-83A1-F6EECF244321}">
                <p14:modId xmlns:p14="http://schemas.microsoft.com/office/powerpoint/2010/main" val="943361126"/>
              </p:ext>
            </p:extLst>
          </p:nvPr>
        </p:nvGraphicFramePr>
        <p:xfrm>
          <a:off x="98367" y="540327"/>
          <a:ext cx="11995266" cy="6243245"/>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229704">
                  <a:extLst>
                    <a:ext uri="{9D8B030D-6E8A-4147-A177-3AD203B41FA5}">
                      <a16:colId xmlns:a16="http://schemas.microsoft.com/office/drawing/2014/main" val="3247098725"/>
                    </a:ext>
                  </a:extLst>
                </a:gridCol>
                <a:gridCol w="1392865">
                  <a:extLst>
                    <a:ext uri="{9D8B030D-6E8A-4147-A177-3AD203B41FA5}">
                      <a16:colId xmlns:a16="http://schemas.microsoft.com/office/drawing/2014/main" val="3934673934"/>
                    </a:ext>
                  </a:extLst>
                </a:gridCol>
                <a:gridCol w="669271">
                  <a:extLst>
                    <a:ext uri="{9D8B030D-6E8A-4147-A177-3AD203B41FA5}">
                      <a16:colId xmlns:a16="http://schemas.microsoft.com/office/drawing/2014/main" val="340205772"/>
                    </a:ext>
                  </a:extLst>
                </a:gridCol>
                <a:gridCol w="681644">
                  <a:extLst>
                    <a:ext uri="{9D8B030D-6E8A-4147-A177-3AD203B41FA5}">
                      <a16:colId xmlns:a16="http://schemas.microsoft.com/office/drawing/2014/main" val="1075718584"/>
                    </a:ext>
                  </a:extLst>
                </a:gridCol>
                <a:gridCol w="3523211">
                  <a:extLst>
                    <a:ext uri="{9D8B030D-6E8A-4147-A177-3AD203B41FA5}">
                      <a16:colId xmlns:a16="http://schemas.microsoft.com/office/drawing/2014/main" val="3167416937"/>
                    </a:ext>
                  </a:extLst>
                </a:gridCol>
              </a:tblGrid>
              <a:tr h="666253">
                <a:tc>
                  <a:txBody>
                    <a:bodyPr/>
                    <a:lstStyle/>
                    <a:p>
                      <a:r>
                        <a:rPr lang="en-GB" sz="1200" dirty="0">
                          <a:solidFill>
                            <a:schemeClr val="bg1"/>
                          </a:solidFill>
                        </a:rPr>
                        <a:t>Service Area</a:t>
                      </a:r>
                    </a:p>
                    <a:p>
                      <a:endParaRPr lang="en-GB" sz="1200" dirty="0">
                        <a:solidFill>
                          <a:schemeClr val="bg1"/>
                        </a:solidFill>
                      </a:endParaRPr>
                    </a:p>
                  </a:txBody>
                  <a:tcPr/>
                </a:tc>
                <a:tc>
                  <a:txBody>
                    <a:bodyPr/>
                    <a:lstStyle/>
                    <a:p>
                      <a:r>
                        <a:rPr lang="en-GB" sz="1200" dirty="0"/>
                        <a:t>Metric</a:t>
                      </a:r>
                    </a:p>
                  </a:txBody>
                  <a:tcPr/>
                </a:tc>
                <a:tc>
                  <a:txBody>
                    <a:bodyPr/>
                    <a:lstStyle/>
                    <a:p>
                      <a:r>
                        <a:rPr lang="en-GB" sz="1200" dirty="0"/>
                        <a:t>Nov 25 Target</a:t>
                      </a:r>
                    </a:p>
                  </a:txBody>
                  <a:tcPr/>
                </a:tc>
                <a:tc>
                  <a:txBody>
                    <a:bodyPr/>
                    <a:lstStyle/>
                    <a:p>
                      <a:r>
                        <a:rPr lang="en-GB" sz="1200" dirty="0"/>
                        <a:t>Nov 25 In-month Performance</a:t>
                      </a:r>
                    </a:p>
                  </a:txBody>
                  <a:tcPr/>
                </a:tc>
                <a:tc>
                  <a:txBody>
                    <a:bodyPr/>
                    <a:lstStyle/>
                    <a:p>
                      <a:r>
                        <a:rPr lang="en-GB" sz="1200" dirty="0"/>
                        <a:t>Cumulative Activity YTD</a:t>
                      </a:r>
                    </a:p>
                  </a:txBody>
                  <a:tcPr/>
                </a:tc>
                <a:tc>
                  <a:txBody>
                    <a:bodyPr/>
                    <a:lstStyle/>
                    <a:p>
                      <a:pPr algn="l"/>
                      <a:r>
                        <a:rPr lang="en-GB" sz="1200" dirty="0"/>
                        <a:t>Rag Status</a:t>
                      </a:r>
                    </a:p>
                    <a:p>
                      <a:pPr algn="l"/>
                      <a:r>
                        <a:rPr lang="en-GB" sz="1200" dirty="0">
                          <a:solidFill>
                            <a:schemeClr val="bg1"/>
                          </a:solidFill>
                        </a:rPr>
                        <a:t>Nov 25</a:t>
                      </a:r>
                    </a:p>
                  </a:txBody>
                  <a:tcPr/>
                </a:tc>
                <a:tc>
                  <a:txBody>
                    <a:bodyPr/>
                    <a:lstStyle/>
                    <a:p>
                      <a:pPr algn="l"/>
                      <a:r>
                        <a:rPr lang="en-GB" sz="1200" dirty="0"/>
                        <a:t>Rag Status</a:t>
                      </a:r>
                    </a:p>
                    <a:p>
                      <a:pPr algn="l"/>
                      <a:r>
                        <a:rPr lang="en-GB" sz="1200" dirty="0"/>
                        <a:t>YTD</a:t>
                      </a:r>
                    </a:p>
                  </a:txBody>
                  <a:tcPr/>
                </a:tc>
                <a:tc>
                  <a:txBody>
                    <a:bodyPr/>
                    <a:lstStyle/>
                    <a:p>
                      <a:r>
                        <a:rPr lang="en-GB" sz="1200" dirty="0"/>
                        <a:t>Chart</a:t>
                      </a:r>
                    </a:p>
                  </a:txBody>
                  <a:tcPr/>
                </a:tc>
                <a:extLst>
                  <a:ext uri="{0D108BD9-81ED-4DB2-BD59-A6C34878D82A}">
                    <a16:rowId xmlns:a16="http://schemas.microsoft.com/office/drawing/2014/main" val="258680681"/>
                  </a:ext>
                </a:extLst>
              </a:tr>
              <a:tr h="14196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Performance</a:t>
                      </a:r>
                      <a:r>
                        <a:rPr lang="en-GB" sz="1200" b="1" baseline="0" dirty="0"/>
                        <a:t> - </a:t>
                      </a:r>
                      <a:r>
                        <a:rPr lang="en-GB" sz="1200" b="1" dirty="0"/>
                        <a:t>Unscheduled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Patients Not Waiting in ED – Mater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1% reduction compared to 2024/25</a:t>
                      </a:r>
                    </a:p>
                  </a:txBody>
                  <a:tcPr/>
                </a:tc>
                <a:tc>
                  <a:txBody>
                    <a:bodyPr/>
                    <a:lstStyle/>
                    <a:p>
                      <a:r>
                        <a:rPr lang="en-GB" sz="1100" dirty="0"/>
                        <a:t>14.7%</a:t>
                      </a:r>
                    </a:p>
                  </a:txBody>
                  <a:tcPr/>
                </a:tc>
                <a:tc>
                  <a:txBody>
                    <a:bodyPr/>
                    <a:lstStyle/>
                    <a:p>
                      <a:r>
                        <a:rPr lang="en-GB" sz="1100" dirty="0"/>
                        <a:t>13.5% - </a:t>
                      </a:r>
                    </a:p>
                    <a:p>
                      <a:r>
                        <a:rPr lang="en-GB" sz="1100" dirty="0"/>
                        <a:t>1.2%</a:t>
                      </a:r>
                      <a:r>
                        <a:rPr lang="en-GB" sz="1100" baseline="0" dirty="0"/>
                        <a:t> below target</a:t>
                      </a:r>
                      <a:endParaRPr lang="en-GB" sz="1100" dirty="0"/>
                    </a:p>
                  </a:txBody>
                  <a:tcPr/>
                </a:tc>
                <a:tc>
                  <a:txBody>
                    <a:bodyPr/>
                    <a:lstStyle/>
                    <a:p>
                      <a:r>
                        <a:rPr lang="en-GB" sz="1100" b="1" dirty="0"/>
                        <a:t>14.05% against</a:t>
                      </a:r>
                      <a:r>
                        <a:rPr lang="en-GB" sz="1100" b="1" baseline="0" dirty="0"/>
                        <a:t> a target of 17.1%</a:t>
                      </a:r>
                    </a:p>
                    <a:p>
                      <a:endParaRPr lang="en-GB" sz="1100" b="1" baseline="0" dirty="0"/>
                    </a:p>
                    <a:p>
                      <a:r>
                        <a:rPr lang="en-GB" sz="1100" b="0" baseline="0" dirty="0"/>
                        <a:t>(4,076 out of 29,009)</a:t>
                      </a:r>
                      <a:endParaRPr lang="en-GB" sz="1100" b="0" dirty="0"/>
                    </a:p>
                  </a:txBody>
                  <a:tcPr/>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459476">
                <a:tc>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Patients Not Waiting in ED - RBHSC</a:t>
                      </a:r>
                    </a:p>
                    <a:p>
                      <a:endParaRPr lang="en-GB" sz="1100" dirty="0"/>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1% reduction compared to 2024/25</a:t>
                      </a:r>
                    </a:p>
                    <a:p>
                      <a:endParaRPr lang="en-GB" sz="1100" dirty="0"/>
                    </a:p>
                  </a:txBody>
                  <a:tcPr marL="60960" marR="60960" marT="30480" marB="30480"/>
                </a:tc>
                <a:tc>
                  <a:txBody>
                    <a:bodyPr/>
                    <a:lstStyle/>
                    <a:p>
                      <a:r>
                        <a:rPr lang="en-GB" sz="1100" dirty="0"/>
                        <a:t>9.0%</a:t>
                      </a:r>
                    </a:p>
                  </a:txBody>
                  <a:tcPr marL="60960" marR="60960" marT="30480" marB="30480"/>
                </a:tc>
                <a:tc>
                  <a:txBody>
                    <a:bodyPr/>
                    <a:lstStyle/>
                    <a:p>
                      <a:r>
                        <a:rPr lang="en-GB" sz="1100" dirty="0"/>
                        <a:t>6.3% - </a:t>
                      </a:r>
                    </a:p>
                    <a:p>
                      <a:r>
                        <a:rPr lang="en-GB" sz="1100" dirty="0"/>
                        <a:t>2.7% below</a:t>
                      </a:r>
                      <a:r>
                        <a:rPr lang="en-GB" sz="1100" baseline="0" dirty="0"/>
                        <a:t> </a:t>
                      </a:r>
                      <a:r>
                        <a:rPr lang="en-GB" sz="1100" dirty="0"/>
                        <a:t>target</a:t>
                      </a:r>
                    </a:p>
                  </a:txBody>
                  <a:tcPr marL="60960" marR="60960" marT="30480" marB="30480"/>
                </a:tc>
                <a:tc>
                  <a:txBody>
                    <a:bodyPr/>
                    <a:lstStyle/>
                    <a:p>
                      <a:r>
                        <a:rPr lang="en-GB" sz="1100" b="1" dirty="0"/>
                        <a:t>2.04%</a:t>
                      </a:r>
                      <a:r>
                        <a:rPr lang="en-GB" sz="1100" b="1" baseline="0" dirty="0"/>
                        <a:t> against a target of 5.9%</a:t>
                      </a:r>
                    </a:p>
                    <a:p>
                      <a:endParaRPr lang="en-GB" sz="1100" b="1" baseline="0" dirty="0"/>
                    </a:p>
                    <a:p>
                      <a:r>
                        <a:rPr lang="en-GB" sz="1100" b="0" baseline="0" dirty="0"/>
                        <a:t>(1,067 out of 27,623)</a:t>
                      </a:r>
                      <a:endParaRPr lang="en-GB" sz="1100" b="0" dirty="0"/>
                    </a:p>
                  </a:txBody>
                  <a:tcPr/>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382430">
                <a:tc>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Patients Not Waiting in ED - RVH</a:t>
                      </a:r>
                    </a:p>
                    <a:p>
                      <a:endParaRPr lang="en-GB" sz="1100" dirty="0"/>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1% reduction compared to 2024/25</a:t>
                      </a:r>
                    </a:p>
                    <a:p>
                      <a:endParaRPr lang="en-GB" sz="1100" dirty="0"/>
                    </a:p>
                  </a:txBody>
                  <a:tcPr marL="60960" marR="60960" marT="30480" marB="30480"/>
                </a:tc>
                <a:tc>
                  <a:txBody>
                    <a:bodyPr/>
                    <a:lstStyle/>
                    <a:p>
                      <a:r>
                        <a:rPr lang="en-GB" sz="1100" dirty="0"/>
                        <a:t>11.3%</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14.4%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3.13% over target</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11.82% against</a:t>
                      </a:r>
                      <a:r>
                        <a:rPr lang="en-GB" sz="1100" b="1" baseline="0" dirty="0"/>
                        <a:t> a target of 14.80%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baseline="0" dirty="0"/>
                        <a:t>(6,488 out of 54,899)</a:t>
                      </a:r>
                      <a:endParaRPr lang="en-GB" sz="1100" b="0" dirty="0"/>
                    </a:p>
                  </a:txBody>
                  <a:tcPr marL="60960" marR="60960" marT="30480" marB="30480"/>
                </a:tc>
                <a:tc>
                  <a:txBody>
                    <a:bodyPr/>
                    <a:lstStyle/>
                    <a:p>
                      <a:endParaRPr lang="en-GB" sz="1100" dirty="0"/>
                    </a:p>
                    <a:p>
                      <a:endParaRPr lang="en-GB" sz="1100" dirty="0"/>
                    </a:p>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315468">
                <a:tc>
                  <a:txBody>
                    <a:bodyPr/>
                    <a:lstStyle/>
                    <a:p>
                      <a:endParaRPr lang="en-GB" sz="1200"/>
                    </a:p>
                  </a:txBody>
                  <a:tcPr/>
                </a:tc>
                <a:tc>
                  <a:txBody>
                    <a:bodyPr/>
                    <a:lstStyle/>
                    <a:p>
                      <a:r>
                        <a:rPr lang="en-GB" sz="1100" dirty="0"/>
                        <a:t>ED – 12 Hour Target *</a:t>
                      </a:r>
                    </a:p>
                    <a:p>
                      <a:endParaRPr lang="en-GB" sz="1100" dirty="0"/>
                    </a:p>
                    <a:p>
                      <a:r>
                        <a:rPr lang="en-GB" sz="1000" b="1" dirty="0"/>
                        <a:t>Reduce</a:t>
                      </a:r>
                      <a:r>
                        <a:rPr lang="en-GB" sz="1000" b="1" baseline="0" dirty="0"/>
                        <a:t> the n</a:t>
                      </a:r>
                      <a:r>
                        <a:rPr lang="en-GB" sz="1000" b="1" dirty="0"/>
                        <a:t>umber of patients waiting &gt; 12 hours in </a:t>
                      </a:r>
                      <a:r>
                        <a:rPr lang="en-GB" sz="1000" b="1" dirty="0">
                          <a:solidFill>
                            <a:schemeClr val="tx1"/>
                          </a:solidFill>
                        </a:rPr>
                        <a:t>ED during 24/25 </a:t>
                      </a:r>
                      <a:r>
                        <a:rPr lang="en-GB" sz="1000" b="1" dirty="0"/>
                        <a:t>by 10%</a:t>
                      </a:r>
                    </a:p>
                  </a:txBody>
                  <a:tcPr marL="60960" marR="60960" marT="30480" marB="30480"/>
                </a:tc>
                <a:tc>
                  <a:txBody>
                    <a:bodyPr/>
                    <a:lstStyle/>
                    <a:p>
                      <a:r>
                        <a:rPr lang="en-GB" sz="1100" dirty="0"/>
                        <a:t>2,478</a:t>
                      </a:r>
                    </a:p>
                  </a:txBody>
                  <a:tcPr marL="60960" marR="60960" marT="30480" marB="30480"/>
                </a:tc>
                <a:tc>
                  <a:txBody>
                    <a:bodyPr/>
                    <a:lstStyle/>
                    <a:p>
                      <a:r>
                        <a:rPr lang="en-GB" sz="1100" dirty="0"/>
                        <a:t>2,733 patients waited &gt;</a:t>
                      </a:r>
                      <a:r>
                        <a:rPr lang="en-GB" sz="1100" baseline="0" dirty="0"/>
                        <a:t> 12 hours during November.</a:t>
                      </a:r>
                      <a:endParaRPr lang="en-GB" sz="1100" dirty="0"/>
                    </a:p>
                    <a:p>
                      <a:endParaRPr lang="en-GB" sz="1100" dirty="0"/>
                    </a:p>
                    <a:p>
                      <a:r>
                        <a:rPr lang="en-GB" sz="1100" dirty="0"/>
                        <a:t>255 patients over expected target</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-13.22% - 19,977 out of 111,527</a:t>
                      </a:r>
                    </a:p>
                  </a:txBody>
                  <a:tcPr/>
                </a:tc>
                <a:tc>
                  <a:txBody>
                    <a:bodyPr/>
                    <a:lstStyle/>
                    <a:p>
                      <a:endParaRPr lang="en-GB" sz="1100" dirty="0"/>
                    </a:p>
                    <a:p>
                      <a:endParaRPr lang="en-GB" sz="1100" dirty="0"/>
                    </a:p>
                    <a:p>
                      <a:endParaRPr lang="en-GB" sz="1100" dirty="0"/>
                    </a:p>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22" name="Picture 21" descr="A green circle with blue border&#10;"/>
          <p:cNvPicPr>
            <a:picLocks noChangeAspect="1"/>
          </p:cNvPicPr>
          <p:nvPr/>
        </p:nvPicPr>
        <p:blipFill>
          <a:blip r:embed="rId4"/>
          <a:stretch>
            <a:fillRect/>
          </a:stretch>
        </p:blipFill>
        <p:spPr>
          <a:xfrm>
            <a:off x="7389374" y="1690951"/>
            <a:ext cx="335309" cy="335309"/>
          </a:xfrm>
          <a:prstGeom prst="rect">
            <a:avLst/>
          </a:prstGeom>
        </p:spPr>
      </p:pic>
      <p:pic>
        <p:nvPicPr>
          <p:cNvPr id="30" name="Picture 29" descr="A green circle with blue border"/>
          <p:cNvPicPr>
            <a:picLocks noChangeAspect="1"/>
          </p:cNvPicPr>
          <p:nvPr/>
        </p:nvPicPr>
        <p:blipFill>
          <a:blip r:embed="rId4"/>
          <a:stretch>
            <a:fillRect/>
          </a:stretch>
        </p:blipFill>
        <p:spPr>
          <a:xfrm>
            <a:off x="8059176" y="1690951"/>
            <a:ext cx="335309" cy="335309"/>
          </a:xfrm>
          <a:prstGeom prst="rect">
            <a:avLst/>
          </a:prstGeom>
        </p:spPr>
      </p:pic>
      <p:pic>
        <p:nvPicPr>
          <p:cNvPr id="31" name="Picture 30" descr="A green circle with blue border"/>
          <p:cNvPicPr>
            <a:picLocks noChangeAspect="1"/>
          </p:cNvPicPr>
          <p:nvPr/>
        </p:nvPicPr>
        <p:blipFill>
          <a:blip r:embed="rId4"/>
          <a:stretch>
            <a:fillRect/>
          </a:stretch>
        </p:blipFill>
        <p:spPr>
          <a:xfrm>
            <a:off x="8077671" y="3133856"/>
            <a:ext cx="335309" cy="335309"/>
          </a:xfrm>
          <a:prstGeom prst="rect">
            <a:avLst/>
          </a:prstGeom>
        </p:spPr>
      </p:pic>
      <p:pic>
        <p:nvPicPr>
          <p:cNvPr id="32" name="Picture 31" descr="A green circle with blue border"/>
          <p:cNvPicPr>
            <a:picLocks noChangeAspect="1"/>
          </p:cNvPicPr>
          <p:nvPr/>
        </p:nvPicPr>
        <p:blipFill>
          <a:blip r:embed="rId4"/>
          <a:stretch>
            <a:fillRect/>
          </a:stretch>
        </p:blipFill>
        <p:spPr>
          <a:xfrm>
            <a:off x="8077671" y="4562226"/>
            <a:ext cx="335309" cy="335309"/>
          </a:xfrm>
          <a:prstGeom prst="rect">
            <a:avLst/>
          </a:prstGeom>
        </p:spPr>
      </p:pic>
      <p:pic>
        <p:nvPicPr>
          <p:cNvPr id="33" name="Picture 32" descr="A green circle with blue border&#10;"/>
          <p:cNvPicPr>
            <a:picLocks noChangeAspect="1"/>
          </p:cNvPicPr>
          <p:nvPr/>
        </p:nvPicPr>
        <p:blipFill>
          <a:blip r:embed="rId4"/>
          <a:stretch>
            <a:fillRect/>
          </a:stretch>
        </p:blipFill>
        <p:spPr>
          <a:xfrm>
            <a:off x="8059176" y="5891724"/>
            <a:ext cx="335309" cy="335309"/>
          </a:xfrm>
          <a:prstGeom prst="rect">
            <a:avLst/>
          </a:prstGeom>
        </p:spPr>
      </p:pic>
      <p:pic>
        <p:nvPicPr>
          <p:cNvPr id="18" name="Picture 17" descr="A green circle with blue border"/>
          <p:cNvPicPr>
            <a:picLocks noChangeAspect="1"/>
          </p:cNvPicPr>
          <p:nvPr/>
        </p:nvPicPr>
        <p:blipFill>
          <a:blip r:embed="rId4"/>
          <a:stretch>
            <a:fillRect/>
          </a:stretch>
        </p:blipFill>
        <p:spPr>
          <a:xfrm>
            <a:off x="7397412" y="3133856"/>
            <a:ext cx="335309" cy="335309"/>
          </a:xfrm>
          <a:prstGeom prst="rect">
            <a:avLst/>
          </a:prstGeom>
        </p:spPr>
      </p:pic>
      <p:pic>
        <p:nvPicPr>
          <p:cNvPr id="2" name="Picture 1" descr="A graph of Mater - patients not waiting in ED ">
            <a:extLst>
              <a:ext uri="{FF2B5EF4-FFF2-40B4-BE49-F238E27FC236}">
                <a16:creationId xmlns:a16="http://schemas.microsoft.com/office/drawing/2014/main" id="{ACF5B250-B5D4-9FA4-00ED-7C03122DC072}"/>
              </a:ext>
            </a:extLst>
          </p:cNvPr>
          <p:cNvPicPr>
            <a:picLocks noChangeAspect="1"/>
          </p:cNvPicPr>
          <p:nvPr/>
        </p:nvPicPr>
        <p:blipFill>
          <a:blip r:embed="rId5"/>
          <a:stretch>
            <a:fillRect/>
          </a:stretch>
        </p:blipFill>
        <p:spPr>
          <a:xfrm>
            <a:off x="8605716" y="1257455"/>
            <a:ext cx="3417192" cy="1268416"/>
          </a:xfrm>
          <a:prstGeom prst="rect">
            <a:avLst/>
          </a:prstGeom>
        </p:spPr>
      </p:pic>
      <p:pic>
        <p:nvPicPr>
          <p:cNvPr id="5" name="Picture 4" descr="A graph of Children's - patients not waiting in ED">
            <a:extLst>
              <a:ext uri="{FF2B5EF4-FFF2-40B4-BE49-F238E27FC236}">
                <a16:creationId xmlns:a16="http://schemas.microsoft.com/office/drawing/2014/main" id="{F3A0D3AB-C3E6-E8FF-ECEC-F8892F72C0E9}"/>
              </a:ext>
            </a:extLst>
          </p:cNvPr>
          <p:cNvPicPr>
            <a:picLocks noChangeAspect="1"/>
          </p:cNvPicPr>
          <p:nvPr/>
        </p:nvPicPr>
        <p:blipFill>
          <a:blip r:embed="rId6"/>
          <a:stretch>
            <a:fillRect/>
          </a:stretch>
        </p:blipFill>
        <p:spPr>
          <a:xfrm>
            <a:off x="8605716" y="2652569"/>
            <a:ext cx="3417193" cy="1395793"/>
          </a:xfrm>
          <a:prstGeom prst="rect">
            <a:avLst/>
          </a:prstGeom>
        </p:spPr>
      </p:pic>
      <p:pic>
        <p:nvPicPr>
          <p:cNvPr id="6" name="Picture 5" descr="A graph of Royal - patients not waiting in ED">
            <a:extLst>
              <a:ext uri="{FF2B5EF4-FFF2-40B4-BE49-F238E27FC236}">
                <a16:creationId xmlns:a16="http://schemas.microsoft.com/office/drawing/2014/main" id="{57295339-4D06-FEC4-CA03-E5FF1D4E4238}"/>
              </a:ext>
            </a:extLst>
          </p:cNvPr>
          <p:cNvPicPr>
            <a:picLocks noChangeAspect="1"/>
          </p:cNvPicPr>
          <p:nvPr/>
        </p:nvPicPr>
        <p:blipFill>
          <a:blip r:embed="rId7"/>
          <a:stretch>
            <a:fillRect/>
          </a:stretch>
        </p:blipFill>
        <p:spPr>
          <a:xfrm>
            <a:off x="8606985" y="4110528"/>
            <a:ext cx="3415924" cy="1290414"/>
          </a:xfrm>
          <a:prstGeom prst="rect">
            <a:avLst/>
          </a:prstGeom>
        </p:spPr>
      </p:pic>
      <p:pic>
        <p:nvPicPr>
          <p:cNvPr id="7" name="Picture 6" descr="A red triangle with blue border&#10;">
            <a:extLst>
              <a:ext uri="{FF2B5EF4-FFF2-40B4-BE49-F238E27FC236}">
                <a16:creationId xmlns:a16="http://schemas.microsoft.com/office/drawing/2014/main" id="{1C360659-4216-A4E2-03A3-E9F8879D9D24}"/>
              </a:ext>
            </a:extLst>
          </p:cNvPr>
          <p:cNvPicPr>
            <a:picLocks noChangeAspect="1"/>
          </p:cNvPicPr>
          <p:nvPr/>
        </p:nvPicPr>
        <p:blipFill>
          <a:blip r:embed="rId8"/>
          <a:stretch>
            <a:fillRect/>
          </a:stretch>
        </p:blipFill>
        <p:spPr>
          <a:xfrm>
            <a:off x="7370258" y="4576761"/>
            <a:ext cx="354425" cy="346884"/>
          </a:xfrm>
          <a:prstGeom prst="rect">
            <a:avLst/>
          </a:prstGeom>
        </p:spPr>
      </p:pic>
      <p:pic>
        <p:nvPicPr>
          <p:cNvPr id="8" name="Picture 7" descr="A red triangle with blue border&#10;">
            <a:extLst>
              <a:ext uri="{FF2B5EF4-FFF2-40B4-BE49-F238E27FC236}">
                <a16:creationId xmlns:a16="http://schemas.microsoft.com/office/drawing/2014/main" id="{87988D58-B015-9623-2B13-1047C5E53439}"/>
              </a:ext>
            </a:extLst>
          </p:cNvPr>
          <p:cNvPicPr>
            <a:picLocks noChangeAspect="1"/>
          </p:cNvPicPr>
          <p:nvPr/>
        </p:nvPicPr>
        <p:blipFill>
          <a:blip r:embed="rId9"/>
          <a:stretch>
            <a:fillRect/>
          </a:stretch>
        </p:blipFill>
        <p:spPr>
          <a:xfrm>
            <a:off x="7380228" y="5879531"/>
            <a:ext cx="353599" cy="347502"/>
          </a:xfrm>
          <a:prstGeom prst="rect">
            <a:avLst/>
          </a:prstGeom>
        </p:spPr>
      </p:pic>
      <p:pic>
        <p:nvPicPr>
          <p:cNvPr id="11" name="Picture 10" descr="Graph of ED 12 hour performance">
            <a:extLst>
              <a:ext uri="{FF2B5EF4-FFF2-40B4-BE49-F238E27FC236}">
                <a16:creationId xmlns:a16="http://schemas.microsoft.com/office/drawing/2014/main" id="{B19EEE4E-ECA4-04F2-DB31-A09113B1A831}"/>
              </a:ext>
            </a:extLst>
          </p:cNvPr>
          <p:cNvPicPr>
            <a:picLocks noChangeAspect="1"/>
          </p:cNvPicPr>
          <p:nvPr/>
        </p:nvPicPr>
        <p:blipFill>
          <a:blip r:embed="rId10"/>
          <a:stretch>
            <a:fillRect/>
          </a:stretch>
        </p:blipFill>
        <p:spPr>
          <a:xfrm>
            <a:off x="8605716" y="5506967"/>
            <a:ext cx="3415924" cy="1201404"/>
          </a:xfrm>
          <a:prstGeom prst="rect">
            <a:avLst/>
          </a:prstGeom>
        </p:spPr>
      </p:pic>
    </p:spTree>
    <p:extLst>
      <p:ext uri="{BB962C8B-B14F-4D97-AF65-F5344CB8AC3E}">
        <p14:creationId xmlns:p14="http://schemas.microsoft.com/office/powerpoint/2010/main" val="3080009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Section 2 – Key SOMs Indicators - Performance</a:t>
            </a:r>
          </a:p>
        </p:txBody>
      </p:sp>
      <p:graphicFrame>
        <p:nvGraphicFramePr>
          <p:cNvPr id="21" name="Table 20"/>
          <p:cNvGraphicFramePr>
            <a:graphicFrameLocks noGrp="1"/>
          </p:cNvGraphicFramePr>
          <p:nvPr>
            <p:extLst>
              <p:ext uri="{D42A27DB-BD31-4B8C-83A1-F6EECF244321}">
                <p14:modId xmlns:p14="http://schemas.microsoft.com/office/powerpoint/2010/main" val="2676855711"/>
              </p:ext>
            </p:extLst>
          </p:nvPr>
        </p:nvGraphicFramePr>
        <p:xfrm>
          <a:off x="98367" y="540328"/>
          <a:ext cx="11995266" cy="6234546"/>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105593">
                  <a:extLst>
                    <a:ext uri="{9D8B030D-6E8A-4147-A177-3AD203B41FA5}">
                      <a16:colId xmlns:a16="http://schemas.microsoft.com/office/drawing/2014/main" val="3247098725"/>
                    </a:ext>
                  </a:extLst>
                </a:gridCol>
                <a:gridCol w="1213658">
                  <a:extLst>
                    <a:ext uri="{9D8B030D-6E8A-4147-A177-3AD203B41FA5}">
                      <a16:colId xmlns:a16="http://schemas.microsoft.com/office/drawing/2014/main" val="3934673934"/>
                    </a:ext>
                  </a:extLst>
                </a:gridCol>
                <a:gridCol w="824313">
                  <a:extLst>
                    <a:ext uri="{9D8B030D-6E8A-4147-A177-3AD203B41FA5}">
                      <a16:colId xmlns:a16="http://schemas.microsoft.com/office/drawing/2014/main" val="340205772"/>
                    </a:ext>
                  </a:extLst>
                </a:gridCol>
                <a:gridCol w="829920">
                  <a:extLst>
                    <a:ext uri="{9D8B030D-6E8A-4147-A177-3AD203B41FA5}">
                      <a16:colId xmlns:a16="http://schemas.microsoft.com/office/drawing/2014/main" val="1075718584"/>
                    </a:ext>
                  </a:extLst>
                </a:gridCol>
                <a:gridCol w="3523211">
                  <a:extLst>
                    <a:ext uri="{9D8B030D-6E8A-4147-A177-3AD203B41FA5}">
                      <a16:colId xmlns:a16="http://schemas.microsoft.com/office/drawing/2014/main" val="3167416937"/>
                    </a:ext>
                  </a:extLst>
                </a:gridCol>
              </a:tblGrid>
              <a:tr h="646185">
                <a:tc>
                  <a:txBody>
                    <a:bodyPr/>
                    <a:lstStyle/>
                    <a:p>
                      <a:r>
                        <a:rPr lang="en-GB" sz="1200" dirty="0">
                          <a:solidFill>
                            <a:schemeClr val="bg1"/>
                          </a:solidFill>
                        </a:rPr>
                        <a:t>Service Area</a:t>
                      </a:r>
                    </a:p>
                  </a:txBody>
                  <a:tcPr/>
                </a:tc>
                <a:tc>
                  <a:txBody>
                    <a:bodyPr/>
                    <a:lstStyle/>
                    <a:p>
                      <a:r>
                        <a:rPr lang="en-GB" sz="1200" dirty="0"/>
                        <a:t>Metric</a:t>
                      </a:r>
                    </a:p>
                  </a:txBody>
                  <a:tcPr/>
                </a:tc>
                <a:tc>
                  <a:txBody>
                    <a:bodyPr/>
                    <a:lstStyle/>
                    <a:p>
                      <a:r>
                        <a:rPr lang="en-GB" sz="1200" dirty="0"/>
                        <a:t>Nov 25 Target</a:t>
                      </a:r>
                    </a:p>
                  </a:txBody>
                  <a:tcPr/>
                </a:tc>
                <a:tc>
                  <a:txBody>
                    <a:bodyPr/>
                    <a:lstStyle/>
                    <a:p>
                      <a:r>
                        <a:rPr lang="en-GB" sz="1200" dirty="0"/>
                        <a:t>Nov 25 In-month Performance</a:t>
                      </a:r>
                    </a:p>
                  </a:txBody>
                  <a:tcPr/>
                </a:tc>
                <a:tc>
                  <a:txBody>
                    <a:bodyPr/>
                    <a:lstStyle/>
                    <a:p>
                      <a:r>
                        <a:rPr lang="en-GB" sz="1200" dirty="0"/>
                        <a:t>Cumulative Activity YTD</a:t>
                      </a:r>
                    </a:p>
                  </a:txBody>
                  <a:tcPr/>
                </a:tc>
                <a:tc>
                  <a:txBody>
                    <a:bodyPr/>
                    <a:lstStyle/>
                    <a:p>
                      <a:pPr algn="l"/>
                      <a:r>
                        <a:rPr lang="en-GB" sz="1200" dirty="0"/>
                        <a:t>Rag Status</a:t>
                      </a:r>
                    </a:p>
                    <a:p>
                      <a:pPr algn="l"/>
                      <a:r>
                        <a:rPr lang="en-GB" sz="1200" dirty="0">
                          <a:solidFill>
                            <a:schemeClr val="bg1"/>
                          </a:solidFill>
                        </a:rPr>
                        <a:t>Nov 25</a:t>
                      </a:r>
                    </a:p>
                  </a:txBody>
                  <a:tcPr/>
                </a:tc>
                <a:tc>
                  <a:txBody>
                    <a:bodyPr/>
                    <a:lstStyle/>
                    <a:p>
                      <a:pPr algn="l"/>
                      <a:r>
                        <a:rPr lang="en-GB" sz="1200" dirty="0"/>
                        <a:t>Rag Status</a:t>
                      </a:r>
                    </a:p>
                    <a:p>
                      <a:pPr algn="l"/>
                      <a:r>
                        <a:rPr lang="en-GB" sz="1200" dirty="0"/>
                        <a:t>YTD</a:t>
                      </a:r>
                    </a:p>
                  </a:txBody>
                  <a:tcPr/>
                </a:tc>
                <a:tc>
                  <a:txBody>
                    <a:bodyPr/>
                    <a:lstStyle/>
                    <a:p>
                      <a:r>
                        <a:rPr lang="en-GB" sz="1200" dirty="0"/>
                        <a:t>Chart</a:t>
                      </a:r>
                    </a:p>
                  </a:txBody>
                  <a:tcPr/>
                </a:tc>
                <a:extLst>
                  <a:ext uri="{0D108BD9-81ED-4DB2-BD59-A6C34878D82A}">
                    <a16:rowId xmlns:a16="http://schemas.microsoft.com/office/drawing/2014/main" val="258680681"/>
                  </a:ext>
                </a:extLst>
              </a:tr>
              <a:tr h="14415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Performance</a:t>
                      </a:r>
                      <a:r>
                        <a:rPr lang="en-GB" sz="1200" b="1" dirty="0"/>
                        <a:t> -Unscheduled Care</a:t>
                      </a:r>
                    </a:p>
                    <a:p>
                      <a:endParaRPr lang="en-GB" sz="1200" dirty="0"/>
                    </a:p>
                  </a:txBody>
                  <a:tcPr/>
                </a:tc>
                <a:tc>
                  <a:txBody>
                    <a:bodyPr/>
                    <a:lstStyle/>
                    <a:p>
                      <a:r>
                        <a:rPr lang="en-GB" sz="1100" dirty="0"/>
                        <a:t>Complex Delayed Discharges – Mater </a:t>
                      </a:r>
                    </a:p>
                    <a:p>
                      <a:endParaRPr lang="en-GB" sz="1100" dirty="0"/>
                    </a:p>
                    <a:p>
                      <a:r>
                        <a:rPr lang="en-GB" sz="1000" b="1" dirty="0"/>
                        <a:t>Target - The number</a:t>
                      </a:r>
                      <a:r>
                        <a:rPr lang="en-GB" sz="1000" b="1" baseline="0" dirty="0"/>
                        <a:t> of complex discharges on any Saturday and Sunday should be at least 60% of the average daily number of complex discharges from Mon-Fri in that week</a:t>
                      </a:r>
                      <a:r>
                        <a:rPr lang="en-GB" sz="900" baseline="0" dirty="0"/>
                        <a:t>.</a:t>
                      </a:r>
                      <a:endParaRPr lang="en-GB" sz="900" dirty="0"/>
                    </a:p>
                  </a:txBody>
                  <a:tcPr marL="60960" marR="60960" marT="30480" marB="30480"/>
                </a:tc>
                <a:tc>
                  <a:txBody>
                    <a:bodyPr/>
                    <a:lstStyle/>
                    <a:p>
                      <a:r>
                        <a:rPr lang="en-GB" sz="1100" dirty="0"/>
                        <a:t>60%</a:t>
                      </a:r>
                    </a:p>
                  </a:txBody>
                  <a:tcPr marL="60960" marR="60960" marT="30480" marB="30480"/>
                </a:tc>
                <a:tc>
                  <a:txBody>
                    <a:bodyPr/>
                    <a:lstStyle/>
                    <a:p>
                      <a:r>
                        <a:rPr lang="en-GB" sz="1100" dirty="0"/>
                        <a:t>16.22%</a:t>
                      </a:r>
                    </a:p>
                  </a:txBody>
                  <a:tcPr marL="60960" marR="60960" marT="30480" marB="30480"/>
                </a:tc>
                <a:tc>
                  <a:txBody>
                    <a:bodyPr/>
                    <a:lstStyle/>
                    <a:p>
                      <a:r>
                        <a:rPr lang="en-GB" sz="1100" b="1" baseline="0" dirty="0"/>
                        <a:t> 15.46%        </a:t>
                      </a:r>
                    </a:p>
                    <a:p>
                      <a:endParaRPr lang="en-GB" sz="1100" b="1" baseline="0" dirty="0"/>
                    </a:p>
                    <a:p>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504410">
                <a:tc>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Complex Delayed Discharges – RVH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The number</a:t>
                      </a:r>
                      <a:r>
                        <a:rPr lang="en-GB" sz="1000" b="1" baseline="0" dirty="0"/>
                        <a:t> of complex discharges on any Saturday and Sunday should be at least 60% of the average daily number of complex discharges from Mon-Fri in that week</a:t>
                      </a:r>
                      <a:r>
                        <a:rPr lang="en-GB" sz="1000" baseline="0" dirty="0"/>
                        <a:t>.</a:t>
                      </a:r>
                      <a:endParaRPr lang="en-GB" sz="1000" dirty="0"/>
                    </a:p>
                  </a:txBody>
                  <a:tcPr marL="60960" marR="60960" marT="30480" marB="30480"/>
                </a:tc>
                <a:tc>
                  <a:txBody>
                    <a:bodyPr/>
                    <a:lstStyle/>
                    <a:p>
                      <a:r>
                        <a:rPr lang="en-GB" sz="1100" dirty="0"/>
                        <a:t>60%</a:t>
                      </a:r>
                    </a:p>
                  </a:txBody>
                  <a:tcPr marL="60960" marR="60960" marT="30480" marB="30480"/>
                </a:tc>
                <a:tc>
                  <a:txBody>
                    <a:bodyPr/>
                    <a:lstStyle/>
                    <a:p>
                      <a:r>
                        <a:rPr lang="en-GB" sz="1100" dirty="0"/>
                        <a:t>20.34%</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19.23%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306568">
                <a:tc>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Hip Fractures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- 95%</a:t>
                      </a:r>
                      <a:r>
                        <a:rPr lang="en-GB" sz="1000" b="1" baseline="0" dirty="0"/>
                        <a:t> of patients where clinically appropriate, wait no longer than 48 hours for inpatient treatment</a:t>
                      </a:r>
                      <a:endParaRPr lang="en-GB" sz="1000" b="1" dirty="0"/>
                    </a:p>
                  </a:txBody>
                  <a:tcPr marL="60960" marR="60960" marT="30480" marB="30480"/>
                </a:tc>
                <a:tc>
                  <a:txBody>
                    <a:bodyPr/>
                    <a:lstStyle/>
                    <a:p>
                      <a:r>
                        <a:rPr lang="en-GB" sz="1100" dirty="0"/>
                        <a:t>95%</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30.16%</a:t>
                      </a:r>
                      <a:r>
                        <a:rPr lang="en-GB" sz="11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r>
                        <a:rPr lang="en-GB" sz="1100" dirty="0"/>
                        <a:t>19 out of 63 seen &lt;48hrs </a:t>
                      </a:r>
                    </a:p>
                  </a:txBody>
                  <a:tcPr marL="60960" marR="60960" marT="30480" marB="30480"/>
                </a:tc>
                <a:tc>
                  <a:txBody>
                    <a:bodyPr/>
                    <a:lstStyle/>
                    <a:p>
                      <a:r>
                        <a:rPr lang="en-GB" sz="1100" b="1" baseline="0" dirty="0"/>
                        <a:t>40.04</a:t>
                      </a:r>
                      <a:r>
                        <a:rPr lang="en-GB" sz="1100" b="1" dirty="0"/>
                        <a:t>% </a:t>
                      </a:r>
                    </a:p>
                    <a:p>
                      <a:endParaRPr lang="en-GB" sz="1100" b="1" dirty="0"/>
                    </a:p>
                    <a:p>
                      <a:r>
                        <a:rPr lang="en-GB" sz="1100" b="1" dirty="0"/>
                        <a:t>195 out of 487</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335811">
                <a:tc>
                  <a:txBody>
                    <a:bodyPr/>
                    <a:lstStyle/>
                    <a:p>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Other</a:t>
                      </a:r>
                      <a:r>
                        <a:rPr lang="en-GB" sz="1100" baseline="0" dirty="0"/>
                        <a:t> Fractures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- 95% of other fractures, where clinically appropriate, wait no longer than 7 days for inpatient treatment for fractures</a:t>
                      </a:r>
                      <a:endParaRPr lang="en-GB" sz="1000" b="1" dirty="0"/>
                    </a:p>
                  </a:txBody>
                  <a:tcPr marL="60960" marR="60960" marT="30480" marB="30480"/>
                </a:tc>
                <a:tc>
                  <a:txBody>
                    <a:bodyPr/>
                    <a:lstStyle/>
                    <a:p>
                      <a:r>
                        <a:rPr lang="en-GB" sz="1100" dirty="0"/>
                        <a:t>95%</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81.62%</a:t>
                      </a:r>
                      <a:r>
                        <a:rPr lang="en-GB" sz="11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r>
                        <a:rPr lang="en-GB" sz="1100" dirty="0"/>
                        <a:t>111 out of 136 treated within 7</a:t>
                      </a:r>
                      <a:r>
                        <a:rPr lang="en-GB" sz="1100" baseline="0" dirty="0"/>
                        <a:t> days</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86.01</a:t>
                      </a:r>
                      <a:r>
                        <a:rPr lang="en-GB" sz="1100" b="1" dirty="0"/>
                        <a:t>% </a:t>
                      </a:r>
                    </a:p>
                    <a:p>
                      <a:endParaRPr lang="en-GB" sz="1100" b="1" dirty="0"/>
                    </a:p>
                    <a:p>
                      <a:r>
                        <a:rPr lang="en-GB" sz="1100" b="1" dirty="0"/>
                        <a:t>947 out of 1,101</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17" name="Picture 16" descr="A red triangle with blue border&#10;"/>
          <p:cNvPicPr>
            <a:picLocks noChangeAspect="1"/>
          </p:cNvPicPr>
          <p:nvPr/>
        </p:nvPicPr>
        <p:blipFill>
          <a:blip r:embed="rId4"/>
          <a:stretch>
            <a:fillRect/>
          </a:stretch>
        </p:blipFill>
        <p:spPr>
          <a:xfrm>
            <a:off x="7083155" y="1672417"/>
            <a:ext cx="354425" cy="346884"/>
          </a:xfrm>
          <a:prstGeom prst="rect">
            <a:avLst/>
          </a:prstGeom>
        </p:spPr>
      </p:pic>
      <p:pic>
        <p:nvPicPr>
          <p:cNvPr id="18" name="Picture 17" descr="A red triangle with blue border"/>
          <p:cNvPicPr>
            <a:picLocks noChangeAspect="1"/>
          </p:cNvPicPr>
          <p:nvPr/>
        </p:nvPicPr>
        <p:blipFill>
          <a:blip r:embed="rId4"/>
          <a:stretch>
            <a:fillRect/>
          </a:stretch>
        </p:blipFill>
        <p:spPr>
          <a:xfrm>
            <a:off x="7157583" y="3141980"/>
            <a:ext cx="354425" cy="346884"/>
          </a:xfrm>
          <a:prstGeom prst="rect">
            <a:avLst/>
          </a:prstGeom>
        </p:spPr>
      </p:pic>
      <p:pic>
        <p:nvPicPr>
          <p:cNvPr id="19" name="Picture 18" descr="A red triangle with blue border"/>
          <p:cNvPicPr>
            <a:picLocks noChangeAspect="1"/>
          </p:cNvPicPr>
          <p:nvPr/>
        </p:nvPicPr>
        <p:blipFill>
          <a:blip r:embed="rId4"/>
          <a:stretch>
            <a:fillRect/>
          </a:stretch>
        </p:blipFill>
        <p:spPr>
          <a:xfrm>
            <a:off x="7157582" y="4491816"/>
            <a:ext cx="354425" cy="346884"/>
          </a:xfrm>
          <a:prstGeom prst="rect">
            <a:avLst/>
          </a:prstGeom>
        </p:spPr>
      </p:pic>
      <p:pic>
        <p:nvPicPr>
          <p:cNvPr id="40" name="Picture 39" descr="A red triangle with blue border"/>
          <p:cNvPicPr>
            <a:picLocks noChangeAspect="1"/>
          </p:cNvPicPr>
          <p:nvPr/>
        </p:nvPicPr>
        <p:blipFill>
          <a:blip r:embed="rId4"/>
          <a:stretch>
            <a:fillRect/>
          </a:stretch>
        </p:blipFill>
        <p:spPr>
          <a:xfrm>
            <a:off x="7960055" y="1672417"/>
            <a:ext cx="354425" cy="346884"/>
          </a:xfrm>
          <a:prstGeom prst="rect">
            <a:avLst/>
          </a:prstGeom>
        </p:spPr>
      </p:pic>
      <p:pic>
        <p:nvPicPr>
          <p:cNvPr id="41" name="Picture 40" descr="A red triangle with blue border"/>
          <p:cNvPicPr>
            <a:picLocks noChangeAspect="1"/>
          </p:cNvPicPr>
          <p:nvPr/>
        </p:nvPicPr>
        <p:blipFill>
          <a:blip r:embed="rId4"/>
          <a:stretch>
            <a:fillRect/>
          </a:stretch>
        </p:blipFill>
        <p:spPr>
          <a:xfrm>
            <a:off x="7950849" y="3141980"/>
            <a:ext cx="354425" cy="346884"/>
          </a:xfrm>
          <a:prstGeom prst="rect">
            <a:avLst/>
          </a:prstGeom>
        </p:spPr>
      </p:pic>
      <p:pic>
        <p:nvPicPr>
          <p:cNvPr id="42" name="Picture 41" descr="A red triangle with blue border"/>
          <p:cNvPicPr>
            <a:picLocks noChangeAspect="1"/>
          </p:cNvPicPr>
          <p:nvPr/>
        </p:nvPicPr>
        <p:blipFill>
          <a:blip r:embed="rId4"/>
          <a:stretch>
            <a:fillRect/>
          </a:stretch>
        </p:blipFill>
        <p:spPr>
          <a:xfrm>
            <a:off x="7960055" y="4501938"/>
            <a:ext cx="354425" cy="346884"/>
          </a:xfrm>
          <a:prstGeom prst="rect">
            <a:avLst/>
          </a:prstGeom>
        </p:spPr>
      </p:pic>
      <p:pic>
        <p:nvPicPr>
          <p:cNvPr id="43" name="Picture 42" descr="A red triangle with blue border"/>
          <p:cNvPicPr>
            <a:picLocks noChangeAspect="1"/>
          </p:cNvPicPr>
          <p:nvPr/>
        </p:nvPicPr>
        <p:blipFill>
          <a:blip r:embed="rId4"/>
          <a:stretch>
            <a:fillRect/>
          </a:stretch>
        </p:blipFill>
        <p:spPr>
          <a:xfrm>
            <a:off x="7960055" y="5816432"/>
            <a:ext cx="354425" cy="346884"/>
          </a:xfrm>
          <a:prstGeom prst="rect">
            <a:avLst/>
          </a:prstGeom>
        </p:spPr>
      </p:pic>
      <p:pic>
        <p:nvPicPr>
          <p:cNvPr id="22" name="Picture 21" descr="A red triangle with blue border"/>
          <p:cNvPicPr>
            <a:picLocks noChangeAspect="1"/>
          </p:cNvPicPr>
          <p:nvPr/>
        </p:nvPicPr>
        <p:blipFill>
          <a:blip r:embed="rId4"/>
          <a:stretch>
            <a:fillRect/>
          </a:stretch>
        </p:blipFill>
        <p:spPr>
          <a:xfrm>
            <a:off x="7157582" y="5816432"/>
            <a:ext cx="354425" cy="346884"/>
          </a:xfrm>
          <a:prstGeom prst="rect">
            <a:avLst/>
          </a:prstGeom>
        </p:spPr>
      </p:pic>
      <p:pic>
        <p:nvPicPr>
          <p:cNvPr id="6" name="Picture 5" descr="Mater Weekend Discharges - Complex">
            <a:extLst>
              <a:ext uri="{FF2B5EF4-FFF2-40B4-BE49-F238E27FC236}">
                <a16:creationId xmlns:a16="http://schemas.microsoft.com/office/drawing/2014/main" id="{AD098317-3C39-5CD4-89E2-0C4436580359}"/>
              </a:ext>
            </a:extLst>
          </p:cNvPr>
          <p:cNvPicPr>
            <a:picLocks noChangeAspect="1"/>
          </p:cNvPicPr>
          <p:nvPr/>
        </p:nvPicPr>
        <p:blipFill>
          <a:blip r:embed="rId5"/>
          <a:stretch>
            <a:fillRect/>
          </a:stretch>
        </p:blipFill>
        <p:spPr>
          <a:xfrm>
            <a:off x="8636860" y="1241730"/>
            <a:ext cx="3383342" cy="1305244"/>
          </a:xfrm>
          <a:prstGeom prst="rect">
            <a:avLst/>
          </a:prstGeom>
        </p:spPr>
      </p:pic>
      <p:pic>
        <p:nvPicPr>
          <p:cNvPr id="9" name="Picture 8" descr="Royal Weekend Discharges - Complex">
            <a:extLst>
              <a:ext uri="{FF2B5EF4-FFF2-40B4-BE49-F238E27FC236}">
                <a16:creationId xmlns:a16="http://schemas.microsoft.com/office/drawing/2014/main" id="{7307C2EB-873E-89B9-A050-5F51F3BA3FE6}"/>
              </a:ext>
            </a:extLst>
          </p:cNvPr>
          <p:cNvPicPr>
            <a:picLocks noChangeAspect="1"/>
          </p:cNvPicPr>
          <p:nvPr/>
        </p:nvPicPr>
        <p:blipFill>
          <a:blip r:embed="rId6"/>
          <a:stretch>
            <a:fillRect/>
          </a:stretch>
        </p:blipFill>
        <p:spPr>
          <a:xfrm>
            <a:off x="8636860" y="2670586"/>
            <a:ext cx="3383342" cy="1371575"/>
          </a:xfrm>
          <a:prstGeom prst="rect">
            <a:avLst/>
          </a:prstGeom>
        </p:spPr>
      </p:pic>
      <p:pic>
        <p:nvPicPr>
          <p:cNvPr id="10" name="Picture 9" descr="Graph of % Fracture patients for Neck of Femur &lt; 48 hours">
            <a:extLst>
              <a:ext uri="{FF2B5EF4-FFF2-40B4-BE49-F238E27FC236}">
                <a16:creationId xmlns:a16="http://schemas.microsoft.com/office/drawing/2014/main" id="{93F36390-E087-0575-1678-7038461E9F59}"/>
              </a:ext>
            </a:extLst>
          </p:cNvPr>
          <p:cNvPicPr>
            <a:picLocks noChangeAspect="1"/>
          </p:cNvPicPr>
          <p:nvPr/>
        </p:nvPicPr>
        <p:blipFill>
          <a:blip r:embed="rId7"/>
          <a:stretch>
            <a:fillRect/>
          </a:stretch>
        </p:blipFill>
        <p:spPr>
          <a:xfrm>
            <a:off x="8636860" y="4168488"/>
            <a:ext cx="3383342" cy="1203016"/>
          </a:xfrm>
          <a:prstGeom prst="rect">
            <a:avLst/>
          </a:prstGeom>
        </p:spPr>
      </p:pic>
      <p:pic>
        <p:nvPicPr>
          <p:cNvPr id="11" name="Picture 10" descr="Graph of % Fracture patients treated &lt; 7 days">
            <a:extLst>
              <a:ext uri="{FF2B5EF4-FFF2-40B4-BE49-F238E27FC236}">
                <a16:creationId xmlns:a16="http://schemas.microsoft.com/office/drawing/2014/main" id="{5A5D842B-820D-CB95-397F-2BC5C03A13F5}"/>
              </a:ext>
            </a:extLst>
          </p:cNvPr>
          <p:cNvPicPr>
            <a:picLocks noChangeAspect="1"/>
          </p:cNvPicPr>
          <p:nvPr/>
        </p:nvPicPr>
        <p:blipFill>
          <a:blip r:embed="rId8"/>
          <a:stretch>
            <a:fillRect/>
          </a:stretch>
        </p:blipFill>
        <p:spPr>
          <a:xfrm>
            <a:off x="8636860" y="5469630"/>
            <a:ext cx="3383342" cy="1238741"/>
          </a:xfrm>
          <a:prstGeom prst="rect">
            <a:avLst/>
          </a:prstGeom>
        </p:spPr>
      </p:pic>
    </p:spTree>
    <p:extLst>
      <p:ext uri="{BB962C8B-B14F-4D97-AF65-F5344CB8AC3E}">
        <p14:creationId xmlns:p14="http://schemas.microsoft.com/office/powerpoint/2010/main" val="4001361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Section 2 – Key SOMs Indicators - Performance</a:t>
            </a:r>
          </a:p>
        </p:txBody>
      </p:sp>
      <p:graphicFrame>
        <p:nvGraphicFramePr>
          <p:cNvPr id="21" name="Table 20"/>
          <p:cNvGraphicFramePr>
            <a:graphicFrameLocks noGrp="1"/>
          </p:cNvGraphicFramePr>
          <p:nvPr>
            <p:extLst>
              <p:ext uri="{D42A27DB-BD31-4B8C-83A1-F6EECF244321}">
                <p14:modId xmlns:p14="http://schemas.microsoft.com/office/powerpoint/2010/main" val="990160514"/>
              </p:ext>
            </p:extLst>
          </p:nvPr>
        </p:nvGraphicFramePr>
        <p:xfrm>
          <a:off x="98367" y="540327"/>
          <a:ext cx="11995266" cy="6262047"/>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088967">
                  <a:extLst>
                    <a:ext uri="{9D8B030D-6E8A-4147-A177-3AD203B41FA5}">
                      <a16:colId xmlns:a16="http://schemas.microsoft.com/office/drawing/2014/main" val="3247098725"/>
                    </a:ext>
                  </a:extLst>
                </a:gridCol>
                <a:gridCol w="1230284">
                  <a:extLst>
                    <a:ext uri="{9D8B030D-6E8A-4147-A177-3AD203B41FA5}">
                      <a16:colId xmlns:a16="http://schemas.microsoft.com/office/drawing/2014/main" val="3934673934"/>
                    </a:ext>
                  </a:extLst>
                </a:gridCol>
                <a:gridCol w="764771">
                  <a:extLst>
                    <a:ext uri="{9D8B030D-6E8A-4147-A177-3AD203B41FA5}">
                      <a16:colId xmlns:a16="http://schemas.microsoft.com/office/drawing/2014/main" val="340205772"/>
                    </a:ext>
                  </a:extLst>
                </a:gridCol>
                <a:gridCol w="889462">
                  <a:extLst>
                    <a:ext uri="{9D8B030D-6E8A-4147-A177-3AD203B41FA5}">
                      <a16:colId xmlns:a16="http://schemas.microsoft.com/office/drawing/2014/main" val="1075718584"/>
                    </a:ext>
                  </a:extLst>
                </a:gridCol>
                <a:gridCol w="3523211">
                  <a:extLst>
                    <a:ext uri="{9D8B030D-6E8A-4147-A177-3AD203B41FA5}">
                      <a16:colId xmlns:a16="http://schemas.microsoft.com/office/drawing/2014/main" val="3167416937"/>
                    </a:ext>
                  </a:extLst>
                </a:gridCol>
              </a:tblGrid>
              <a:tr h="619881">
                <a:tc>
                  <a:txBody>
                    <a:bodyPr/>
                    <a:lstStyle/>
                    <a:p>
                      <a:r>
                        <a:rPr lang="en-GB" sz="1200" dirty="0">
                          <a:solidFill>
                            <a:schemeClr val="bg1"/>
                          </a:solidFill>
                        </a:rPr>
                        <a:t>Service Area</a:t>
                      </a:r>
                    </a:p>
                  </a:txBody>
                  <a:tcPr/>
                </a:tc>
                <a:tc>
                  <a:txBody>
                    <a:bodyPr/>
                    <a:lstStyle/>
                    <a:p>
                      <a:r>
                        <a:rPr lang="en-GB" sz="1200" dirty="0"/>
                        <a:t>Metric</a:t>
                      </a:r>
                    </a:p>
                  </a:txBody>
                  <a:tcPr/>
                </a:tc>
                <a:tc>
                  <a:txBody>
                    <a:bodyPr/>
                    <a:lstStyle/>
                    <a:p>
                      <a:r>
                        <a:rPr lang="en-GB" sz="1200" dirty="0"/>
                        <a:t>Nov 25 Target</a:t>
                      </a:r>
                    </a:p>
                  </a:txBody>
                  <a:tcPr/>
                </a:tc>
                <a:tc>
                  <a:txBody>
                    <a:bodyPr/>
                    <a:lstStyle/>
                    <a:p>
                      <a:r>
                        <a:rPr lang="en-GB" sz="1200" dirty="0"/>
                        <a:t>Nov 25 In-month Performance</a:t>
                      </a:r>
                    </a:p>
                  </a:txBody>
                  <a:tcPr/>
                </a:tc>
                <a:tc>
                  <a:txBody>
                    <a:bodyPr/>
                    <a:lstStyle/>
                    <a:p>
                      <a:r>
                        <a:rPr lang="en-GB" sz="1200" dirty="0"/>
                        <a:t>Cumulative Activity YTD</a:t>
                      </a:r>
                    </a:p>
                  </a:txBody>
                  <a:tcPr/>
                </a:tc>
                <a:tc>
                  <a:txBody>
                    <a:bodyPr/>
                    <a:lstStyle/>
                    <a:p>
                      <a:pPr algn="ctr"/>
                      <a:r>
                        <a:rPr lang="en-GB" sz="1200" dirty="0"/>
                        <a:t>Rag Status</a:t>
                      </a:r>
                    </a:p>
                    <a:p>
                      <a:pPr algn="ctr"/>
                      <a:r>
                        <a:rPr lang="en-GB" sz="1200" dirty="0">
                          <a:solidFill>
                            <a:schemeClr val="bg1"/>
                          </a:solidFill>
                        </a:rPr>
                        <a:t>Nov 25</a:t>
                      </a:r>
                    </a:p>
                  </a:txBody>
                  <a:tcPr/>
                </a:tc>
                <a:tc>
                  <a:txBody>
                    <a:bodyPr/>
                    <a:lstStyle/>
                    <a:p>
                      <a:r>
                        <a:rPr lang="en-GB" sz="1200" dirty="0"/>
                        <a:t>Rag Status</a:t>
                      </a:r>
                    </a:p>
                    <a:p>
                      <a:r>
                        <a:rPr lang="en-GB" sz="1200" dirty="0"/>
                        <a:t>YTD</a:t>
                      </a:r>
                    </a:p>
                  </a:txBody>
                  <a:tcPr/>
                </a:tc>
                <a:tc>
                  <a:txBody>
                    <a:bodyPr/>
                    <a:lstStyle/>
                    <a:p>
                      <a:r>
                        <a:rPr lang="en-GB" sz="1200" dirty="0"/>
                        <a:t>Chart</a:t>
                      </a:r>
                    </a:p>
                  </a:txBody>
                  <a:tcPr/>
                </a:tc>
                <a:extLst>
                  <a:ext uri="{0D108BD9-81ED-4DB2-BD59-A6C34878D82A}">
                    <a16:rowId xmlns:a16="http://schemas.microsoft.com/office/drawing/2014/main" val="258680681"/>
                  </a:ext>
                </a:extLst>
              </a:tr>
              <a:tr h="1427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Performance</a:t>
                      </a:r>
                      <a:r>
                        <a:rPr lang="en-GB" sz="1200" b="1" dirty="0"/>
                        <a:t> -Scheduled Care</a:t>
                      </a:r>
                    </a:p>
                    <a:p>
                      <a:endParaRPr lang="en-GB" sz="1200" dirty="0"/>
                    </a:p>
                  </a:txBody>
                  <a:tcPr/>
                </a:tc>
                <a:tc>
                  <a:txBody>
                    <a:bodyPr/>
                    <a:lstStyle/>
                    <a:p>
                      <a:r>
                        <a:rPr lang="en-GB" sz="1100" baseline="0" dirty="0"/>
                        <a:t>DNA rates for </a:t>
                      </a:r>
                      <a:r>
                        <a:rPr lang="en-GB" sz="1100" b="1" baseline="0" dirty="0"/>
                        <a:t>New</a:t>
                      </a:r>
                      <a:r>
                        <a:rPr lang="en-GB" sz="1100" baseline="0" dirty="0"/>
                        <a:t> consultant outpatient appointments</a:t>
                      </a:r>
                    </a:p>
                    <a:p>
                      <a:endParaRPr lang="en-GB" sz="1100" baseline="0" dirty="0"/>
                    </a:p>
                    <a:p>
                      <a:endParaRPr lang="en-GB" sz="1100" baseline="0" dirty="0"/>
                    </a:p>
                    <a:p>
                      <a:r>
                        <a:rPr lang="en-GB" sz="1000" b="1" baseline="0" dirty="0"/>
                        <a:t>Target – maximum 5%</a:t>
                      </a:r>
                      <a:endParaRPr lang="en-GB" sz="1000" b="1" dirty="0"/>
                    </a:p>
                  </a:txBody>
                  <a:tcPr marL="60960" marR="60960" marT="30480" marB="30480"/>
                </a:tc>
                <a:tc>
                  <a:txBody>
                    <a:bodyPr/>
                    <a:lstStyle/>
                    <a:p>
                      <a:r>
                        <a:rPr lang="en-GB" sz="1100" dirty="0"/>
                        <a:t>5%</a:t>
                      </a:r>
                    </a:p>
                  </a:txBody>
                  <a:tcPr marL="60960" marR="60960" marT="30480" marB="30480"/>
                </a:tc>
                <a:tc>
                  <a:txBody>
                    <a:bodyPr/>
                    <a:lstStyle/>
                    <a:p>
                      <a:r>
                        <a:rPr lang="en-GB" sz="1100" dirty="0"/>
                        <a:t>7.75%</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7.85%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9,266 out of 117,998 appointments</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431626">
                <a:tc>
                  <a:txBody>
                    <a:bodyPr/>
                    <a:lstStyle/>
                    <a:p>
                      <a:endParaRPr lang="en-GB" sz="1200" dirty="0"/>
                    </a:p>
                  </a:txBody>
                  <a:tcPr/>
                </a:tc>
                <a:tc>
                  <a:txBody>
                    <a:bodyPr/>
                    <a:lstStyle/>
                    <a:p>
                      <a:r>
                        <a:rPr lang="en-GB" sz="1100" baseline="0" dirty="0"/>
                        <a:t>DNA rates for </a:t>
                      </a:r>
                      <a:r>
                        <a:rPr lang="en-GB" sz="1100" b="1" baseline="0" dirty="0"/>
                        <a:t>Review </a:t>
                      </a:r>
                      <a:r>
                        <a:rPr lang="en-GB" sz="1100" baseline="0" dirty="0"/>
                        <a:t>consultant outpatient appointments</a:t>
                      </a:r>
                    </a:p>
                    <a:p>
                      <a:endParaRPr lang="en-GB" sz="1100" baseline="0" dirty="0"/>
                    </a:p>
                    <a:p>
                      <a:endParaRPr lang="en-GB" sz="1100" baseline="0" dirty="0"/>
                    </a:p>
                    <a:p>
                      <a:r>
                        <a:rPr lang="en-GB" sz="1000" b="1" baseline="0" dirty="0"/>
                        <a:t>Target – maximum 8%</a:t>
                      </a:r>
                      <a:endParaRPr lang="en-GB" sz="1000" b="1" dirty="0"/>
                    </a:p>
                  </a:txBody>
                  <a:tcPr marL="60960" marR="60960" marT="30480" marB="30480"/>
                </a:tc>
                <a:tc>
                  <a:txBody>
                    <a:bodyPr/>
                    <a:lstStyle/>
                    <a:p>
                      <a:r>
                        <a:rPr lang="en-GB" sz="1100" dirty="0"/>
                        <a:t>8%</a:t>
                      </a:r>
                    </a:p>
                  </a:txBody>
                  <a:tcPr marL="60960" marR="60960" marT="30480" marB="30480"/>
                </a:tc>
                <a:tc>
                  <a:txBody>
                    <a:bodyPr/>
                    <a:lstStyle/>
                    <a:p>
                      <a:r>
                        <a:rPr lang="en-GB" sz="1100" dirty="0"/>
                        <a:t>8.49%</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8.58%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23,280 out of 271,331 appointments</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354975">
                <a:tc>
                  <a:txBody>
                    <a:bodyPr/>
                    <a:lstStyle/>
                    <a:p>
                      <a:endParaRPr lang="en-GB" sz="1200" dirty="0"/>
                    </a:p>
                  </a:txBody>
                  <a:tcPr/>
                </a:tc>
                <a:tc>
                  <a:txBody>
                    <a:bodyPr/>
                    <a:lstStyle/>
                    <a:p>
                      <a:r>
                        <a:rPr lang="en-GB" sz="1100" dirty="0"/>
                        <a:t>Theatre DNA Rates– Main Theatres</a:t>
                      </a:r>
                    </a:p>
                    <a:p>
                      <a:endParaRPr lang="en-GB" sz="1100" dirty="0"/>
                    </a:p>
                    <a:p>
                      <a:endParaRPr lang="en-GB" sz="1100" dirty="0"/>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maximum 5%</a:t>
                      </a:r>
                      <a:endParaRPr lang="en-GB" sz="1000" b="1" dirty="0"/>
                    </a:p>
                    <a:p>
                      <a:endParaRPr lang="en-GB" sz="1100" dirty="0"/>
                    </a:p>
                  </a:txBody>
                  <a:tcPr marL="60960" marR="60960" marT="30480" marB="30480"/>
                </a:tc>
                <a:tc>
                  <a:txBody>
                    <a:bodyPr/>
                    <a:lstStyle/>
                    <a:p>
                      <a:r>
                        <a:rPr lang="en-GB" sz="1100" dirty="0"/>
                        <a:t>5%</a:t>
                      </a:r>
                    </a:p>
                    <a:p>
                      <a:endParaRPr lang="en-GB" sz="1100" dirty="0"/>
                    </a:p>
                    <a:p>
                      <a:r>
                        <a:rPr lang="en-GB" sz="1000" dirty="0"/>
                        <a:t>Monitored a month</a:t>
                      </a:r>
                      <a:r>
                        <a:rPr lang="en-GB" sz="1000" baseline="0" dirty="0"/>
                        <a:t> in arrears</a:t>
                      </a:r>
                      <a:endParaRPr lang="en-GB" sz="10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8.62%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(October</a:t>
                      </a:r>
                      <a:r>
                        <a:rPr lang="en-GB" sz="1100" baseline="0" dirty="0"/>
                        <a:t> 25)</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9.61%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(Apr-Oct)</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407414">
                <a:tc>
                  <a:txBody>
                    <a:bodyPr/>
                    <a:lstStyle/>
                    <a:p>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Theatre DNA Rates – DPU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maximum 5%</a:t>
                      </a:r>
                      <a:endParaRPr lang="en-GB" sz="1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txBody>
                  <a:tcPr marL="60960" marR="60960" marT="30480" marB="30480"/>
                </a:tc>
                <a:tc>
                  <a:txBody>
                    <a:bodyPr/>
                    <a:lstStyle/>
                    <a:p>
                      <a:r>
                        <a:rPr lang="en-GB" sz="1100" dirty="0"/>
                        <a:t>5%</a:t>
                      </a:r>
                    </a:p>
                    <a:p>
                      <a:endParaRPr lang="en-GB" sz="1100" dirty="0"/>
                    </a:p>
                    <a:p>
                      <a:r>
                        <a:rPr lang="en-GB" sz="1000" dirty="0"/>
                        <a:t>Monitored a month</a:t>
                      </a:r>
                      <a:r>
                        <a:rPr lang="en-GB" sz="1000" baseline="0" dirty="0"/>
                        <a:t> in arrears</a:t>
                      </a:r>
                      <a:endParaRPr lang="en-GB" sz="10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9.62%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(October</a:t>
                      </a:r>
                      <a:r>
                        <a:rPr lang="en-GB" sz="1100" baseline="0" dirty="0"/>
                        <a:t> 25)</a:t>
                      </a: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10.28%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(Apr-Oct)</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17" name="Picture 16" descr="A red triangle with blue border"/>
          <p:cNvPicPr>
            <a:picLocks noChangeAspect="1"/>
          </p:cNvPicPr>
          <p:nvPr/>
        </p:nvPicPr>
        <p:blipFill>
          <a:blip r:embed="rId4"/>
          <a:stretch>
            <a:fillRect/>
          </a:stretch>
        </p:blipFill>
        <p:spPr>
          <a:xfrm>
            <a:off x="7105037" y="1671696"/>
            <a:ext cx="354425" cy="346884"/>
          </a:xfrm>
          <a:prstGeom prst="rect">
            <a:avLst/>
          </a:prstGeom>
        </p:spPr>
      </p:pic>
      <p:pic>
        <p:nvPicPr>
          <p:cNvPr id="19" name="Picture 18" descr="A red triangle with blue border"/>
          <p:cNvPicPr>
            <a:picLocks noChangeAspect="1"/>
          </p:cNvPicPr>
          <p:nvPr/>
        </p:nvPicPr>
        <p:blipFill>
          <a:blip r:embed="rId4"/>
          <a:stretch>
            <a:fillRect/>
          </a:stretch>
        </p:blipFill>
        <p:spPr>
          <a:xfrm>
            <a:off x="7181098" y="4482655"/>
            <a:ext cx="354425" cy="346884"/>
          </a:xfrm>
          <a:prstGeom prst="rect">
            <a:avLst/>
          </a:prstGeom>
        </p:spPr>
      </p:pic>
      <p:pic>
        <p:nvPicPr>
          <p:cNvPr id="39" name="Picture 38" descr="A red triangle with blue border"/>
          <p:cNvPicPr>
            <a:picLocks noChangeAspect="1"/>
          </p:cNvPicPr>
          <p:nvPr/>
        </p:nvPicPr>
        <p:blipFill>
          <a:blip r:embed="rId4"/>
          <a:stretch>
            <a:fillRect/>
          </a:stretch>
        </p:blipFill>
        <p:spPr>
          <a:xfrm>
            <a:off x="7105037" y="5834584"/>
            <a:ext cx="354425" cy="346884"/>
          </a:xfrm>
          <a:prstGeom prst="rect">
            <a:avLst/>
          </a:prstGeom>
        </p:spPr>
      </p:pic>
      <p:pic>
        <p:nvPicPr>
          <p:cNvPr id="40" name="Picture 39" descr="A red triangle with blue border"/>
          <p:cNvPicPr>
            <a:picLocks noChangeAspect="1"/>
          </p:cNvPicPr>
          <p:nvPr/>
        </p:nvPicPr>
        <p:blipFill>
          <a:blip r:embed="rId4"/>
          <a:stretch>
            <a:fillRect/>
          </a:stretch>
        </p:blipFill>
        <p:spPr>
          <a:xfrm>
            <a:off x="7943877" y="1671696"/>
            <a:ext cx="354425" cy="346884"/>
          </a:xfrm>
          <a:prstGeom prst="rect">
            <a:avLst/>
          </a:prstGeom>
        </p:spPr>
      </p:pic>
      <p:pic>
        <p:nvPicPr>
          <p:cNvPr id="41" name="Picture 40" descr="A red triangle with blue border"/>
          <p:cNvPicPr>
            <a:picLocks noChangeAspect="1"/>
          </p:cNvPicPr>
          <p:nvPr/>
        </p:nvPicPr>
        <p:blipFill>
          <a:blip r:embed="rId4"/>
          <a:stretch>
            <a:fillRect/>
          </a:stretch>
        </p:blipFill>
        <p:spPr>
          <a:xfrm>
            <a:off x="7943876" y="3131688"/>
            <a:ext cx="354425" cy="346884"/>
          </a:xfrm>
          <a:prstGeom prst="rect">
            <a:avLst/>
          </a:prstGeom>
        </p:spPr>
      </p:pic>
      <p:pic>
        <p:nvPicPr>
          <p:cNvPr id="42" name="Picture 41" descr="A red triangle with blue border"/>
          <p:cNvPicPr>
            <a:picLocks noChangeAspect="1"/>
          </p:cNvPicPr>
          <p:nvPr/>
        </p:nvPicPr>
        <p:blipFill>
          <a:blip r:embed="rId4"/>
          <a:stretch>
            <a:fillRect/>
          </a:stretch>
        </p:blipFill>
        <p:spPr>
          <a:xfrm>
            <a:off x="7943876" y="4482655"/>
            <a:ext cx="354425" cy="346884"/>
          </a:xfrm>
          <a:prstGeom prst="rect">
            <a:avLst/>
          </a:prstGeom>
        </p:spPr>
      </p:pic>
      <p:pic>
        <p:nvPicPr>
          <p:cNvPr id="43" name="Picture 42" descr="A red triangle with blue border"/>
          <p:cNvPicPr>
            <a:picLocks noChangeAspect="1"/>
          </p:cNvPicPr>
          <p:nvPr/>
        </p:nvPicPr>
        <p:blipFill>
          <a:blip r:embed="rId4"/>
          <a:stretch>
            <a:fillRect/>
          </a:stretch>
        </p:blipFill>
        <p:spPr>
          <a:xfrm>
            <a:off x="7949639" y="5834584"/>
            <a:ext cx="354425" cy="346884"/>
          </a:xfrm>
          <a:prstGeom prst="rect">
            <a:avLst/>
          </a:prstGeom>
        </p:spPr>
      </p:pic>
      <p:pic>
        <p:nvPicPr>
          <p:cNvPr id="7" name="Picture 6" descr="A red triangle with blue border"/>
          <p:cNvPicPr>
            <a:picLocks noChangeAspect="1"/>
          </p:cNvPicPr>
          <p:nvPr/>
        </p:nvPicPr>
        <p:blipFill>
          <a:blip r:embed="rId5"/>
          <a:stretch>
            <a:fillRect/>
          </a:stretch>
        </p:blipFill>
        <p:spPr>
          <a:xfrm>
            <a:off x="7108634" y="3140537"/>
            <a:ext cx="353599" cy="347502"/>
          </a:xfrm>
          <a:prstGeom prst="rect">
            <a:avLst/>
          </a:prstGeom>
        </p:spPr>
      </p:pic>
      <p:pic>
        <p:nvPicPr>
          <p:cNvPr id="2" name="Picture 1" descr="Graph of New Outpatient DNA/CND Rates">
            <a:extLst>
              <a:ext uri="{FF2B5EF4-FFF2-40B4-BE49-F238E27FC236}">
                <a16:creationId xmlns:a16="http://schemas.microsoft.com/office/drawing/2014/main" id="{A41E4338-C3FE-69D5-84DB-8866C4738A61}"/>
              </a:ext>
            </a:extLst>
          </p:cNvPr>
          <p:cNvPicPr>
            <a:picLocks noChangeAspect="1"/>
          </p:cNvPicPr>
          <p:nvPr/>
        </p:nvPicPr>
        <p:blipFill>
          <a:blip r:embed="rId6"/>
          <a:stretch>
            <a:fillRect/>
          </a:stretch>
        </p:blipFill>
        <p:spPr>
          <a:xfrm>
            <a:off x="8619319" y="1259474"/>
            <a:ext cx="3425488" cy="1267123"/>
          </a:xfrm>
          <a:prstGeom prst="rect">
            <a:avLst/>
          </a:prstGeom>
        </p:spPr>
      </p:pic>
      <p:pic>
        <p:nvPicPr>
          <p:cNvPr id="5" name="Picture 4" descr="Graph of review outpatient DNA/CND rates">
            <a:extLst>
              <a:ext uri="{FF2B5EF4-FFF2-40B4-BE49-F238E27FC236}">
                <a16:creationId xmlns:a16="http://schemas.microsoft.com/office/drawing/2014/main" id="{20B09830-51B9-B282-B68B-DB5BB67E49AE}"/>
              </a:ext>
            </a:extLst>
          </p:cNvPr>
          <p:cNvPicPr>
            <a:picLocks noChangeAspect="1"/>
          </p:cNvPicPr>
          <p:nvPr/>
        </p:nvPicPr>
        <p:blipFill>
          <a:blip r:embed="rId7"/>
          <a:stretch>
            <a:fillRect/>
          </a:stretch>
        </p:blipFill>
        <p:spPr>
          <a:xfrm>
            <a:off x="8618418" y="2671568"/>
            <a:ext cx="3425488" cy="1314669"/>
          </a:xfrm>
          <a:prstGeom prst="rect">
            <a:avLst/>
          </a:prstGeom>
        </p:spPr>
      </p:pic>
      <p:pic>
        <p:nvPicPr>
          <p:cNvPr id="8" name="Picture 7" descr="Graph of theatre DNA rates - Main">
            <a:extLst>
              <a:ext uri="{FF2B5EF4-FFF2-40B4-BE49-F238E27FC236}">
                <a16:creationId xmlns:a16="http://schemas.microsoft.com/office/drawing/2014/main" id="{B947B1A2-CC48-934B-1C4B-50055E3F59AE}"/>
              </a:ext>
            </a:extLst>
          </p:cNvPr>
          <p:cNvPicPr>
            <a:picLocks noChangeAspect="1"/>
          </p:cNvPicPr>
          <p:nvPr/>
        </p:nvPicPr>
        <p:blipFill>
          <a:blip r:embed="rId8"/>
          <a:stretch>
            <a:fillRect/>
          </a:stretch>
        </p:blipFill>
        <p:spPr>
          <a:xfrm>
            <a:off x="8618418" y="4061348"/>
            <a:ext cx="3425488" cy="1269276"/>
          </a:xfrm>
          <a:prstGeom prst="rect">
            <a:avLst/>
          </a:prstGeom>
        </p:spPr>
      </p:pic>
      <p:pic>
        <p:nvPicPr>
          <p:cNvPr id="9" name="Picture 8" descr="Graph of Theatre DNA Rates - DPU">
            <a:extLst>
              <a:ext uri="{FF2B5EF4-FFF2-40B4-BE49-F238E27FC236}">
                <a16:creationId xmlns:a16="http://schemas.microsoft.com/office/drawing/2014/main" id="{DBBFB436-040B-7F7B-0908-15727AA93BB3}"/>
              </a:ext>
            </a:extLst>
          </p:cNvPr>
          <p:cNvPicPr>
            <a:picLocks noChangeAspect="1"/>
          </p:cNvPicPr>
          <p:nvPr/>
        </p:nvPicPr>
        <p:blipFill>
          <a:blip r:embed="rId9"/>
          <a:stretch>
            <a:fillRect/>
          </a:stretch>
        </p:blipFill>
        <p:spPr>
          <a:xfrm>
            <a:off x="8644252" y="5445077"/>
            <a:ext cx="3399653" cy="1263294"/>
          </a:xfrm>
          <a:prstGeom prst="rect">
            <a:avLst/>
          </a:prstGeom>
        </p:spPr>
      </p:pic>
    </p:spTree>
    <p:extLst>
      <p:ext uri="{BB962C8B-B14F-4D97-AF65-F5344CB8AC3E}">
        <p14:creationId xmlns:p14="http://schemas.microsoft.com/office/powerpoint/2010/main" val="2397954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98367" y="149629"/>
            <a:ext cx="11995266" cy="400110"/>
          </a:xfrm>
          <a:prstGeom prst="rect">
            <a:avLst/>
          </a:prstGeom>
          <a:solidFill>
            <a:srgbClr val="0A4C86"/>
          </a:solidFill>
        </p:spPr>
        <p:txBody>
          <a:bodyPr wrap="square" rtlCol="0">
            <a:spAutoFit/>
          </a:bodyPr>
          <a:lstStyle/>
          <a:p>
            <a:r>
              <a:rPr lang="en-GB" sz="2000" b="1" dirty="0">
                <a:solidFill>
                  <a:schemeClr val="bg1"/>
                </a:solidFill>
              </a:rPr>
              <a:t>Section 2 – Key SOMs Indicators - Performance</a:t>
            </a:r>
          </a:p>
        </p:txBody>
      </p:sp>
      <p:graphicFrame>
        <p:nvGraphicFramePr>
          <p:cNvPr id="21" name="Table 20"/>
          <p:cNvGraphicFramePr>
            <a:graphicFrameLocks noGrp="1"/>
          </p:cNvGraphicFramePr>
          <p:nvPr>
            <p:extLst>
              <p:ext uri="{D42A27DB-BD31-4B8C-83A1-F6EECF244321}">
                <p14:modId xmlns:p14="http://schemas.microsoft.com/office/powerpoint/2010/main" val="1554434711"/>
              </p:ext>
            </p:extLst>
          </p:nvPr>
        </p:nvGraphicFramePr>
        <p:xfrm>
          <a:off x="98367" y="540327"/>
          <a:ext cx="11995266" cy="6184669"/>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080655">
                  <a:extLst>
                    <a:ext uri="{9D8B030D-6E8A-4147-A177-3AD203B41FA5}">
                      <a16:colId xmlns:a16="http://schemas.microsoft.com/office/drawing/2014/main" val="3247098725"/>
                    </a:ext>
                  </a:extLst>
                </a:gridCol>
                <a:gridCol w="1263534">
                  <a:extLst>
                    <a:ext uri="{9D8B030D-6E8A-4147-A177-3AD203B41FA5}">
                      <a16:colId xmlns:a16="http://schemas.microsoft.com/office/drawing/2014/main" val="3934673934"/>
                    </a:ext>
                  </a:extLst>
                </a:gridCol>
                <a:gridCol w="748146">
                  <a:extLst>
                    <a:ext uri="{9D8B030D-6E8A-4147-A177-3AD203B41FA5}">
                      <a16:colId xmlns:a16="http://schemas.microsoft.com/office/drawing/2014/main" val="340205772"/>
                    </a:ext>
                  </a:extLst>
                </a:gridCol>
                <a:gridCol w="739832">
                  <a:extLst>
                    <a:ext uri="{9D8B030D-6E8A-4147-A177-3AD203B41FA5}">
                      <a16:colId xmlns:a16="http://schemas.microsoft.com/office/drawing/2014/main" val="1075718584"/>
                    </a:ext>
                  </a:extLst>
                </a:gridCol>
                <a:gridCol w="3664528">
                  <a:extLst>
                    <a:ext uri="{9D8B030D-6E8A-4147-A177-3AD203B41FA5}">
                      <a16:colId xmlns:a16="http://schemas.microsoft.com/office/drawing/2014/main" val="3167416937"/>
                    </a:ext>
                  </a:extLst>
                </a:gridCol>
              </a:tblGrid>
              <a:tr h="619881">
                <a:tc>
                  <a:txBody>
                    <a:bodyPr/>
                    <a:lstStyle/>
                    <a:p>
                      <a:r>
                        <a:rPr lang="en-GB" sz="1200" dirty="0">
                          <a:solidFill>
                            <a:schemeClr val="bg1"/>
                          </a:solidFill>
                        </a:rPr>
                        <a:t>Service Area</a:t>
                      </a:r>
                    </a:p>
                  </a:txBody>
                  <a:tcPr/>
                </a:tc>
                <a:tc>
                  <a:txBody>
                    <a:bodyPr/>
                    <a:lstStyle/>
                    <a:p>
                      <a:r>
                        <a:rPr lang="en-GB" sz="1200" dirty="0"/>
                        <a:t>Metric</a:t>
                      </a:r>
                    </a:p>
                  </a:txBody>
                  <a:tcPr/>
                </a:tc>
                <a:tc>
                  <a:txBody>
                    <a:bodyPr/>
                    <a:lstStyle/>
                    <a:p>
                      <a:r>
                        <a:rPr lang="en-GB" sz="1200" dirty="0"/>
                        <a:t>Nov 25 Target</a:t>
                      </a:r>
                    </a:p>
                  </a:txBody>
                  <a:tcPr/>
                </a:tc>
                <a:tc>
                  <a:txBody>
                    <a:bodyPr/>
                    <a:lstStyle/>
                    <a:p>
                      <a:r>
                        <a:rPr lang="en-GB" sz="1200" dirty="0"/>
                        <a:t>Nov 25 In-month Performance</a:t>
                      </a:r>
                    </a:p>
                  </a:txBody>
                  <a:tcPr/>
                </a:tc>
                <a:tc>
                  <a:txBody>
                    <a:bodyPr/>
                    <a:lstStyle/>
                    <a:p>
                      <a:r>
                        <a:rPr lang="en-GB" sz="1200" dirty="0"/>
                        <a:t>Cumulative Activity YTD</a:t>
                      </a:r>
                    </a:p>
                  </a:txBody>
                  <a:tcPr/>
                </a:tc>
                <a:tc>
                  <a:txBody>
                    <a:bodyPr/>
                    <a:lstStyle/>
                    <a:p>
                      <a:pPr algn="ctr"/>
                      <a:r>
                        <a:rPr lang="en-GB" sz="1200" dirty="0"/>
                        <a:t>Rag Status</a:t>
                      </a:r>
                    </a:p>
                    <a:p>
                      <a:pPr algn="ctr"/>
                      <a:r>
                        <a:rPr lang="en-GB" sz="1200" dirty="0">
                          <a:solidFill>
                            <a:schemeClr val="bg1"/>
                          </a:solidFill>
                        </a:rPr>
                        <a:t>Nov 25</a:t>
                      </a:r>
                    </a:p>
                  </a:txBody>
                  <a:tcPr/>
                </a:tc>
                <a:tc>
                  <a:txBody>
                    <a:bodyPr/>
                    <a:lstStyle/>
                    <a:p>
                      <a:r>
                        <a:rPr lang="en-GB" sz="1200" dirty="0"/>
                        <a:t>Rag Status</a:t>
                      </a:r>
                    </a:p>
                    <a:p>
                      <a:r>
                        <a:rPr lang="en-GB" sz="1200" dirty="0"/>
                        <a:t>YTD</a:t>
                      </a:r>
                    </a:p>
                  </a:txBody>
                  <a:tcPr/>
                </a:tc>
                <a:tc>
                  <a:txBody>
                    <a:bodyPr/>
                    <a:lstStyle/>
                    <a:p>
                      <a:r>
                        <a:rPr lang="en-GB" sz="1200" dirty="0"/>
                        <a:t>Chart</a:t>
                      </a:r>
                    </a:p>
                  </a:txBody>
                  <a:tcPr/>
                </a:tc>
                <a:extLst>
                  <a:ext uri="{0D108BD9-81ED-4DB2-BD59-A6C34878D82A}">
                    <a16:rowId xmlns:a16="http://schemas.microsoft.com/office/drawing/2014/main" val="258680681"/>
                  </a:ext>
                </a:extLst>
              </a:tr>
              <a:tr h="137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Performance</a:t>
                      </a:r>
                      <a:r>
                        <a:rPr lang="en-GB" sz="1200" b="1" dirty="0"/>
                        <a:t> -Scheduled Care</a:t>
                      </a:r>
                    </a:p>
                    <a:p>
                      <a:endParaRPr lang="en-GB" sz="1200" dirty="0"/>
                    </a:p>
                  </a:txBody>
                  <a:tcPr/>
                </a:tc>
                <a:tc>
                  <a:txBody>
                    <a:bodyPr/>
                    <a:lstStyle/>
                    <a:p>
                      <a:r>
                        <a:rPr lang="en-GB" sz="1100" dirty="0"/>
                        <a:t>Theatre Utilisation  - Operating Times – Main Theatres</a:t>
                      </a:r>
                    </a:p>
                    <a:p>
                      <a:endParaRPr lang="en-GB" sz="1100" dirty="0"/>
                    </a:p>
                    <a:p>
                      <a:r>
                        <a:rPr lang="en-GB" sz="1000" b="1" dirty="0"/>
                        <a:t>Target</a:t>
                      </a:r>
                      <a:r>
                        <a:rPr lang="en-GB" sz="1000" b="1" baseline="0" dirty="0"/>
                        <a:t> – maximum operating rate of 85%</a:t>
                      </a:r>
                      <a:endParaRPr lang="en-GB" sz="1000" b="1" dirty="0"/>
                    </a:p>
                  </a:txBody>
                  <a:tcPr marL="60960" marR="60960" marT="30480" marB="30480"/>
                </a:tc>
                <a:tc>
                  <a:txBody>
                    <a:bodyPr/>
                    <a:lstStyle/>
                    <a:p>
                      <a:r>
                        <a:rPr lang="en-GB" sz="1100" dirty="0"/>
                        <a:t>85%</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Monitored a month</a:t>
                      </a:r>
                      <a:r>
                        <a:rPr lang="en-GB" sz="1000" baseline="0" dirty="0"/>
                        <a:t> in arrears</a:t>
                      </a:r>
                      <a:endParaRPr lang="en-GB" sz="1000" dirty="0"/>
                    </a:p>
                  </a:txBody>
                  <a:tcPr marL="60960" marR="60960" marT="30480" marB="30480"/>
                </a:tc>
                <a:tc>
                  <a:txBody>
                    <a:bodyPr/>
                    <a:lstStyle/>
                    <a:p>
                      <a:r>
                        <a:rPr lang="en-GB" sz="1100" dirty="0"/>
                        <a:t>76.01%</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(October </a:t>
                      </a:r>
                      <a:r>
                        <a:rPr lang="en-GB" sz="1100" baseline="0" dirty="0"/>
                        <a:t>25)</a:t>
                      </a:r>
                      <a:endParaRPr lang="en-GB" sz="1100" dirty="0"/>
                    </a:p>
                    <a:p>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75.10%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(Apr-Oct)</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413164">
                <a:tc>
                  <a:txBody>
                    <a:bodyPr/>
                    <a:lstStyle/>
                    <a:p>
                      <a:endParaRPr lang="en-GB" sz="1200" dirty="0"/>
                    </a:p>
                  </a:txBody>
                  <a:tcPr/>
                </a:tc>
                <a:tc>
                  <a:txBody>
                    <a:bodyPr/>
                    <a:lstStyle/>
                    <a:p>
                      <a:r>
                        <a:rPr lang="en-GB" sz="1100" dirty="0"/>
                        <a:t>Theatre Utilisation  - Operating Times – DPU</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a:t>
                      </a:r>
                      <a:r>
                        <a:rPr lang="en-GB" sz="1000" b="1" baseline="0" dirty="0"/>
                        <a:t> – maximum operating rate of 80%</a:t>
                      </a:r>
                      <a:endParaRPr lang="en-GB" sz="1000" b="1" dirty="0"/>
                    </a:p>
                  </a:txBody>
                  <a:tcPr marL="60960" marR="60960" marT="30480" marB="30480"/>
                </a:tc>
                <a:tc>
                  <a:txBody>
                    <a:bodyPr/>
                    <a:lstStyle/>
                    <a:p>
                      <a:r>
                        <a:rPr lang="en-GB" sz="1100" dirty="0"/>
                        <a:t>80%</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Monitored a month</a:t>
                      </a:r>
                      <a:r>
                        <a:rPr lang="en-GB" sz="1000" baseline="0" dirty="0"/>
                        <a:t> in arrears</a:t>
                      </a:r>
                      <a:endParaRPr lang="en-GB" sz="1000" dirty="0"/>
                    </a:p>
                  </a:txBody>
                  <a:tcPr marL="60960" marR="60960" marT="30480" marB="30480"/>
                </a:tc>
                <a:tc>
                  <a:txBody>
                    <a:bodyPr/>
                    <a:lstStyle/>
                    <a:p>
                      <a:r>
                        <a:rPr lang="en-GB" sz="1100" dirty="0"/>
                        <a:t>50.27%</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(October</a:t>
                      </a:r>
                      <a:r>
                        <a:rPr lang="en-GB" sz="1100" baseline="0" dirty="0"/>
                        <a:t> 25)</a:t>
                      </a:r>
                      <a:endParaRPr lang="en-GB" sz="1100" dirty="0"/>
                    </a:p>
                    <a:p>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47.79%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(Apr-Oct)</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363287">
                <a:tc>
                  <a:txBody>
                    <a:bodyPr/>
                    <a:lstStyle/>
                    <a:p>
                      <a:endParaRPr lang="en-GB" sz="1200" dirty="0"/>
                    </a:p>
                  </a:txBody>
                  <a:tcPr/>
                </a:tc>
                <a:tc>
                  <a:txBody>
                    <a:bodyPr/>
                    <a:lstStyle/>
                    <a:p>
                      <a:r>
                        <a:rPr lang="en-GB" sz="1100" dirty="0"/>
                        <a:t>Theatre Utilisation - Run Times – Main Theatres</a:t>
                      </a:r>
                    </a:p>
                    <a:p>
                      <a:endParaRPr lang="en-GB" sz="1100" dirty="0"/>
                    </a:p>
                    <a:p>
                      <a:r>
                        <a:rPr lang="en-GB" sz="1000" b="1" dirty="0"/>
                        <a:t>Target – minimum run time rate of 90%</a:t>
                      </a:r>
                    </a:p>
                  </a:txBody>
                  <a:tcPr marL="60960" marR="60960" marT="30480" marB="30480"/>
                </a:tc>
                <a:tc>
                  <a:txBody>
                    <a:bodyPr/>
                    <a:lstStyle/>
                    <a:p>
                      <a:r>
                        <a:rPr lang="en-GB" sz="1100" dirty="0"/>
                        <a:t>90%</a:t>
                      </a:r>
                    </a:p>
                    <a:p>
                      <a:endParaRPr lang="en-GB" sz="1100" dirty="0"/>
                    </a:p>
                    <a:p>
                      <a:r>
                        <a:rPr lang="en-GB" sz="1000" dirty="0"/>
                        <a:t>Monitored a month in arrears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87.20%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(October</a:t>
                      </a:r>
                      <a:r>
                        <a:rPr lang="en-GB" sz="1100" baseline="0" dirty="0"/>
                        <a:t> 25)</a:t>
                      </a: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87.11%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(Apr-Oct)</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396538">
                <a:tc>
                  <a:txBody>
                    <a:bodyPr/>
                    <a:lstStyle/>
                    <a:p>
                      <a:endParaRPr lang="en-GB" sz="1200" b="1" dirty="0"/>
                    </a:p>
                  </a:txBody>
                  <a:tcPr/>
                </a:tc>
                <a:tc>
                  <a:txBody>
                    <a:bodyPr/>
                    <a:lstStyle/>
                    <a:p>
                      <a:r>
                        <a:rPr lang="en-GB" sz="1100" dirty="0"/>
                        <a:t>Theatre Utilisation - Run Times – DPU</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minimum run time rate of 90%</a:t>
                      </a:r>
                    </a:p>
                    <a:p>
                      <a:endParaRPr lang="en-GB" sz="1100" dirty="0"/>
                    </a:p>
                  </a:txBody>
                  <a:tcPr marL="60960" marR="60960" marT="30480" marB="30480"/>
                </a:tc>
                <a:tc>
                  <a:txBody>
                    <a:bodyPr/>
                    <a:lstStyle/>
                    <a:p>
                      <a:r>
                        <a:rPr lang="en-GB" sz="1100" dirty="0"/>
                        <a:t>90%</a:t>
                      </a:r>
                    </a:p>
                    <a:p>
                      <a:endParaRPr lang="en-GB" sz="1100" dirty="0"/>
                    </a:p>
                    <a:p>
                      <a:r>
                        <a:rPr lang="en-GB" sz="1000" dirty="0"/>
                        <a:t>Monitored a month in arrears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80.68%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(October</a:t>
                      </a:r>
                      <a:r>
                        <a:rPr lang="en-GB" sz="1100" baseline="0" dirty="0"/>
                        <a:t> 25)</a:t>
                      </a: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78.75%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(Apr-Oct)</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17" name="Picture 16" descr="A red triangle with blue border"/>
          <p:cNvPicPr>
            <a:picLocks noChangeAspect="1"/>
          </p:cNvPicPr>
          <p:nvPr/>
        </p:nvPicPr>
        <p:blipFill>
          <a:blip r:embed="rId4"/>
          <a:stretch>
            <a:fillRect/>
          </a:stretch>
        </p:blipFill>
        <p:spPr>
          <a:xfrm>
            <a:off x="7163222" y="1715544"/>
            <a:ext cx="354425" cy="346884"/>
          </a:xfrm>
          <a:prstGeom prst="rect">
            <a:avLst/>
          </a:prstGeom>
        </p:spPr>
      </p:pic>
      <p:pic>
        <p:nvPicPr>
          <p:cNvPr id="18" name="Picture 17" descr="A red triangle with blue border"/>
          <p:cNvPicPr>
            <a:picLocks noChangeAspect="1"/>
          </p:cNvPicPr>
          <p:nvPr/>
        </p:nvPicPr>
        <p:blipFill>
          <a:blip r:embed="rId4"/>
          <a:stretch>
            <a:fillRect/>
          </a:stretch>
        </p:blipFill>
        <p:spPr>
          <a:xfrm>
            <a:off x="7157989" y="3008280"/>
            <a:ext cx="354425" cy="346884"/>
          </a:xfrm>
          <a:prstGeom prst="rect">
            <a:avLst/>
          </a:prstGeom>
        </p:spPr>
      </p:pic>
      <p:pic>
        <p:nvPicPr>
          <p:cNvPr id="40" name="Picture 39" descr="A red triangle with blue border"/>
          <p:cNvPicPr>
            <a:picLocks noChangeAspect="1"/>
          </p:cNvPicPr>
          <p:nvPr/>
        </p:nvPicPr>
        <p:blipFill>
          <a:blip r:embed="rId4"/>
          <a:stretch>
            <a:fillRect/>
          </a:stretch>
        </p:blipFill>
        <p:spPr>
          <a:xfrm>
            <a:off x="7885896" y="1715544"/>
            <a:ext cx="354425" cy="346884"/>
          </a:xfrm>
          <a:prstGeom prst="rect">
            <a:avLst/>
          </a:prstGeom>
        </p:spPr>
      </p:pic>
      <p:pic>
        <p:nvPicPr>
          <p:cNvPr id="41" name="Picture 40" descr="A red triangle with blue border"/>
          <p:cNvPicPr>
            <a:picLocks noChangeAspect="1"/>
          </p:cNvPicPr>
          <p:nvPr/>
        </p:nvPicPr>
        <p:blipFill>
          <a:blip r:embed="rId4"/>
          <a:stretch>
            <a:fillRect/>
          </a:stretch>
        </p:blipFill>
        <p:spPr>
          <a:xfrm>
            <a:off x="7885896" y="3008280"/>
            <a:ext cx="354425" cy="346884"/>
          </a:xfrm>
          <a:prstGeom prst="rect">
            <a:avLst/>
          </a:prstGeom>
        </p:spPr>
      </p:pic>
      <p:pic>
        <p:nvPicPr>
          <p:cNvPr id="43" name="Picture 42" descr="A red triangle with blue border"/>
          <p:cNvPicPr>
            <a:picLocks noChangeAspect="1"/>
          </p:cNvPicPr>
          <p:nvPr/>
        </p:nvPicPr>
        <p:blipFill>
          <a:blip r:embed="rId4"/>
          <a:stretch>
            <a:fillRect/>
          </a:stretch>
        </p:blipFill>
        <p:spPr>
          <a:xfrm>
            <a:off x="7913857" y="5782281"/>
            <a:ext cx="354425" cy="346884"/>
          </a:xfrm>
          <a:prstGeom prst="rect">
            <a:avLst/>
          </a:prstGeom>
        </p:spPr>
      </p:pic>
      <p:pic>
        <p:nvPicPr>
          <p:cNvPr id="19" name="Picture 18" descr="A yellow square with blue border&#10;"/>
          <p:cNvPicPr>
            <a:picLocks noChangeAspect="1"/>
          </p:cNvPicPr>
          <p:nvPr/>
        </p:nvPicPr>
        <p:blipFill>
          <a:blip r:embed="rId5"/>
          <a:stretch>
            <a:fillRect/>
          </a:stretch>
        </p:blipFill>
        <p:spPr>
          <a:xfrm>
            <a:off x="7183879" y="4416643"/>
            <a:ext cx="335309" cy="353599"/>
          </a:xfrm>
          <a:prstGeom prst="rect">
            <a:avLst/>
          </a:prstGeom>
        </p:spPr>
      </p:pic>
      <p:pic>
        <p:nvPicPr>
          <p:cNvPr id="8" name="Picture 7" descr="A yellow square with blue border"/>
          <p:cNvPicPr>
            <a:picLocks noChangeAspect="1"/>
          </p:cNvPicPr>
          <p:nvPr/>
        </p:nvPicPr>
        <p:blipFill>
          <a:blip r:embed="rId5"/>
          <a:stretch>
            <a:fillRect/>
          </a:stretch>
        </p:blipFill>
        <p:spPr>
          <a:xfrm>
            <a:off x="7885896" y="4416643"/>
            <a:ext cx="335309" cy="353599"/>
          </a:xfrm>
          <a:prstGeom prst="rect">
            <a:avLst/>
          </a:prstGeom>
        </p:spPr>
      </p:pic>
      <p:pic>
        <p:nvPicPr>
          <p:cNvPr id="2" name="Picture 1" descr="Graph of Theatre Operating Times - Main">
            <a:extLst>
              <a:ext uri="{FF2B5EF4-FFF2-40B4-BE49-F238E27FC236}">
                <a16:creationId xmlns:a16="http://schemas.microsoft.com/office/drawing/2014/main" id="{EB67C451-751E-F80C-3CB5-6D72D45D3BFE}"/>
              </a:ext>
            </a:extLst>
          </p:cNvPr>
          <p:cNvPicPr>
            <a:picLocks noChangeAspect="1"/>
          </p:cNvPicPr>
          <p:nvPr/>
        </p:nvPicPr>
        <p:blipFill>
          <a:blip r:embed="rId6"/>
          <a:stretch>
            <a:fillRect/>
          </a:stretch>
        </p:blipFill>
        <p:spPr>
          <a:xfrm>
            <a:off x="8489835" y="1210308"/>
            <a:ext cx="3521002" cy="1255093"/>
          </a:xfrm>
          <a:prstGeom prst="rect">
            <a:avLst/>
          </a:prstGeom>
        </p:spPr>
      </p:pic>
      <p:pic>
        <p:nvPicPr>
          <p:cNvPr id="10" name="Picture 9" descr="Graph of Theatre Operating Times - DPU">
            <a:extLst>
              <a:ext uri="{FF2B5EF4-FFF2-40B4-BE49-F238E27FC236}">
                <a16:creationId xmlns:a16="http://schemas.microsoft.com/office/drawing/2014/main" id="{1FBB6DA1-A54A-37ED-1D32-3389385CCB89}"/>
              </a:ext>
            </a:extLst>
          </p:cNvPr>
          <p:cNvPicPr>
            <a:picLocks noChangeAspect="1"/>
          </p:cNvPicPr>
          <p:nvPr/>
        </p:nvPicPr>
        <p:blipFill>
          <a:blip r:embed="rId7"/>
          <a:stretch>
            <a:fillRect/>
          </a:stretch>
        </p:blipFill>
        <p:spPr>
          <a:xfrm>
            <a:off x="8489834" y="2593197"/>
            <a:ext cx="3521001" cy="1308746"/>
          </a:xfrm>
          <a:prstGeom prst="rect">
            <a:avLst/>
          </a:prstGeom>
        </p:spPr>
      </p:pic>
      <p:pic>
        <p:nvPicPr>
          <p:cNvPr id="12" name="Picture 11" descr="Graph of Theatre Run Times - Main Theatres">
            <a:extLst>
              <a:ext uri="{FF2B5EF4-FFF2-40B4-BE49-F238E27FC236}">
                <a16:creationId xmlns:a16="http://schemas.microsoft.com/office/drawing/2014/main" id="{1B4D6063-0AA2-5BDE-9F79-0B822C5D19D2}"/>
              </a:ext>
            </a:extLst>
          </p:cNvPr>
          <p:cNvPicPr>
            <a:picLocks noChangeAspect="1"/>
          </p:cNvPicPr>
          <p:nvPr/>
        </p:nvPicPr>
        <p:blipFill>
          <a:blip r:embed="rId8"/>
          <a:stretch>
            <a:fillRect/>
          </a:stretch>
        </p:blipFill>
        <p:spPr>
          <a:xfrm>
            <a:off x="8489833" y="4029739"/>
            <a:ext cx="3521001" cy="1255092"/>
          </a:xfrm>
          <a:prstGeom prst="rect">
            <a:avLst/>
          </a:prstGeom>
        </p:spPr>
      </p:pic>
      <p:pic>
        <p:nvPicPr>
          <p:cNvPr id="14" name="Picture 13" descr="A red triangle with blue border&#10;">
            <a:extLst>
              <a:ext uri="{FF2B5EF4-FFF2-40B4-BE49-F238E27FC236}">
                <a16:creationId xmlns:a16="http://schemas.microsoft.com/office/drawing/2014/main" id="{311BBA7E-32D2-30FD-9AD9-BA034E05AA14}"/>
              </a:ext>
            </a:extLst>
          </p:cNvPr>
          <p:cNvPicPr>
            <a:picLocks noChangeAspect="1"/>
          </p:cNvPicPr>
          <p:nvPr/>
        </p:nvPicPr>
        <p:blipFill>
          <a:blip r:embed="rId9"/>
          <a:stretch>
            <a:fillRect/>
          </a:stretch>
        </p:blipFill>
        <p:spPr>
          <a:xfrm>
            <a:off x="7157989" y="5787759"/>
            <a:ext cx="353599" cy="341406"/>
          </a:xfrm>
          <a:prstGeom prst="rect">
            <a:avLst/>
          </a:prstGeom>
        </p:spPr>
      </p:pic>
      <p:pic>
        <p:nvPicPr>
          <p:cNvPr id="15" name="Picture 14" descr="A graph with a line and a line">
            <a:extLst>
              <a:ext uri="{FF2B5EF4-FFF2-40B4-BE49-F238E27FC236}">
                <a16:creationId xmlns:a16="http://schemas.microsoft.com/office/drawing/2014/main" id="{0D16EC88-7BFB-87D7-3E0C-554DAD2CBACF}"/>
              </a:ext>
            </a:extLst>
          </p:cNvPr>
          <p:cNvPicPr>
            <a:picLocks noChangeAspect="1"/>
          </p:cNvPicPr>
          <p:nvPr/>
        </p:nvPicPr>
        <p:blipFill>
          <a:blip r:embed="rId10"/>
          <a:stretch>
            <a:fillRect/>
          </a:stretch>
        </p:blipFill>
        <p:spPr>
          <a:xfrm>
            <a:off x="8489833" y="5412627"/>
            <a:ext cx="3521001" cy="1255092"/>
          </a:xfrm>
          <a:prstGeom prst="rect">
            <a:avLst/>
          </a:prstGeom>
        </p:spPr>
      </p:pic>
    </p:spTree>
    <p:extLst>
      <p:ext uri="{BB962C8B-B14F-4D97-AF65-F5344CB8AC3E}">
        <p14:creationId xmlns:p14="http://schemas.microsoft.com/office/powerpoint/2010/main" val="1801947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b71897c-df1d-4362-8731-bcfc3c3b1c15">
      <Terms xmlns="http://schemas.microsoft.com/office/infopath/2007/PartnerControls"/>
    </lcf76f155ced4ddcb4097134ff3c332f>
    <TaxCatchAll xmlns="f742fd9a-f586-485c-bfbd-846a835e4ef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6264F757A50147A304998346CC9946" ma:contentTypeVersion="16" ma:contentTypeDescription="Create a new document." ma:contentTypeScope="" ma:versionID="13495d0fc6b713c9a800b289844045ac">
  <xsd:schema xmlns:xsd="http://www.w3.org/2001/XMLSchema" xmlns:xs="http://www.w3.org/2001/XMLSchema" xmlns:p="http://schemas.microsoft.com/office/2006/metadata/properties" xmlns:ns2="cb71897c-df1d-4362-8731-bcfc3c3b1c15" xmlns:ns3="113bc8f4-fbd1-47dc-a367-b45504fa7fa8" xmlns:ns4="f742fd9a-f586-485c-bfbd-846a835e4eff" targetNamespace="http://schemas.microsoft.com/office/2006/metadata/properties" ma:root="true" ma:fieldsID="42a3ca5ec15aaa04490c9911c8f85048" ns2:_="" ns3:_="" ns4:_="">
    <xsd:import namespace="cb71897c-df1d-4362-8731-bcfc3c3b1c15"/>
    <xsd:import namespace="113bc8f4-fbd1-47dc-a367-b45504fa7fa8"/>
    <xsd:import namespace="f742fd9a-f586-485c-bfbd-846a835e4e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71897c-df1d-4362-8731-bcfc3c3b1c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8672522-f831-4571-a95f-deab59c652a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13bc8f4-fbd1-47dc-a367-b45504fa7fa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742fd9a-f586-485c-bfbd-846a835e4eff"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87cf79a-0cc7-4041-bfeb-b00bcb421968}" ma:internalName="TaxCatchAll" ma:showField="CatchAllData" ma:web="113bc8f4-fbd1-47dc-a367-b45504fa7f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2CDAA6-46F8-4F85-8CE2-EF41976F91A9}">
  <ds:schemaRefs>
    <ds:schemaRef ds:uri="http://purl.org/dc/dcmitype/"/>
    <ds:schemaRef ds:uri="cb71897c-df1d-4362-8731-bcfc3c3b1c15"/>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schemas.microsoft.com/office/infopath/2007/PartnerControls"/>
    <ds:schemaRef ds:uri="113bc8f4-fbd1-47dc-a367-b45504fa7fa8"/>
    <ds:schemaRef ds:uri="f742fd9a-f586-485c-bfbd-846a835e4eff"/>
    <ds:schemaRef ds:uri="http://www.w3.org/XML/1998/namespace"/>
    <ds:schemaRef ds:uri="http://purl.org/dc/elements/1.1/"/>
  </ds:schemaRefs>
</ds:datastoreItem>
</file>

<file path=customXml/itemProps2.xml><?xml version="1.0" encoding="utf-8"?>
<ds:datastoreItem xmlns:ds="http://schemas.openxmlformats.org/officeDocument/2006/customXml" ds:itemID="{CF03C979-0850-44E4-B5E1-1D9C4708BF88}">
  <ds:schemaRefs>
    <ds:schemaRef ds:uri="http://schemas.microsoft.com/sharepoint/v3/contenttype/forms"/>
  </ds:schemaRefs>
</ds:datastoreItem>
</file>

<file path=customXml/itemProps3.xml><?xml version="1.0" encoding="utf-8"?>
<ds:datastoreItem xmlns:ds="http://schemas.openxmlformats.org/officeDocument/2006/customXml" ds:itemID="{2AF41538-9360-435B-9C65-9E867239E5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71897c-df1d-4362-8731-bcfc3c3b1c15"/>
    <ds:schemaRef ds:uri="113bc8f4-fbd1-47dc-a367-b45504fa7fa8"/>
    <ds:schemaRef ds:uri="f742fd9a-f586-485c-bfbd-846a835e4e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29170</TotalTime>
  <Words>3217</Words>
  <Application>Microsoft Office PowerPoint</Application>
  <PresentationFormat>Widescreen</PresentationFormat>
  <Paragraphs>767</Paragraphs>
  <Slides>29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Segoe UI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Belfast H&amp;SC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Deeny, Niamh</dc:creator>
  <cp:lastModifiedBy>Lyttle, Emma</cp:lastModifiedBy>
  <cp:revision>739</cp:revision>
  <cp:lastPrinted>2025-12-16T10:38:00Z</cp:lastPrinted>
  <dcterms:created xsi:type="dcterms:W3CDTF">2023-12-14T16:23:12Z</dcterms:created>
  <dcterms:modified xsi:type="dcterms:W3CDTF">2026-01-12T16:32:51Z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0x0101008B6264F757A50147A304998346CC9946</vt:lpwstr>
  </property>
</Properties>
</file>