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9" r:id="rId3"/>
    <p:sldId id="322" r:id="rId4"/>
    <p:sldId id="325" r:id="rId5"/>
    <p:sldId id="320" r:id="rId6"/>
    <p:sldId id="316" r:id="rId7"/>
    <p:sldId id="328" r:id="rId8"/>
    <p:sldId id="327" r:id="rId9"/>
    <p:sldId id="323" r:id="rId10"/>
    <p:sldId id="310" r:id="rId11"/>
    <p:sldId id="313" r:id="rId12"/>
    <p:sldId id="314" r:id="rId13"/>
    <p:sldId id="311" r:id="rId1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62C04-4691-4C5B-B14F-2DAF13AF40B4}" v="36" dt="2025-12-17T17:14:39.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615" autoAdjust="0"/>
  </p:normalViewPr>
  <p:slideViewPr>
    <p:cSldViewPr snapToGrid="0">
      <p:cViewPr varScale="1">
        <p:scale>
          <a:sx n="85" d="100"/>
          <a:sy n="85" d="100"/>
        </p:scale>
        <p:origin x="72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18BBA5C-78E9-42B4-80DE-67A4BFC997CC}" type="datetimeFigureOut">
              <a:rPr lang="en-GB" smtClean="0"/>
              <a:t>12/01/2026</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00BDEC1-56BF-4F71-BCFB-2F4235D005BC}" type="slidenum">
              <a:rPr lang="en-GB" smtClean="0"/>
              <a:t>‹#›</a:t>
            </a:fld>
            <a:endParaRPr lang="en-GB"/>
          </a:p>
        </p:txBody>
      </p:sp>
    </p:spTree>
    <p:extLst>
      <p:ext uri="{BB962C8B-B14F-4D97-AF65-F5344CB8AC3E}">
        <p14:creationId xmlns:p14="http://schemas.microsoft.com/office/powerpoint/2010/main" val="192761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p:cNvSpPr>
            <a:spLocks noGrp="1"/>
          </p:cNvSpPr>
          <p:nvPr>
            <p:ph type="sldNum" sz="quarter" idx="10"/>
          </p:nvPr>
        </p:nvSpPr>
        <p:spPr/>
        <p:txBody>
          <a:bodyPr/>
          <a:lstStyle/>
          <a:p>
            <a:fld id="{800BDEC1-56BF-4F71-BCFB-2F4235D005BC}" type="slidenum">
              <a:rPr lang="en-GB" smtClean="0"/>
              <a:t>2</a:t>
            </a:fld>
            <a:endParaRPr lang="en-GB"/>
          </a:p>
        </p:txBody>
      </p:sp>
    </p:spTree>
    <p:extLst>
      <p:ext uri="{BB962C8B-B14F-4D97-AF65-F5344CB8AC3E}">
        <p14:creationId xmlns:p14="http://schemas.microsoft.com/office/powerpoint/2010/main" val="291155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052A9-5E38-68D4-DE49-18CBF963F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E5C29-10A7-451F-E2E2-6FE1573D7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30246-3A69-2FFB-59E7-4DEE5EF7F7E2}"/>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1008F1DC-1EA2-13E9-621B-30AEE0EA6ADD}"/>
              </a:ext>
            </a:extLst>
          </p:cNvPr>
          <p:cNvSpPr>
            <a:spLocks noGrp="1"/>
          </p:cNvSpPr>
          <p:nvPr>
            <p:ph type="sldNum" sz="quarter" idx="10"/>
          </p:nvPr>
        </p:nvSpPr>
        <p:spPr/>
        <p:txBody>
          <a:bodyPr/>
          <a:lstStyle/>
          <a:p>
            <a:fld id="{800BDEC1-56BF-4F71-BCFB-2F4235D005BC}" type="slidenum">
              <a:rPr lang="en-GB" smtClean="0"/>
              <a:t>11</a:t>
            </a:fld>
            <a:endParaRPr lang="en-GB"/>
          </a:p>
        </p:txBody>
      </p:sp>
    </p:spTree>
    <p:extLst>
      <p:ext uri="{BB962C8B-B14F-4D97-AF65-F5344CB8AC3E}">
        <p14:creationId xmlns:p14="http://schemas.microsoft.com/office/powerpoint/2010/main" val="186262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047D-699B-1A7A-0378-E58E15B4D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D371F-9BBC-1ED9-EFA6-39D2296C0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49BEC-DC03-8207-D0CD-2981E491B7EA}"/>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A18CF59F-6DAE-5C68-6CDB-09E807DA9293}"/>
              </a:ext>
            </a:extLst>
          </p:cNvPr>
          <p:cNvSpPr>
            <a:spLocks noGrp="1"/>
          </p:cNvSpPr>
          <p:nvPr>
            <p:ph type="sldNum" sz="quarter" idx="10"/>
          </p:nvPr>
        </p:nvSpPr>
        <p:spPr/>
        <p:txBody>
          <a:bodyPr/>
          <a:lstStyle/>
          <a:p>
            <a:fld id="{800BDEC1-56BF-4F71-BCFB-2F4235D005BC}" type="slidenum">
              <a:rPr lang="en-GB" smtClean="0"/>
              <a:t>12</a:t>
            </a:fld>
            <a:endParaRPr lang="en-GB"/>
          </a:p>
        </p:txBody>
      </p:sp>
    </p:spTree>
    <p:extLst>
      <p:ext uri="{BB962C8B-B14F-4D97-AF65-F5344CB8AC3E}">
        <p14:creationId xmlns:p14="http://schemas.microsoft.com/office/powerpoint/2010/main" val="315327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E2AF-EE68-0AF6-1F28-CA9414892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2B24B-1F68-D589-7AD3-DA3A6A66C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76A5AD-8427-6713-630D-9B03BF1AFEE5}"/>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02605EE0-B6ED-3194-49AC-96EE44B86368}"/>
              </a:ext>
            </a:extLst>
          </p:cNvPr>
          <p:cNvSpPr>
            <a:spLocks noGrp="1"/>
          </p:cNvSpPr>
          <p:nvPr>
            <p:ph type="sldNum" sz="quarter" idx="10"/>
          </p:nvPr>
        </p:nvSpPr>
        <p:spPr/>
        <p:txBody>
          <a:bodyPr/>
          <a:lstStyle/>
          <a:p>
            <a:fld id="{800BDEC1-56BF-4F71-BCFB-2F4235D005BC}" type="slidenum">
              <a:rPr lang="en-GB" smtClean="0"/>
              <a:t>13</a:t>
            </a:fld>
            <a:endParaRPr lang="en-GB"/>
          </a:p>
        </p:txBody>
      </p:sp>
    </p:spTree>
    <p:extLst>
      <p:ext uri="{BB962C8B-B14F-4D97-AF65-F5344CB8AC3E}">
        <p14:creationId xmlns:p14="http://schemas.microsoft.com/office/powerpoint/2010/main" val="275163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F575-CF37-CE7C-687E-34674EFE2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E5053-C8D1-D134-627D-6614522A6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E0923-8A0F-B780-F3A1-09BCB6A127AD}"/>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7FF3BE54-283E-1512-A4F9-9AE03BCDD4B3}"/>
              </a:ext>
            </a:extLst>
          </p:cNvPr>
          <p:cNvSpPr>
            <a:spLocks noGrp="1"/>
          </p:cNvSpPr>
          <p:nvPr>
            <p:ph type="sldNum" sz="quarter" idx="10"/>
          </p:nvPr>
        </p:nvSpPr>
        <p:spPr/>
        <p:txBody>
          <a:bodyPr/>
          <a:lstStyle/>
          <a:p>
            <a:fld id="{800BDEC1-56BF-4F71-BCFB-2F4235D005BC}" type="slidenum">
              <a:rPr lang="en-GB" smtClean="0"/>
              <a:t>3</a:t>
            </a:fld>
            <a:endParaRPr lang="en-GB"/>
          </a:p>
        </p:txBody>
      </p:sp>
    </p:spTree>
    <p:extLst>
      <p:ext uri="{BB962C8B-B14F-4D97-AF65-F5344CB8AC3E}">
        <p14:creationId xmlns:p14="http://schemas.microsoft.com/office/powerpoint/2010/main" val="373575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136E3-AE08-5BF4-5327-A9E704E06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763FD-48CA-8200-15F7-922C7CD5D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9B904-CEAA-0038-1A44-7DD51CBC59A8}"/>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B4AD760F-3C2E-2937-80FD-9958418870B9}"/>
              </a:ext>
            </a:extLst>
          </p:cNvPr>
          <p:cNvSpPr>
            <a:spLocks noGrp="1"/>
          </p:cNvSpPr>
          <p:nvPr>
            <p:ph type="sldNum" sz="quarter" idx="10"/>
          </p:nvPr>
        </p:nvSpPr>
        <p:spPr/>
        <p:txBody>
          <a:bodyPr/>
          <a:lstStyle/>
          <a:p>
            <a:fld id="{800BDEC1-56BF-4F71-BCFB-2F4235D005BC}" type="slidenum">
              <a:rPr lang="en-GB" smtClean="0"/>
              <a:t>4</a:t>
            </a:fld>
            <a:endParaRPr lang="en-GB"/>
          </a:p>
        </p:txBody>
      </p:sp>
    </p:spTree>
    <p:extLst>
      <p:ext uri="{BB962C8B-B14F-4D97-AF65-F5344CB8AC3E}">
        <p14:creationId xmlns:p14="http://schemas.microsoft.com/office/powerpoint/2010/main" val="228191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C554-4FF2-0E3F-5A86-C9F4EA9AA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7A55F-A9A2-5CAD-CACA-780F54750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D6CC1-EDB5-61B5-44DE-609301B733D0}"/>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0AF7E59B-5658-A7B5-78CF-0337E3E23704}"/>
              </a:ext>
            </a:extLst>
          </p:cNvPr>
          <p:cNvSpPr>
            <a:spLocks noGrp="1"/>
          </p:cNvSpPr>
          <p:nvPr>
            <p:ph type="sldNum" sz="quarter" idx="10"/>
          </p:nvPr>
        </p:nvSpPr>
        <p:spPr/>
        <p:txBody>
          <a:bodyPr/>
          <a:lstStyle/>
          <a:p>
            <a:fld id="{800BDEC1-56BF-4F71-BCFB-2F4235D005BC}" type="slidenum">
              <a:rPr lang="en-GB" smtClean="0"/>
              <a:t>5</a:t>
            </a:fld>
            <a:endParaRPr lang="en-GB"/>
          </a:p>
        </p:txBody>
      </p:sp>
    </p:spTree>
    <p:extLst>
      <p:ext uri="{BB962C8B-B14F-4D97-AF65-F5344CB8AC3E}">
        <p14:creationId xmlns:p14="http://schemas.microsoft.com/office/powerpoint/2010/main" val="356461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B087-7C2B-D1C0-A345-5D2D119DD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088CE-7EC2-5F7C-9ECF-11A441D52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3FD34-98D2-26F9-5AC6-08D43B50C872}"/>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9DC33B94-F1BD-45BD-1406-8B88AD2E4D70}"/>
              </a:ext>
            </a:extLst>
          </p:cNvPr>
          <p:cNvSpPr>
            <a:spLocks noGrp="1"/>
          </p:cNvSpPr>
          <p:nvPr>
            <p:ph type="sldNum" sz="quarter" idx="10"/>
          </p:nvPr>
        </p:nvSpPr>
        <p:spPr/>
        <p:txBody>
          <a:bodyPr/>
          <a:lstStyle/>
          <a:p>
            <a:fld id="{800BDEC1-56BF-4F71-BCFB-2F4235D005BC}" type="slidenum">
              <a:rPr lang="en-GB" smtClean="0"/>
              <a:t>6</a:t>
            </a:fld>
            <a:endParaRPr lang="en-GB"/>
          </a:p>
        </p:txBody>
      </p:sp>
    </p:spTree>
    <p:extLst>
      <p:ext uri="{BB962C8B-B14F-4D97-AF65-F5344CB8AC3E}">
        <p14:creationId xmlns:p14="http://schemas.microsoft.com/office/powerpoint/2010/main" val="254105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3501-765D-C8B9-C3E5-B52A94360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6EA01-6E66-AF86-A215-0F5804FD8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559B2-FAD5-CC9D-3BB8-83765C8E09F7}"/>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8745247B-363A-3F7A-B59C-ED6865F1AF4C}"/>
              </a:ext>
            </a:extLst>
          </p:cNvPr>
          <p:cNvSpPr>
            <a:spLocks noGrp="1"/>
          </p:cNvSpPr>
          <p:nvPr>
            <p:ph type="sldNum" sz="quarter" idx="10"/>
          </p:nvPr>
        </p:nvSpPr>
        <p:spPr/>
        <p:txBody>
          <a:bodyPr/>
          <a:lstStyle/>
          <a:p>
            <a:fld id="{800BDEC1-56BF-4F71-BCFB-2F4235D005BC}" type="slidenum">
              <a:rPr lang="en-GB" smtClean="0"/>
              <a:t>7</a:t>
            </a:fld>
            <a:endParaRPr lang="en-GB"/>
          </a:p>
        </p:txBody>
      </p:sp>
    </p:spTree>
    <p:extLst>
      <p:ext uri="{BB962C8B-B14F-4D97-AF65-F5344CB8AC3E}">
        <p14:creationId xmlns:p14="http://schemas.microsoft.com/office/powerpoint/2010/main" val="113232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3FF1-31B5-EE6B-3141-90DA01C87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C72F0-2237-46FB-2FA7-DFE98A786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55ACA-EDC0-83F6-C719-34780F40B8E7}"/>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F4EDB8F2-F6C7-886A-9024-962D5D46D094}"/>
              </a:ext>
            </a:extLst>
          </p:cNvPr>
          <p:cNvSpPr>
            <a:spLocks noGrp="1"/>
          </p:cNvSpPr>
          <p:nvPr>
            <p:ph type="sldNum" sz="quarter" idx="10"/>
          </p:nvPr>
        </p:nvSpPr>
        <p:spPr/>
        <p:txBody>
          <a:bodyPr/>
          <a:lstStyle/>
          <a:p>
            <a:fld id="{800BDEC1-56BF-4F71-BCFB-2F4235D005BC}" type="slidenum">
              <a:rPr lang="en-GB" smtClean="0"/>
              <a:t>8</a:t>
            </a:fld>
            <a:endParaRPr lang="en-GB"/>
          </a:p>
        </p:txBody>
      </p:sp>
    </p:spTree>
    <p:extLst>
      <p:ext uri="{BB962C8B-B14F-4D97-AF65-F5344CB8AC3E}">
        <p14:creationId xmlns:p14="http://schemas.microsoft.com/office/powerpoint/2010/main" val="296972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EF78-773C-54C8-4DA4-3CF6F1BF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C6CD4-5B21-55A5-FD9A-58F287DE8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AABE6-1F72-F849-BD87-92EAC22AD760}"/>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BA34B1FA-C85F-457A-D2B9-C2994A2B44EB}"/>
              </a:ext>
            </a:extLst>
          </p:cNvPr>
          <p:cNvSpPr>
            <a:spLocks noGrp="1"/>
          </p:cNvSpPr>
          <p:nvPr>
            <p:ph type="sldNum" sz="quarter" idx="10"/>
          </p:nvPr>
        </p:nvSpPr>
        <p:spPr/>
        <p:txBody>
          <a:bodyPr/>
          <a:lstStyle/>
          <a:p>
            <a:fld id="{800BDEC1-56BF-4F71-BCFB-2F4235D005BC}" type="slidenum">
              <a:rPr lang="en-GB" smtClean="0"/>
              <a:t>9</a:t>
            </a:fld>
            <a:endParaRPr lang="en-GB"/>
          </a:p>
        </p:txBody>
      </p:sp>
    </p:spTree>
    <p:extLst>
      <p:ext uri="{BB962C8B-B14F-4D97-AF65-F5344CB8AC3E}">
        <p14:creationId xmlns:p14="http://schemas.microsoft.com/office/powerpoint/2010/main" val="261545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DCEAF-8A59-30CF-7AD5-589CB62A0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196E7-3F41-D0A1-A4AB-718CDEBE6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34B9-1D7C-8807-3365-96747644CF7A}"/>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E9C4EFA0-114F-3BB7-D573-FA1430900833}"/>
              </a:ext>
            </a:extLst>
          </p:cNvPr>
          <p:cNvSpPr>
            <a:spLocks noGrp="1"/>
          </p:cNvSpPr>
          <p:nvPr>
            <p:ph type="sldNum" sz="quarter" idx="10"/>
          </p:nvPr>
        </p:nvSpPr>
        <p:spPr/>
        <p:txBody>
          <a:bodyPr/>
          <a:lstStyle/>
          <a:p>
            <a:fld id="{800BDEC1-56BF-4F71-BCFB-2F4235D005BC}" type="slidenum">
              <a:rPr lang="en-GB" smtClean="0"/>
              <a:t>10</a:t>
            </a:fld>
            <a:endParaRPr lang="en-GB"/>
          </a:p>
        </p:txBody>
      </p:sp>
    </p:spTree>
    <p:extLst>
      <p:ext uri="{BB962C8B-B14F-4D97-AF65-F5344CB8AC3E}">
        <p14:creationId xmlns:p14="http://schemas.microsoft.com/office/powerpoint/2010/main" val="369178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EF6F0F-42B2-435B-9C87-14522CCD282A}"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19676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EF6F0F-42B2-435B-9C87-14522CCD282A}"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162479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EF6F0F-42B2-435B-9C87-14522CCD282A}"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167195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EF6F0F-42B2-435B-9C87-14522CCD282A}"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406924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EF6F0F-42B2-435B-9C87-14522CCD282A}"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198096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EF6F0F-42B2-435B-9C87-14522CCD282A}" type="datetimeFigureOut">
              <a:rPr lang="en-GB" smtClean="0"/>
              <a:t>12/01/2026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274124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EF6F0F-42B2-435B-9C87-14522CCD282A}" type="datetimeFigureOut">
              <a:rPr lang="en-GB" smtClean="0"/>
              <a:t>12/01/2026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7659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EF6F0F-42B2-435B-9C87-14522CCD282A}" type="datetimeFigureOut">
              <a:rPr lang="en-GB" smtClean="0"/>
              <a:t>12/01/2026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332969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6F0F-42B2-435B-9C87-14522CCD282A}" type="datetimeFigureOut">
              <a:rPr lang="en-GB" smtClean="0"/>
              <a:t>12/01/2026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3399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EF6F0F-42B2-435B-9C87-14522CCD282A}" type="datetimeFigureOut">
              <a:rPr lang="en-GB" smtClean="0"/>
              <a:t>12/01/2026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4749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EF6F0F-42B2-435B-9C87-14522CCD282A}" type="datetimeFigureOut">
              <a:rPr lang="en-GB" smtClean="0"/>
              <a:t>12/01/2026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A32B1-3CCA-44D9-8907-632DA15C4399}" type="slidenum">
              <a:rPr lang="en-GB" smtClean="0"/>
              <a:t>‹#›</a:t>
            </a:fld>
            <a:endParaRPr lang="en-GB"/>
          </a:p>
        </p:txBody>
      </p:sp>
    </p:spTree>
    <p:extLst>
      <p:ext uri="{BB962C8B-B14F-4D97-AF65-F5344CB8AC3E}">
        <p14:creationId xmlns:p14="http://schemas.microsoft.com/office/powerpoint/2010/main" val="177660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F6F0F-42B2-435B-9C87-14522CCD282A}" type="datetimeFigureOut">
              <a:rPr lang="en-GB" smtClean="0"/>
              <a:t>12/01/2026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A32B1-3CCA-44D9-8907-632DA15C4399}" type="slidenum">
              <a:rPr lang="en-GB" smtClean="0"/>
              <a:t>‹#›</a:t>
            </a:fld>
            <a:endParaRPr lang="en-GB"/>
          </a:p>
        </p:txBody>
      </p:sp>
    </p:spTree>
    <p:extLst>
      <p:ext uri="{BB962C8B-B14F-4D97-AF65-F5344CB8AC3E}">
        <p14:creationId xmlns:p14="http://schemas.microsoft.com/office/powerpoint/2010/main" val="66938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08" y="1"/>
            <a:ext cx="12195614" cy="6858000"/>
          </a:xfrm>
          <a:prstGeom prst="rect">
            <a:avLst/>
          </a:prstGeom>
        </p:spPr>
      </p:pic>
      <p:sp>
        <p:nvSpPr>
          <p:cNvPr id="2" name="Title 1"/>
          <p:cNvSpPr>
            <a:spLocks noGrp="1"/>
          </p:cNvSpPr>
          <p:nvPr>
            <p:ph type="ctrTitle"/>
          </p:nvPr>
        </p:nvSpPr>
        <p:spPr>
          <a:xfrm>
            <a:off x="649690" y="2366529"/>
            <a:ext cx="10970375" cy="3165385"/>
          </a:xfrm>
        </p:spPr>
        <p:txBody>
          <a:bodyPr>
            <a:noAutofit/>
          </a:bodyPr>
          <a:lstStyle/>
          <a:p>
            <a:pPr algn="l"/>
            <a:r>
              <a:rPr lang="en-GB" sz="4800" b="1" dirty="0">
                <a:solidFill>
                  <a:srgbClr val="7030A0"/>
                </a:solidFill>
                <a:latin typeface="Arial" panose="020B0604020202020204" pitchFamily="34" charset="0"/>
                <a:cs typeface="Arial" panose="020B0604020202020204" pitchFamily="34" charset="0"/>
              </a:rPr>
              <a:t>Support and Intervention </a:t>
            </a: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Level 5 Escalation:</a:t>
            </a: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Cardiac Surgery</a:t>
            </a:r>
            <a:br>
              <a:rPr lang="en-GB" sz="4800" b="1" dirty="0">
                <a:solidFill>
                  <a:srgbClr val="7030A0"/>
                </a:solidFill>
                <a:latin typeface="Arial" panose="020B0604020202020204" pitchFamily="34" charset="0"/>
                <a:cs typeface="Arial" panose="020B0604020202020204" pitchFamily="34" charset="0"/>
              </a:rPr>
            </a:b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Trust Board Presentation</a:t>
            </a:r>
            <a:br>
              <a:rPr lang="en-GB" sz="4800" b="1" dirty="0">
                <a:solidFill>
                  <a:srgbClr val="7030A0"/>
                </a:solidFill>
                <a:latin typeface="Arial" panose="020B0604020202020204" pitchFamily="34" charset="0"/>
                <a:cs typeface="Arial" panose="020B0604020202020204" pitchFamily="34" charset="0"/>
              </a:rPr>
            </a:b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08 January 2026</a:t>
            </a:r>
          </a:p>
        </p:txBody>
      </p:sp>
    </p:spTree>
    <p:extLst>
      <p:ext uri="{BB962C8B-B14F-4D97-AF65-F5344CB8AC3E}">
        <p14:creationId xmlns:p14="http://schemas.microsoft.com/office/powerpoint/2010/main" val="16867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5B96-6539-1169-AC28-A976A8E16D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CDFBBA-87C7-B62C-9DC2-DBF0E7F4A5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CA91069E-A3FA-F387-6051-6D26DB47E2F9}"/>
              </a:ext>
            </a:extLst>
          </p:cNvPr>
          <p:cNvSpPr>
            <a:spLocks noGrp="1"/>
          </p:cNvSpPr>
          <p:nvPr>
            <p:ph type="title"/>
          </p:nvPr>
        </p:nvSpPr>
        <p:spPr/>
        <p:txBody>
          <a:bodyPr>
            <a:normAutofit/>
          </a:bodyPr>
          <a:lstStyle/>
          <a:p>
            <a:r>
              <a:rPr lang="en-GB" sz="4000" b="1" dirty="0">
                <a:solidFill>
                  <a:srgbClr val="7030A0"/>
                </a:solidFill>
                <a:latin typeface="Arial" panose="020B0604020202020204" pitchFamily="34" charset="0"/>
                <a:cs typeface="Arial" panose="020B0604020202020204" pitchFamily="34" charset="0"/>
              </a:rPr>
              <a:t>Team Structure</a:t>
            </a:r>
          </a:p>
        </p:txBody>
      </p:sp>
      <p:sp>
        <p:nvSpPr>
          <p:cNvPr id="3" name="Content Placeholder 2">
            <a:extLst>
              <a:ext uri="{FF2B5EF4-FFF2-40B4-BE49-F238E27FC236}">
                <a16:creationId xmlns:a16="http://schemas.microsoft.com/office/drawing/2014/main" id="{6C52F8E4-E3F5-7075-BEE9-FA6F112795D2}"/>
              </a:ext>
            </a:extLst>
          </p:cNvPr>
          <p:cNvSpPr>
            <a:spLocks noGrp="1"/>
          </p:cNvSpPr>
          <p:nvPr>
            <p:ph idx="1"/>
          </p:nvPr>
        </p:nvSpPr>
        <p:spPr>
          <a:xfrm>
            <a:off x="838200" y="1675802"/>
            <a:ext cx="5535440" cy="4351338"/>
          </a:xfrm>
        </p:spPr>
        <p:txBody>
          <a:bodyPr>
            <a:normAutofit/>
          </a:bodyPr>
          <a:lstStyle/>
          <a:p>
            <a:r>
              <a:rPr lang="en-GB" dirty="0">
                <a:latin typeface="Arial" panose="020B0604020202020204" pitchFamily="34" charset="0"/>
                <a:cs typeface="Arial" panose="020B0604020202020204" pitchFamily="34" charset="0"/>
              </a:rPr>
              <a:t>Three Teams</a:t>
            </a:r>
          </a:p>
          <a:p>
            <a:pPr lvl="1"/>
            <a:r>
              <a:rPr lang="en-GB" dirty="0">
                <a:latin typeface="Arial" panose="020B0604020202020204" pitchFamily="34" charset="0"/>
                <a:cs typeface="Arial" panose="020B0604020202020204" pitchFamily="34" charset="0"/>
              </a:rPr>
              <a:t>Aortic </a:t>
            </a:r>
          </a:p>
          <a:p>
            <a:pPr lvl="2"/>
            <a:r>
              <a:rPr lang="en-GB" dirty="0">
                <a:latin typeface="Arial" panose="020B0604020202020204" pitchFamily="34" charset="0"/>
                <a:cs typeface="Arial" panose="020B0604020202020204" pitchFamily="34" charset="0"/>
              </a:rPr>
              <a:t>3 Consultants</a:t>
            </a:r>
          </a:p>
          <a:p>
            <a:pPr lvl="1"/>
            <a:r>
              <a:rPr lang="en-GB" dirty="0">
                <a:latin typeface="Arial" panose="020B0604020202020204" pitchFamily="34" charset="0"/>
                <a:cs typeface="Arial" panose="020B0604020202020204" pitchFamily="34" charset="0"/>
              </a:rPr>
              <a:t>Mitral </a:t>
            </a:r>
          </a:p>
          <a:p>
            <a:pPr lvl="2"/>
            <a:r>
              <a:rPr lang="en-GB" dirty="0">
                <a:latin typeface="Arial" panose="020B0604020202020204" pitchFamily="34" charset="0"/>
                <a:cs typeface="Arial" panose="020B0604020202020204" pitchFamily="34" charset="0"/>
              </a:rPr>
              <a:t>3 Consultant </a:t>
            </a:r>
          </a:p>
          <a:p>
            <a:pPr lvl="1"/>
            <a:r>
              <a:rPr lang="en-GB" dirty="0">
                <a:latin typeface="Arial" panose="020B0604020202020204" pitchFamily="34" charset="0"/>
                <a:cs typeface="Arial" panose="020B0604020202020204" pitchFamily="34" charset="0"/>
              </a:rPr>
              <a:t>Revascularisation </a:t>
            </a:r>
          </a:p>
          <a:p>
            <a:pPr lvl="2"/>
            <a:r>
              <a:rPr lang="en-GB" dirty="0">
                <a:latin typeface="Arial" panose="020B0604020202020204" pitchFamily="34" charset="0"/>
                <a:cs typeface="Arial" panose="020B0604020202020204" pitchFamily="34" charset="0"/>
              </a:rPr>
              <a:t>2 Consultant</a:t>
            </a:r>
          </a:p>
          <a:p>
            <a:r>
              <a:rPr lang="en-GB" dirty="0">
                <a:latin typeface="Arial" panose="020B0604020202020204" pitchFamily="34" charset="0"/>
                <a:cs typeface="Arial" panose="020B0604020202020204" pitchFamily="34" charset="0"/>
              </a:rPr>
              <a:t>Congenital Team </a:t>
            </a:r>
          </a:p>
          <a:p>
            <a:pPr lvl="1"/>
            <a:r>
              <a:rPr lang="en-GB" dirty="0">
                <a:latin typeface="Arial" panose="020B0604020202020204" pitchFamily="34" charset="0"/>
                <a:cs typeface="Arial" panose="020B0604020202020204" pitchFamily="34" charset="0"/>
              </a:rPr>
              <a:t>Cross boarder partnership</a:t>
            </a:r>
          </a:p>
          <a:p>
            <a:pPr lvl="1"/>
            <a:r>
              <a:rPr lang="en-GB" dirty="0">
                <a:latin typeface="Arial" panose="020B0604020202020204" pitchFamily="34" charset="0"/>
                <a:cs typeface="Arial" panose="020B0604020202020204" pitchFamily="34" charset="0"/>
              </a:rPr>
              <a:t>1 Consultant </a:t>
            </a:r>
          </a:p>
        </p:txBody>
      </p:sp>
      <p:sp>
        <p:nvSpPr>
          <p:cNvPr id="7" name="Rectangle 3">
            <a:extLst>
              <a:ext uri="{FF2B5EF4-FFF2-40B4-BE49-F238E27FC236}">
                <a16:creationId xmlns:a16="http://schemas.microsoft.com/office/drawing/2014/main" id="{A833BEDE-A483-0F02-28AD-1B3B38374144}"/>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descr="A diagram of a heart">
            <a:extLst>
              <a:ext uri="{FF2B5EF4-FFF2-40B4-BE49-F238E27FC236}">
                <a16:creationId xmlns:a16="http://schemas.microsoft.com/office/drawing/2014/main" id="{60E36963-5D40-C67D-677C-9A5E9476C2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807" y="1145454"/>
            <a:ext cx="4400820" cy="3854838"/>
          </a:xfrm>
          <a:prstGeom prst="rect">
            <a:avLst/>
          </a:prstGeom>
        </p:spPr>
      </p:pic>
    </p:spTree>
    <p:extLst>
      <p:ext uri="{BB962C8B-B14F-4D97-AF65-F5344CB8AC3E}">
        <p14:creationId xmlns:p14="http://schemas.microsoft.com/office/powerpoint/2010/main" val="311886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981E6-8B1B-78AA-97A2-B736019B25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941AD9-A8E9-6C36-F62F-42204D2C83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15" y="0"/>
            <a:ext cx="12195615" cy="6858000"/>
          </a:xfrm>
          <a:prstGeom prst="rect">
            <a:avLst/>
          </a:prstGeom>
        </p:spPr>
      </p:pic>
      <p:sp>
        <p:nvSpPr>
          <p:cNvPr id="2" name="Title 1">
            <a:extLst>
              <a:ext uri="{FF2B5EF4-FFF2-40B4-BE49-F238E27FC236}">
                <a16:creationId xmlns:a16="http://schemas.microsoft.com/office/drawing/2014/main" id="{CC1CF40F-B0B9-E574-2710-56B444D5868D}"/>
              </a:ext>
            </a:extLst>
          </p:cNvPr>
          <p:cNvSpPr>
            <a:spLocks noGrp="1"/>
          </p:cNvSpPr>
          <p:nvPr>
            <p:ph type="title"/>
          </p:nvPr>
        </p:nvSpPr>
        <p:spPr/>
        <p:txBody>
          <a:bodyPr>
            <a:normAutofit/>
          </a:bodyPr>
          <a:lstStyle/>
          <a:p>
            <a:r>
              <a:rPr lang="en-GB" sz="4000" b="1" dirty="0">
                <a:solidFill>
                  <a:srgbClr val="7030A0"/>
                </a:solidFill>
                <a:latin typeface="Arial" panose="020B0604020202020204" pitchFamily="34" charset="0"/>
                <a:cs typeface="Arial" panose="020B0604020202020204" pitchFamily="34" charset="0"/>
              </a:rPr>
              <a:t>New Patient Safety and Governance Arrangements </a:t>
            </a:r>
          </a:p>
        </p:txBody>
      </p:sp>
      <p:sp>
        <p:nvSpPr>
          <p:cNvPr id="3" name="Content Placeholder 2">
            <a:extLst>
              <a:ext uri="{FF2B5EF4-FFF2-40B4-BE49-F238E27FC236}">
                <a16:creationId xmlns:a16="http://schemas.microsoft.com/office/drawing/2014/main" id="{70DA5FCE-7015-904A-3BEA-94C4E6004409}"/>
              </a:ext>
            </a:extLst>
          </p:cNvPr>
          <p:cNvSpPr>
            <a:spLocks noGrp="1"/>
          </p:cNvSpPr>
          <p:nvPr>
            <p:ph idx="1"/>
          </p:nvPr>
        </p:nvSpPr>
        <p:spPr>
          <a:xfrm>
            <a:off x="838200" y="1573619"/>
            <a:ext cx="7040526" cy="4351338"/>
          </a:xfrm>
        </p:spPr>
        <p:txBody>
          <a:bodyPr>
            <a:normAutofit fontScale="62500" lnSpcReduction="20000"/>
          </a:bodyPr>
          <a:lstStyle/>
          <a:p>
            <a:pPr marL="0" indent="0">
              <a:buNone/>
            </a:pPr>
            <a:r>
              <a:rPr lang="en-GB" sz="3000" b="1" dirty="0">
                <a:latin typeface="Arial" panose="020B0604020202020204" pitchFamily="34" charset="0"/>
                <a:cs typeface="Arial" panose="020B0604020202020204" pitchFamily="34" charset="0"/>
              </a:rPr>
              <a:t>1</a:t>
            </a:r>
            <a:r>
              <a:rPr lang="en-GB" sz="3000" b="1" baseline="30000" dirty="0">
                <a:latin typeface="Arial" panose="020B0604020202020204" pitchFamily="34" charset="0"/>
                <a:cs typeface="Arial" panose="020B0604020202020204" pitchFamily="34" charset="0"/>
              </a:rPr>
              <a:t>st</a:t>
            </a:r>
            <a:r>
              <a:rPr lang="en-GB" sz="3000" b="1" dirty="0">
                <a:latin typeface="Arial" panose="020B0604020202020204" pitchFamily="34" charset="0"/>
                <a:cs typeface="Arial" panose="020B0604020202020204" pitchFamily="34" charset="0"/>
              </a:rPr>
              <a:t> monthly all-day meeting 13 February 2026</a:t>
            </a:r>
          </a:p>
          <a:p>
            <a:pPr marL="0" indent="0">
              <a:buNone/>
            </a:pPr>
            <a:r>
              <a:rPr lang="en-GB" sz="3000" b="1" dirty="0">
                <a:latin typeface="Arial" panose="020B0604020202020204" pitchFamily="34" charset="0"/>
                <a:cs typeface="Arial" panose="020B0604020202020204" pitchFamily="34" charset="0"/>
              </a:rPr>
              <a:t>                          AM</a:t>
            </a:r>
          </a:p>
          <a:p>
            <a:r>
              <a:rPr lang="en-GB" sz="2200" dirty="0">
                <a:latin typeface="Arial" panose="020B0604020202020204" pitchFamily="34" charset="0"/>
                <a:cs typeface="Arial" panose="020B0604020202020204" pitchFamily="34" charset="0"/>
              </a:rPr>
              <a:t>Outpatient New/Review Waiting List</a:t>
            </a:r>
          </a:p>
          <a:p>
            <a:r>
              <a:rPr lang="en-GB" sz="2400" dirty="0">
                <a:latin typeface="Arial" panose="020B0604020202020204" pitchFamily="34" charset="0"/>
                <a:cs typeface="Arial" panose="020B0604020202020204" pitchFamily="34" charset="0"/>
              </a:rPr>
              <a:t>Surgical Waiting List  </a:t>
            </a:r>
          </a:p>
          <a:p>
            <a:r>
              <a:rPr lang="en-GB" sz="2400" dirty="0">
                <a:latin typeface="Arial" panose="020B0604020202020204" pitchFamily="34" charset="0"/>
                <a:cs typeface="Arial" panose="020B0604020202020204" pitchFamily="34" charset="0"/>
              </a:rPr>
              <a:t>Procedural Timings </a:t>
            </a:r>
          </a:p>
          <a:p>
            <a:r>
              <a:rPr lang="en-GB" sz="2400" dirty="0">
                <a:latin typeface="Arial" panose="020B0604020202020204" pitchFamily="34" charset="0"/>
                <a:cs typeface="Arial" panose="020B0604020202020204" pitchFamily="34" charset="0"/>
              </a:rPr>
              <a:t>Deaths on the Waiting List </a:t>
            </a:r>
          </a:p>
          <a:p>
            <a:r>
              <a:rPr lang="en-GB" sz="2400" dirty="0">
                <a:latin typeface="Arial" panose="020B0604020202020204" pitchFamily="34" charset="0"/>
                <a:cs typeface="Arial" panose="020B0604020202020204" pitchFamily="34" charset="0"/>
              </a:rPr>
              <a:t>Readmission of patients after surgery</a:t>
            </a:r>
          </a:p>
          <a:p>
            <a:r>
              <a:rPr lang="en-GB" sz="2400" dirty="0">
                <a:latin typeface="Arial" panose="020B0604020202020204" pitchFamily="34" charset="0"/>
                <a:cs typeface="Arial" panose="020B0604020202020204" pitchFamily="34" charset="0"/>
              </a:rPr>
              <a:t>Activity Data</a:t>
            </a:r>
          </a:p>
          <a:p>
            <a:r>
              <a:rPr lang="en-GB" sz="2400" dirty="0">
                <a:latin typeface="Arial" panose="020B0604020202020204" pitchFamily="34" charset="0"/>
                <a:cs typeface="Arial" panose="020B0604020202020204" pitchFamily="34" charset="0"/>
              </a:rPr>
              <a:t>Inactivity Data</a:t>
            </a:r>
          </a:p>
          <a:p>
            <a:r>
              <a:rPr lang="en-GB" sz="2400" dirty="0">
                <a:latin typeface="Arial" panose="020B0604020202020204" pitchFamily="34" charset="0"/>
                <a:cs typeface="Arial" panose="020B0604020202020204" pitchFamily="34" charset="0"/>
              </a:rPr>
              <a:t>Review of all reasons for patient cancellations</a:t>
            </a:r>
          </a:p>
          <a:p>
            <a:r>
              <a:rPr lang="en-GB" sz="2400" dirty="0">
                <a:latin typeface="Arial" panose="020B0604020202020204" pitchFamily="34" charset="0"/>
                <a:cs typeface="Arial" panose="020B0604020202020204" pitchFamily="34" charset="0"/>
              </a:rPr>
              <a:t>Complaints per 100 staff</a:t>
            </a:r>
          </a:p>
          <a:p>
            <a:r>
              <a:rPr lang="en-GB" sz="2400" dirty="0">
                <a:latin typeface="Arial" panose="020B0604020202020204" pitchFamily="34" charset="0"/>
                <a:cs typeface="Arial" panose="020B0604020202020204" pitchFamily="34" charset="0"/>
              </a:rPr>
              <a:t>Incidents/SAIs</a:t>
            </a:r>
          </a:p>
          <a:p>
            <a:r>
              <a:rPr lang="en-GB" sz="2400" dirty="0">
                <a:latin typeface="Arial" panose="020B0604020202020204" pitchFamily="34" charset="0"/>
                <a:cs typeface="Arial" panose="020B0604020202020204" pitchFamily="34" charset="0"/>
              </a:rPr>
              <a:t>Length of stay to include Pre and Post operation</a:t>
            </a:r>
          </a:p>
          <a:p>
            <a:r>
              <a:rPr lang="en-GB" sz="2400" dirty="0">
                <a:latin typeface="Arial" panose="020B0604020202020204" pitchFamily="34" charset="0"/>
                <a:cs typeface="Arial" panose="020B0604020202020204" pitchFamily="34" charset="0"/>
              </a:rPr>
              <a:t>Bed Occupancy </a:t>
            </a:r>
          </a:p>
          <a:p>
            <a:r>
              <a:rPr lang="en-GB" sz="2400" dirty="0">
                <a:latin typeface="Arial" panose="020B0604020202020204" pitchFamily="34" charset="0"/>
                <a:cs typeface="Arial" panose="020B0604020202020204" pitchFamily="34" charset="0"/>
              </a:rPr>
              <a:t>Monthly Profile – new techniques/equipment  </a:t>
            </a:r>
          </a:p>
          <a:p>
            <a:pPr lvl="1"/>
            <a:endParaRPr lang="en-GB" sz="2000" dirty="0">
              <a:latin typeface="Arial" panose="020B0604020202020204" pitchFamily="34" charset="0"/>
              <a:cs typeface="Arial" panose="020B0604020202020204" pitchFamily="34" charset="0"/>
            </a:endParaRPr>
          </a:p>
          <a:p>
            <a:pPr lvl="2"/>
            <a:endParaRPr lang="en-GB" dirty="0"/>
          </a:p>
        </p:txBody>
      </p:sp>
      <p:sp>
        <p:nvSpPr>
          <p:cNvPr id="6" name="Content Placeholder 2">
            <a:extLst>
              <a:ext uri="{FF2B5EF4-FFF2-40B4-BE49-F238E27FC236}">
                <a16:creationId xmlns:a16="http://schemas.microsoft.com/office/drawing/2014/main" id="{A74A0FCC-81AD-9FEC-8961-01FC7DE98544}"/>
              </a:ext>
            </a:extLst>
          </p:cNvPr>
          <p:cNvSpPr txBox="1">
            <a:spLocks/>
          </p:cNvSpPr>
          <p:nvPr/>
        </p:nvSpPr>
        <p:spPr>
          <a:xfrm>
            <a:off x="6528391" y="1913861"/>
            <a:ext cx="48254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GB" sz="2000" b="1" dirty="0">
                <a:latin typeface="Arial" panose="020B0604020202020204" pitchFamily="34" charset="0"/>
                <a:cs typeface="Arial" panose="020B0604020202020204" pitchFamily="34" charset="0"/>
              </a:rPr>
              <a:t>PM</a:t>
            </a:r>
          </a:p>
          <a:p>
            <a:r>
              <a:rPr lang="en-GB" sz="1300" dirty="0">
                <a:latin typeface="Arial" panose="020B0604020202020204" pitchFamily="34" charset="0"/>
                <a:cs typeface="Arial" panose="020B0604020202020204" pitchFamily="34" charset="0"/>
              </a:rPr>
              <a:t>Mortality and Morbidity</a:t>
            </a:r>
          </a:p>
          <a:p>
            <a:r>
              <a:rPr lang="en-GB" sz="1300" dirty="0">
                <a:latin typeface="Arial" panose="020B0604020202020204" pitchFamily="34" charset="0"/>
                <a:cs typeface="Arial" panose="020B0604020202020204" pitchFamily="34" charset="0"/>
              </a:rPr>
              <a:t>3 Yearly Tracking mechanism </a:t>
            </a:r>
          </a:p>
          <a:p>
            <a:r>
              <a:rPr lang="en-GB" sz="1300" dirty="0">
                <a:latin typeface="Arial" panose="020B0604020202020204" pitchFamily="34" charset="0"/>
                <a:cs typeface="Arial" panose="020B0604020202020204" pitchFamily="34" charset="0"/>
              </a:rPr>
              <a:t>Business Meeting</a:t>
            </a:r>
          </a:p>
          <a:p>
            <a:r>
              <a:rPr lang="en-GB" sz="1300" dirty="0">
                <a:latin typeface="Arial" panose="020B0604020202020204" pitchFamily="34" charset="0"/>
                <a:cs typeface="Arial" panose="020B0604020202020204" pitchFamily="34" charset="0"/>
              </a:rPr>
              <a:t>Consultant closed meeting to discuss performance and VLAD plots </a:t>
            </a:r>
          </a:p>
          <a:p>
            <a:r>
              <a:rPr lang="en-GB" sz="1300" dirty="0">
                <a:latin typeface="Arial" panose="020B0604020202020204" pitchFamily="34" charset="0"/>
                <a:cs typeface="Arial" panose="020B0604020202020204" pitchFamily="34" charset="0"/>
              </a:rPr>
              <a:t>Validation of </a:t>
            </a:r>
            <a:r>
              <a:rPr lang="en-GB" sz="1300" dirty="0" err="1">
                <a:latin typeface="Arial" panose="020B0604020202020204" pitchFamily="34" charset="0"/>
                <a:cs typeface="Arial" panose="020B0604020202020204" pitchFamily="34" charset="0"/>
              </a:rPr>
              <a:t>EuroScore</a:t>
            </a:r>
            <a:r>
              <a:rPr lang="en-GB" sz="1300" dirty="0">
                <a:latin typeface="Arial" panose="020B0604020202020204" pitchFamily="34" charset="0"/>
                <a:cs typeface="Arial" panose="020B0604020202020204" pitchFamily="34" charset="0"/>
              </a:rPr>
              <a:t> categorisation</a:t>
            </a:r>
          </a:p>
          <a:p>
            <a:pPr lvl="1"/>
            <a:endParaRPr lang="en-GB" sz="1700" dirty="0"/>
          </a:p>
          <a:p>
            <a:pPr lvl="2"/>
            <a:endParaRPr lang="en-GB" sz="1700" dirty="0"/>
          </a:p>
        </p:txBody>
      </p:sp>
    </p:spTree>
    <p:extLst>
      <p:ext uri="{BB962C8B-B14F-4D97-AF65-F5344CB8AC3E}">
        <p14:creationId xmlns:p14="http://schemas.microsoft.com/office/powerpoint/2010/main" val="99746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FBD2-BF52-89DF-E0C7-91EFFC0FAB6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E60665-5913-6A40-E32F-7BB4B473D6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B4B4C67F-5A89-7B7A-6FC5-CB4772027113}"/>
              </a:ext>
            </a:extLst>
          </p:cNvPr>
          <p:cNvSpPr>
            <a:spLocks noGrp="1"/>
          </p:cNvSpPr>
          <p:nvPr>
            <p:ph type="title"/>
          </p:nvPr>
        </p:nvSpPr>
        <p:spPr/>
        <p:txBody>
          <a:bodyPr>
            <a:normAutofit/>
          </a:bodyPr>
          <a:lstStyle/>
          <a:p>
            <a:r>
              <a:rPr lang="en-GB" sz="4000" b="1" dirty="0">
                <a:solidFill>
                  <a:srgbClr val="7030A0"/>
                </a:solidFill>
                <a:latin typeface="Arial" panose="020B0604020202020204" pitchFamily="34" charset="0"/>
                <a:cs typeface="Arial" panose="020B0604020202020204" pitchFamily="34" charset="0"/>
              </a:rPr>
              <a:t>Service Improvements </a:t>
            </a:r>
          </a:p>
        </p:txBody>
      </p:sp>
      <p:sp>
        <p:nvSpPr>
          <p:cNvPr id="3" name="Content Placeholder 2">
            <a:extLst>
              <a:ext uri="{FF2B5EF4-FFF2-40B4-BE49-F238E27FC236}">
                <a16:creationId xmlns:a16="http://schemas.microsoft.com/office/drawing/2014/main" id="{515D6496-0DED-8FBC-9BC0-897007FAC8C4}"/>
              </a:ext>
            </a:extLst>
          </p:cNvPr>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Three team structure</a:t>
            </a:r>
          </a:p>
          <a:p>
            <a:r>
              <a:rPr lang="en-GB" dirty="0">
                <a:latin typeface="Arial" panose="020B0604020202020204" pitchFamily="34" charset="0"/>
                <a:cs typeface="Arial" panose="020B0604020202020204" pitchFamily="34" charset="0"/>
              </a:rPr>
              <a:t>Reintroduction of the Theatre Scheduling Meeting</a:t>
            </a:r>
          </a:p>
          <a:p>
            <a:pPr lvl="1"/>
            <a:r>
              <a:rPr lang="en-GB" dirty="0">
                <a:latin typeface="Arial" panose="020B0604020202020204" pitchFamily="34" charset="0"/>
                <a:cs typeface="Arial" panose="020B0604020202020204" pitchFamily="34" charset="0"/>
              </a:rPr>
              <a:t>To ensure Cardiac surgery lists are utilised effectively</a:t>
            </a:r>
          </a:p>
          <a:p>
            <a:pPr lvl="1"/>
            <a:r>
              <a:rPr lang="en-GB" dirty="0">
                <a:latin typeface="Arial" panose="020B0604020202020204" pitchFamily="34" charset="0"/>
                <a:cs typeface="Arial" panose="020B0604020202020204" pitchFamily="34" charset="0"/>
              </a:rPr>
              <a:t>One case days will be the exception </a:t>
            </a:r>
          </a:p>
          <a:p>
            <a:r>
              <a:rPr lang="en-GB" dirty="0">
                <a:latin typeface="Arial" panose="020B0604020202020204" pitchFamily="34" charset="0"/>
                <a:cs typeface="Arial" panose="020B0604020202020204" pitchFamily="34" charset="0"/>
              </a:rPr>
              <a:t>Theatre Planning Meeting </a:t>
            </a:r>
          </a:p>
          <a:p>
            <a:pPr lvl="1"/>
            <a:r>
              <a:rPr lang="en-GB" dirty="0">
                <a:latin typeface="Arial" panose="020B0604020202020204" pitchFamily="34" charset="0"/>
                <a:cs typeface="Arial" panose="020B0604020202020204" pitchFamily="34" charset="0"/>
              </a:rPr>
              <a:t>To ensure staffing rotas across all teams reflect the planned work</a:t>
            </a:r>
          </a:p>
          <a:p>
            <a:r>
              <a:rPr lang="en-GB" dirty="0">
                <a:latin typeface="Arial" panose="020B0604020202020204" pitchFamily="34" charset="0"/>
                <a:cs typeface="Arial" panose="020B0604020202020204" pitchFamily="34" charset="0"/>
              </a:rPr>
              <a:t>Surgeon of the Week Model</a:t>
            </a:r>
          </a:p>
          <a:p>
            <a:r>
              <a:rPr lang="en-GB" dirty="0">
                <a:latin typeface="Arial" panose="020B0604020202020204" pitchFamily="34" charset="0"/>
                <a:cs typeface="Arial" panose="020B0604020202020204" pitchFamily="34" charset="0"/>
              </a:rPr>
              <a:t>Annualised Job Plans</a:t>
            </a:r>
          </a:p>
          <a:p>
            <a:r>
              <a:rPr lang="en-GB" dirty="0">
                <a:latin typeface="Arial" panose="020B0604020202020204" pitchFamily="34" charset="0"/>
                <a:cs typeface="Arial" panose="020B0604020202020204" pitchFamily="34" charset="0"/>
              </a:rPr>
              <a:t>Surgeons Meeting</a:t>
            </a:r>
          </a:p>
          <a:p>
            <a:pPr lvl="1"/>
            <a:endParaRPr lang="en-GB" dirty="0"/>
          </a:p>
          <a:p>
            <a:pPr lvl="2"/>
            <a:endParaRPr lang="en-GB" dirty="0"/>
          </a:p>
        </p:txBody>
      </p:sp>
    </p:spTree>
    <p:extLst>
      <p:ext uri="{BB962C8B-B14F-4D97-AF65-F5344CB8AC3E}">
        <p14:creationId xmlns:p14="http://schemas.microsoft.com/office/powerpoint/2010/main" val="201062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A76E9-0543-9EC5-4C08-897DF18BDE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4CAD1AD-095F-D466-DD32-60D874D894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6FD45E86-DA2E-7EBA-703C-B4EA0A249CAC}"/>
              </a:ext>
            </a:extLst>
          </p:cNvPr>
          <p:cNvSpPr>
            <a:spLocks noGrp="1"/>
          </p:cNvSpPr>
          <p:nvPr>
            <p:ph type="title"/>
          </p:nvPr>
        </p:nvSpPr>
        <p:spPr>
          <a:xfrm>
            <a:off x="1923692" y="2917767"/>
            <a:ext cx="7108166" cy="1022465"/>
          </a:xfrm>
        </p:spPr>
        <p:txBody>
          <a:bodyPr>
            <a:normAutofit/>
          </a:bodyPr>
          <a:lstStyle/>
          <a:p>
            <a:r>
              <a:rPr lang="en-GB" b="1" dirty="0">
                <a:solidFill>
                  <a:srgbClr val="7030A0"/>
                </a:solidFill>
                <a:latin typeface="Arial" panose="020B0604020202020204" pitchFamily="34" charset="0"/>
                <a:cs typeface="Arial" panose="020B0604020202020204" pitchFamily="34" charset="0"/>
              </a:rPr>
              <a:t>Questions and Feedback  </a:t>
            </a:r>
          </a:p>
        </p:txBody>
      </p:sp>
    </p:spTree>
    <p:extLst>
      <p:ext uri="{BB962C8B-B14F-4D97-AF65-F5344CB8AC3E}">
        <p14:creationId xmlns:p14="http://schemas.microsoft.com/office/powerpoint/2010/main" val="207764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p:cNvSpPr>
            <a:spLocks noGrp="1"/>
          </p:cNvSpPr>
          <p:nvPr>
            <p:ph type="title"/>
          </p:nvPr>
        </p:nvSpPr>
        <p:spPr>
          <a:xfrm>
            <a:off x="650369" y="319846"/>
            <a:ext cx="7108166" cy="1022465"/>
          </a:xfrm>
        </p:spPr>
        <p:txBody>
          <a:bodyPr>
            <a:normAutofit/>
          </a:bodyPr>
          <a:lstStyle/>
          <a:p>
            <a:r>
              <a:rPr lang="en-GB" b="1" dirty="0">
                <a:solidFill>
                  <a:srgbClr val="7030A0"/>
                </a:solidFill>
                <a:latin typeface="Arial" panose="020B0604020202020204" pitchFamily="34" charset="0"/>
                <a:cs typeface="Arial" panose="020B0604020202020204" pitchFamily="34" charset="0"/>
              </a:rPr>
              <a:t>Background</a:t>
            </a:r>
          </a:p>
        </p:txBody>
      </p:sp>
      <p:sp>
        <p:nvSpPr>
          <p:cNvPr id="3" name="TextBox 2">
            <a:extLst>
              <a:ext uri="{FF2B5EF4-FFF2-40B4-BE49-F238E27FC236}">
                <a16:creationId xmlns:a16="http://schemas.microsoft.com/office/drawing/2014/main" id="{FB0D091C-0D8A-7AAB-D804-C8B796362CF2}"/>
              </a:ext>
            </a:extLst>
          </p:cNvPr>
          <p:cNvSpPr txBox="1"/>
          <p:nvPr/>
        </p:nvSpPr>
        <p:spPr>
          <a:xfrm>
            <a:off x="991313" y="1418602"/>
            <a:ext cx="7948200"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Royal College of Surgeons England Invited Service Review of cardiothoracic surgery March 2020</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 outcome report provided 37 recommendations. A comprehensive programme of actions was then undertaken by the Trust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Public Health Agency and Strategic Planning and Performance Group commissioned DCO Partners Ltd to review clinical governance, safety and culture/behaviours within cardiac surgery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This review made 16 recommendations, including the reopening of 7 Royal College Surgeons recommendations.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Both reviews indicated the service was clinically safe but found unacceptable culture and behaviours continued</a:t>
            </a:r>
          </a:p>
        </p:txBody>
      </p:sp>
    </p:spTree>
    <p:extLst>
      <p:ext uri="{BB962C8B-B14F-4D97-AF65-F5344CB8AC3E}">
        <p14:creationId xmlns:p14="http://schemas.microsoft.com/office/powerpoint/2010/main" val="292429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ADB9C-BE56-2A27-EE6A-15382398ADD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803B71C-7FC9-5E84-F074-ACCD906CC8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86C1B54F-99B9-70E8-2FF9-58B17D0EB6CF}"/>
              </a:ext>
            </a:extLst>
          </p:cNvPr>
          <p:cNvSpPr>
            <a:spLocks noGrp="1"/>
          </p:cNvSpPr>
          <p:nvPr>
            <p:ph type="title"/>
          </p:nvPr>
        </p:nvSpPr>
        <p:spPr>
          <a:xfrm>
            <a:off x="650369" y="226099"/>
            <a:ext cx="7108166" cy="1022465"/>
          </a:xfrm>
        </p:spPr>
        <p:txBody>
          <a:bodyPr>
            <a:normAutofit/>
          </a:bodyPr>
          <a:lstStyle/>
          <a:p>
            <a:r>
              <a:rPr lang="en-GB" b="1" dirty="0">
                <a:solidFill>
                  <a:srgbClr val="7030A0"/>
                </a:solidFill>
                <a:latin typeface="Arial" panose="020B0604020202020204" pitchFamily="34" charset="0"/>
                <a:cs typeface="Arial" panose="020B0604020202020204" pitchFamily="34" charset="0"/>
              </a:rPr>
              <a:t>DCO Recommendations</a:t>
            </a:r>
          </a:p>
        </p:txBody>
      </p:sp>
      <p:graphicFrame>
        <p:nvGraphicFramePr>
          <p:cNvPr id="5" name="Table 4">
            <a:extLst>
              <a:ext uri="{FF2B5EF4-FFF2-40B4-BE49-F238E27FC236}">
                <a16:creationId xmlns:a16="http://schemas.microsoft.com/office/drawing/2014/main" id="{C83B9AD4-4DEA-4AAD-367E-E1AFA58495C5}"/>
              </a:ext>
            </a:extLst>
          </p:cNvPr>
          <p:cNvGraphicFramePr>
            <a:graphicFrameLocks noGrp="1"/>
          </p:cNvGraphicFramePr>
          <p:nvPr>
            <p:extLst>
              <p:ext uri="{D42A27DB-BD31-4B8C-83A1-F6EECF244321}">
                <p14:modId xmlns:p14="http://schemas.microsoft.com/office/powerpoint/2010/main" val="3076223818"/>
              </p:ext>
            </p:extLst>
          </p:nvPr>
        </p:nvGraphicFramePr>
        <p:xfrm>
          <a:off x="285687" y="1248564"/>
          <a:ext cx="5120125" cy="4718832"/>
        </p:xfrm>
        <a:graphic>
          <a:graphicData uri="http://schemas.openxmlformats.org/drawingml/2006/table">
            <a:tbl>
              <a:tblPr>
                <a:tableStyleId>{3C2FFA5D-87B4-456A-9821-1D502468CF0F}</a:tableStyleId>
              </a:tblPr>
              <a:tblGrid>
                <a:gridCol w="5120125">
                  <a:extLst>
                    <a:ext uri="{9D8B030D-6E8A-4147-A177-3AD203B41FA5}">
                      <a16:colId xmlns:a16="http://schemas.microsoft.com/office/drawing/2014/main" val="2602402742"/>
                    </a:ext>
                  </a:extLst>
                </a:gridCol>
              </a:tblGrid>
              <a:tr h="2244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 Trust Board should consider whether its current governance arrangements provide for a clear enough picture to be built of clinical risk and patient safety.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196806536"/>
                  </a:ext>
                </a:extLst>
              </a:tr>
              <a:tr h="2244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2. The Trust should create an equivalent Freedom of Speak Up (FTSU) process across the Trust, with an individual specifically appointed to lead it and overseen by a nominated NED.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4294224893"/>
                  </a:ext>
                </a:extLst>
              </a:tr>
              <a:tr h="224424">
                <a:tc>
                  <a:txBody>
                    <a:bodyPr/>
                    <a:lstStyle/>
                    <a:p>
                      <a:pPr algn="just" rtl="0" fontAlgn="base">
                        <a:lnSpc>
                          <a:spcPts val="1200"/>
                        </a:lnSpc>
                        <a:buNone/>
                      </a:pPr>
                      <a:r>
                        <a:rPr lang="en-GB" sz="1000" b="0">
                          <a:effectLst/>
                          <a:latin typeface="Arial" panose="020B0604020202020204" pitchFamily="34" charset="0"/>
                          <a:cs typeface="Arial" panose="020B0604020202020204" pitchFamily="34" charset="0"/>
                        </a:rPr>
                        <a:t>3. The Trust should deliver a campaign to emphasise the risks to patient safety from poor behaviours in the workplace - see NHS Civility and Respect campaign. </a:t>
                      </a:r>
                      <a:endParaRPr lang="en-GB" sz="1200" b="0">
                        <a:effectLst/>
                        <a:latin typeface="Arial" panose="020B0604020202020204" pitchFamily="34" charset="0"/>
                        <a:cs typeface="Arial" panose="020B0604020202020204" pitchFamily="34" charset="0"/>
                      </a:endParaRPr>
                    </a:p>
                    <a:p>
                      <a:pPr algn="just" rtl="0" fontAlgn="base">
                        <a:lnSpc>
                          <a:spcPts val="1200"/>
                        </a:lnSpc>
                        <a:buNone/>
                      </a:pPr>
                      <a:r>
                        <a:rPr lang="en-GB" sz="1000" b="0">
                          <a:effectLst/>
                          <a:latin typeface="Arial" panose="020B0604020202020204" pitchFamily="34" charset="0"/>
                          <a:cs typeface="Arial" panose="020B0604020202020204" pitchFamily="34" charset="0"/>
                        </a:rPr>
                        <a:t> </a:t>
                      </a:r>
                      <a:endParaRPr lang="en-GB" sz="1200" b="0" i="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493047364"/>
                  </a:ext>
                </a:extLst>
              </a:tr>
              <a:tr h="224424">
                <a:tc>
                  <a:txBody>
                    <a:bodyPr/>
                    <a:lstStyle/>
                    <a:p>
                      <a:pPr algn="just" rtl="0" fontAlgn="base">
                        <a:lnSpc>
                          <a:spcPts val="1200"/>
                        </a:lnSpc>
                        <a:buNone/>
                      </a:pPr>
                      <a:r>
                        <a:rPr lang="en-GB" sz="1000" b="0">
                          <a:effectLst/>
                          <a:latin typeface="Arial" panose="020B0604020202020204" pitchFamily="34" charset="0"/>
                          <a:cs typeface="Arial" panose="020B0604020202020204" pitchFamily="34" charset="0"/>
                        </a:rPr>
                        <a:t>4. Raising of concerns should be encouraged as an accepted practice within all management and teaching meetings. </a:t>
                      </a:r>
                      <a:endParaRPr lang="en-GB" sz="1200" b="0">
                        <a:effectLst/>
                        <a:latin typeface="Arial" panose="020B0604020202020204" pitchFamily="34" charset="0"/>
                        <a:cs typeface="Arial" panose="020B0604020202020204" pitchFamily="34" charset="0"/>
                      </a:endParaRPr>
                    </a:p>
                    <a:p>
                      <a:pPr algn="just" rtl="0" fontAlgn="base">
                        <a:lnSpc>
                          <a:spcPts val="1200"/>
                        </a:lnSpc>
                        <a:buNone/>
                      </a:pPr>
                      <a:r>
                        <a:rPr lang="en-GB" sz="1000" b="0">
                          <a:effectLst/>
                          <a:latin typeface="Arial" panose="020B0604020202020204" pitchFamily="34" charset="0"/>
                          <a:cs typeface="Arial" panose="020B0604020202020204" pitchFamily="34" charset="0"/>
                        </a:rPr>
                        <a:t> </a:t>
                      </a:r>
                      <a:endParaRPr lang="en-GB" sz="1200" b="0" i="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176021679"/>
                  </a:ext>
                </a:extLst>
              </a:tr>
              <a:tr h="2244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5. The Cardiac Unit would benefit from greater connectivity with another unit of similar or larger size. This is to facilitate shared learning, to encourage exchanges and create effective mechanisms to avoid issues or poor practice becoming entrenched.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980413708"/>
                  </a:ext>
                </a:extLst>
              </a:tr>
              <a:tr h="2244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6. Deaths on Cardiac Waiting Lists should be regularly analysed and included in formal data reviewed by the Board, Health Authority and also externally.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781110507"/>
                  </a:ext>
                </a:extLst>
              </a:tr>
              <a:tr h="28676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7. Cardiac Surgeons should regularly review their own outcome data in the form of VLAD or CUSUM plots. This in turn should form part of a broader set of analytical data to monitor effectiveness of the Unit including Waiting List deaths.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666222255"/>
                  </a:ext>
                </a:extLst>
              </a:tr>
              <a:tr h="34910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8. The Trust Board should review how staff are communicated with and steps taken to ensure more opportunities for staff to hear about developments and to contribute their views (focus groups, "town hall" meetings etc.), as well as more time being spent in assessing and thus managing likely reactions to announcements, thus mitigating their effect.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95344919"/>
                  </a:ext>
                </a:extLst>
              </a:tr>
            </a:tbl>
          </a:graphicData>
        </a:graphic>
      </p:graphicFrame>
      <p:graphicFrame>
        <p:nvGraphicFramePr>
          <p:cNvPr id="6" name="Table 5">
            <a:extLst>
              <a:ext uri="{FF2B5EF4-FFF2-40B4-BE49-F238E27FC236}">
                <a16:creationId xmlns:a16="http://schemas.microsoft.com/office/drawing/2014/main" id="{EFD908D7-8D3D-EE4C-F6F4-209A503FF317}"/>
              </a:ext>
            </a:extLst>
          </p:cNvPr>
          <p:cNvGraphicFramePr>
            <a:graphicFrameLocks noGrp="1"/>
          </p:cNvGraphicFramePr>
          <p:nvPr>
            <p:extLst>
              <p:ext uri="{D42A27DB-BD31-4B8C-83A1-F6EECF244321}">
                <p14:modId xmlns:p14="http://schemas.microsoft.com/office/powerpoint/2010/main" val="1536490734"/>
              </p:ext>
            </p:extLst>
          </p:nvPr>
        </p:nvGraphicFramePr>
        <p:xfrm>
          <a:off x="5691499" y="1064312"/>
          <a:ext cx="5713399" cy="5493906"/>
        </p:xfrm>
        <a:graphic>
          <a:graphicData uri="http://schemas.openxmlformats.org/drawingml/2006/table">
            <a:tbl>
              <a:tblPr>
                <a:tableStyleId>{3C2FFA5D-87B4-456A-9821-1D502468CF0F}</a:tableStyleId>
              </a:tblPr>
              <a:tblGrid>
                <a:gridCol w="5713399">
                  <a:extLst>
                    <a:ext uri="{9D8B030D-6E8A-4147-A177-3AD203B41FA5}">
                      <a16:colId xmlns:a16="http://schemas.microsoft.com/office/drawing/2014/main" val="2602402742"/>
                    </a:ext>
                  </a:extLst>
                </a:gridCol>
              </a:tblGrid>
              <a:tr h="9952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9. Board knowledge of medical leadership needs to be improved, with more effective oversight by Board committee.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The Board should have visibility of all disciplinary processes and internal/external professional reviews against doctors and nurses, to be able to discern patterns and to form a review about improving behaviours, and to ensure that these are not used inappropriately.</a:t>
                      </a:r>
                      <a:endParaRPr lang="en-GB" sz="1200" b="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418750148"/>
                  </a:ext>
                </a:extLst>
              </a:tr>
              <a:tr h="854580">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10. There is a pattern of external reviews not being shared widely with staff, possibly due to the mistaken notion that this will stop enmities developing.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Our view is that failure to share such reports has the effect of reducing learning and inhibits the ability to "move on"</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4172938979"/>
                  </a:ext>
                </a:extLst>
              </a:tr>
              <a:tr h="595869">
                <a:tc>
                  <a:txBody>
                    <a:bodyPr/>
                    <a:lstStyle/>
                    <a:p>
                      <a:pPr marL="0" marR="0" lvl="0" indent="0" algn="just" defTabSz="914400" rtl="0" eaLnBrk="1" fontAlgn="base" latinLnBrk="0" hangingPunct="1">
                        <a:lnSpc>
                          <a:spcPts val="1200"/>
                        </a:lnSpc>
                        <a:spcBef>
                          <a:spcPts val="0"/>
                        </a:spcBef>
                        <a:spcAft>
                          <a:spcPts val="0"/>
                        </a:spcAft>
                        <a:buClrTx/>
                        <a:buSzTx/>
                        <a:buFontTx/>
                        <a:buNone/>
                        <a:tabLst/>
                        <a:defRPr/>
                      </a:pPr>
                      <a:r>
                        <a:rPr lang="en-GB" sz="1000" b="0" dirty="0">
                          <a:effectLst/>
                          <a:latin typeface="Arial" panose="020B0604020202020204" pitchFamily="34" charset="0"/>
                          <a:cs typeface="Arial" panose="020B0604020202020204" pitchFamily="34" charset="0"/>
                        </a:rPr>
                        <a:t>11. The current leadership team has so much history of being involved in these complex relationships that the only sensible course is to use unconnected (possibly external) individuals to supervise any further disciplinary processes in the Cardiac Unit. </a:t>
                      </a:r>
                    </a:p>
                    <a:p>
                      <a:pPr algn="just" rtl="0" fontAlgn="base">
                        <a:lnSpc>
                          <a:spcPts val="1200"/>
                        </a:lnSpc>
                        <a:buNone/>
                      </a:pPr>
                      <a:endParaRPr lang="en-GB" sz="10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314068081"/>
                  </a:ext>
                </a:extLst>
              </a:tr>
              <a:tr h="1058935">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12. Is the Clinical Director role a sole determinant of escalation, in effect a single point of failure still (this was an RCS ISR Conclusion in 2020) in terms of reflecting concerns or raising issues with higher management?  </a:t>
                      </a: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p>
                    <a:p>
                      <a:pPr algn="just" rtl="0" fontAlgn="base">
                        <a:lnSpc>
                          <a:spcPts val="1200"/>
                        </a:lnSpc>
                        <a:buNone/>
                      </a:pPr>
                      <a:r>
                        <a:rPr lang="en-GB" sz="1000" b="0" dirty="0">
                          <a:effectLst/>
                          <a:latin typeface="Arial" panose="020B0604020202020204" pitchFamily="34" charset="0"/>
                          <a:cs typeface="Arial" panose="020B0604020202020204" pitchFamily="34" charset="0"/>
                        </a:rPr>
                        <a:t>If so, this must be changed to allow more than one point of referral for concerns - a key principle of Freedom To Speak Up </a:t>
                      </a:r>
                      <a:endParaRPr lang="en-GB" sz="10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799865994"/>
                  </a:ext>
                </a:extLst>
              </a:tr>
              <a:tr h="509527">
                <a:tc>
                  <a:txBody>
                    <a:bodyPr/>
                    <a:lstStyle/>
                    <a:p>
                      <a:pPr marL="0" marR="0" lvl="0" indent="0" algn="just" defTabSz="914400" rtl="0" eaLnBrk="1" fontAlgn="base" latinLnBrk="0" hangingPunct="1">
                        <a:lnSpc>
                          <a:spcPts val="1200"/>
                        </a:lnSpc>
                        <a:spcBef>
                          <a:spcPts val="0"/>
                        </a:spcBef>
                        <a:spcAft>
                          <a:spcPts val="0"/>
                        </a:spcAft>
                        <a:buClrTx/>
                        <a:buSzTx/>
                        <a:buFontTx/>
                        <a:buNone/>
                        <a:tabLst/>
                        <a:defRPr/>
                      </a:pPr>
                      <a:r>
                        <a:rPr lang="en-GB" sz="1000" b="0" dirty="0">
                          <a:effectLst/>
                          <a:latin typeface="Arial" panose="020B0604020202020204" pitchFamily="34" charset="0"/>
                          <a:cs typeface="Arial" panose="020B0604020202020204" pitchFamily="34" charset="0"/>
                        </a:rPr>
                        <a:t>13. Given the behaviours directed at those raising concerns, they should be considered as whistleblowers in order to protect them in law.</a:t>
                      </a:r>
                    </a:p>
                  </a:txBody>
                  <a:tcPr marL="37404" marR="37404" marT="18702" marB="18702">
                    <a:solidFill>
                      <a:schemeClr val="accent1">
                        <a:lumMod val="20000"/>
                        <a:lumOff val="80000"/>
                      </a:schemeClr>
                    </a:solidFill>
                  </a:tcPr>
                </a:tc>
                <a:extLst>
                  <a:ext uri="{0D108BD9-81ED-4DB2-BD59-A6C34878D82A}">
                    <a16:rowId xmlns:a16="http://schemas.microsoft.com/office/drawing/2014/main" val="1843413310"/>
                  </a:ext>
                </a:extLst>
              </a:tr>
              <a:tr h="2244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14. Current and ongoing litigation within the Trust should be the subject of a risk conference at a higher level, in order to map the extent of the problem and its likely effects on behaviours.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430193441"/>
                  </a:ext>
                </a:extLst>
              </a:tr>
              <a:tr h="224424">
                <a:tc>
                  <a:txBody>
                    <a:bodyPr/>
                    <a:lstStyle/>
                    <a:p>
                      <a:pPr algn="just" rtl="0" fontAlgn="base">
                        <a:lnSpc>
                          <a:spcPts val="1200"/>
                        </a:lnSpc>
                        <a:buNone/>
                      </a:pPr>
                      <a:r>
                        <a:rPr lang="en-GB" sz="1000" b="0">
                          <a:effectLst/>
                          <a:latin typeface="Arial" panose="020B0604020202020204" pitchFamily="34" charset="0"/>
                          <a:cs typeface="Arial" panose="020B0604020202020204" pitchFamily="34" charset="0"/>
                        </a:rPr>
                        <a:t>15. There should be a rapid review of the return-to-work process that was conducted for the former Clinical Director (CD), and the impact it caused. </a:t>
                      </a:r>
                      <a:endParaRPr lang="en-GB" sz="1200" b="0">
                        <a:effectLst/>
                        <a:latin typeface="Arial" panose="020B0604020202020204" pitchFamily="34" charset="0"/>
                        <a:cs typeface="Arial" panose="020B0604020202020204" pitchFamily="34" charset="0"/>
                      </a:endParaRPr>
                    </a:p>
                    <a:p>
                      <a:pPr algn="just" rtl="0" fontAlgn="base">
                        <a:lnSpc>
                          <a:spcPts val="1200"/>
                        </a:lnSpc>
                        <a:buNone/>
                      </a:pPr>
                      <a:r>
                        <a:rPr lang="en-GB" sz="1000" b="0">
                          <a:effectLst/>
                          <a:latin typeface="Arial" panose="020B0604020202020204" pitchFamily="34" charset="0"/>
                          <a:cs typeface="Arial" panose="020B0604020202020204" pitchFamily="34" charset="0"/>
                        </a:rPr>
                        <a:t> </a:t>
                      </a:r>
                      <a:endParaRPr lang="en-GB" sz="1200" b="0" i="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292512710"/>
                  </a:ext>
                </a:extLst>
              </a:tr>
              <a:tr h="16208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16. The Trust needs to engage and work closely with NIMDTA.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4004989210"/>
                  </a:ext>
                </a:extLst>
              </a:tr>
            </a:tbl>
          </a:graphicData>
        </a:graphic>
      </p:graphicFrame>
    </p:spTree>
    <p:extLst>
      <p:ext uri="{BB962C8B-B14F-4D97-AF65-F5344CB8AC3E}">
        <p14:creationId xmlns:p14="http://schemas.microsoft.com/office/powerpoint/2010/main" val="167311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B3F24-4E14-5721-4DFA-90E48F56FA6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1ACC471-3ADA-1B52-FB30-9F03358C43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9B336D8B-978A-E619-EB6B-A4845430EE2C}"/>
              </a:ext>
            </a:extLst>
          </p:cNvPr>
          <p:cNvSpPr>
            <a:spLocks noGrp="1"/>
          </p:cNvSpPr>
          <p:nvPr>
            <p:ph type="title"/>
          </p:nvPr>
        </p:nvSpPr>
        <p:spPr>
          <a:xfrm>
            <a:off x="650368" y="226099"/>
            <a:ext cx="8656593"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New Governance Structure to address DCO Outcome Report  </a:t>
            </a:r>
          </a:p>
        </p:txBody>
      </p:sp>
      <p:pic>
        <p:nvPicPr>
          <p:cNvPr id="9" name="Picture 8" descr="A diagram of assurance and accountability structures&#10;&#10;">
            <a:extLst>
              <a:ext uri="{FF2B5EF4-FFF2-40B4-BE49-F238E27FC236}">
                <a16:creationId xmlns:a16="http://schemas.microsoft.com/office/drawing/2014/main" id="{F44778D2-D418-D0AA-A926-674CAC1AA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833" y="1377551"/>
            <a:ext cx="9556931" cy="4905553"/>
          </a:xfrm>
          <a:prstGeom prst="rect">
            <a:avLst/>
          </a:prstGeom>
        </p:spPr>
      </p:pic>
    </p:spTree>
    <p:extLst>
      <p:ext uri="{BB962C8B-B14F-4D97-AF65-F5344CB8AC3E}">
        <p14:creationId xmlns:p14="http://schemas.microsoft.com/office/powerpoint/2010/main" val="26607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4AF49-4967-022A-7140-6E865B89C17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C18798-3EE6-DF49-6767-D26C4E8815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9023"/>
            <a:ext cx="12195615" cy="6858000"/>
          </a:xfrm>
          <a:prstGeom prst="rect">
            <a:avLst/>
          </a:prstGeom>
        </p:spPr>
      </p:pic>
      <p:sp>
        <p:nvSpPr>
          <p:cNvPr id="2" name="Title 1">
            <a:extLst>
              <a:ext uri="{FF2B5EF4-FFF2-40B4-BE49-F238E27FC236}">
                <a16:creationId xmlns:a16="http://schemas.microsoft.com/office/drawing/2014/main" id="{EB75B1DD-4072-1F80-B514-89BC05C3972C}"/>
              </a:ext>
            </a:extLst>
          </p:cNvPr>
          <p:cNvSpPr>
            <a:spLocks noGrp="1"/>
          </p:cNvSpPr>
          <p:nvPr>
            <p:ph type="title"/>
          </p:nvPr>
        </p:nvSpPr>
        <p:spPr>
          <a:xfrm>
            <a:off x="650368" y="319846"/>
            <a:ext cx="8750005"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Workstream 2 Culture, Communication and People</a:t>
            </a:r>
          </a:p>
        </p:txBody>
      </p:sp>
      <p:sp>
        <p:nvSpPr>
          <p:cNvPr id="3" name="TextBox 2">
            <a:extLst>
              <a:ext uri="{FF2B5EF4-FFF2-40B4-BE49-F238E27FC236}">
                <a16:creationId xmlns:a16="http://schemas.microsoft.com/office/drawing/2014/main" id="{EB54581B-AAF1-B3B5-2446-20AB64768945}"/>
              </a:ext>
            </a:extLst>
          </p:cNvPr>
          <p:cNvSpPr txBox="1"/>
          <p:nvPr/>
        </p:nvSpPr>
        <p:spPr>
          <a:xfrm>
            <a:off x="726392" y="1580982"/>
            <a:ext cx="8255237" cy="2308324"/>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5 Town Hall meetings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3 May 2025</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2 September 2025</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Individual Consultant – Director meetings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Senior Leadership attending individual professional team meetings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Daily Raising Concerns Forum included in situation report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163 staff have attended Respect and Civility/Bystander Training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 Cardiac Surgery Monthly Newsletters published with ongoing evaluation</a:t>
            </a:r>
          </a:p>
        </p:txBody>
      </p:sp>
      <p:pic>
        <p:nvPicPr>
          <p:cNvPr id="6" name="Picture 5" descr="Cardiac Surgery Newsletter">
            <a:extLst>
              <a:ext uri="{FF2B5EF4-FFF2-40B4-BE49-F238E27FC236}">
                <a16:creationId xmlns:a16="http://schemas.microsoft.com/office/drawing/2014/main" id="{88525B6B-ACE1-106E-B209-0C5B46DEAC13}"/>
              </a:ext>
            </a:extLst>
          </p:cNvPr>
          <p:cNvPicPr>
            <a:picLocks noChangeAspect="1"/>
          </p:cNvPicPr>
          <p:nvPr/>
        </p:nvPicPr>
        <p:blipFill>
          <a:blip r:embed="rId4"/>
          <a:stretch>
            <a:fillRect/>
          </a:stretch>
        </p:blipFill>
        <p:spPr>
          <a:xfrm>
            <a:off x="2978451" y="4313812"/>
            <a:ext cx="3210479" cy="1874716"/>
          </a:xfrm>
          <a:prstGeom prst="rect">
            <a:avLst/>
          </a:prstGeom>
        </p:spPr>
      </p:pic>
      <p:pic>
        <p:nvPicPr>
          <p:cNvPr id="12" name="Picture 11" descr="Cardiac Surgery Newsletter">
            <a:extLst>
              <a:ext uri="{FF2B5EF4-FFF2-40B4-BE49-F238E27FC236}">
                <a16:creationId xmlns:a16="http://schemas.microsoft.com/office/drawing/2014/main" id="{77080A27-CE17-8208-5D62-CDD59D8E9D6E}"/>
              </a:ext>
            </a:extLst>
          </p:cNvPr>
          <p:cNvPicPr>
            <a:picLocks noChangeAspect="1"/>
          </p:cNvPicPr>
          <p:nvPr/>
        </p:nvPicPr>
        <p:blipFill>
          <a:blip r:embed="rId5"/>
          <a:srcRect l="1" t="1862" r="3602"/>
          <a:stretch>
            <a:fillRect/>
          </a:stretch>
        </p:blipFill>
        <p:spPr>
          <a:xfrm>
            <a:off x="6022455" y="4313812"/>
            <a:ext cx="3321369" cy="1874715"/>
          </a:xfrm>
          <a:prstGeom prst="rect">
            <a:avLst/>
          </a:prstGeom>
        </p:spPr>
      </p:pic>
      <p:pic>
        <p:nvPicPr>
          <p:cNvPr id="14" name="Picture 13" descr="Cardiac Surgery Newsletter">
            <a:extLst>
              <a:ext uri="{FF2B5EF4-FFF2-40B4-BE49-F238E27FC236}">
                <a16:creationId xmlns:a16="http://schemas.microsoft.com/office/drawing/2014/main" id="{801F0EC7-4F8D-FE84-AFD1-626AB400956B}"/>
              </a:ext>
            </a:extLst>
          </p:cNvPr>
          <p:cNvPicPr>
            <a:picLocks noChangeAspect="1"/>
          </p:cNvPicPr>
          <p:nvPr/>
        </p:nvPicPr>
        <p:blipFill>
          <a:blip r:embed="rId6"/>
          <a:stretch>
            <a:fillRect/>
          </a:stretch>
        </p:blipFill>
        <p:spPr>
          <a:xfrm>
            <a:off x="9275043" y="4313813"/>
            <a:ext cx="2989442" cy="1874714"/>
          </a:xfrm>
          <a:prstGeom prst="rect">
            <a:avLst/>
          </a:prstGeom>
        </p:spPr>
      </p:pic>
      <p:sp>
        <p:nvSpPr>
          <p:cNvPr id="15" name="Rectangle 14">
            <a:extLst>
              <a:ext uri="{FF2B5EF4-FFF2-40B4-BE49-F238E27FC236}">
                <a16:creationId xmlns:a16="http://schemas.microsoft.com/office/drawing/2014/main" id="{AA260348-301C-BD59-C075-F64C97E37315}"/>
              </a:ext>
            </a:extLst>
          </p:cNvPr>
          <p:cNvSpPr/>
          <p:nvPr/>
        </p:nvSpPr>
        <p:spPr>
          <a:xfrm>
            <a:off x="136608" y="5958580"/>
            <a:ext cx="1895392" cy="82039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 name="Picture 9">
            <a:extLst>
              <a:ext uri="{FF2B5EF4-FFF2-40B4-BE49-F238E27FC236}">
                <a16:creationId xmlns:a16="http://schemas.microsoft.com/office/drawing/2014/main" id="{62B52BCB-FF1D-E736-9BE3-AA7766EA76A1}"/>
              </a:ext>
            </a:extLst>
          </p:cNvPr>
          <p:cNvPicPr>
            <a:picLocks noChangeAspect="1"/>
          </p:cNvPicPr>
          <p:nvPr/>
        </p:nvPicPr>
        <p:blipFill>
          <a:blip r:embed="rId7"/>
          <a:stretch>
            <a:fillRect/>
          </a:stretch>
        </p:blipFill>
        <p:spPr>
          <a:xfrm>
            <a:off x="4617" y="4313812"/>
            <a:ext cx="3064364" cy="1874717"/>
          </a:xfrm>
          <a:prstGeom prst="rect">
            <a:avLst/>
          </a:prstGeom>
        </p:spPr>
      </p:pic>
    </p:spTree>
    <p:extLst>
      <p:ext uri="{BB962C8B-B14F-4D97-AF65-F5344CB8AC3E}">
        <p14:creationId xmlns:p14="http://schemas.microsoft.com/office/powerpoint/2010/main" val="76342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51BF-565C-DF24-BD5C-7DBC39544C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8D2A58-2BC8-190F-4E7F-6DFC1C52EE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C279D475-5DF6-FF7B-8DE3-BCE84E03BD5A}"/>
              </a:ext>
            </a:extLst>
          </p:cNvPr>
          <p:cNvSpPr>
            <a:spLocks noGrp="1"/>
          </p:cNvSpPr>
          <p:nvPr>
            <p:ph type="title"/>
          </p:nvPr>
        </p:nvSpPr>
        <p:spPr>
          <a:xfrm>
            <a:off x="650369" y="319846"/>
            <a:ext cx="8519268"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Workstream 2 Culture, Communication and People cont. </a:t>
            </a:r>
          </a:p>
        </p:txBody>
      </p:sp>
      <p:sp>
        <p:nvSpPr>
          <p:cNvPr id="3" name="TextBox 2">
            <a:extLst>
              <a:ext uri="{FF2B5EF4-FFF2-40B4-BE49-F238E27FC236}">
                <a16:creationId xmlns:a16="http://schemas.microsoft.com/office/drawing/2014/main" id="{27FD7FF1-5059-EBF3-32E7-4FA0091D001D}"/>
              </a:ext>
            </a:extLst>
          </p:cNvPr>
          <p:cNvSpPr txBox="1"/>
          <p:nvPr/>
        </p:nvSpPr>
        <p:spPr>
          <a:xfrm>
            <a:off x="782384" y="1571919"/>
            <a:ext cx="8255237" cy="397031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Frequently Asked Questions developed to reassure patients, promoted through Trust website and Patient Client Council</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Patient Involvement – Cardiac Surgery Involvement Group established including 6 volunteer members with personal or carer experience of cardiac surgery, first meeting 25 November 2025.</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Review of updated Pre-Assessment Booklet and new Interhospital Transfer leaflet to Ward 5A, will be forwarded to the Trust Reader Panel after the Involvement Group</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Realtime patient feedback, Ward 5A received 100% patient satisfaction scores September to December 2025. Cardiac Intensive Care Unit received 99% September to December 2025</a:t>
            </a:r>
          </a:p>
        </p:txBody>
      </p:sp>
    </p:spTree>
    <p:extLst>
      <p:ext uri="{BB962C8B-B14F-4D97-AF65-F5344CB8AC3E}">
        <p14:creationId xmlns:p14="http://schemas.microsoft.com/office/powerpoint/2010/main" val="48283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634D6-AFE5-6A62-DA1B-99399BAEA3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EFDDE6-0B30-78EB-EC66-132AE50F63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F95A58A8-C0D3-FDBC-F84B-1E16463116C9}"/>
              </a:ext>
            </a:extLst>
          </p:cNvPr>
          <p:cNvSpPr>
            <a:spLocks noGrp="1"/>
          </p:cNvSpPr>
          <p:nvPr>
            <p:ph type="title"/>
          </p:nvPr>
        </p:nvSpPr>
        <p:spPr>
          <a:xfrm>
            <a:off x="650369" y="319846"/>
            <a:ext cx="8519268"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Culture &amp; Civility and </a:t>
            </a:r>
            <a:br>
              <a:rPr lang="en-GB" b="1" dirty="0">
                <a:solidFill>
                  <a:srgbClr val="7030A0"/>
                </a:solidFill>
                <a:latin typeface="Arial" panose="020B0604020202020204" pitchFamily="34" charset="0"/>
                <a:cs typeface="Arial" panose="020B0604020202020204" pitchFamily="34" charset="0"/>
              </a:rPr>
            </a:br>
            <a:r>
              <a:rPr lang="en-GB" b="1" dirty="0">
                <a:solidFill>
                  <a:srgbClr val="7030A0"/>
                </a:solidFill>
                <a:latin typeface="Arial" panose="020B0604020202020204" pitchFamily="34" charset="0"/>
                <a:cs typeface="Arial" panose="020B0604020202020204" pitchFamily="34" charset="0"/>
              </a:rPr>
              <a:t>Raising Concerns </a:t>
            </a:r>
          </a:p>
        </p:txBody>
      </p:sp>
      <p:sp>
        <p:nvSpPr>
          <p:cNvPr id="3" name="TextBox 2">
            <a:extLst>
              <a:ext uri="{FF2B5EF4-FFF2-40B4-BE49-F238E27FC236}">
                <a16:creationId xmlns:a16="http://schemas.microsoft.com/office/drawing/2014/main" id="{1D8CFC91-AFA6-F87B-5237-B59FFC34EBA8}"/>
              </a:ext>
            </a:extLst>
          </p:cNvPr>
          <p:cNvSpPr txBox="1"/>
          <p:nvPr/>
        </p:nvSpPr>
        <p:spPr>
          <a:xfrm>
            <a:off x="782384" y="1436116"/>
            <a:ext cx="8255237" cy="480131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Respect and Civility Training and Bystander Training</a:t>
            </a: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163 Cardiac Surgery Staff have attended this training, further training planned in January 2026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Raising Concerns</a:t>
            </a: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Raising Concerns (Whistleblowing) Policy – co-production focus groups completed and facilitated by HSC Leadership Centre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Outcome report of this review anticipated in late January 2026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People and Culture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and Culture Steering Group established to delivery the People and Culture Strategy for the organisation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Projected delivery date of delivery April 2026</a:t>
            </a:r>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39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6D298-7177-66CD-751F-67DE9F7B34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433F9C9-E50D-1D95-287F-0186E5C499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630125B3-CB3B-1B52-AEF4-2C21486D9C7B}"/>
              </a:ext>
            </a:extLst>
          </p:cNvPr>
          <p:cNvSpPr>
            <a:spLocks noGrp="1"/>
          </p:cNvSpPr>
          <p:nvPr>
            <p:ph type="title"/>
          </p:nvPr>
        </p:nvSpPr>
        <p:spPr>
          <a:xfrm>
            <a:off x="650369" y="319846"/>
            <a:ext cx="8519268"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Workstream 1 Patient Safety and Governance  </a:t>
            </a:r>
          </a:p>
        </p:txBody>
      </p:sp>
      <p:sp>
        <p:nvSpPr>
          <p:cNvPr id="5" name="TextBox 4">
            <a:extLst>
              <a:ext uri="{FF2B5EF4-FFF2-40B4-BE49-F238E27FC236}">
                <a16:creationId xmlns:a16="http://schemas.microsoft.com/office/drawing/2014/main" id="{E6F2B01D-B94D-96C2-CAB6-C732B378F9D9}"/>
              </a:ext>
            </a:extLst>
          </p:cNvPr>
          <p:cNvSpPr txBox="1"/>
          <p:nvPr/>
        </p:nvSpPr>
        <p:spPr>
          <a:xfrm>
            <a:off x="782384" y="1342311"/>
            <a:ext cx="8255237" cy="480131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Recommendation 5  Connectivity with other Units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Planned visit to Sheffield Teaching Hospital in Spring 2026</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Established links with Mater Private Hospital, Blackrock Clinic and Children’s Hospital Dublin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Established links with Guys and St Thomas’ Hospital. Liverpool Transplant Centre, St Bartholomew’s Hospital and Freeman’s Hospital for congenital surgery</a:t>
            </a:r>
          </a:p>
          <a:p>
            <a:r>
              <a:rPr lang="en-GB" b="1" dirty="0">
                <a:latin typeface="Arial" panose="020B0604020202020204" pitchFamily="34" charset="0"/>
                <a:cs typeface="Arial" panose="020B0604020202020204" pitchFamily="34" charset="0"/>
              </a:rPr>
              <a:t>Recommendation 6 Review Deaths on the Waiting List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Yearly reporting to the National Cardiac Benchmarking Collaborative (NCBC) and National Congenital Heart Disease Heart Disease Audit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Standard Operating Procedure in place for the regular review of the surgical waiting list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All deaths on the waiting list will also be discussed at the Mortality and Morbidity </a:t>
            </a:r>
          </a:p>
          <a:p>
            <a:r>
              <a:rPr lang="en-GB" b="1" dirty="0">
                <a:latin typeface="Arial" panose="020B0604020202020204" pitchFamily="34" charset="0"/>
                <a:cs typeface="Arial" panose="020B0604020202020204" pitchFamily="34" charset="0"/>
              </a:rPr>
              <a:t>Recommendation 7 Regular review of outcome data</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Data provided 6 monthly (VLAD report) CD discusses with individual consultants</a:t>
            </a:r>
          </a:p>
        </p:txBody>
      </p:sp>
    </p:spTree>
    <p:extLst>
      <p:ext uri="{BB962C8B-B14F-4D97-AF65-F5344CB8AC3E}">
        <p14:creationId xmlns:p14="http://schemas.microsoft.com/office/powerpoint/2010/main" val="402021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B733-ADB0-E09E-AEAE-66CBDF0C58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0993F1-A464-E486-AC46-CFF6AAF88F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C33142D5-252F-AF92-BCA5-36BC26B75028}"/>
              </a:ext>
            </a:extLst>
          </p:cNvPr>
          <p:cNvSpPr>
            <a:spLocks noGrp="1"/>
          </p:cNvSpPr>
          <p:nvPr>
            <p:ph type="title"/>
          </p:nvPr>
        </p:nvSpPr>
        <p:spPr>
          <a:xfrm>
            <a:off x="650369" y="319846"/>
            <a:ext cx="7108166"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Proposed Hill/McBride Governance Structure </a:t>
            </a:r>
          </a:p>
        </p:txBody>
      </p:sp>
      <p:sp>
        <p:nvSpPr>
          <p:cNvPr id="7" name="Oval 6">
            <a:extLst>
              <a:ext uri="{FF2B5EF4-FFF2-40B4-BE49-F238E27FC236}">
                <a16:creationId xmlns:a16="http://schemas.microsoft.com/office/drawing/2014/main" id="{D6F3E6FE-FE8E-0051-5DB7-F906DEF972B5}"/>
              </a:ext>
              <a:ext uri="{C183D7F6-B498-43B3-948B-1728B52AA6E4}">
                <adec:decorative xmlns:adec="http://schemas.microsoft.com/office/drawing/2017/decorative" val="1"/>
              </a:ext>
            </a:extLst>
          </p:cNvPr>
          <p:cNvSpPr/>
          <p:nvPr/>
        </p:nvSpPr>
        <p:spPr>
          <a:xfrm>
            <a:off x="5657316" y="1444239"/>
            <a:ext cx="666572" cy="69221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Screenshot of governance structure for Cardiac Surgery Steering Group, People and Culture Oversight Group, Governance and Assurance Steering Group, Medical Leadership Steering Group">
            <a:extLst>
              <a:ext uri="{FF2B5EF4-FFF2-40B4-BE49-F238E27FC236}">
                <a16:creationId xmlns:a16="http://schemas.microsoft.com/office/drawing/2014/main" id="{1C3936E4-80D7-AD7C-1506-B7DAF72B59A3}"/>
              </a:ext>
            </a:extLst>
          </p:cNvPr>
          <p:cNvGrpSpPr/>
          <p:nvPr/>
        </p:nvGrpSpPr>
        <p:grpSpPr>
          <a:xfrm>
            <a:off x="822568" y="1790344"/>
            <a:ext cx="10336067" cy="4763165"/>
            <a:chOff x="927966" y="1718573"/>
            <a:chExt cx="10336067" cy="4763165"/>
          </a:xfrm>
        </p:grpSpPr>
        <p:pic>
          <p:nvPicPr>
            <p:cNvPr id="11" name="Picture 10" descr="A screenshot of a diagram">
              <a:extLst>
                <a:ext uri="{FF2B5EF4-FFF2-40B4-BE49-F238E27FC236}">
                  <a16:creationId xmlns:a16="http://schemas.microsoft.com/office/drawing/2014/main" id="{9A87B654-8EF5-6CDC-EEEB-46A2EE794E62}"/>
                </a:ext>
              </a:extLst>
            </p:cNvPr>
            <p:cNvPicPr>
              <a:picLocks noChangeAspect="1"/>
            </p:cNvPicPr>
            <p:nvPr/>
          </p:nvPicPr>
          <p:blipFill>
            <a:blip r:embed="rId4"/>
            <a:stretch>
              <a:fillRect/>
            </a:stretch>
          </p:blipFill>
          <p:spPr>
            <a:xfrm>
              <a:off x="927966" y="1718573"/>
              <a:ext cx="10336067" cy="4763165"/>
            </a:xfrm>
            <a:prstGeom prst="rect">
              <a:avLst/>
            </a:prstGeom>
          </p:spPr>
        </p:pic>
        <p:sp>
          <p:nvSpPr>
            <p:cNvPr id="12" name="Rectangle 11">
              <a:extLst>
                <a:ext uri="{FF2B5EF4-FFF2-40B4-BE49-F238E27FC236}">
                  <a16:creationId xmlns:a16="http://schemas.microsoft.com/office/drawing/2014/main" id="{2E60859B-37DD-9FD2-EC51-574EDA3BEA78}"/>
                </a:ext>
              </a:extLst>
            </p:cNvPr>
            <p:cNvSpPr/>
            <p:nvPr/>
          </p:nvSpPr>
          <p:spPr>
            <a:xfrm>
              <a:off x="7114032" y="5276088"/>
              <a:ext cx="4114800" cy="1161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4468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c9a30de-d8d7-4aa4-9600-4be7625ff6c5}" enabled="0" method="" siteId="{9c9a30de-d8d7-4aa4-9600-4be7625ff6c5}" removed="1"/>
</clbl:labelList>
</file>

<file path=docProps/app.xml><?xml version="1.0" encoding="utf-8"?>
<Properties xmlns="http://schemas.openxmlformats.org/officeDocument/2006/extended-properties" xmlns:vt="http://schemas.openxmlformats.org/officeDocument/2006/docPropsVTypes">
  <TotalTime>12687</TotalTime>
  <Words>1487</Words>
  <Application>Microsoft Office PowerPoint</Application>
  <PresentationFormat>Widescreen</PresentationFormat>
  <Paragraphs>156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Support and Intervention  Level 5 Escalation: Cardiac Surgery  Trust Board Presentation  08 January 2026</vt:lpstr>
      <vt:lpstr>Background</vt:lpstr>
      <vt:lpstr>DCO Recommendations</vt:lpstr>
      <vt:lpstr>New Governance Structure to address DCO Outcome Report  </vt:lpstr>
      <vt:lpstr>Workstream 2 Culture, Communication and People</vt:lpstr>
      <vt:lpstr>Workstream 2 Culture, Communication and People cont. </vt:lpstr>
      <vt:lpstr>Culture &amp; Civility and  Raising Concerns </vt:lpstr>
      <vt:lpstr>Workstream 1 Patient Safety and Governance  </vt:lpstr>
      <vt:lpstr>Proposed Hill/McBride Governance Structure </vt:lpstr>
      <vt:lpstr>Team Structure</vt:lpstr>
      <vt:lpstr>New Patient Safety and Governance Arrangements </vt:lpstr>
      <vt:lpstr>Service Improvements </vt:lpstr>
      <vt:lpstr>Questions and Feedback  </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Belfast way</dc:title>
  <dc:creator>Barron, Orla</dc:creator>
  <cp:lastModifiedBy>Lyttle, Emma</cp:lastModifiedBy>
  <cp:revision>122</cp:revision>
  <cp:lastPrinted>2025-09-02T15:25:23Z</cp:lastPrinted>
  <dcterms:created xsi:type="dcterms:W3CDTF">2024-11-12T15:15:19Z</dcterms:created>
  <dcterms:modified xsi:type="dcterms:W3CDTF">2026-01-12T16:52:50Z</dcterms:modified>
</cp:coreProperties>
</file>