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1" r:id="rId3"/>
  </p:sldMasterIdLst>
  <p:notesMasterIdLst>
    <p:notesMasterId r:id="rId51"/>
  </p:notesMasterIdLst>
  <p:sldIdLst>
    <p:sldId id="2147483636" r:id="rId4"/>
    <p:sldId id="2147483637" r:id="rId5"/>
    <p:sldId id="2147483638" r:id="rId6"/>
    <p:sldId id="2147483639" r:id="rId7"/>
    <p:sldId id="2147483640" r:id="rId8"/>
    <p:sldId id="2147483641" r:id="rId9"/>
    <p:sldId id="2147483642" r:id="rId10"/>
    <p:sldId id="2147483643" r:id="rId11"/>
    <p:sldId id="2147483644" r:id="rId12"/>
    <p:sldId id="2147483645" r:id="rId13"/>
    <p:sldId id="2147483646" r:id="rId14"/>
    <p:sldId id="2147483647" r:id="rId15"/>
    <p:sldId id="256" r:id="rId16"/>
    <p:sldId id="258" r:id="rId17"/>
    <p:sldId id="260" r:id="rId18"/>
    <p:sldId id="261" r:id="rId19"/>
    <p:sldId id="262" r:id="rId20"/>
    <p:sldId id="263" r:id="rId21"/>
    <p:sldId id="264" r:id="rId22"/>
    <p:sldId id="265" r:id="rId23"/>
    <p:sldId id="266" r:id="rId24"/>
    <p:sldId id="267" r:id="rId25"/>
    <p:sldId id="268"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331" r:id="rId40"/>
    <p:sldId id="283" r:id="rId41"/>
    <p:sldId id="284" r:id="rId42"/>
    <p:sldId id="285" r:id="rId43"/>
    <p:sldId id="286" r:id="rId44"/>
    <p:sldId id="287" r:id="rId45"/>
    <p:sldId id="288" r:id="rId46"/>
    <p:sldId id="289" r:id="rId47"/>
    <p:sldId id="290" r:id="rId48"/>
    <p:sldId id="291"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94118"/>
  </p:normalViewPr>
  <p:slideViewPr>
    <p:cSldViewPr snapToGrid="0">
      <p:cViewPr varScale="1">
        <p:scale>
          <a:sx n="97" d="100"/>
          <a:sy n="97" d="100"/>
        </p:scale>
        <p:origin x="36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C8ADC-2F93-42E0-8F3A-DFBEE47D5868}"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n-US"/>
        </a:p>
      </dgm:t>
    </dgm:pt>
    <dgm:pt modelId="{E690ECA2-4E02-4D4A-BE15-E3A5809FFD31}">
      <dgm:prSet/>
      <dgm:spPr/>
      <dgm:t>
        <a:bodyPr/>
        <a:lstStyle/>
        <a:p>
          <a:r>
            <a:rPr lang="en-US" dirty="0">
              <a:latin typeface="Arial" panose="020B0604020202020204" pitchFamily="34" charset="0"/>
              <a:cs typeface="Arial" panose="020B0604020202020204" pitchFamily="34" charset="0"/>
            </a:rPr>
            <a:t>Patient with optimized clinical conditions</a:t>
          </a:r>
        </a:p>
      </dgm:t>
    </dgm:pt>
    <dgm:pt modelId="{6E37765A-F23B-4273-A7F7-32A2E3C18419}" type="parTrans" cxnId="{4BECE914-3A2D-45E8-8ED5-2748C0970FAD}">
      <dgm:prSet/>
      <dgm:spPr/>
      <dgm:t>
        <a:bodyPr/>
        <a:lstStyle/>
        <a:p>
          <a:endParaRPr lang="en-US">
            <a:latin typeface="Arial" panose="020B0604020202020204" pitchFamily="34" charset="0"/>
            <a:cs typeface="Arial" panose="020B0604020202020204" pitchFamily="34" charset="0"/>
          </a:endParaRPr>
        </a:p>
      </dgm:t>
    </dgm:pt>
    <dgm:pt modelId="{A0574DAA-58A2-4BF1-945A-BA42AC962CED}" type="sibTrans" cxnId="{4BECE914-3A2D-45E8-8ED5-2748C0970FAD}">
      <dgm:prSet/>
      <dgm:spPr/>
      <dgm:t>
        <a:bodyPr/>
        <a:lstStyle/>
        <a:p>
          <a:endParaRPr lang="en-US">
            <a:latin typeface="Arial" panose="020B0604020202020204" pitchFamily="34" charset="0"/>
            <a:cs typeface="Arial" panose="020B0604020202020204" pitchFamily="34" charset="0"/>
          </a:endParaRPr>
        </a:p>
      </dgm:t>
    </dgm:pt>
    <dgm:pt modelId="{3E2F40DE-21D2-4194-8A62-DDCCBDEBF5B8}">
      <dgm:prSet/>
      <dgm:spPr/>
      <dgm:t>
        <a:bodyPr/>
        <a:lstStyle/>
        <a:p>
          <a:r>
            <a:rPr lang="en-US" dirty="0">
              <a:latin typeface="Arial" panose="020B0604020202020204" pitchFamily="34" charset="0"/>
              <a:cs typeface="Arial" panose="020B0604020202020204" pitchFamily="34" charset="0"/>
            </a:rPr>
            <a:t>Effective PAC</a:t>
          </a:r>
        </a:p>
      </dgm:t>
    </dgm:pt>
    <dgm:pt modelId="{C51080EF-C0C1-4333-8724-E6172268DBB0}" type="parTrans" cxnId="{77C33C36-1D4B-420A-87F2-395AC9A1C260}">
      <dgm:prSet/>
      <dgm:spPr/>
      <dgm:t>
        <a:bodyPr/>
        <a:lstStyle/>
        <a:p>
          <a:endParaRPr lang="en-US">
            <a:latin typeface="Arial" panose="020B0604020202020204" pitchFamily="34" charset="0"/>
            <a:cs typeface="Arial" panose="020B0604020202020204" pitchFamily="34" charset="0"/>
          </a:endParaRPr>
        </a:p>
      </dgm:t>
    </dgm:pt>
    <dgm:pt modelId="{BD3511C7-B073-4507-8194-7A21D8F90BC1}" type="sibTrans" cxnId="{77C33C36-1D4B-420A-87F2-395AC9A1C260}">
      <dgm:prSet/>
      <dgm:spPr/>
      <dgm:t>
        <a:bodyPr/>
        <a:lstStyle/>
        <a:p>
          <a:endParaRPr lang="en-US">
            <a:latin typeface="Arial" panose="020B0604020202020204" pitchFamily="34" charset="0"/>
            <a:cs typeface="Arial" panose="020B0604020202020204" pitchFamily="34" charset="0"/>
          </a:endParaRPr>
        </a:p>
      </dgm:t>
    </dgm:pt>
    <dgm:pt modelId="{6168FC20-EB05-4DCE-835D-73D39DD7324E}">
      <dgm:prSet/>
      <dgm:spPr/>
      <dgm:t>
        <a:bodyPr/>
        <a:lstStyle/>
        <a:p>
          <a:r>
            <a:rPr lang="en-US" dirty="0">
              <a:latin typeface="Arial" panose="020B0604020202020204" pitchFamily="34" charset="0"/>
              <a:cs typeface="Arial" panose="020B0604020202020204" pitchFamily="34" charset="0"/>
            </a:rPr>
            <a:t>Admission   facilities</a:t>
          </a:r>
        </a:p>
      </dgm:t>
    </dgm:pt>
    <dgm:pt modelId="{18A3AAB4-6179-4178-B254-062F833710DC}" type="parTrans" cxnId="{1BD36BF8-5C8D-4D94-A2C3-7BEC8D1ECDFB}">
      <dgm:prSet/>
      <dgm:spPr/>
      <dgm:t>
        <a:bodyPr/>
        <a:lstStyle/>
        <a:p>
          <a:endParaRPr lang="en-US">
            <a:latin typeface="Arial" panose="020B0604020202020204" pitchFamily="34" charset="0"/>
            <a:cs typeface="Arial" panose="020B0604020202020204" pitchFamily="34" charset="0"/>
          </a:endParaRPr>
        </a:p>
      </dgm:t>
    </dgm:pt>
    <dgm:pt modelId="{8787DABA-746E-4475-82C4-BD12070B883D}" type="sibTrans" cxnId="{1BD36BF8-5C8D-4D94-A2C3-7BEC8D1ECDFB}">
      <dgm:prSet/>
      <dgm:spPr/>
      <dgm:t>
        <a:bodyPr/>
        <a:lstStyle/>
        <a:p>
          <a:endParaRPr lang="en-US">
            <a:latin typeface="Arial" panose="020B0604020202020204" pitchFamily="34" charset="0"/>
            <a:cs typeface="Arial" panose="020B0604020202020204" pitchFamily="34" charset="0"/>
          </a:endParaRPr>
        </a:p>
      </dgm:t>
    </dgm:pt>
    <dgm:pt modelId="{2B5DDE22-186C-4630-9682-41941F929A86}">
      <dgm:prSet/>
      <dgm:spPr/>
      <dgm:t>
        <a:bodyPr/>
        <a:lstStyle/>
        <a:p>
          <a:r>
            <a:rPr lang="en-US" dirty="0">
              <a:latin typeface="Arial" panose="020B0604020202020204" pitchFamily="34" charset="0"/>
              <a:cs typeface="Arial" panose="020B0604020202020204" pitchFamily="34" charset="0"/>
            </a:rPr>
            <a:t>Cardiac theatres</a:t>
          </a:r>
        </a:p>
      </dgm:t>
    </dgm:pt>
    <dgm:pt modelId="{62CAA300-775C-4842-AE71-F14E097DE681}" type="parTrans" cxnId="{933319F7-2618-4FCE-81AC-31916B091303}">
      <dgm:prSet/>
      <dgm:spPr/>
      <dgm:t>
        <a:bodyPr/>
        <a:lstStyle/>
        <a:p>
          <a:endParaRPr lang="en-US">
            <a:latin typeface="Arial" panose="020B0604020202020204" pitchFamily="34" charset="0"/>
            <a:cs typeface="Arial" panose="020B0604020202020204" pitchFamily="34" charset="0"/>
          </a:endParaRPr>
        </a:p>
      </dgm:t>
    </dgm:pt>
    <dgm:pt modelId="{7BE5D360-F590-455D-9A65-5F1E5212F034}" type="sibTrans" cxnId="{933319F7-2618-4FCE-81AC-31916B091303}">
      <dgm:prSet/>
      <dgm:spPr/>
      <dgm:t>
        <a:bodyPr/>
        <a:lstStyle/>
        <a:p>
          <a:endParaRPr lang="en-US">
            <a:latin typeface="Arial" panose="020B0604020202020204" pitchFamily="34" charset="0"/>
            <a:cs typeface="Arial" panose="020B0604020202020204" pitchFamily="34" charset="0"/>
          </a:endParaRPr>
        </a:p>
      </dgm:t>
    </dgm:pt>
    <dgm:pt modelId="{AA08D269-0FF7-4907-B646-AA5744DCC61E}">
      <dgm:prSet/>
      <dgm:spPr/>
      <dgm:t>
        <a:bodyPr/>
        <a:lstStyle/>
        <a:p>
          <a:r>
            <a:rPr lang="en-US" dirty="0">
              <a:latin typeface="Arial" panose="020B0604020202020204" pitchFamily="34" charset="0"/>
              <a:cs typeface="Arial" panose="020B0604020202020204" pitchFamily="34" charset="0"/>
            </a:rPr>
            <a:t>Cardiac </a:t>
          </a:r>
          <a:r>
            <a:rPr lang="en-US" dirty="0" err="1">
              <a:latin typeface="Arial" panose="020B0604020202020204" pitchFamily="34" charset="0"/>
              <a:cs typeface="Arial" panose="020B0604020202020204" pitchFamily="34" charset="0"/>
            </a:rPr>
            <a:t>anaesthetist</a:t>
          </a:r>
          <a:endParaRPr lang="en-US" dirty="0">
            <a:latin typeface="Arial" panose="020B0604020202020204" pitchFamily="34" charset="0"/>
            <a:cs typeface="Arial" panose="020B0604020202020204" pitchFamily="34" charset="0"/>
          </a:endParaRPr>
        </a:p>
      </dgm:t>
    </dgm:pt>
    <dgm:pt modelId="{48CBCE46-323D-4F45-AC37-FCD9626982B0}" type="parTrans" cxnId="{BF72EAE2-3F41-4212-931A-6EBFD29F694F}">
      <dgm:prSet/>
      <dgm:spPr/>
      <dgm:t>
        <a:bodyPr/>
        <a:lstStyle/>
        <a:p>
          <a:endParaRPr lang="en-US">
            <a:latin typeface="Arial" panose="020B0604020202020204" pitchFamily="34" charset="0"/>
            <a:cs typeface="Arial" panose="020B0604020202020204" pitchFamily="34" charset="0"/>
          </a:endParaRPr>
        </a:p>
      </dgm:t>
    </dgm:pt>
    <dgm:pt modelId="{3ABE0C25-2591-4D3C-BF10-BC5594797E1C}" type="sibTrans" cxnId="{BF72EAE2-3F41-4212-931A-6EBFD29F694F}">
      <dgm:prSet/>
      <dgm:spPr/>
      <dgm:t>
        <a:bodyPr/>
        <a:lstStyle/>
        <a:p>
          <a:endParaRPr lang="en-US">
            <a:latin typeface="Arial" panose="020B0604020202020204" pitchFamily="34" charset="0"/>
            <a:cs typeface="Arial" panose="020B0604020202020204" pitchFamily="34" charset="0"/>
          </a:endParaRPr>
        </a:p>
      </dgm:t>
    </dgm:pt>
    <dgm:pt modelId="{45F50089-BE37-427D-9CC3-AC91203C0E35}">
      <dgm:prSet/>
      <dgm:spPr/>
      <dgm:t>
        <a:bodyPr/>
        <a:lstStyle/>
        <a:p>
          <a:r>
            <a:rPr lang="en-US" dirty="0">
              <a:latin typeface="Arial" panose="020B0604020202020204" pitchFamily="34" charset="0"/>
              <a:cs typeface="Arial" panose="020B0604020202020204" pitchFamily="34" charset="0"/>
            </a:rPr>
            <a:t>Cardiac surgeon</a:t>
          </a:r>
        </a:p>
      </dgm:t>
    </dgm:pt>
    <dgm:pt modelId="{E396DD6F-399D-415F-A033-B409E357EF34}" type="parTrans" cxnId="{6F56CEF0-5196-450E-9A2C-28331248E69F}">
      <dgm:prSet/>
      <dgm:spPr/>
      <dgm:t>
        <a:bodyPr/>
        <a:lstStyle/>
        <a:p>
          <a:endParaRPr lang="en-US">
            <a:latin typeface="Arial" panose="020B0604020202020204" pitchFamily="34" charset="0"/>
            <a:cs typeface="Arial" panose="020B0604020202020204" pitchFamily="34" charset="0"/>
          </a:endParaRPr>
        </a:p>
      </dgm:t>
    </dgm:pt>
    <dgm:pt modelId="{93F0232B-1FC1-4613-B7AF-664838219D6E}" type="sibTrans" cxnId="{6F56CEF0-5196-450E-9A2C-28331248E69F}">
      <dgm:prSet/>
      <dgm:spPr/>
      <dgm:t>
        <a:bodyPr/>
        <a:lstStyle/>
        <a:p>
          <a:endParaRPr lang="en-US">
            <a:latin typeface="Arial" panose="020B0604020202020204" pitchFamily="34" charset="0"/>
            <a:cs typeface="Arial" panose="020B0604020202020204" pitchFamily="34" charset="0"/>
          </a:endParaRPr>
        </a:p>
      </dgm:t>
    </dgm:pt>
    <dgm:pt modelId="{A6BE1E80-A6C3-4E60-9BAD-75F7D1F56345}">
      <dgm:prSet/>
      <dgm:spPr/>
      <dgm:t>
        <a:bodyPr/>
        <a:lstStyle/>
        <a:p>
          <a:r>
            <a:rPr lang="en-US" dirty="0">
              <a:latin typeface="Arial" panose="020B0604020202020204" pitchFamily="34" charset="0"/>
              <a:cs typeface="Arial" panose="020B0604020202020204" pitchFamily="34" charset="0"/>
            </a:rPr>
            <a:t>Experienced theatre team</a:t>
          </a:r>
        </a:p>
      </dgm:t>
    </dgm:pt>
    <dgm:pt modelId="{C42DEBF7-9A61-419B-B5F3-BB9A99F6038A}" type="parTrans" cxnId="{DB418E13-EB31-4FBE-A0EA-70009D9D1590}">
      <dgm:prSet/>
      <dgm:spPr/>
      <dgm:t>
        <a:bodyPr/>
        <a:lstStyle/>
        <a:p>
          <a:endParaRPr lang="en-US">
            <a:latin typeface="Arial" panose="020B0604020202020204" pitchFamily="34" charset="0"/>
            <a:cs typeface="Arial" panose="020B0604020202020204" pitchFamily="34" charset="0"/>
          </a:endParaRPr>
        </a:p>
      </dgm:t>
    </dgm:pt>
    <dgm:pt modelId="{C9FF2329-ACB5-4A76-AB6F-FDDEEF2F2B11}" type="sibTrans" cxnId="{DB418E13-EB31-4FBE-A0EA-70009D9D1590}">
      <dgm:prSet/>
      <dgm:spPr/>
      <dgm:t>
        <a:bodyPr/>
        <a:lstStyle/>
        <a:p>
          <a:endParaRPr lang="en-US">
            <a:latin typeface="Arial" panose="020B0604020202020204" pitchFamily="34" charset="0"/>
            <a:cs typeface="Arial" panose="020B0604020202020204" pitchFamily="34" charset="0"/>
          </a:endParaRPr>
        </a:p>
      </dgm:t>
    </dgm:pt>
    <dgm:pt modelId="{7CB072B2-D7AE-430E-BF37-77F48C441B93}">
      <dgm:prSet/>
      <dgm:spPr/>
      <dgm:t>
        <a:bodyPr/>
        <a:lstStyle/>
        <a:p>
          <a:r>
            <a:rPr lang="en-US" dirty="0">
              <a:latin typeface="Arial" panose="020B0604020202020204" pitchFamily="34" charset="0"/>
              <a:cs typeface="Arial" panose="020B0604020202020204" pitchFamily="34" charset="0"/>
            </a:rPr>
            <a:t>Specialist services (CPB / TOE / IABP)</a:t>
          </a:r>
        </a:p>
      </dgm:t>
    </dgm:pt>
    <dgm:pt modelId="{6488C872-834C-470C-97C0-8272283A9A73}" type="parTrans" cxnId="{F107D977-1E16-4ECD-8668-A9D9C918FAE5}">
      <dgm:prSet/>
      <dgm:spPr/>
      <dgm:t>
        <a:bodyPr/>
        <a:lstStyle/>
        <a:p>
          <a:endParaRPr lang="en-US">
            <a:latin typeface="Arial" panose="020B0604020202020204" pitchFamily="34" charset="0"/>
            <a:cs typeface="Arial" panose="020B0604020202020204" pitchFamily="34" charset="0"/>
          </a:endParaRPr>
        </a:p>
      </dgm:t>
    </dgm:pt>
    <dgm:pt modelId="{76CE1393-29D5-4F54-B584-2F31C6C677AB}" type="sibTrans" cxnId="{F107D977-1E16-4ECD-8668-A9D9C918FAE5}">
      <dgm:prSet/>
      <dgm:spPr/>
      <dgm:t>
        <a:bodyPr/>
        <a:lstStyle/>
        <a:p>
          <a:endParaRPr lang="en-US">
            <a:latin typeface="Arial" panose="020B0604020202020204" pitchFamily="34" charset="0"/>
            <a:cs typeface="Arial" panose="020B0604020202020204" pitchFamily="34" charset="0"/>
          </a:endParaRPr>
        </a:p>
      </dgm:t>
    </dgm:pt>
    <dgm:pt modelId="{52004139-4F97-41EB-920F-CA80A1F21391}">
      <dgm:prSet/>
      <dgm:spPr/>
      <dgm:t>
        <a:bodyPr/>
        <a:lstStyle/>
        <a:p>
          <a:r>
            <a:rPr lang="en-US">
              <a:latin typeface="Arial" panose="020B0604020202020204" pitchFamily="34" charset="0"/>
              <a:cs typeface="Arial" panose="020B0604020202020204" pitchFamily="34" charset="0"/>
            </a:rPr>
            <a:t>Cardiac critical care bed and staff</a:t>
          </a:r>
        </a:p>
      </dgm:t>
    </dgm:pt>
    <dgm:pt modelId="{F0BB0593-7B2A-4EDA-9C0F-DFC70CC3B314}" type="parTrans" cxnId="{17960D42-2F78-4A2E-ABDE-2DE0DD18AF8B}">
      <dgm:prSet/>
      <dgm:spPr/>
      <dgm:t>
        <a:bodyPr/>
        <a:lstStyle/>
        <a:p>
          <a:endParaRPr lang="en-US">
            <a:latin typeface="Arial" panose="020B0604020202020204" pitchFamily="34" charset="0"/>
            <a:cs typeface="Arial" panose="020B0604020202020204" pitchFamily="34" charset="0"/>
          </a:endParaRPr>
        </a:p>
      </dgm:t>
    </dgm:pt>
    <dgm:pt modelId="{250D9549-138E-4EE9-BC0F-8B674F508FE9}" type="sibTrans" cxnId="{17960D42-2F78-4A2E-ABDE-2DE0DD18AF8B}">
      <dgm:prSet/>
      <dgm:spPr/>
      <dgm:t>
        <a:bodyPr/>
        <a:lstStyle/>
        <a:p>
          <a:endParaRPr lang="en-US">
            <a:latin typeface="Arial" panose="020B0604020202020204" pitchFamily="34" charset="0"/>
            <a:cs typeface="Arial" panose="020B0604020202020204" pitchFamily="34" charset="0"/>
          </a:endParaRPr>
        </a:p>
      </dgm:t>
    </dgm:pt>
    <dgm:pt modelId="{87F33ADD-A32A-4660-A9F7-5380ECBE2FF8}">
      <dgm:prSet/>
      <dgm:spPr/>
      <dgm:t>
        <a:bodyPr/>
        <a:lstStyle/>
        <a:p>
          <a:r>
            <a:rPr lang="en-US">
              <a:latin typeface="Arial" panose="020B0604020202020204" pitchFamily="34" charset="0"/>
              <a:cs typeface="Arial" panose="020B0604020202020204" pitchFamily="34" charset="0"/>
            </a:rPr>
            <a:t>Cardiac Intensivists</a:t>
          </a:r>
        </a:p>
      </dgm:t>
    </dgm:pt>
    <dgm:pt modelId="{A8770F83-4DCA-416A-8181-A2FE8A6183B1}" type="parTrans" cxnId="{F4D7D3B6-F0A9-4EF5-BF7C-DB6CBCFE7DF5}">
      <dgm:prSet/>
      <dgm:spPr/>
      <dgm:t>
        <a:bodyPr/>
        <a:lstStyle/>
        <a:p>
          <a:endParaRPr lang="en-US">
            <a:latin typeface="Arial" panose="020B0604020202020204" pitchFamily="34" charset="0"/>
            <a:cs typeface="Arial" panose="020B0604020202020204" pitchFamily="34" charset="0"/>
          </a:endParaRPr>
        </a:p>
      </dgm:t>
    </dgm:pt>
    <dgm:pt modelId="{C4E853A7-DDFE-4CB9-8875-411D60E79C1A}" type="sibTrans" cxnId="{F4D7D3B6-F0A9-4EF5-BF7C-DB6CBCFE7DF5}">
      <dgm:prSet/>
      <dgm:spPr/>
      <dgm:t>
        <a:bodyPr/>
        <a:lstStyle/>
        <a:p>
          <a:endParaRPr lang="en-US">
            <a:latin typeface="Arial" panose="020B0604020202020204" pitchFamily="34" charset="0"/>
            <a:cs typeface="Arial" panose="020B0604020202020204" pitchFamily="34" charset="0"/>
          </a:endParaRPr>
        </a:p>
      </dgm:t>
    </dgm:pt>
    <dgm:pt modelId="{BBFCD37F-9CE1-454E-83B1-EA46A7AB5450}">
      <dgm:prSet/>
      <dgm:spPr/>
      <dgm:t>
        <a:bodyPr/>
        <a:lstStyle/>
        <a:p>
          <a:r>
            <a:rPr lang="en-US" dirty="0">
              <a:latin typeface="Arial" panose="020B0604020202020204" pitchFamily="34" charset="0"/>
              <a:cs typeface="Arial" panose="020B0604020202020204" pitchFamily="34" charset="0"/>
            </a:rPr>
            <a:t>Ward bed and staff</a:t>
          </a:r>
        </a:p>
      </dgm:t>
    </dgm:pt>
    <dgm:pt modelId="{0DC347AA-4258-4502-979F-1E08D4F40C48}" type="parTrans" cxnId="{DD50B9E5-CA45-4029-BD67-ECAB75F1C8D0}">
      <dgm:prSet/>
      <dgm:spPr/>
      <dgm:t>
        <a:bodyPr/>
        <a:lstStyle/>
        <a:p>
          <a:endParaRPr lang="en-US">
            <a:latin typeface="Arial" panose="020B0604020202020204" pitchFamily="34" charset="0"/>
            <a:cs typeface="Arial" panose="020B0604020202020204" pitchFamily="34" charset="0"/>
          </a:endParaRPr>
        </a:p>
      </dgm:t>
    </dgm:pt>
    <dgm:pt modelId="{FCB275F7-D0D4-4ACE-BA34-454373F65C8A}" type="sibTrans" cxnId="{DD50B9E5-CA45-4029-BD67-ECAB75F1C8D0}">
      <dgm:prSet/>
      <dgm:spPr/>
      <dgm:t>
        <a:bodyPr/>
        <a:lstStyle/>
        <a:p>
          <a:endParaRPr lang="en-US">
            <a:latin typeface="Arial" panose="020B0604020202020204" pitchFamily="34" charset="0"/>
            <a:cs typeface="Arial" panose="020B0604020202020204" pitchFamily="34" charset="0"/>
          </a:endParaRPr>
        </a:p>
      </dgm:t>
    </dgm:pt>
    <dgm:pt modelId="{654E8CBA-B66C-43A5-9E55-BA7CCCA8F094}">
      <dgm:prSet/>
      <dgm:spPr/>
      <dgm:t>
        <a:bodyPr/>
        <a:lstStyle/>
        <a:p>
          <a:r>
            <a:rPr lang="en-US" dirty="0">
              <a:latin typeface="Arial" panose="020B0604020202020204" pitchFamily="34" charset="0"/>
              <a:cs typeface="Arial" panose="020B0604020202020204" pitchFamily="34" charset="0"/>
            </a:rPr>
            <a:t>Rehab</a:t>
          </a:r>
        </a:p>
      </dgm:t>
    </dgm:pt>
    <dgm:pt modelId="{4D0992D7-392D-45ED-9011-9580A47B721B}" type="parTrans" cxnId="{9DDC3409-9994-4DAF-96FA-2870590FD6D7}">
      <dgm:prSet/>
      <dgm:spPr/>
      <dgm:t>
        <a:bodyPr/>
        <a:lstStyle/>
        <a:p>
          <a:endParaRPr lang="en-US">
            <a:latin typeface="Arial" panose="020B0604020202020204" pitchFamily="34" charset="0"/>
            <a:cs typeface="Arial" panose="020B0604020202020204" pitchFamily="34" charset="0"/>
          </a:endParaRPr>
        </a:p>
      </dgm:t>
    </dgm:pt>
    <dgm:pt modelId="{2CC6204A-511C-42C7-9487-1EA8212DAE0F}" type="sibTrans" cxnId="{9DDC3409-9994-4DAF-96FA-2870590FD6D7}">
      <dgm:prSet/>
      <dgm:spPr/>
      <dgm:t>
        <a:bodyPr/>
        <a:lstStyle/>
        <a:p>
          <a:endParaRPr lang="en-US">
            <a:latin typeface="Arial" panose="020B0604020202020204" pitchFamily="34" charset="0"/>
            <a:cs typeface="Arial" panose="020B0604020202020204" pitchFamily="34" charset="0"/>
          </a:endParaRPr>
        </a:p>
      </dgm:t>
    </dgm:pt>
    <dgm:pt modelId="{359A63EE-6A34-49D6-A10C-84E492BC8B85}" type="pres">
      <dgm:prSet presAssocID="{712C8ADC-2F93-42E0-8F3A-DFBEE47D5868}" presName="diagram" presStyleCnt="0">
        <dgm:presLayoutVars>
          <dgm:dir/>
          <dgm:resizeHandles val="exact"/>
        </dgm:presLayoutVars>
      </dgm:prSet>
      <dgm:spPr/>
    </dgm:pt>
    <dgm:pt modelId="{9D4BC463-CFA7-424A-A5BB-934EE40DCE09}" type="pres">
      <dgm:prSet presAssocID="{E690ECA2-4E02-4D4A-BE15-E3A5809FFD31}" presName="node" presStyleLbl="node1" presStyleIdx="0" presStyleCnt="12">
        <dgm:presLayoutVars>
          <dgm:bulletEnabled val="1"/>
        </dgm:presLayoutVars>
      </dgm:prSet>
      <dgm:spPr/>
    </dgm:pt>
    <dgm:pt modelId="{0CFE11E1-41C8-42B8-AEDF-ECA1E0EE5FA0}" type="pres">
      <dgm:prSet presAssocID="{A0574DAA-58A2-4BF1-945A-BA42AC962CED}" presName="sibTrans" presStyleCnt="0"/>
      <dgm:spPr/>
    </dgm:pt>
    <dgm:pt modelId="{006DE277-F4CE-43EC-A8F0-5092529EE66F}" type="pres">
      <dgm:prSet presAssocID="{3E2F40DE-21D2-4194-8A62-DDCCBDEBF5B8}" presName="node" presStyleLbl="node1" presStyleIdx="1" presStyleCnt="12">
        <dgm:presLayoutVars>
          <dgm:bulletEnabled val="1"/>
        </dgm:presLayoutVars>
      </dgm:prSet>
      <dgm:spPr/>
    </dgm:pt>
    <dgm:pt modelId="{CE2E35C2-608D-431D-B8B3-27F359E86D7E}" type="pres">
      <dgm:prSet presAssocID="{BD3511C7-B073-4507-8194-7A21D8F90BC1}" presName="sibTrans" presStyleCnt="0"/>
      <dgm:spPr/>
    </dgm:pt>
    <dgm:pt modelId="{2EF2BF17-B0E4-4D42-8A34-C1895CB7731B}" type="pres">
      <dgm:prSet presAssocID="{6168FC20-EB05-4DCE-835D-73D39DD7324E}" presName="node" presStyleLbl="node1" presStyleIdx="2" presStyleCnt="12">
        <dgm:presLayoutVars>
          <dgm:bulletEnabled val="1"/>
        </dgm:presLayoutVars>
      </dgm:prSet>
      <dgm:spPr/>
    </dgm:pt>
    <dgm:pt modelId="{309D0315-FC27-48E1-B393-6CA7E6D7BBE0}" type="pres">
      <dgm:prSet presAssocID="{8787DABA-746E-4475-82C4-BD12070B883D}" presName="sibTrans" presStyleCnt="0"/>
      <dgm:spPr/>
    </dgm:pt>
    <dgm:pt modelId="{E7655B5F-6B98-422D-9B85-13F4E243EF00}" type="pres">
      <dgm:prSet presAssocID="{2B5DDE22-186C-4630-9682-41941F929A86}" presName="node" presStyleLbl="node1" presStyleIdx="3" presStyleCnt="12">
        <dgm:presLayoutVars>
          <dgm:bulletEnabled val="1"/>
        </dgm:presLayoutVars>
      </dgm:prSet>
      <dgm:spPr/>
    </dgm:pt>
    <dgm:pt modelId="{16D855C0-0F6E-40E0-92CA-EBFAB22C8BF3}" type="pres">
      <dgm:prSet presAssocID="{7BE5D360-F590-455D-9A65-5F1E5212F034}" presName="sibTrans" presStyleCnt="0"/>
      <dgm:spPr/>
    </dgm:pt>
    <dgm:pt modelId="{4934E578-EA3A-490D-94F3-FBBC366E4D09}" type="pres">
      <dgm:prSet presAssocID="{AA08D269-0FF7-4907-B646-AA5744DCC61E}" presName="node" presStyleLbl="node1" presStyleIdx="4" presStyleCnt="12">
        <dgm:presLayoutVars>
          <dgm:bulletEnabled val="1"/>
        </dgm:presLayoutVars>
      </dgm:prSet>
      <dgm:spPr/>
    </dgm:pt>
    <dgm:pt modelId="{7B863B3C-22A4-4A53-A6DB-69CE6416726D}" type="pres">
      <dgm:prSet presAssocID="{3ABE0C25-2591-4D3C-BF10-BC5594797E1C}" presName="sibTrans" presStyleCnt="0"/>
      <dgm:spPr/>
    </dgm:pt>
    <dgm:pt modelId="{F497DC96-F4E5-486C-9C2F-38ED7ED50D7E}" type="pres">
      <dgm:prSet presAssocID="{45F50089-BE37-427D-9CC3-AC91203C0E35}" presName="node" presStyleLbl="node1" presStyleIdx="5" presStyleCnt="12">
        <dgm:presLayoutVars>
          <dgm:bulletEnabled val="1"/>
        </dgm:presLayoutVars>
      </dgm:prSet>
      <dgm:spPr/>
    </dgm:pt>
    <dgm:pt modelId="{AF9D9D71-52F0-461A-B6F0-1E456E149889}" type="pres">
      <dgm:prSet presAssocID="{93F0232B-1FC1-4613-B7AF-664838219D6E}" presName="sibTrans" presStyleCnt="0"/>
      <dgm:spPr/>
    </dgm:pt>
    <dgm:pt modelId="{FC69B476-AA3E-4B6F-9BEE-6E0F8E7A00F7}" type="pres">
      <dgm:prSet presAssocID="{A6BE1E80-A6C3-4E60-9BAD-75F7D1F56345}" presName="node" presStyleLbl="node1" presStyleIdx="6" presStyleCnt="12">
        <dgm:presLayoutVars>
          <dgm:bulletEnabled val="1"/>
        </dgm:presLayoutVars>
      </dgm:prSet>
      <dgm:spPr/>
    </dgm:pt>
    <dgm:pt modelId="{0FAEE883-3C59-4245-B6E6-3FCC84B1E179}" type="pres">
      <dgm:prSet presAssocID="{C9FF2329-ACB5-4A76-AB6F-FDDEEF2F2B11}" presName="sibTrans" presStyleCnt="0"/>
      <dgm:spPr/>
    </dgm:pt>
    <dgm:pt modelId="{4B7CE233-5516-4E5A-BEC8-9C564E5E0EE4}" type="pres">
      <dgm:prSet presAssocID="{7CB072B2-D7AE-430E-BF37-77F48C441B93}" presName="node" presStyleLbl="node1" presStyleIdx="7" presStyleCnt="12">
        <dgm:presLayoutVars>
          <dgm:bulletEnabled val="1"/>
        </dgm:presLayoutVars>
      </dgm:prSet>
      <dgm:spPr/>
    </dgm:pt>
    <dgm:pt modelId="{D0EE8CDD-7CB1-40C0-A42B-E5AE4BA830A3}" type="pres">
      <dgm:prSet presAssocID="{76CE1393-29D5-4F54-B584-2F31C6C677AB}" presName="sibTrans" presStyleCnt="0"/>
      <dgm:spPr/>
    </dgm:pt>
    <dgm:pt modelId="{E5C36A90-EB0A-4F98-96F4-99B21337F046}" type="pres">
      <dgm:prSet presAssocID="{52004139-4F97-41EB-920F-CA80A1F21391}" presName="node" presStyleLbl="node1" presStyleIdx="8" presStyleCnt="12">
        <dgm:presLayoutVars>
          <dgm:bulletEnabled val="1"/>
        </dgm:presLayoutVars>
      </dgm:prSet>
      <dgm:spPr/>
    </dgm:pt>
    <dgm:pt modelId="{7E9CA39C-78DD-4671-813D-23B7D5BA23B9}" type="pres">
      <dgm:prSet presAssocID="{250D9549-138E-4EE9-BC0F-8B674F508FE9}" presName="sibTrans" presStyleCnt="0"/>
      <dgm:spPr/>
    </dgm:pt>
    <dgm:pt modelId="{12BE0D99-721E-4CA9-9AD4-35251E6864AE}" type="pres">
      <dgm:prSet presAssocID="{87F33ADD-A32A-4660-A9F7-5380ECBE2FF8}" presName="node" presStyleLbl="node1" presStyleIdx="9" presStyleCnt="12">
        <dgm:presLayoutVars>
          <dgm:bulletEnabled val="1"/>
        </dgm:presLayoutVars>
      </dgm:prSet>
      <dgm:spPr/>
    </dgm:pt>
    <dgm:pt modelId="{D2E25307-ECB1-4821-9847-1EB78C55430F}" type="pres">
      <dgm:prSet presAssocID="{C4E853A7-DDFE-4CB9-8875-411D60E79C1A}" presName="sibTrans" presStyleCnt="0"/>
      <dgm:spPr/>
    </dgm:pt>
    <dgm:pt modelId="{8C76C00C-8EF4-4C46-A969-6E8B55C1DE14}" type="pres">
      <dgm:prSet presAssocID="{BBFCD37F-9CE1-454E-83B1-EA46A7AB5450}" presName="node" presStyleLbl="node1" presStyleIdx="10" presStyleCnt="12">
        <dgm:presLayoutVars>
          <dgm:bulletEnabled val="1"/>
        </dgm:presLayoutVars>
      </dgm:prSet>
      <dgm:spPr/>
    </dgm:pt>
    <dgm:pt modelId="{9E41D758-DA43-44B3-8594-1B3135F0E614}" type="pres">
      <dgm:prSet presAssocID="{FCB275F7-D0D4-4ACE-BA34-454373F65C8A}" presName="sibTrans" presStyleCnt="0"/>
      <dgm:spPr/>
    </dgm:pt>
    <dgm:pt modelId="{C7E36852-FFE2-4D2D-929F-46A57629EE85}" type="pres">
      <dgm:prSet presAssocID="{654E8CBA-B66C-43A5-9E55-BA7CCCA8F094}" presName="node" presStyleLbl="node1" presStyleIdx="11" presStyleCnt="12">
        <dgm:presLayoutVars>
          <dgm:bulletEnabled val="1"/>
        </dgm:presLayoutVars>
      </dgm:prSet>
      <dgm:spPr/>
    </dgm:pt>
  </dgm:ptLst>
  <dgm:cxnLst>
    <dgm:cxn modelId="{74BCD608-EBE0-431B-A74F-4A142C7AD392}" type="presOf" srcId="{A6BE1E80-A6C3-4E60-9BAD-75F7D1F56345}" destId="{FC69B476-AA3E-4B6F-9BEE-6E0F8E7A00F7}" srcOrd="0" destOrd="0" presId="urn:microsoft.com/office/officeart/2005/8/layout/default"/>
    <dgm:cxn modelId="{9DDC3409-9994-4DAF-96FA-2870590FD6D7}" srcId="{712C8ADC-2F93-42E0-8F3A-DFBEE47D5868}" destId="{654E8CBA-B66C-43A5-9E55-BA7CCCA8F094}" srcOrd="11" destOrd="0" parTransId="{4D0992D7-392D-45ED-9011-9580A47B721B}" sibTransId="{2CC6204A-511C-42C7-9487-1EA8212DAE0F}"/>
    <dgm:cxn modelId="{DB418E13-EB31-4FBE-A0EA-70009D9D1590}" srcId="{712C8ADC-2F93-42E0-8F3A-DFBEE47D5868}" destId="{A6BE1E80-A6C3-4E60-9BAD-75F7D1F56345}" srcOrd="6" destOrd="0" parTransId="{C42DEBF7-9A61-419B-B5F3-BB9A99F6038A}" sibTransId="{C9FF2329-ACB5-4A76-AB6F-FDDEEF2F2B11}"/>
    <dgm:cxn modelId="{4BECE914-3A2D-45E8-8ED5-2748C0970FAD}" srcId="{712C8ADC-2F93-42E0-8F3A-DFBEE47D5868}" destId="{E690ECA2-4E02-4D4A-BE15-E3A5809FFD31}" srcOrd="0" destOrd="0" parTransId="{6E37765A-F23B-4273-A7F7-32A2E3C18419}" sibTransId="{A0574DAA-58A2-4BF1-945A-BA42AC962CED}"/>
    <dgm:cxn modelId="{4E7E532D-AB10-4CB0-B96A-A0EC2DFB62E0}" type="presOf" srcId="{87F33ADD-A32A-4660-A9F7-5380ECBE2FF8}" destId="{12BE0D99-721E-4CA9-9AD4-35251E6864AE}" srcOrd="0" destOrd="0" presId="urn:microsoft.com/office/officeart/2005/8/layout/default"/>
    <dgm:cxn modelId="{46CB3532-447D-421E-BFAE-BF6E1F7D9AE1}" type="presOf" srcId="{E690ECA2-4E02-4D4A-BE15-E3A5809FFD31}" destId="{9D4BC463-CFA7-424A-A5BB-934EE40DCE09}" srcOrd="0" destOrd="0" presId="urn:microsoft.com/office/officeart/2005/8/layout/default"/>
    <dgm:cxn modelId="{A6D31E35-AF44-4B67-994A-9511DD5C9805}" type="presOf" srcId="{6168FC20-EB05-4DCE-835D-73D39DD7324E}" destId="{2EF2BF17-B0E4-4D42-8A34-C1895CB7731B}" srcOrd="0" destOrd="0" presId="urn:microsoft.com/office/officeart/2005/8/layout/default"/>
    <dgm:cxn modelId="{77C33C36-1D4B-420A-87F2-395AC9A1C260}" srcId="{712C8ADC-2F93-42E0-8F3A-DFBEE47D5868}" destId="{3E2F40DE-21D2-4194-8A62-DDCCBDEBF5B8}" srcOrd="1" destOrd="0" parTransId="{C51080EF-C0C1-4333-8724-E6172268DBB0}" sibTransId="{BD3511C7-B073-4507-8194-7A21D8F90BC1}"/>
    <dgm:cxn modelId="{542F3D3E-0D20-45ED-8DFD-B1475254608E}" type="presOf" srcId="{7CB072B2-D7AE-430E-BF37-77F48C441B93}" destId="{4B7CE233-5516-4E5A-BEC8-9C564E5E0EE4}" srcOrd="0" destOrd="0" presId="urn:microsoft.com/office/officeart/2005/8/layout/default"/>
    <dgm:cxn modelId="{17960D42-2F78-4A2E-ABDE-2DE0DD18AF8B}" srcId="{712C8ADC-2F93-42E0-8F3A-DFBEE47D5868}" destId="{52004139-4F97-41EB-920F-CA80A1F21391}" srcOrd="8" destOrd="0" parTransId="{F0BB0593-7B2A-4EDA-9C0F-DFC70CC3B314}" sibTransId="{250D9549-138E-4EE9-BC0F-8B674F508FE9}"/>
    <dgm:cxn modelId="{8C13ED44-79FC-4D48-A63C-FEFFFEE17B45}" type="presOf" srcId="{654E8CBA-B66C-43A5-9E55-BA7CCCA8F094}" destId="{C7E36852-FFE2-4D2D-929F-46A57629EE85}" srcOrd="0" destOrd="0" presId="urn:microsoft.com/office/officeart/2005/8/layout/default"/>
    <dgm:cxn modelId="{66E6724B-452E-4C6B-8908-3DCEE5830146}" type="presOf" srcId="{2B5DDE22-186C-4630-9682-41941F929A86}" destId="{E7655B5F-6B98-422D-9B85-13F4E243EF00}" srcOrd="0" destOrd="0" presId="urn:microsoft.com/office/officeart/2005/8/layout/default"/>
    <dgm:cxn modelId="{F107D977-1E16-4ECD-8668-A9D9C918FAE5}" srcId="{712C8ADC-2F93-42E0-8F3A-DFBEE47D5868}" destId="{7CB072B2-D7AE-430E-BF37-77F48C441B93}" srcOrd="7" destOrd="0" parTransId="{6488C872-834C-470C-97C0-8272283A9A73}" sibTransId="{76CE1393-29D5-4F54-B584-2F31C6C677AB}"/>
    <dgm:cxn modelId="{69ACC184-5D8A-4A30-8BDA-BDD0D5596932}" type="presOf" srcId="{712C8ADC-2F93-42E0-8F3A-DFBEE47D5868}" destId="{359A63EE-6A34-49D6-A10C-84E492BC8B85}" srcOrd="0" destOrd="0" presId="urn:microsoft.com/office/officeart/2005/8/layout/default"/>
    <dgm:cxn modelId="{D580209D-C40D-4FFD-B2B5-73C1F51FA22D}" type="presOf" srcId="{45F50089-BE37-427D-9CC3-AC91203C0E35}" destId="{F497DC96-F4E5-486C-9C2F-38ED7ED50D7E}" srcOrd="0" destOrd="0" presId="urn:microsoft.com/office/officeart/2005/8/layout/default"/>
    <dgm:cxn modelId="{1951E1B5-FAB8-4E64-AE33-E39645E8E050}" type="presOf" srcId="{52004139-4F97-41EB-920F-CA80A1F21391}" destId="{E5C36A90-EB0A-4F98-96F4-99B21337F046}" srcOrd="0" destOrd="0" presId="urn:microsoft.com/office/officeart/2005/8/layout/default"/>
    <dgm:cxn modelId="{528485B6-0364-492B-A93E-FB049F78ECED}" type="presOf" srcId="{BBFCD37F-9CE1-454E-83B1-EA46A7AB5450}" destId="{8C76C00C-8EF4-4C46-A969-6E8B55C1DE14}" srcOrd="0" destOrd="0" presId="urn:microsoft.com/office/officeart/2005/8/layout/default"/>
    <dgm:cxn modelId="{F4D7D3B6-F0A9-4EF5-BF7C-DB6CBCFE7DF5}" srcId="{712C8ADC-2F93-42E0-8F3A-DFBEE47D5868}" destId="{87F33ADD-A32A-4660-A9F7-5380ECBE2FF8}" srcOrd="9" destOrd="0" parTransId="{A8770F83-4DCA-416A-8181-A2FE8A6183B1}" sibTransId="{C4E853A7-DDFE-4CB9-8875-411D60E79C1A}"/>
    <dgm:cxn modelId="{707D05D4-5F29-4136-8690-E9311F12EF73}" type="presOf" srcId="{3E2F40DE-21D2-4194-8A62-DDCCBDEBF5B8}" destId="{006DE277-F4CE-43EC-A8F0-5092529EE66F}" srcOrd="0" destOrd="0" presId="urn:microsoft.com/office/officeart/2005/8/layout/default"/>
    <dgm:cxn modelId="{699622D9-20F8-4201-B076-9A25C88D0175}" type="presOf" srcId="{AA08D269-0FF7-4907-B646-AA5744DCC61E}" destId="{4934E578-EA3A-490D-94F3-FBBC366E4D09}" srcOrd="0" destOrd="0" presId="urn:microsoft.com/office/officeart/2005/8/layout/default"/>
    <dgm:cxn modelId="{BF72EAE2-3F41-4212-931A-6EBFD29F694F}" srcId="{712C8ADC-2F93-42E0-8F3A-DFBEE47D5868}" destId="{AA08D269-0FF7-4907-B646-AA5744DCC61E}" srcOrd="4" destOrd="0" parTransId="{48CBCE46-323D-4F45-AC37-FCD9626982B0}" sibTransId="{3ABE0C25-2591-4D3C-BF10-BC5594797E1C}"/>
    <dgm:cxn modelId="{DD50B9E5-CA45-4029-BD67-ECAB75F1C8D0}" srcId="{712C8ADC-2F93-42E0-8F3A-DFBEE47D5868}" destId="{BBFCD37F-9CE1-454E-83B1-EA46A7AB5450}" srcOrd="10" destOrd="0" parTransId="{0DC347AA-4258-4502-979F-1E08D4F40C48}" sibTransId="{FCB275F7-D0D4-4ACE-BA34-454373F65C8A}"/>
    <dgm:cxn modelId="{6F56CEF0-5196-450E-9A2C-28331248E69F}" srcId="{712C8ADC-2F93-42E0-8F3A-DFBEE47D5868}" destId="{45F50089-BE37-427D-9CC3-AC91203C0E35}" srcOrd="5" destOrd="0" parTransId="{E396DD6F-399D-415F-A033-B409E357EF34}" sibTransId="{93F0232B-1FC1-4613-B7AF-664838219D6E}"/>
    <dgm:cxn modelId="{933319F7-2618-4FCE-81AC-31916B091303}" srcId="{712C8ADC-2F93-42E0-8F3A-DFBEE47D5868}" destId="{2B5DDE22-186C-4630-9682-41941F929A86}" srcOrd="3" destOrd="0" parTransId="{62CAA300-775C-4842-AE71-F14E097DE681}" sibTransId="{7BE5D360-F590-455D-9A65-5F1E5212F034}"/>
    <dgm:cxn modelId="{1BD36BF8-5C8D-4D94-A2C3-7BEC8D1ECDFB}" srcId="{712C8ADC-2F93-42E0-8F3A-DFBEE47D5868}" destId="{6168FC20-EB05-4DCE-835D-73D39DD7324E}" srcOrd="2" destOrd="0" parTransId="{18A3AAB4-6179-4178-B254-062F833710DC}" sibTransId="{8787DABA-746E-4475-82C4-BD12070B883D}"/>
    <dgm:cxn modelId="{FD233EFF-0326-4AC7-BC9F-2C6E21D9A032}" type="presParOf" srcId="{359A63EE-6A34-49D6-A10C-84E492BC8B85}" destId="{9D4BC463-CFA7-424A-A5BB-934EE40DCE09}" srcOrd="0" destOrd="0" presId="urn:microsoft.com/office/officeart/2005/8/layout/default"/>
    <dgm:cxn modelId="{6697DE82-7BAB-41A4-BD69-8AA77E39F3BF}" type="presParOf" srcId="{359A63EE-6A34-49D6-A10C-84E492BC8B85}" destId="{0CFE11E1-41C8-42B8-AEDF-ECA1E0EE5FA0}" srcOrd="1" destOrd="0" presId="urn:microsoft.com/office/officeart/2005/8/layout/default"/>
    <dgm:cxn modelId="{F78B03B8-4AB8-4B59-87A6-0B0565AF2DE0}" type="presParOf" srcId="{359A63EE-6A34-49D6-A10C-84E492BC8B85}" destId="{006DE277-F4CE-43EC-A8F0-5092529EE66F}" srcOrd="2" destOrd="0" presId="urn:microsoft.com/office/officeart/2005/8/layout/default"/>
    <dgm:cxn modelId="{3E72ED94-805F-423D-9948-3E1B672BF12F}" type="presParOf" srcId="{359A63EE-6A34-49D6-A10C-84E492BC8B85}" destId="{CE2E35C2-608D-431D-B8B3-27F359E86D7E}" srcOrd="3" destOrd="0" presId="urn:microsoft.com/office/officeart/2005/8/layout/default"/>
    <dgm:cxn modelId="{08FF761F-8482-4585-95CD-A8E140AE406A}" type="presParOf" srcId="{359A63EE-6A34-49D6-A10C-84E492BC8B85}" destId="{2EF2BF17-B0E4-4D42-8A34-C1895CB7731B}" srcOrd="4" destOrd="0" presId="urn:microsoft.com/office/officeart/2005/8/layout/default"/>
    <dgm:cxn modelId="{6078C98C-3B77-4F7D-971C-C5460473783D}" type="presParOf" srcId="{359A63EE-6A34-49D6-A10C-84E492BC8B85}" destId="{309D0315-FC27-48E1-B393-6CA7E6D7BBE0}" srcOrd="5" destOrd="0" presId="urn:microsoft.com/office/officeart/2005/8/layout/default"/>
    <dgm:cxn modelId="{5411FD6B-CF09-4E0D-9D61-7676B96DA040}" type="presParOf" srcId="{359A63EE-6A34-49D6-A10C-84E492BC8B85}" destId="{E7655B5F-6B98-422D-9B85-13F4E243EF00}" srcOrd="6" destOrd="0" presId="urn:microsoft.com/office/officeart/2005/8/layout/default"/>
    <dgm:cxn modelId="{DC24F7AA-DC6C-45EE-BB11-F09BAFA58A25}" type="presParOf" srcId="{359A63EE-6A34-49D6-A10C-84E492BC8B85}" destId="{16D855C0-0F6E-40E0-92CA-EBFAB22C8BF3}" srcOrd="7" destOrd="0" presId="urn:microsoft.com/office/officeart/2005/8/layout/default"/>
    <dgm:cxn modelId="{37EB711D-35B4-4575-A7C6-C0B9C4272D6B}" type="presParOf" srcId="{359A63EE-6A34-49D6-A10C-84E492BC8B85}" destId="{4934E578-EA3A-490D-94F3-FBBC366E4D09}" srcOrd="8" destOrd="0" presId="urn:microsoft.com/office/officeart/2005/8/layout/default"/>
    <dgm:cxn modelId="{38F17F63-0550-4F0A-AD35-3904B3DB121C}" type="presParOf" srcId="{359A63EE-6A34-49D6-A10C-84E492BC8B85}" destId="{7B863B3C-22A4-4A53-A6DB-69CE6416726D}" srcOrd="9" destOrd="0" presId="urn:microsoft.com/office/officeart/2005/8/layout/default"/>
    <dgm:cxn modelId="{B0B47E06-8457-4375-AE19-27FB047EF449}" type="presParOf" srcId="{359A63EE-6A34-49D6-A10C-84E492BC8B85}" destId="{F497DC96-F4E5-486C-9C2F-38ED7ED50D7E}" srcOrd="10" destOrd="0" presId="urn:microsoft.com/office/officeart/2005/8/layout/default"/>
    <dgm:cxn modelId="{3048CDF7-1056-4897-AB02-5D01B589BBC6}" type="presParOf" srcId="{359A63EE-6A34-49D6-A10C-84E492BC8B85}" destId="{AF9D9D71-52F0-461A-B6F0-1E456E149889}" srcOrd="11" destOrd="0" presId="urn:microsoft.com/office/officeart/2005/8/layout/default"/>
    <dgm:cxn modelId="{5D3635D5-3FF5-49CF-815A-90D2EE7E7C66}" type="presParOf" srcId="{359A63EE-6A34-49D6-A10C-84E492BC8B85}" destId="{FC69B476-AA3E-4B6F-9BEE-6E0F8E7A00F7}" srcOrd="12" destOrd="0" presId="urn:microsoft.com/office/officeart/2005/8/layout/default"/>
    <dgm:cxn modelId="{E41AF575-7661-42C3-9BF5-179785483F50}" type="presParOf" srcId="{359A63EE-6A34-49D6-A10C-84E492BC8B85}" destId="{0FAEE883-3C59-4245-B6E6-3FCC84B1E179}" srcOrd="13" destOrd="0" presId="urn:microsoft.com/office/officeart/2005/8/layout/default"/>
    <dgm:cxn modelId="{9B295DFA-D5D1-417E-986C-C239FB475399}" type="presParOf" srcId="{359A63EE-6A34-49D6-A10C-84E492BC8B85}" destId="{4B7CE233-5516-4E5A-BEC8-9C564E5E0EE4}" srcOrd="14" destOrd="0" presId="urn:microsoft.com/office/officeart/2005/8/layout/default"/>
    <dgm:cxn modelId="{45E448A2-4BD2-4851-80AF-0C98A73BBB56}" type="presParOf" srcId="{359A63EE-6A34-49D6-A10C-84E492BC8B85}" destId="{D0EE8CDD-7CB1-40C0-A42B-E5AE4BA830A3}" srcOrd="15" destOrd="0" presId="urn:microsoft.com/office/officeart/2005/8/layout/default"/>
    <dgm:cxn modelId="{F3B1176C-8211-481A-9A4E-F4A147F9261B}" type="presParOf" srcId="{359A63EE-6A34-49D6-A10C-84E492BC8B85}" destId="{E5C36A90-EB0A-4F98-96F4-99B21337F046}" srcOrd="16" destOrd="0" presId="urn:microsoft.com/office/officeart/2005/8/layout/default"/>
    <dgm:cxn modelId="{5805C2AE-5A0E-4A4D-814D-2992371CA512}" type="presParOf" srcId="{359A63EE-6A34-49D6-A10C-84E492BC8B85}" destId="{7E9CA39C-78DD-4671-813D-23B7D5BA23B9}" srcOrd="17" destOrd="0" presId="urn:microsoft.com/office/officeart/2005/8/layout/default"/>
    <dgm:cxn modelId="{328D16C0-5DBD-4119-960D-123E726FBAF4}" type="presParOf" srcId="{359A63EE-6A34-49D6-A10C-84E492BC8B85}" destId="{12BE0D99-721E-4CA9-9AD4-35251E6864AE}" srcOrd="18" destOrd="0" presId="urn:microsoft.com/office/officeart/2005/8/layout/default"/>
    <dgm:cxn modelId="{A7287A94-75E3-4570-9141-D9FD35819104}" type="presParOf" srcId="{359A63EE-6A34-49D6-A10C-84E492BC8B85}" destId="{D2E25307-ECB1-4821-9847-1EB78C55430F}" srcOrd="19" destOrd="0" presId="urn:microsoft.com/office/officeart/2005/8/layout/default"/>
    <dgm:cxn modelId="{78FD6C4B-37D5-47A9-9EEE-0890452F6A2D}" type="presParOf" srcId="{359A63EE-6A34-49D6-A10C-84E492BC8B85}" destId="{8C76C00C-8EF4-4C46-A969-6E8B55C1DE14}" srcOrd="20" destOrd="0" presId="urn:microsoft.com/office/officeart/2005/8/layout/default"/>
    <dgm:cxn modelId="{3D8FA633-D9D4-4D24-93F3-18D1FDD00719}" type="presParOf" srcId="{359A63EE-6A34-49D6-A10C-84E492BC8B85}" destId="{9E41D758-DA43-44B3-8594-1B3135F0E614}" srcOrd="21" destOrd="0" presId="urn:microsoft.com/office/officeart/2005/8/layout/default"/>
    <dgm:cxn modelId="{CC181D58-3F0A-47B6-9142-0A99D16FC469}" type="presParOf" srcId="{359A63EE-6A34-49D6-A10C-84E492BC8B85}" destId="{C7E36852-FFE2-4D2D-929F-46A57629EE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C463-CFA7-424A-A5BB-934EE40DCE09}">
      <dsp:nvSpPr>
        <dsp:cNvPr id="0" name=""/>
        <dsp:cNvSpPr/>
      </dsp:nvSpPr>
      <dsp:spPr>
        <a:xfrm>
          <a:off x="1397" y="614049"/>
          <a:ext cx="1760587" cy="105635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Patient with optimized clinical conditions</a:t>
          </a:r>
        </a:p>
      </dsp:txBody>
      <dsp:txXfrm>
        <a:off x="1397" y="614049"/>
        <a:ext cx="1760587" cy="1056352"/>
      </dsp:txXfrm>
    </dsp:sp>
    <dsp:sp modelId="{006DE277-F4CE-43EC-A8F0-5092529EE66F}">
      <dsp:nvSpPr>
        <dsp:cNvPr id="0" name=""/>
        <dsp:cNvSpPr/>
      </dsp:nvSpPr>
      <dsp:spPr>
        <a:xfrm>
          <a:off x="1938043" y="614049"/>
          <a:ext cx="1760587" cy="1056352"/>
        </a:xfrm>
        <a:prstGeom prst="rect">
          <a:avLst/>
        </a:prstGeom>
        <a:solidFill>
          <a:schemeClr val="accent4">
            <a:hueOff val="599994"/>
            <a:satOff val="-2655"/>
            <a:lumOff val="-4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Effective PAC</a:t>
          </a:r>
        </a:p>
      </dsp:txBody>
      <dsp:txXfrm>
        <a:off x="1938043" y="614049"/>
        <a:ext cx="1760587" cy="1056352"/>
      </dsp:txXfrm>
    </dsp:sp>
    <dsp:sp modelId="{2EF2BF17-B0E4-4D42-8A34-C1895CB7731B}">
      <dsp:nvSpPr>
        <dsp:cNvPr id="0" name=""/>
        <dsp:cNvSpPr/>
      </dsp:nvSpPr>
      <dsp:spPr>
        <a:xfrm>
          <a:off x="3874690" y="614049"/>
          <a:ext cx="1760587" cy="1056352"/>
        </a:xfrm>
        <a:prstGeom prst="rect">
          <a:avLst/>
        </a:prstGeom>
        <a:solidFill>
          <a:schemeClr val="accent4">
            <a:hueOff val="1199989"/>
            <a:satOff val="-5309"/>
            <a:lumOff val="-8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Admission   facilities</a:t>
          </a:r>
        </a:p>
      </dsp:txBody>
      <dsp:txXfrm>
        <a:off x="3874690" y="614049"/>
        <a:ext cx="1760587" cy="1056352"/>
      </dsp:txXfrm>
    </dsp:sp>
    <dsp:sp modelId="{E7655B5F-6B98-422D-9B85-13F4E243EF00}">
      <dsp:nvSpPr>
        <dsp:cNvPr id="0" name=""/>
        <dsp:cNvSpPr/>
      </dsp:nvSpPr>
      <dsp:spPr>
        <a:xfrm>
          <a:off x="5811336" y="614049"/>
          <a:ext cx="1760587" cy="1056352"/>
        </a:xfrm>
        <a:prstGeom prst="rect">
          <a:avLst/>
        </a:prstGeom>
        <a:solidFill>
          <a:schemeClr val="accent4">
            <a:hueOff val="1799983"/>
            <a:satOff val="-7964"/>
            <a:lumOff val="-13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Cardiac theatres</a:t>
          </a:r>
        </a:p>
      </dsp:txBody>
      <dsp:txXfrm>
        <a:off x="5811336" y="614049"/>
        <a:ext cx="1760587" cy="1056352"/>
      </dsp:txXfrm>
    </dsp:sp>
    <dsp:sp modelId="{4934E578-EA3A-490D-94F3-FBBC366E4D09}">
      <dsp:nvSpPr>
        <dsp:cNvPr id="0" name=""/>
        <dsp:cNvSpPr/>
      </dsp:nvSpPr>
      <dsp:spPr>
        <a:xfrm>
          <a:off x="7747982" y="614049"/>
          <a:ext cx="1760587" cy="1056352"/>
        </a:xfrm>
        <a:prstGeom prst="rect">
          <a:avLst/>
        </a:prstGeom>
        <a:solidFill>
          <a:schemeClr val="accent4">
            <a:hueOff val="2399977"/>
            <a:satOff val="-10619"/>
            <a:lumOff val="-17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Cardiac </a:t>
          </a:r>
          <a:r>
            <a:rPr lang="en-US" sz="1700" kern="1200" dirty="0" err="1">
              <a:latin typeface="Arial" panose="020B0604020202020204" pitchFamily="34" charset="0"/>
              <a:cs typeface="Arial" panose="020B0604020202020204" pitchFamily="34" charset="0"/>
            </a:rPr>
            <a:t>anaesthetist</a:t>
          </a:r>
          <a:endParaRPr lang="en-US" sz="1700" kern="1200" dirty="0">
            <a:latin typeface="Arial" panose="020B0604020202020204" pitchFamily="34" charset="0"/>
            <a:cs typeface="Arial" panose="020B0604020202020204" pitchFamily="34" charset="0"/>
          </a:endParaRPr>
        </a:p>
      </dsp:txBody>
      <dsp:txXfrm>
        <a:off x="7747982" y="614049"/>
        <a:ext cx="1760587" cy="1056352"/>
      </dsp:txXfrm>
    </dsp:sp>
    <dsp:sp modelId="{F497DC96-F4E5-486C-9C2F-38ED7ED50D7E}">
      <dsp:nvSpPr>
        <dsp:cNvPr id="0" name=""/>
        <dsp:cNvSpPr/>
      </dsp:nvSpPr>
      <dsp:spPr>
        <a:xfrm>
          <a:off x="9684629" y="614049"/>
          <a:ext cx="1760587" cy="1056352"/>
        </a:xfrm>
        <a:prstGeom prst="rect">
          <a:avLst/>
        </a:prstGeom>
        <a:solidFill>
          <a:schemeClr val="accent4">
            <a:hueOff val="2999971"/>
            <a:satOff val="-13274"/>
            <a:lumOff val="-22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Cardiac surgeon</a:t>
          </a:r>
        </a:p>
      </dsp:txBody>
      <dsp:txXfrm>
        <a:off x="9684629" y="614049"/>
        <a:ext cx="1760587" cy="1056352"/>
      </dsp:txXfrm>
    </dsp:sp>
    <dsp:sp modelId="{FC69B476-AA3E-4B6F-9BEE-6E0F8E7A00F7}">
      <dsp:nvSpPr>
        <dsp:cNvPr id="0" name=""/>
        <dsp:cNvSpPr/>
      </dsp:nvSpPr>
      <dsp:spPr>
        <a:xfrm>
          <a:off x="1397" y="1846460"/>
          <a:ext cx="1760587" cy="1056352"/>
        </a:xfrm>
        <a:prstGeom prst="rect">
          <a:avLst/>
        </a:prstGeom>
        <a:solidFill>
          <a:schemeClr val="accent4">
            <a:hueOff val="3599966"/>
            <a:satOff val="-15928"/>
            <a:lumOff val="-26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Experienced theatre team</a:t>
          </a:r>
        </a:p>
      </dsp:txBody>
      <dsp:txXfrm>
        <a:off x="1397" y="1846460"/>
        <a:ext cx="1760587" cy="1056352"/>
      </dsp:txXfrm>
    </dsp:sp>
    <dsp:sp modelId="{4B7CE233-5516-4E5A-BEC8-9C564E5E0EE4}">
      <dsp:nvSpPr>
        <dsp:cNvPr id="0" name=""/>
        <dsp:cNvSpPr/>
      </dsp:nvSpPr>
      <dsp:spPr>
        <a:xfrm>
          <a:off x="1938043" y="1846460"/>
          <a:ext cx="1760587" cy="1056352"/>
        </a:xfrm>
        <a:prstGeom prst="rect">
          <a:avLst/>
        </a:prstGeom>
        <a:solidFill>
          <a:schemeClr val="accent4">
            <a:hueOff val="4199960"/>
            <a:satOff val="-18583"/>
            <a:lumOff val="-31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Specialist services (CPB / TOE / IABP)</a:t>
          </a:r>
        </a:p>
      </dsp:txBody>
      <dsp:txXfrm>
        <a:off x="1938043" y="1846460"/>
        <a:ext cx="1760587" cy="1056352"/>
      </dsp:txXfrm>
    </dsp:sp>
    <dsp:sp modelId="{E5C36A90-EB0A-4F98-96F4-99B21337F046}">
      <dsp:nvSpPr>
        <dsp:cNvPr id="0" name=""/>
        <dsp:cNvSpPr/>
      </dsp:nvSpPr>
      <dsp:spPr>
        <a:xfrm>
          <a:off x="3874690" y="1846460"/>
          <a:ext cx="1760587" cy="1056352"/>
        </a:xfrm>
        <a:prstGeom prst="rect">
          <a:avLst/>
        </a:prstGeom>
        <a:solidFill>
          <a:schemeClr val="accent4">
            <a:hueOff val="4799954"/>
            <a:satOff val="-21238"/>
            <a:lumOff val="-35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Cardiac critical care bed and staff</a:t>
          </a:r>
        </a:p>
      </dsp:txBody>
      <dsp:txXfrm>
        <a:off x="3874690" y="1846460"/>
        <a:ext cx="1760587" cy="1056352"/>
      </dsp:txXfrm>
    </dsp:sp>
    <dsp:sp modelId="{12BE0D99-721E-4CA9-9AD4-35251E6864AE}">
      <dsp:nvSpPr>
        <dsp:cNvPr id="0" name=""/>
        <dsp:cNvSpPr/>
      </dsp:nvSpPr>
      <dsp:spPr>
        <a:xfrm>
          <a:off x="5811336" y="1846460"/>
          <a:ext cx="1760587" cy="1056352"/>
        </a:xfrm>
        <a:prstGeom prst="rect">
          <a:avLst/>
        </a:prstGeom>
        <a:solidFill>
          <a:schemeClr val="accent4">
            <a:hueOff val="5399948"/>
            <a:satOff val="-23893"/>
            <a:lumOff val="-40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Cardiac Intensivists</a:t>
          </a:r>
        </a:p>
      </dsp:txBody>
      <dsp:txXfrm>
        <a:off x="5811336" y="1846460"/>
        <a:ext cx="1760587" cy="1056352"/>
      </dsp:txXfrm>
    </dsp:sp>
    <dsp:sp modelId="{8C76C00C-8EF4-4C46-A969-6E8B55C1DE14}">
      <dsp:nvSpPr>
        <dsp:cNvPr id="0" name=""/>
        <dsp:cNvSpPr/>
      </dsp:nvSpPr>
      <dsp:spPr>
        <a:xfrm>
          <a:off x="7747982" y="1846460"/>
          <a:ext cx="1760587" cy="1056352"/>
        </a:xfrm>
        <a:prstGeom prst="rect">
          <a:avLst/>
        </a:prstGeom>
        <a:solidFill>
          <a:schemeClr val="accent4">
            <a:hueOff val="5999943"/>
            <a:satOff val="-26547"/>
            <a:lumOff val="-44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Ward bed and staff</a:t>
          </a:r>
        </a:p>
      </dsp:txBody>
      <dsp:txXfrm>
        <a:off x="7747982" y="1846460"/>
        <a:ext cx="1760587" cy="1056352"/>
      </dsp:txXfrm>
    </dsp:sp>
    <dsp:sp modelId="{C7E36852-FFE2-4D2D-929F-46A57629EE85}">
      <dsp:nvSpPr>
        <dsp:cNvPr id="0" name=""/>
        <dsp:cNvSpPr/>
      </dsp:nvSpPr>
      <dsp:spPr>
        <a:xfrm>
          <a:off x="9684629" y="1846460"/>
          <a:ext cx="1760587" cy="1056352"/>
        </a:xfrm>
        <a:prstGeom prst="rect">
          <a:avLst/>
        </a:prstGeom>
        <a:solidFill>
          <a:schemeClr val="accent4">
            <a:hueOff val="6599937"/>
            <a:satOff val="-29202"/>
            <a:lumOff val="-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Rehab</a:t>
          </a:r>
        </a:p>
      </dsp:txBody>
      <dsp:txXfrm>
        <a:off x="9684629" y="1846460"/>
        <a:ext cx="1760587" cy="10563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6C634-E604-7645-9A7E-263F858509EE}"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5171-ABF0-004B-BDA1-5C5D251DF301}" type="slidenum">
              <a:rPr lang="en-US" smtClean="0"/>
              <a:t>‹#›</a:t>
            </a:fld>
            <a:endParaRPr lang="en-US"/>
          </a:p>
        </p:txBody>
      </p:sp>
    </p:spTree>
    <p:extLst>
      <p:ext uri="{BB962C8B-B14F-4D97-AF65-F5344CB8AC3E}">
        <p14:creationId xmlns:p14="http://schemas.microsoft.com/office/powerpoint/2010/main" val="76098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CF5171-ABF0-004B-BDA1-5C5D251DF301}" type="slidenum">
              <a:rPr lang="en-US" smtClean="0"/>
              <a:t>9</a:t>
            </a:fld>
            <a:endParaRPr lang="en-US"/>
          </a:p>
        </p:txBody>
      </p:sp>
    </p:spTree>
    <p:extLst>
      <p:ext uri="{BB962C8B-B14F-4D97-AF65-F5344CB8AC3E}">
        <p14:creationId xmlns:p14="http://schemas.microsoft.com/office/powerpoint/2010/main" val="98372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6EF78-773C-54C8-4DA4-3CF6F1BF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C6CD4-5B21-55A5-FD9A-58F287DE8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AABE6-1F72-F849-BD87-92EAC22AD760}"/>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BA34B1FA-C85F-457A-D2B9-C2994A2B44EB}"/>
              </a:ext>
            </a:extLst>
          </p:cNvPr>
          <p:cNvSpPr>
            <a:spLocks noGrp="1"/>
          </p:cNvSpPr>
          <p:nvPr>
            <p:ph type="sldNum" sz="quarter" idx="10"/>
          </p:nvPr>
        </p:nvSpPr>
        <p:spPr/>
        <p:txBody>
          <a:bodyPr/>
          <a:lstStyle/>
          <a:p>
            <a:fld id="{800BDEC1-56BF-4F71-BCFB-2F4235D005BC}" type="slidenum">
              <a:rPr lang="en-GB" smtClean="0"/>
              <a:t>38</a:t>
            </a:fld>
            <a:endParaRPr lang="en-GB"/>
          </a:p>
        </p:txBody>
      </p:sp>
    </p:spTree>
    <p:extLst>
      <p:ext uri="{BB962C8B-B14F-4D97-AF65-F5344CB8AC3E}">
        <p14:creationId xmlns:p14="http://schemas.microsoft.com/office/powerpoint/2010/main" val="31364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p:cNvSpPr>
            <a:spLocks noGrp="1"/>
          </p:cNvSpPr>
          <p:nvPr>
            <p:ph type="sldNum" sz="quarter" idx="10"/>
          </p:nvPr>
        </p:nvSpPr>
        <p:spPr/>
        <p:txBody>
          <a:bodyPr/>
          <a:lstStyle/>
          <a:p>
            <a:fld id="{800BDEC1-56BF-4F71-BCFB-2F4235D005BC}" type="slidenum">
              <a:rPr lang="en-GB" smtClean="0"/>
              <a:t>30</a:t>
            </a:fld>
            <a:endParaRPr lang="en-GB"/>
          </a:p>
        </p:txBody>
      </p:sp>
    </p:spTree>
    <p:extLst>
      <p:ext uri="{BB962C8B-B14F-4D97-AF65-F5344CB8AC3E}">
        <p14:creationId xmlns:p14="http://schemas.microsoft.com/office/powerpoint/2010/main" val="427895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F575-CF37-CE7C-687E-34674EFE2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E5053-C8D1-D134-627D-6614522A6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0923-8A0F-B780-F3A1-09BCB6A127AD}"/>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7FF3BE54-283E-1512-A4F9-9AE03BCDD4B3}"/>
              </a:ext>
            </a:extLst>
          </p:cNvPr>
          <p:cNvSpPr>
            <a:spLocks noGrp="1"/>
          </p:cNvSpPr>
          <p:nvPr>
            <p:ph type="sldNum" sz="quarter" idx="10"/>
          </p:nvPr>
        </p:nvSpPr>
        <p:spPr/>
        <p:txBody>
          <a:bodyPr/>
          <a:lstStyle/>
          <a:p>
            <a:fld id="{800BDEC1-56BF-4F71-BCFB-2F4235D005BC}" type="slidenum">
              <a:rPr lang="en-GB" smtClean="0"/>
              <a:t>31</a:t>
            </a:fld>
            <a:endParaRPr lang="en-GB"/>
          </a:p>
        </p:txBody>
      </p:sp>
    </p:spTree>
    <p:extLst>
      <p:ext uri="{BB962C8B-B14F-4D97-AF65-F5344CB8AC3E}">
        <p14:creationId xmlns:p14="http://schemas.microsoft.com/office/powerpoint/2010/main" val="234829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36E3-AE08-5BF4-5327-A9E704E069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763FD-48CA-8200-15F7-922C7CD5D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9B904-CEAA-0038-1A44-7DD51CBC59A8}"/>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B4AD760F-3C2E-2937-80FD-9958418870B9}"/>
              </a:ext>
            </a:extLst>
          </p:cNvPr>
          <p:cNvSpPr>
            <a:spLocks noGrp="1"/>
          </p:cNvSpPr>
          <p:nvPr>
            <p:ph type="sldNum" sz="quarter" idx="10"/>
          </p:nvPr>
        </p:nvSpPr>
        <p:spPr/>
        <p:txBody>
          <a:bodyPr/>
          <a:lstStyle/>
          <a:p>
            <a:fld id="{800BDEC1-56BF-4F71-BCFB-2F4235D005BC}" type="slidenum">
              <a:rPr lang="en-GB" smtClean="0"/>
              <a:t>32</a:t>
            </a:fld>
            <a:endParaRPr lang="en-GB"/>
          </a:p>
        </p:txBody>
      </p:sp>
    </p:spTree>
    <p:extLst>
      <p:ext uri="{BB962C8B-B14F-4D97-AF65-F5344CB8AC3E}">
        <p14:creationId xmlns:p14="http://schemas.microsoft.com/office/powerpoint/2010/main" val="173730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C554-4FF2-0E3F-5A86-C9F4EA9AA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7A55F-A9A2-5CAD-CACA-780F54750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D6CC1-EDB5-61B5-44DE-609301B733D0}"/>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0AF7E59B-5658-A7B5-78CF-0337E3E23704}"/>
              </a:ext>
            </a:extLst>
          </p:cNvPr>
          <p:cNvSpPr>
            <a:spLocks noGrp="1"/>
          </p:cNvSpPr>
          <p:nvPr>
            <p:ph type="sldNum" sz="quarter" idx="10"/>
          </p:nvPr>
        </p:nvSpPr>
        <p:spPr/>
        <p:txBody>
          <a:bodyPr/>
          <a:lstStyle/>
          <a:p>
            <a:fld id="{800BDEC1-56BF-4F71-BCFB-2F4235D005BC}" type="slidenum">
              <a:rPr lang="en-GB" smtClean="0"/>
              <a:t>33</a:t>
            </a:fld>
            <a:endParaRPr lang="en-GB"/>
          </a:p>
        </p:txBody>
      </p:sp>
    </p:spTree>
    <p:extLst>
      <p:ext uri="{BB962C8B-B14F-4D97-AF65-F5344CB8AC3E}">
        <p14:creationId xmlns:p14="http://schemas.microsoft.com/office/powerpoint/2010/main" val="154643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B087-7C2B-D1C0-A345-5D2D119DD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088CE-7EC2-5F7C-9ECF-11A441D52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3FD34-98D2-26F9-5AC6-08D43B50C872}"/>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9DC33B94-F1BD-45BD-1406-8B88AD2E4D70}"/>
              </a:ext>
            </a:extLst>
          </p:cNvPr>
          <p:cNvSpPr>
            <a:spLocks noGrp="1"/>
          </p:cNvSpPr>
          <p:nvPr>
            <p:ph type="sldNum" sz="quarter" idx="10"/>
          </p:nvPr>
        </p:nvSpPr>
        <p:spPr/>
        <p:txBody>
          <a:bodyPr/>
          <a:lstStyle/>
          <a:p>
            <a:fld id="{800BDEC1-56BF-4F71-BCFB-2F4235D005BC}" type="slidenum">
              <a:rPr lang="en-GB" smtClean="0"/>
              <a:t>34</a:t>
            </a:fld>
            <a:endParaRPr lang="en-GB"/>
          </a:p>
        </p:txBody>
      </p:sp>
    </p:spTree>
    <p:extLst>
      <p:ext uri="{BB962C8B-B14F-4D97-AF65-F5344CB8AC3E}">
        <p14:creationId xmlns:p14="http://schemas.microsoft.com/office/powerpoint/2010/main" val="207936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A3501-765D-C8B9-C3E5-B52A94360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6EA01-6E66-AF86-A215-0F5804FD8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559B2-FAD5-CC9D-3BB8-83765C8E09F7}"/>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8745247B-363A-3F7A-B59C-ED6865F1AF4C}"/>
              </a:ext>
            </a:extLst>
          </p:cNvPr>
          <p:cNvSpPr>
            <a:spLocks noGrp="1"/>
          </p:cNvSpPr>
          <p:nvPr>
            <p:ph type="sldNum" sz="quarter" idx="10"/>
          </p:nvPr>
        </p:nvSpPr>
        <p:spPr/>
        <p:txBody>
          <a:bodyPr/>
          <a:lstStyle/>
          <a:p>
            <a:fld id="{800BDEC1-56BF-4F71-BCFB-2F4235D005BC}" type="slidenum">
              <a:rPr lang="en-GB" smtClean="0"/>
              <a:t>35</a:t>
            </a:fld>
            <a:endParaRPr lang="en-GB"/>
          </a:p>
        </p:txBody>
      </p:sp>
    </p:spTree>
    <p:extLst>
      <p:ext uri="{BB962C8B-B14F-4D97-AF65-F5344CB8AC3E}">
        <p14:creationId xmlns:p14="http://schemas.microsoft.com/office/powerpoint/2010/main" val="174638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B3FF1-31B5-EE6B-3141-90DA01C87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C72F0-2237-46FB-2FA7-DFE98A786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55ACA-EDC0-83F6-C719-34780F40B8E7}"/>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F4EDB8F2-F6C7-886A-9024-962D5D46D094}"/>
              </a:ext>
            </a:extLst>
          </p:cNvPr>
          <p:cNvSpPr>
            <a:spLocks noGrp="1"/>
          </p:cNvSpPr>
          <p:nvPr>
            <p:ph type="sldNum" sz="quarter" idx="10"/>
          </p:nvPr>
        </p:nvSpPr>
        <p:spPr/>
        <p:txBody>
          <a:bodyPr/>
          <a:lstStyle/>
          <a:p>
            <a:fld id="{800BDEC1-56BF-4F71-BCFB-2F4235D005BC}" type="slidenum">
              <a:rPr lang="en-GB" smtClean="0"/>
              <a:t>36</a:t>
            </a:fld>
            <a:endParaRPr lang="en-GB"/>
          </a:p>
        </p:txBody>
      </p:sp>
    </p:spTree>
    <p:extLst>
      <p:ext uri="{BB962C8B-B14F-4D97-AF65-F5344CB8AC3E}">
        <p14:creationId xmlns:p14="http://schemas.microsoft.com/office/powerpoint/2010/main" val="213885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A0A1-4B0B-47A4-34D0-AA64E6EE9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92BDE-8F9C-8854-B1B6-DC76F9C19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C6E3A-B964-EF31-76DF-516416889D1C}"/>
              </a:ext>
            </a:extLst>
          </p:cNvPr>
          <p:cNvSpPr>
            <a:spLocks noGrp="1"/>
          </p:cNvSpPr>
          <p:nvPr>
            <p:ph type="body" idx="1"/>
          </p:nvPr>
        </p:nvSpPr>
        <p:spPr/>
        <p:txBody>
          <a:bodyPr/>
          <a:lstStyle/>
          <a:p>
            <a:r>
              <a:rPr lang="en-GB" dirty="0"/>
              <a:t>CLT suggest we do not include this</a:t>
            </a:r>
            <a:r>
              <a:rPr lang="en-GB" baseline="0" dirty="0"/>
              <a:t> tomorrow  or Friday, happy to discuss</a:t>
            </a:r>
            <a:endParaRPr lang="en-GB" dirty="0"/>
          </a:p>
        </p:txBody>
      </p:sp>
      <p:sp>
        <p:nvSpPr>
          <p:cNvPr id="4" name="Slide Number Placeholder 3">
            <a:extLst>
              <a:ext uri="{FF2B5EF4-FFF2-40B4-BE49-F238E27FC236}">
                <a16:creationId xmlns:a16="http://schemas.microsoft.com/office/drawing/2014/main" id="{2A3060C1-386C-18D8-01DD-8B40827BE0D6}"/>
              </a:ext>
            </a:extLst>
          </p:cNvPr>
          <p:cNvSpPr>
            <a:spLocks noGrp="1"/>
          </p:cNvSpPr>
          <p:nvPr>
            <p:ph type="sldNum" sz="quarter" idx="10"/>
          </p:nvPr>
        </p:nvSpPr>
        <p:spPr/>
        <p:txBody>
          <a:bodyPr/>
          <a:lstStyle/>
          <a:p>
            <a:fld id="{800BDEC1-56BF-4F71-BCFB-2F4235D005BC}" type="slidenum">
              <a:rPr lang="en-GB" smtClean="0"/>
              <a:t>37</a:t>
            </a:fld>
            <a:endParaRPr lang="en-GB"/>
          </a:p>
        </p:txBody>
      </p:sp>
    </p:spTree>
    <p:extLst>
      <p:ext uri="{BB962C8B-B14F-4D97-AF65-F5344CB8AC3E}">
        <p14:creationId xmlns:p14="http://schemas.microsoft.com/office/powerpoint/2010/main" val="4171274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6D73-C8C9-3E15-4DEF-211028F406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01B28F-4061-3FE9-0319-EEA73356B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F88ABD-ED8D-C0D8-A321-AA7BAA4C09D6}"/>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2B6F91C1-0CD4-C00C-A2FB-66FF49880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28A30-2271-D1DF-4978-0BC8DC11DB8F}"/>
              </a:ext>
            </a:extLst>
          </p:cNvPr>
          <p:cNvSpPr>
            <a:spLocks noGrp="1"/>
          </p:cNvSpPr>
          <p:nvPr>
            <p:ph type="sldNum" sz="quarter" idx="12"/>
          </p:nvPr>
        </p:nvSpPr>
        <p:spPr/>
        <p:txBody>
          <a:bodyPr/>
          <a:lstStyle/>
          <a:p>
            <a:fld id="{5E3F736D-9658-7146-9911-55A92CD179E0}" type="slidenum">
              <a:rPr lang="en-US" smtClean="0"/>
              <a:t>‹#›</a:t>
            </a:fld>
            <a:endParaRPr lang="en-US"/>
          </a:p>
        </p:txBody>
      </p:sp>
      <p:pic>
        <p:nvPicPr>
          <p:cNvPr id="7" name="Picture 6">
            <a:extLst>
              <a:ext uri="{FF2B5EF4-FFF2-40B4-BE49-F238E27FC236}">
                <a16:creationId xmlns:a16="http://schemas.microsoft.com/office/drawing/2014/main" id="{8908C0CC-7492-F8BD-ACFA-366ED9AEF3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8" y="1"/>
            <a:ext cx="12195614" cy="6858000"/>
          </a:xfrm>
          <a:prstGeom prst="rect">
            <a:avLst/>
          </a:prstGeom>
        </p:spPr>
      </p:pic>
    </p:spTree>
    <p:extLst>
      <p:ext uri="{BB962C8B-B14F-4D97-AF65-F5344CB8AC3E}">
        <p14:creationId xmlns:p14="http://schemas.microsoft.com/office/powerpoint/2010/main" val="13305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F28B-C8A3-818A-E7A2-E39E53B3C0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69EBB8-A33D-499C-B5A2-83B2841FD8C7}"/>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4" name="Footer Placeholder 3">
            <a:extLst>
              <a:ext uri="{FF2B5EF4-FFF2-40B4-BE49-F238E27FC236}">
                <a16:creationId xmlns:a16="http://schemas.microsoft.com/office/drawing/2014/main" id="{90FFC831-45DF-8B48-C8D1-2FE2E073B1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6A65B0-9370-1D89-2CBE-EE9B2F8DCDE6}"/>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2419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D7750-5187-AEDC-D787-5D810F93FBEC}"/>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3" name="Footer Placeholder 2">
            <a:extLst>
              <a:ext uri="{FF2B5EF4-FFF2-40B4-BE49-F238E27FC236}">
                <a16:creationId xmlns:a16="http://schemas.microsoft.com/office/drawing/2014/main" id="{22FEDCBF-3378-F627-A8ED-C115070F1F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539F5-D32F-59C7-52A4-D6362CF8E744}"/>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352192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8C22-A7EB-7FC2-591B-D07DD76E4B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A91E49-6C45-77D7-E22E-CF67A6DE7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6BCDA5-4A05-6A59-86F8-771B69A72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384979-86E9-7E8A-3FCF-0CCBBEE2214E}"/>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6" name="Footer Placeholder 5">
            <a:extLst>
              <a:ext uri="{FF2B5EF4-FFF2-40B4-BE49-F238E27FC236}">
                <a16:creationId xmlns:a16="http://schemas.microsoft.com/office/drawing/2014/main" id="{301AAB95-19E5-79D7-AE3D-6AE86BEA2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3C559-07CE-8344-1214-03DF2F45C7BC}"/>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313743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8EDA-3C2C-9240-98F2-C74369D11C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79301E4-AD3F-5B29-8C8A-2747A484B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AB419-6837-4350-9A93-E99A854B2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6F222C-D9CA-2FA0-3367-2AEF5D7D67AF}"/>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6" name="Footer Placeholder 5">
            <a:extLst>
              <a:ext uri="{FF2B5EF4-FFF2-40B4-BE49-F238E27FC236}">
                <a16:creationId xmlns:a16="http://schemas.microsoft.com/office/drawing/2014/main" id="{57080133-6953-0C0B-3882-6CCF7E72A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9E21A-8116-07DA-6550-5F960ABC98A1}"/>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247662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C9-6B22-806D-98A4-DADDB6EDC7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EAD621-615B-936F-7CC0-BD39A681CBD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8D55F9-65E8-9E6B-3647-50B87C9BD610}"/>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425E9D9A-ABC8-E24D-ECD1-1A6177602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547BD-6167-2D41-CE6F-3C81341F8FDE}"/>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95150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AAA24-3C4E-44DC-A3DB-E6378CAF7B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940CA8-57C4-0260-F851-467E6CEF04B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7C93F8-4721-2F4A-CCB0-268B950DE314}"/>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E67C0172-65FD-D5AA-645F-DC9375E77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D045F-0ECF-AA8C-A917-A07A577395F4}"/>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355264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03353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4EF8-BD3E-93BC-1FF8-7B03D7EFDD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36840BC-EDAB-0735-1EF9-1B63B4ED3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CF657D-DE80-CE19-EF39-79C2FD4AA522}"/>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B8C06A49-1BA3-E580-6D34-A283BB596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EE926-6E5F-0131-8D4B-BB33C9C0A5DD}"/>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57384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5A170-211E-A073-7C49-0345BDA38D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E1227A-E4BD-E475-BABA-A4C31A6E33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84F0F2-4EB9-3A3E-E72B-DAE9CD7B890B}"/>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A351B67D-E4B5-3C74-BFD2-94C1E3A36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1726D-FBCE-B021-2C89-262F6BCA86A3}"/>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2728365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B4BA-9D1E-E75A-9A81-99CFF52B9F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4586AB0-9712-5867-E15E-B4828F3904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F45C0C-7D14-C072-5A7B-7829ECAB8B66}"/>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0A59F14B-7710-DE75-CA97-F09A86F54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5E1E6-A087-6E0E-C165-499650982D3E}"/>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115189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6D73-C8C9-3E15-4DEF-211028F406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01B28F-4061-3FE9-0319-EEA73356B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F88ABD-ED8D-C0D8-A321-AA7BAA4C09D6}"/>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2B6F91C1-0CD4-C00C-A2FB-66FF49880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28A30-2271-D1DF-4978-0BC8DC11DB8F}"/>
              </a:ext>
            </a:extLst>
          </p:cNvPr>
          <p:cNvSpPr>
            <a:spLocks noGrp="1"/>
          </p:cNvSpPr>
          <p:nvPr>
            <p:ph type="sldNum" sz="quarter" idx="12"/>
          </p:nvPr>
        </p:nvSpPr>
        <p:spPr/>
        <p:txBody>
          <a:bodyPr/>
          <a:lstStyle/>
          <a:p>
            <a:fld id="{5E3F736D-9658-7146-9911-55A92CD179E0}" type="slidenum">
              <a:rPr lang="en-US" smtClean="0"/>
              <a:t>‹#›</a:t>
            </a:fld>
            <a:endParaRPr lang="en-US"/>
          </a:p>
        </p:txBody>
      </p:sp>
      <p:pic>
        <p:nvPicPr>
          <p:cNvPr id="7" name="Picture 6">
            <a:extLst>
              <a:ext uri="{FF2B5EF4-FFF2-40B4-BE49-F238E27FC236}">
                <a16:creationId xmlns:a16="http://schemas.microsoft.com/office/drawing/2014/main" id="{8908C0CC-7492-F8BD-ACFA-366ED9AEF3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8" y="1"/>
            <a:ext cx="12195614" cy="6858000"/>
          </a:xfrm>
          <a:prstGeom prst="rect">
            <a:avLst/>
          </a:prstGeom>
        </p:spPr>
      </p:pic>
    </p:spTree>
    <p:extLst>
      <p:ext uri="{BB962C8B-B14F-4D97-AF65-F5344CB8AC3E}">
        <p14:creationId xmlns:p14="http://schemas.microsoft.com/office/powerpoint/2010/main" val="524566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E7B0-99FD-C1A8-0600-3626BEBEE2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D12935B-BE46-F6AE-F99D-78850EDDF8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017A2E-F411-60E2-512B-B6537DA2D1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693DFAF-CE65-84D3-5542-F7B97989FB28}"/>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6" name="Footer Placeholder 5">
            <a:extLst>
              <a:ext uri="{FF2B5EF4-FFF2-40B4-BE49-F238E27FC236}">
                <a16:creationId xmlns:a16="http://schemas.microsoft.com/office/drawing/2014/main" id="{5198765E-0081-F7ED-FE88-8A1743CAD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5DC90-CAAD-7A7A-F07A-4AB8D977605C}"/>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206676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993D-E8A4-7F19-A77D-0380980DED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A0D21B3-641D-DD28-00E3-B7EC011F4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6CC3C5-55C6-5B0A-CF95-8C950D95A7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D79A801-373C-A72A-C283-70A4563AC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135F94-F33C-D035-DFC1-63941B951C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CDFA424-A33F-3B77-ABAC-6BC31A8D6E8C}"/>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8" name="Footer Placeholder 7">
            <a:extLst>
              <a:ext uri="{FF2B5EF4-FFF2-40B4-BE49-F238E27FC236}">
                <a16:creationId xmlns:a16="http://schemas.microsoft.com/office/drawing/2014/main" id="{7FC74D96-8F30-A027-FE7D-7B3060AAE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E014EC-CC88-CD47-3E6C-0E1D0E0B91AD}"/>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1559565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B2BB-3083-C6F8-F306-3CC729D82A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8025FD-C1C8-F885-C762-E684AF81C18B}"/>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4" name="Footer Placeholder 3">
            <a:extLst>
              <a:ext uri="{FF2B5EF4-FFF2-40B4-BE49-F238E27FC236}">
                <a16:creationId xmlns:a16="http://schemas.microsoft.com/office/drawing/2014/main" id="{6B170E5D-81F9-526A-E720-C21760756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A1CA4-0F3E-2653-2556-3898FDDCB9D8}"/>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206143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7D889-ABA9-C16D-0766-5E39E2EA0E0A}"/>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3" name="Footer Placeholder 2">
            <a:extLst>
              <a:ext uri="{FF2B5EF4-FFF2-40B4-BE49-F238E27FC236}">
                <a16:creationId xmlns:a16="http://schemas.microsoft.com/office/drawing/2014/main" id="{DCB9A585-A214-963E-5E1D-3F91853DD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EE10D2-A80E-76AE-5531-1B8DF4E29BC0}"/>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3010657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94D-A615-722D-B135-75DC2CF3CD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FCC6D1-1921-795C-7D1E-BACA6E0E4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27EB468-82DD-E63A-69CC-6F38C79C5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967DAE-1FF7-56B2-D54B-D609E24969AE}"/>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6" name="Footer Placeholder 5">
            <a:extLst>
              <a:ext uri="{FF2B5EF4-FFF2-40B4-BE49-F238E27FC236}">
                <a16:creationId xmlns:a16="http://schemas.microsoft.com/office/drawing/2014/main" id="{4CE51EBE-E5A0-D160-F1F8-9E72035437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92AAA-4022-F852-1B08-73D26FE93C7F}"/>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3190301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EB7F-C0C8-873F-4B4C-BC34FB6152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DDF43A-64DB-9460-9DBF-75630561D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235CB2-A530-7CB4-524E-821B8FB9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5436C0-9A3F-A0F1-C67D-E2AF5B76A8C2}"/>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6" name="Footer Placeholder 5">
            <a:extLst>
              <a:ext uri="{FF2B5EF4-FFF2-40B4-BE49-F238E27FC236}">
                <a16:creationId xmlns:a16="http://schemas.microsoft.com/office/drawing/2014/main" id="{8A805C21-1E4D-38AB-9CA5-DF0EB9087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E8B7B-383B-BB31-322B-C5350156E76B}"/>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3390791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1D1-91DF-BE91-5EF2-92AA3BAF7F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003E5E2-76BE-DE2F-E18A-4E2A1DE0A7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0B8D74-0BD5-29A2-48AB-33FDCFCFBF72}"/>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E8982F85-F588-D9D2-C4ED-8B6B62821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58A28-B31C-685D-2BF8-DA081C519DCE}"/>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2505456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1552E-45CB-584D-FD93-0F3C7C2C88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FB6BCF-FC2F-5AF6-AD3C-E7AA3E1069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736AFD-841F-98D4-0B3D-25B0C29D1E39}"/>
              </a:ext>
            </a:extLst>
          </p:cNvPr>
          <p:cNvSpPr>
            <a:spLocks noGrp="1"/>
          </p:cNvSpPr>
          <p:nvPr>
            <p:ph type="dt" sz="half" idx="10"/>
          </p:nvPr>
        </p:nvSpPr>
        <p:spPr/>
        <p:txBody>
          <a:body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B083C054-E213-B835-ED71-0A43DDE54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5F817-385F-EBB2-597E-BA163EF06535}"/>
              </a:ext>
            </a:extLst>
          </p:cNvPr>
          <p:cNvSpPr>
            <a:spLocks noGrp="1"/>
          </p:cNvSpPr>
          <p:nvPr>
            <p:ph type="sldNum" sz="quarter" idx="12"/>
          </p:nvPr>
        </p:nvSpPr>
        <p:spPr/>
        <p:txBody>
          <a:bodyPr/>
          <a:lstStyle/>
          <a:p>
            <a:fld id="{F9D9DE7E-2FCE-0648-A434-780C8D91A7D1}" type="slidenum">
              <a:rPr lang="en-US" smtClean="0"/>
              <a:t>‹#›</a:t>
            </a:fld>
            <a:endParaRPr lang="en-US"/>
          </a:p>
        </p:txBody>
      </p:sp>
    </p:spTree>
    <p:extLst>
      <p:ext uri="{BB962C8B-B14F-4D97-AF65-F5344CB8AC3E}">
        <p14:creationId xmlns:p14="http://schemas.microsoft.com/office/powerpoint/2010/main" val="3481869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D182-D5D2-3DE6-934F-FC53F5229C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7FE45CA-35BD-8579-D94A-64B25F3F5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5A4FABA-F0F4-3771-FFBD-2A2F78196C59}"/>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FD96B1F4-9613-8782-53ED-11A214DE0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AEAD0-D64D-37C1-323F-2D4A298FB518}"/>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587491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D036-48A3-52BF-10B4-F53E08D058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2A8874-3488-1F48-000C-E17D865BA6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B0A1A6-EEE8-A905-E7FF-40998DFFAB26}"/>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265FF007-9833-E699-7F96-D518A4B92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063C5-D2DD-C75A-B796-D4646B5EFB61}"/>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311056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C888-A6D2-A5B4-349C-C9D172CAE4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72DB27-492B-B87E-A745-3545FE0B87D8}"/>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4" name="Footer Placeholder 3">
            <a:extLst>
              <a:ext uri="{FF2B5EF4-FFF2-40B4-BE49-F238E27FC236}">
                <a16:creationId xmlns:a16="http://schemas.microsoft.com/office/drawing/2014/main" id="{03D3161E-45BA-55F3-B356-733DE56119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2F4D2-8793-EF03-BB42-ECD4B2256586}"/>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2640882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B735-8C37-4F1F-2BFB-73AC4BA979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9C22E7-0F6C-F7B4-1464-A8508B9C95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D7D3D22-088A-F04C-4E12-A6FF2D64E832}"/>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29CA4E99-0CF1-C869-D903-D2B31C011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3FC5F-B502-51AA-7823-494E8FC83B8A}"/>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491363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D267-A9F5-7735-56F4-BA40552E4D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2B2A14-2FC7-3351-93DD-13F410FFE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188E99-7397-C52E-39D1-35E5747C9B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5A7BAE-8276-7193-B915-E8A3CAC638B2}"/>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6" name="Footer Placeholder 5">
            <a:extLst>
              <a:ext uri="{FF2B5EF4-FFF2-40B4-BE49-F238E27FC236}">
                <a16:creationId xmlns:a16="http://schemas.microsoft.com/office/drawing/2014/main" id="{F16A7175-2C61-5804-F70B-BB9A41950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C0F22-5805-7E2F-FD76-6EAF7C30F588}"/>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929782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CAD6-3CC1-C270-E725-C0CB70CAB03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FC19767-7CED-A51D-8A0A-2BDF7A67B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1255B7-466A-C4D6-DB88-236A741B03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0835C0-3E5A-F01C-B649-12BBE5F6E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2A50D4-D976-1929-513C-166C158AAA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E42D4A-84ED-E71C-19D0-7020CB5F1CF2}"/>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8" name="Footer Placeholder 7">
            <a:extLst>
              <a:ext uri="{FF2B5EF4-FFF2-40B4-BE49-F238E27FC236}">
                <a16:creationId xmlns:a16="http://schemas.microsoft.com/office/drawing/2014/main" id="{D706539A-A9D7-F544-1F18-734AC1175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A43716-BC9F-28FA-0340-A2CC610F0948}"/>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395580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319B-A598-D217-8FEA-3294EFCE9D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58C00A3-02CA-D96C-C15A-699E5C4FACE6}"/>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4" name="Footer Placeholder 3">
            <a:extLst>
              <a:ext uri="{FF2B5EF4-FFF2-40B4-BE49-F238E27FC236}">
                <a16:creationId xmlns:a16="http://schemas.microsoft.com/office/drawing/2014/main" id="{84B05CB6-B6F7-6ED0-D8C2-DC5B2182D6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F740C-26F9-9C96-3552-873BD7A2F91C}"/>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026158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2E98D-75C9-70D0-0D55-D12379B3D2E6}"/>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3" name="Footer Placeholder 2">
            <a:extLst>
              <a:ext uri="{FF2B5EF4-FFF2-40B4-BE49-F238E27FC236}">
                <a16:creationId xmlns:a16="http://schemas.microsoft.com/office/drawing/2014/main" id="{F31BF2AC-0EB0-3F51-62A0-9C98794A87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D94C6-C134-BB67-C9E7-9FB4CAFB9FD0}"/>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671202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2A0A-52FB-F8D6-B8F8-999387D786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5911E6-36E5-706E-1102-739F264FC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647C4EE-0A4A-AA24-B215-2A5EF3AC7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E358D5-E74F-6917-62F5-8E716504E993}"/>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6" name="Footer Placeholder 5">
            <a:extLst>
              <a:ext uri="{FF2B5EF4-FFF2-40B4-BE49-F238E27FC236}">
                <a16:creationId xmlns:a16="http://schemas.microsoft.com/office/drawing/2014/main" id="{F827EC77-89D4-168D-C725-715B6C68C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12520-62F3-5ADC-6C10-3288664F1A8C}"/>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605655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4B57-F60B-DF64-0AB1-AF15AF7F97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F880087-61C3-1843-3560-EEEC3C506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116868-3827-2BFE-375C-FC965D5DD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13178F-CD28-47B1-6721-88C5B14F5166}"/>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6" name="Footer Placeholder 5">
            <a:extLst>
              <a:ext uri="{FF2B5EF4-FFF2-40B4-BE49-F238E27FC236}">
                <a16:creationId xmlns:a16="http://schemas.microsoft.com/office/drawing/2014/main" id="{43DB245B-3549-4D39-998A-36508F644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17D74-7751-8EDA-3FB9-F91B36498FF8}"/>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566135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DA45-36CA-DC25-427E-D8F1251719A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5BA58C-1E5D-5A81-C858-A1E0C18D19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C9FFC5-8BC1-488D-4D21-F7C2F7C413C8}"/>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BCA4031E-99F2-F39E-C771-8CB48F5C1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9D8F1-CCC0-9AC1-35E3-485467D3107F}"/>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2469242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702B9-9552-F2D1-BD6D-7631E492C3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83AA5E-F82B-0807-578B-AD78EDFA91A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7AD445-F0A9-300A-55ED-112DA4F1F6FD}"/>
              </a:ext>
            </a:extLst>
          </p:cNvPr>
          <p:cNvSpPr>
            <a:spLocks noGrp="1"/>
          </p:cNvSpPr>
          <p:nvPr>
            <p:ph type="dt" sz="half" idx="10"/>
          </p:nvPr>
        </p:nvSpPr>
        <p:spPr/>
        <p:txBody>
          <a:body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3BFA7697-A150-BFB2-0CCC-46CDE47A6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12AD9-0798-C7FF-1037-080E9FD8102C}"/>
              </a:ext>
            </a:extLst>
          </p:cNvPr>
          <p:cNvSpPr>
            <a:spLocks noGrp="1"/>
          </p:cNvSpPr>
          <p:nvPr>
            <p:ph type="sldNum" sz="quarter" idx="12"/>
          </p:nvPr>
        </p:nvSpPr>
        <p:spPr/>
        <p:txBody>
          <a:bodyPr/>
          <a:lstStyle/>
          <a:p>
            <a:fld id="{EBEF4BCC-8DD5-FF48-B4DE-D7FA10D770BA}" type="slidenum">
              <a:rPr lang="en-US" smtClean="0"/>
              <a:t>‹#›</a:t>
            </a:fld>
            <a:endParaRPr lang="en-US"/>
          </a:p>
        </p:txBody>
      </p:sp>
    </p:spTree>
    <p:extLst>
      <p:ext uri="{BB962C8B-B14F-4D97-AF65-F5344CB8AC3E}">
        <p14:creationId xmlns:p14="http://schemas.microsoft.com/office/powerpoint/2010/main" val="329675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6D73-C8C9-3E15-4DEF-211028F406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01B28F-4061-3FE9-0319-EEA73356B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F88ABD-ED8D-C0D8-A321-AA7BAA4C09D6}"/>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2B6F91C1-0CD4-C00C-A2FB-66FF49880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28A30-2271-D1DF-4978-0BC8DC11DB8F}"/>
              </a:ext>
            </a:extLst>
          </p:cNvPr>
          <p:cNvSpPr>
            <a:spLocks noGrp="1"/>
          </p:cNvSpPr>
          <p:nvPr>
            <p:ph type="sldNum" sz="quarter" idx="12"/>
          </p:nvPr>
        </p:nvSpPr>
        <p:spPr/>
        <p:txBody>
          <a:bodyPr/>
          <a:lstStyle/>
          <a:p>
            <a:fld id="{5E3F736D-9658-7146-9911-55A92CD179E0}" type="slidenum">
              <a:rPr lang="en-US" smtClean="0"/>
              <a:t>‹#›</a:t>
            </a:fld>
            <a:endParaRPr lang="en-US"/>
          </a:p>
        </p:txBody>
      </p:sp>
      <p:pic>
        <p:nvPicPr>
          <p:cNvPr id="7" name="Picture 6">
            <a:extLst>
              <a:ext uri="{FF2B5EF4-FFF2-40B4-BE49-F238E27FC236}">
                <a16:creationId xmlns:a16="http://schemas.microsoft.com/office/drawing/2014/main" id="{8908C0CC-7492-F8BD-ACFA-366ED9AEF3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8" y="1"/>
            <a:ext cx="12195614" cy="6858000"/>
          </a:xfrm>
          <a:prstGeom prst="rect">
            <a:avLst/>
          </a:prstGeom>
        </p:spPr>
      </p:pic>
    </p:spTree>
    <p:extLst>
      <p:ext uri="{BB962C8B-B14F-4D97-AF65-F5344CB8AC3E}">
        <p14:creationId xmlns:p14="http://schemas.microsoft.com/office/powerpoint/2010/main" val="258289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517C-778C-613B-E06D-0E91662F1B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451483-7CB1-901D-BF23-78C8585BE0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742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2883-B1CF-458F-AC5A-BF8D47C2FA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438BB60-8D11-C0D8-AA7B-E4B1A7201F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9C0EB8-110B-6C94-373A-25E8407A3E5C}"/>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C67B6CC8-329A-920E-EDEA-1AC5E18D3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1A279-A884-8402-569D-0F5E03A46305}"/>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270842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2BC1-2087-4FAC-3533-FD9F804F77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FD0438-CC30-2116-A7D2-0F24F8E1E3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F17504A-5A57-AC92-6226-E02EF0E12B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6885673-C928-B0CA-3E86-60BD413C4293}"/>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6" name="Footer Placeholder 5">
            <a:extLst>
              <a:ext uri="{FF2B5EF4-FFF2-40B4-BE49-F238E27FC236}">
                <a16:creationId xmlns:a16="http://schemas.microsoft.com/office/drawing/2014/main" id="{0C014721-111A-379A-4A07-B53D46D99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E8CE7-E4B4-1DAD-7815-3A8BAE004AB8}"/>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61713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20A8-B6A7-8E16-C2D7-034B37C5F2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ED4C46-4F97-C967-1126-F2EA3E4E8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01DE49-876C-CEC6-04CD-F5A44BF650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BD7DB1-1335-DA44-5AEC-30E0EF52B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0C2491-88C3-C1C0-F273-83D378213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08CDB39-D280-0D3A-9460-A751227FE3E6}"/>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8" name="Footer Placeholder 7">
            <a:extLst>
              <a:ext uri="{FF2B5EF4-FFF2-40B4-BE49-F238E27FC236}">
                <a16:creationId xmlns:a16="http://schemas.microsoft.com/office/drawing/2014/main" id="{11F865E5-931E-C1EB-7E18-C507CCDBCF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A8A477-33DC-D812-395E-9CC1A8E41080}"/>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295621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9C45-BEF0-AA7E-6EBB-7327E7ADC381}"/>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E52F055B-8455-84BA-C480-646A727C5570}"/>
              </a:ext>
            </a:extLst>
          </p:cNvPr>
          <p:cNvSpPr>
            <a:spLocks noGrp="1"/>
          </p:cNvSpPr>
          <p:nvPr>
            <p:ph type="dt" sz="half" idx="10"/>
          </p:nvPr>
        </p:nvSpPr>
        <p:spPr/>
        <p:txBody>
          <a:bodyPr/>
          <a:lstStyle/>
          <a:p>
            <a:fld id="{158DE915-8149-4541-B560-C500FE101A15}" type="datetimeFigureOut">
              <a:rPr lang="en-US" smtClean="0"/>
              <a:t>1/15/2026</a:t>
            </a:fld>
            <a:endParaRPr lang="en-US"/>
          </a:p>
        </p:txBody>
      </p:sp>
      <p:sp>
        <p:nvSpPr>
          <p:cNvPr id="4" name="Footer Placeholder 3">
            <a:extLst>
              <a:ext uri="{FF2B5EF4-FFF2-40B4-BE49-F238E27FC236}">
                <a16:creationId xmlns:a16="http://schemas.microsoft.com/office/drawing/2014/main" id="{B819F2BC-086B-FF6D-106C-008A49471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89D86-73BB-CD1B-9931-0512BB214FF9}"/>
              </a:ext>
            </a:extLst>
          </p:cNvPr>
          <p:cNvSpPr>
            <a:spLocks noGrp="1"/>
          </p:cNvSpPr>
          <p:nvPr>
            <p:ph type="sldNum" sz="quarter" idx="12"/>
          </p:nvPr>
        </p:nvSpPr>
        <p:spPr/>
        <p:txBody>
          <a:bodyPr/>
          <a:lstStyle/>
          <a:p>
            <a:fld id="{5E3F736D-9658-7146-9911-55A92CD179E0}" type="slidenum">
              <a:rPr lang="en-US" smtClean="0"/>
              <a:t>‹#›</a:t>
            </a:fld>
            <a:endParaRPr lang="en-US"/>
          </a:p>
        </p:txBody>
      </p:sp>
    </p:spTree>
    <p:extLst>
      <p:ext uri="{BB962C8B-B14F-4D97-AF65-F5344CB8AC3E}">
        <p14:creationId xmlns:p14="http://schemas.microsoft.com/office/powerpoint/2010/main" val="163178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AD307-9893-1D8F-0AB3-BA21715C4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DD4224-C968-5222-26CC-1CDA77933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DBC858-BC2D-FAFD-DD55-F30A0E5C87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8DE915-8149-4541-B560-C500FE101A15}" type="datetimeFigureOut">
              <a:rPr lang="en-US" smtClean="0"/>
              <a:t>1/15/2026</a:t>
            </a:fld>
            <a:endParaRPr lang="en-US"/>
          </a:p>
        </p:txBody>
      </p:sp>
      <p:sp>
        <p:nvSpPr>
          <p:cNvPr id="5" name="Footer Placeholder 4">
            <a:extLst>
              <a:ext uri="{FF2B5EF4-FFF2-40B4-BE49-F238E27FC236}">
                <a16:creationId xmlns:a16="http://schemas.microsoft.com/office/drawing/2014/main" id="{A163BF46-C1AF-1C23-10DE-6BB337058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FC208F-5C30-CCAC-6A81-F4FFE8B1D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3F736D-9658-7146-9911-55A92CD179E0}" type="slidenum">
              <a:rPr lang="en-US" smtClean="0"/>
              <a:t>‹#›</a:t>
            </a:fld>
            <a:endParaRPr lang="en-US"/>
          </a:p>
        </p:txBody>
      </p:sp>
      <p:pic>
        <p:nvPicPr>
          <p:cNvPr id="7" name="Picture 6">
            <a:extLst>
              <a:ext uri="{FF2B5EF4-FFF2-40B4-BE49-F238E27FC236}">
                <a16:creationId xmlns:a16="http://schemas.microsoft.com/office/drawing/2014/main" id="{9DB20320-6AED-ACC5-C0B1-4D3CADE8D978}"/>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808" y="1"/>
            <a:ext cx="12195614" cy="6858000"/>
          </a:xfrm>
          <a:prstGeom prst="rect">
            <a:avLst/>
          </a:prstGeom>
        </p:spPr>
      </p:pic>
    </p:spTree>
    <p:extLst>
      <p:ext uri="{BB962C8B-B14F-4D97-AF65-F5344CB8AC3E}">
        <p14:creationId xmlns:p14="http://schemas.microsoft.com/office/powerpoint/2010/main" val="1463131766"/>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86" r:id="rId3"/>
    <p:sldLayoutId id="2147483685" r:id="rId4"/>
    <p:sldLayoutId id="2147483650" r:id="rId5"/>
    <p:sldLayoutId id="2147483651" r:id="rId6"/>
    <p:sldLayoutId id="2147483652" r:id="rId7"/>
    <p:sldLayoutId id="2147483653" r:id="rId8"/>
    <p:sldLayoutId id="2147483654" r:id="rId9"/>
    <p:sldLayoutId id="2147483688" r:id="rId10"/>
    <p:sldLayoutId id="2147483655" r:id="rId11"/>
    <p:sldLayoutId id="2147483656" r:id="rId12"/>
    <p:sldLayoutId id="2147483657" r:id="rId13"/>
    <p:sldLayoutId id="2147483658" r:id="rId14"/>
    <p:sldLayoutId id="2147483659" r:id="rId15"/>
    <p:sldLayoutId id="214748366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0A740-2CD3-0F80-4C85-684055A03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6AACA2-1199-7D69-23D8-A98836635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9923F8-1136-905F-64F9-CD8752E7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3DF686-C2B6-0A4F-BD4E-BEA008B53E91}" type="datetimeFigureOut">
              <a:rPr lang="en-US" smtClean="0"/>
              <a:t>1/15/2026</a:t>
            </a:fld>
            <a:endParaRPr lang="en-US"/>
          </a:p>
        </p:txBody>
      </p:sp>
      <p:sp>
        <p:nvSpPr>
          <p:cNvPr id="5" name="Footer Placeholder 4">
            <a:extLst>
              <a:ext uri="{FF2B5EF4-FFF2-40B4-BE49-F238E27FC236}">
                <a16:creationId xmlns:a16="http://schemas.microsoft.com/office/drawing/2014/main" id="{44DFD36D-F1CE-D4B8-10FA-45A280D9B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0F3103-3E39-759B-B28E-7B1263E73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D9DE7E-2FCE-0648-A434-780C8D91A7D1}" type="slidenum">
              <a:rPr lang="en-US" smtClean="0"/>
              <a:t>‹#›</a:t>
            </a:fld>
            <a:endParaRPr lang="en-US"/>
          </a:p>
        </p:txBody>
      </p:sp>
    </p:spTree>
    <p:extLst>
      <p:ext uri="{BB962C8B-B14F-4D97-AF65-F5344CB8AC3E}">
        <p14:creationId xmlns:p14="http://schemas.microsoft.com/office/powerpoint/2010/main" val="40625484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15C3F0-5246-1B77-3BAE-E7DFF97E9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110CB8E-344B-5459-E258-AEDC21995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8194A9-B10A-A2CF-8F4F-9CE628D7C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53DAB8-E1F9-A34F-A928-D59A4C264098}" type="datetimeFigureOut">
              <a:rPr lang="en-US" smtClean="0"/>
              <a:t>1/15/2026</a:t>
            </a:fld>
            <a:endParaRPr lang="en-US"/>
          </a:p>
        </p:txBody>
      </p:sp>
      <p:sp>
        <p:nvSpPr>
          <p:cNvPr id="5" name="Footer Placeholder 4">
            <a:extLst>
              <a:ext uri="{FF2B5EF4-FFF2-40B4-BE49-F238E27FC236}">
                <a16:creationId xmlns:a16="http://schemas.microsoft.com/office/drawing/2014/main" id="{8E370FA3-56ED-71D7-C838-F22FC7437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969D08-856A-3535-09AC-EB1EBC86B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EF4BCC-8DD5-FF48-B4DE-D7FA10D770BA}" type="slidenum">
              <a:rPr lang="en-US" smtClean="0"/>
              <a:t>‹#›</a:t>
            </a:fld>
            <a:endParaRPr lang="en-US"/>
          </a:p>
        </p:txBody>
      </p:sp>
    </p:spTree>
    <p:extLst>
      <p:ext uri="{BB962C8B-B14F-4D97-AF65-F5344CB8AC3E}">
        <p14:creationId xmlns:p14="http://schemas.microsoft.com/office/powerpoint/2010/main" val="3584084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cor.org.uk/interactive-reports/national-adult-cardiac-surgery-audit-nacsa"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28E4-C1FF-998D-4079-4C801ABDC1E8}"/>
              </a:ext>
            </a:extLst>
          </p:cNvPr>
          <p:cNvSpPr>
            <a:spLocks noGrp="1"/>
          </p:cNvSpPr>
          <p:nvPr>
            <p:ph type="ctr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Cardiac Surgery – what we do, how we do it and how we deliver quality assurance – UK and in Belfast</a:t>
            </a:r>
          </a:p>
        </p:txBody>
      </p:sp>
      <p:sp>
        <p:nvSpPr>
          <p:cNvPr id="3" name="Subtitle 2">
            <a:extLst>
              <a:ext uri="{FF2B5EF4-FFF2-40B4-BE49-F238E27FC236}">
                <a16:creationId xmlns:a16="http://schemas.microsoft.com/office/drawing/2014/main" id="{87AE40D9-762F-052D-A8E4-F2F0924F5D97}"/>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Peter Braidley</a:t>
            </a:r>
          </a:p>
          <a:p>
            <a:r>
              <a:rPr lang="en-US" dirty="0">
                <a:latin typeface="Arial" panose="020B0604020202020204" pitchFamily="34" charset="0"/>
                <a:cs typeface="Arial" panose="020B0604020202020204" pitchFamily="34" charset="0"/>
              </a:rPr>
              <a:t>Cardiac Surgeon STHFT</a:t>
            </a:r>
          </a:p>
          <a:p>
            <a:r>
              <a:rPr lang="en-US" dirty="0">
                <a:latin typeface="Arial" panose="020B0604020202020204" pitchFamily="34" charset="0"/>
                <a:cs typeface="Arial" panose="020B0604020202020204" pitchFamily="34" charset="0"/>
              </a:rPr>
              <a:t>Clinical Director BHSCT</a:t>
            </a:r>
          </a:p>
          <a:p>
            <a:endParaRPr lang="en-US" dirty="0"/>
          </a:p>
        </p:txBody>
      </p:sp>
    </p:spTree>
    <p:extLst>
      <p:ext uri="{BB962C8B-B14F-4D97-AF65-F5344CB8AC3E}">
        <p14:creationId xmlns:p14="http://schemas.microsoft.com/office/powerpoint/2010/main" val="195078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F89C-FDDF-51B1-F2BA-F6545F149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963FB-6424-7239-5B3C-700074B0C902}"/>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Cardiac data collection in Belfast</a:t>
            </a:r>
          </a:p>
        </p:txBody>
      </p:sp>
      <p:sp>
        <p:nvSpPr>
          <p:cNvPr id="3" name="Content Placeholder 2">
            <a:extLst>
              <a:ext uri="{FF2B5EF4-FFF2-40B4-BE49-F238E27FC236}">
                <a16:creationId xmlns:a16="http://schemas.microsoft.com/office/drawing/2014/main" id="{459597AB-831A-3A76-702E-E31D87B1654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Mature well organized system</a:t>
            </a:r>
          </a:p>
          <a:p>
            <a:r>
              <a:rPr lang="en-US" dirty="0">
                <a:latin typeface="Arial" panose="020B0604020202020204" pitchFamily="34" charset="0"/>
                <a:cs typeface="Arial" panose="020B0604020202020204" pitchFamily="34" charset="0"/>
              </a:rPr>
              <a:t>Incorporated into EPIC EPR</a:t>
            </a:r>
          </a:p>
          <a:p>
            <a:r>
              <a:rPr lang="en-US" dirty="0">
                <a:latin typeface="Arial" panose="020B0604020202020204" pitchFamily="34" charset="0"/>
                <a:cs typeface="Arial" panose="020B0604020202020204" pitchFamily="34" charset="0"/>
              </a:rPr>
              <a:t>Usually the registrar in theatre enters the data into the database</a:t>
            </a:r>
          </a:p>
          <a:p>
            <a:r>
              <a:rPr lang="en-US" dirty="0">
                <a:latin typeface="Arial" panose="020B0604020202020204" pitchFamily="34" charset="0"/>
                <a:cs typeface="Arial" panose="020B0604020202020204" pitchFamily="34" charset="0"/>
              </a:rPr>
              <a:t>Downloads into cardiac database managers system</a:t>
            </a:r>
          </a:p>
          <a:p>
            <a:r>
              <a:rPr lang="en-US" dirty="0">
                <a:latin typeface="Arial" panose="020B0604020202020204" pitchFamily="34" charset="0"/>
                <a:cs typeface="Arial" panose="020B0604020202020204" pitchFamily="34" charset="0"/>
              </a:rPr>
              <a:t>Post op complications and other data entered into system by ward team and database manager</a:t>
            </a:r>
          </a:p>
          <a:p>
            <a:r>
              <a:rPr lang="en-US" dirty="0">
                <a:latin typeface="Arial" panose="020B0604020202020204" pitchFamily="34" charset="0"/>
                <a:cs typeface="Arial" panose="020B0604020202020204" pitchFamily="34" charset="0"/>
              </a:rPr>
              <a:t>Database manager cross checks as much as possible </a:t>
            </a:r>
          </a:p>
          <a:p>
            <a:r>
              <a:rPr lang="en-US" dirty="0">
                <a:latin typeface="Arial" panose="020B0604020202020204" pitchFamily="34" charset="0"/>
                <a:cs typeface="Arial" panose="020B0604020202020204" pitchFamily="34" charset="0"/>
              </a:rPr>
              <a:t>Downloads data into NICOR</a:t>
            </a:r>
          </a:p>
        </p:txBody>
      </p:sp>
      <p:pic>
        <p:nvPicPr>
          <p:cNvPr id="5" name="Graphic 4" descr="Alarm Ringing with solid fill">
            <a:extLst>
              <a:ext uri="{FF2B5EF4-FFF2-40B4-BE49-F238E27FC236}">
                <a16:creationId xmlns:a16="http://schemas.microsoft.com/office/drawing/2014/main" id="{7609B145-A87D-99D9-B93A-675C280497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7453" y="4511842"/>
            <a:ext cx="914400" cy="914400"/>
          </a:xfrm>
          <a:prstGeom prst="rect">
            <a:avLst/>
          </a:prstGeom>
        </p:spPr>
      </p:pic>
    </p:spTree>
    <p:extLst>
      <p:ext uri="{BB962C8B-B14F-4D97-AF65-F5344CB8AC3E}">
        <p14:creationId xmlns:p14="http://schemas.microsoft.com/office/powerpoint/2010/main" val="425939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9C37-3C93-E841-A049-57B77373F950}"/>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Things don’t always go to plan………</a:t>
            </a:r>
          </a:p>
        </p:txBody>
      </p:sp>
      <p:pic>
        <p:nvPicPr>
          <p:cNvPr id="8" name="Picture 7" descr="Two cars parked outside a building. &#10;&#10;There is a sign stating &quot;maximum clearance 3 metres.&quot;&#10;&#10;">
            <a:extLst>
              <a:ext uri="{FF2B5EF4-FFF2-40B4-BE49-F238E27FC236}">
                <a16:creationId xmlns:a16="http://schemas.microsoft.com/office/drawing/2014/main" id="{8A70969D-884F-1F44-BB6F-A4368C7F85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4252" y="1690688"/>
            <a:ext cx="3537347" cy="4716462"/>
          </a:xfrm>
          <a:prstGeom prst="rect">
            <a:avLst/>
          </a:prstGeom>
        </p:spPr>
      </p:pic>
      <p:sp>
        <p:nvSpPr>
          <p:cNvPr id="3" name="Footer Placeholder 2">
            <a:extLst>
              <a:ext uri="{FF2B5EF4-FFF2-40B4-BE49-F238E27FC236}">
                <a16:creationId xmlns:a16="http://schemas.microsoft.com/office/drawing/2014/main" id="{0699CD4D-3258-5A4E-BF69-7DB6176433AD}"/>
              </a:ext>
            </a:extLst>
          </p:cNvPr>
          <p:cNvSpPr>
            <a:spLocks noGrp="1"/>
          </p:cNvSpPr>
          <p:nvPr>
            <p:ph type="ftr" sz="quarter" idx="11"/>
          </p:nvPr>
        </p:nvSpPr>
        <p:spPr/>
        <p:txBody>
          <a:bodyPr/>
          <a:lstStyle/>
          <a:p>
            <a:r>
              <a:rPr lang="en-US"/>
              <a:t>SCTS 2022</a:t>
            </a:r>
          </a:p>
        </p:txBody>
      </p:sp>
    </p:spTree>
    <p:extLst>
      <p:ext uri="{BB962C8B-B14F-4D97-AF65-F5344CB8AC3E}">
        <p14:creationId xmlns:p14="http://schemas.microsoft.com/office/powerpoint/2010/main" val="334348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9C37-3C93-E841-A049-57B77373F950}"/>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Things don’t always go to plan………</a:t>
            </a:r>
          </a:p>
        </p:txBody>
      </p:sp>
      <p:pic>
        <p:nvPicPr>
          <p:cNvPr id="8" name="Picture 7" descr="Two cars parked outside a building. &#10;&#10;There is a sign stating &quot;maximum clearance 3 metres.&quot;&#10;&#10;">
            <a:extLst>
              <a:ext uri="{FF2B5EF4-FFF2-40B4-BE49-F238E27FC236}">
                <a16:creationId xmlns:a16="http://schemas.microsoft.com/office/drawing/2014/main" id="{8A70969D-884F-1F44-BB6F-A4368C7F85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4252" y="1690688"/>
            <a:ext cx="3537347" cy="4716462"/>
          </a:xfrm>
          <a:prstGeom prst="rect">
            <a:avLst/>
          </a:prstGeom>
        </p:spPr>
      </p:pic>
      <p:pic>
        <p:nvPicPr>
          <p:cNvPr id="6" name="Picture 5" descr="A double decker bus that has crashed into a metal shelter structure outside a hospital. The bus is damaged at the front and the metal structure has been damaged.">
            <a:extLst>
              <a:ext uri="{FF2B5EF4-FFF2-40B4-BE49-F238E27FC236}">
                <a16:creationId xmlns:a16="http://schemas.microsoft.com/office/drawing/2014/main" id="{96F6C475-2E59-E44A-A20E-0DD7E88E0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041" y="1690688"/>
            <a:ext cx="3690707" cy="4716462"/>
          </a:xfrm>
          <a:prstGeom prst="rect">
            <a:avLst/>
          </a:prstGeom>
        </p:spPr>
      </p:pic>
      <p:sp>
        <p:nvSpPr>
          <p:cNvPr id="3" name="Footer Placeholder 2">
            <a:extLst>
              <a:ext uri="{FF2B5EF4-FFF2-40B4-BE49-F238E27FC236}">
                <a16:creationId xmlns:a16="http://schemas.microsoft.com/office/drawing/2014/main" id="{0699CD4D-3258-5A4E-BF69-7DB6176433AD}"/>
              </a:ext>
            </a:extLst>
          </p:cNvPr>
          <p:cNvSpPr>
            <a:spLocks noGrp="1"/>
          </p:cNvSpPr>
          <p:nvPr>
            <p:ph type="ftr" sz="quarter" idx="11"/>
          </p:nvPr>
        </p:nvSpPr>
        <p:spPr/>
        <p:txBody>
          <a:bodyPr/>
          <a:lstStyle/>
          <a:p>
            <a:r>
              <a:rPr lang="en-US"/>
              <a:t>SCTS 2022</a:t>
            </a:r>
          </a:p>
        </p:txBody>
      </p:sp>
    </p:spTree>
    <p:extLst>
      <p:ext uri="{BB962C8B-B14F-4D97-AF65-F5344CB8AC3E}">
        <p14:creationId xmlns:p14="http://schemas.microsoft.com/office/powerpoint/2010/main" val="281458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8C6A-1877-9FC9-AC21-931E2BB18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58296-C99C-BCB4-A2DC-3AA9AFB3D668}"/>
              </a:ext>
            </a:extLst>
          </p:cNvPr>
          <p:cNvSpPr>
            <a:spLocks noGrp="1"/>
          </p:cNvSpPr>
          <p:nvPr>
            <p:ph type="title"/>
          </p:nvPr>
        </p:nvSpPr>
        <p:spPr>
          <a:xfrm>
            <a:off x="838200" y="365125"/>
            <a:ext cx="10729686" cy="1325563"/>
          </a:xfrm>
        </p:spPr>
        <p:txBody>
          <a:bodyPr>
            <a:normAutofit/>
          </a:bodyPr>
          <a:lstStyle/>
          <a:p>
            <a:r>
              <a:rPr lang="en-US" sz="4000" b="1" dirty="0">
                <a:solidFill>
                  <a:srgbClr val="7030A0"/>
                </a:solidFill>
                <a:latin typeface="Arial" panose="020B0604020202020204" pitchFamily="34" charset="0"/>
                <a:cs typeface="Arial" panose="020B0604020202020204" pitchFamily="34" charset="0"/>
              </a:rPr>
              <a:t>Risk</a:t>
            </a:r>
          </a:p>
        </p:txBody>
      </p:sp>
      <p:sp>
        <p:nvSpPr>
          <p:cNvPr id="3" name="Content Placeholder 2">
            <a:extLst>
              <a:ext uri="{FF2B5EF4-FFF2-40B4-BE49-F238E27FC236}">
                <a16:creationId xmlns:a16="http://schemas.microsoft.com/office/drawing/2014/main" id="{55D2EB14-96D4-1CAA-CFE4-97FFE830AC0F}"/>
              </a:ext>
            </a:extLst>
          </p:cNvPr>
          <p:cNvSpPr>
            <a:spLocks noGrp="1"/>
          </p:cNvSpPr>
          <p:nvPr>
            <p:ph idx="1"/>
          </p:nvPr>
        </p:nvSpPr>
        <p:spPr>
          <a:xfrm>
            <a:off x="838200" y="3144252"/>
            <a:ext cx="10515600" cy="569495"/>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“The uncertainty that something may result in loss, harm or injury”</a:t>
            </a: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73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D186-F575-571A-0707-18DA94671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6F805-3C59-44B8-C9A0-687CC06F46B2}"/>
              </a:ext>
            </a:extLst>
          </p:cNvPr>
          <p:cNvSpPr>
            <a:spLocks noGrp="1"/>
          </p:cNvSpPr>
          <p:nvPr>
            <p:ph type="title"/>
          </p:nvPr>
        </p:nvSpPr>
        <p:spPr>
          <a:xfrm>
            <a:off x="838200" y="365125"/>
            <a:ext cx="10729686" cy="1325563"/>
          </a:xfrm>
        </p:spPr>
        <p:txBody>
          <a:bodyPr>
            <a:normAutofit/>
          </a:bodyPr>
          <a:lstStyle/>
          <a:p>
            <a:r>
              <a:rPr lang="en-US" sz="4000" b="1" dirty="0">
                <a:solidFill>
                  <a:srgbClr val="7030A0"/>
                </a:solidFill>
                <a:latin typeface="Arial" panose="020B0604020202020204" pitchFamily="34" charset="0"/>
                <a:cs typeface="Arial" panose="020B0604020202020204" pitchFamily="34" charset="0"/>
              </a:rPr>
              <a:t>Risk</a:t>
            </a:r>
          </a:p>
        </p:txBody>
      </p:sp>
      <p:sp>
        <p:nvSpPr>
          <p:cNvPr id="3" name="Content Placeholder 2">
            <a:extLst>
              <a:ext uri="{FF2B5EF4-FFF2-40B4-BE49-F238E27FC236}">
                <a16:creationId xmlns:a16="http://schemas.microsoft.com/office/drawing/2014/main" id="{03358B86-5E3D-DB0A-ABD5-34413FE003D6}"/>
              </a:ext>
            </a:extLst>
          </p:cNvPr>
          <p:cNvSpPr>
            <a:spLocks noGrp="1"/>
          </p:cNvSpPr>
          <p:nvPr>
            <p:ph idx="1"/>
          </p:nvPr>
        </p:nvSpPr>
        <p:spPr>
          <a:xfrm>
            <a:off x="838200" y="1464677"/>
            <a:ext cx="10515600" cy="4351338"/>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“The uncertainty that something may result in loss, harm or injury”</a:t>
            </a:r>
          </a:p>
          <a:p>
            <a:r>
              <a:rPr lang="en-US" dirty="0">
                <a:latin typeface="Arial" panose="020B0604020202020204" pitchFamily="34" charset="0"/>
                <a:cs typeface="Arial" panose="020B0604020202020204" pitchFamily="34" charset="0"/>
              </a:rPr>
              <a:t>Risk is relative, personal and contextual</a:t>
            </a:r>
          </a:p>
          <a:p>
            <a:r>
              <a:rPr lang="en-US" dirty="0">
                <a:latin typeface="Arial" panose="020B0604020202020204" pitchFamily="34" charset="0"/>
                <a:cs typeface="Arial" panose="020B0604020202020204" pitchFamily="34" charset="0"/>
              </a:rPr>
              <a:t>Individual patient factors</a:t>
            </a:r>
          </a:p>
          <a:p>
            <a:r>
              <a:rPr lang="en-US" dirty="0">
                <a:latin typeface="Arial" panose="020B0604020202020204" pitchFamily="34" charset="0"/>
                <a:cs typeface="Arial" panose="020B0604020202020204" pitchFamily="34" charset="0"/>
              </a:rPr>
              <a:t>System factors</a:t>
            </a:r>
          </a:p>
          <a:p>
            <a:r>
              <a:rPr lang="en-US" dirty="0">
                <a:latin typeface="Arial" panose="020B0604020202020204" pitchFamily="34" charset="0"/>
                <a:cs typeface="Arial" panose="020B0604020202020204" pitchFamily="34" charset="0"/>
              </a:rPr>
              <a:t>Operative factors</a:t>
            </a:r>
          </a:p>
          <a:p>
            <a:r>
              <a:rPr lang="en-US" dirty="0">
                <a:latin typeface="Arial" panose="020B0604020202020204" pitchFamily="34" charset="0"/>
                <a:cs typeface="Arial" panose="020B0604020202020204" pitchFamily="34" charset="0"/>
              </a:rPr>
              <a:t>The cardiac surgeon’s job is to explain risk</a:t>
            </a:r>
          </a:p>
          <a:p>
            <a:r>
              <a:rPr lang="en-US" dirty="0">
                <a:latin typeface="Arial" panose="020B0604020202020204" pitchFamily="34" charset="0"/>
                <a:cs typeface="Arial" panose="020B0604020202020204" pitchFamily="34" charset="0"/>
              </a:rPr>
              <a:t>The process of selecting and preparing a patient for surgery has to deliver a patient whose risk has been minimized</a:t>
            </a:r>
          </a:p>
          <a:p>
            <a:r>
              <a:rPr lang="en-US" dirty="0">
                <a:latin typeface="Arial" panose="020B0604020202020204" pitchFamily="34" charset="0"/>
                <a:cs typeface="Arial" panose="020B0604020202020204" pitchFamily="34" charset="0"/>
              </a:rPr>
              <a:t>Outcomes monitoring seeks to track variance from </a:t>
            </a:r>
            <a:r>
              <a:rPr lang="en-US" dirty="0" err="1">
                <a:latin typeface="Arial" panose="020B0604020202020204" pitchFamily="34" charset="0"/>
                <a:cs typeface="Arial" panose="020B0604020202020204" pitchFamily="34" charset="0"/>
              </a:rPr>
              <a:t>individualised</a:t>
            </a:r>
            <a:r>
              <a:rPr lang="en-US" dirty="0">
                <a:latin typeface="Arial" panose="020B0604020202020204" pitchFamily="34" charset="0"/>
                <a:cs typeface="Arial" panose="020B0604020202020204" pitchFamily="34" charset="0"/>
              </a:rPr>
              <a:t> risk</a:t>
            </a:r>
          </a:p>
          <a:p>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32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3188-4C28-F52E-7043-5EBF00C961E2}"/>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Risk prediction model – </a:t>
            </a:r>
            <a:r>
              <a:rPr lang="en-US" sz="4000" b="1" dirty="0" err="1">
                <a:solidFill>
                  <a:srgbClr val="7030A0"/>
                </a:solidFill>
                <a:latin typeface="Arial" panose="020B0604020202020204" pitchFamily="34" charset="0"/>
                <a:cs typeface="Arial" panose="020B0604020202020204" pitchFamily="34" charset="0"/>
              </a:rPr>
              <a:t>Euroscore</a:t>
            </a:r>
            <a:r>
              <a:rPr lang="en-US" sz="4000" b="1" dirty="0">
                <a:solidFill>
                  <a:srgbClr val="7030A0"/>
                </a:solidFill>
                <a:latin typeface="Arial" panose="020B0604020202020204" pitchFamily="34" charset="0"/>
                <a:cs typeface="Arial" panose="020B0604020202020204" pitchFamily="34" charset="0"/>
              </a:rPr>
              <a:t> 2</a:t>
            </a:r>
          </a:p>
        </p:txBody>
      </p:sp>
      <p:pic>
        <p:nvPicPr>
          <p:cNvPr id="3" name="Picture 2" descr="Screens screenshot of patient Related Factors page on the Euroscore 2 application.">
            <a:extLst>
              <a:ext uri="{FF2B5EF4-FFF2-40B4-BE49-F238E27FC236}">
                <a16:creationId xmlns:a16="http://schemas.microsoft.com/office/drawing/2014/main" id="{A3EACEFA-8D68-7045-A41F-090E09DBF2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0458" y="1690688"/>
            <a:ext cx="7271084" cy="4607179"/>
          </a:xfrm>
          <a:prstGeom prst="rect">
            <a:avLst/>
          </a:prstGeom>
        </p:spPr>
      </p:pic>
    </p:spTree>
    <p:extLst>
      <p:ext uri="{BB962C8B-B14F-4D97-AF65-F5344CB8AC3E}">
        <p14:creationId xmlns:p14="http://schemas.microsoft.com/office/powerpoint/2010/main" val="21883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7369-6D8F-C5CC-C6A1-880FB73A678A}"/>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Internal monitoring</a:t>
            </a:r>
          </a:p>
        </p:txBody>
      </p:sp>
      <p:sp>
        <p:nvSpPr>
          <p:cNvPr id="3" name="Content Placeholder 2">
            <a:extLst>
              <a:ext uri="{FF2B5EF4-FFF2-40B4-BE49-F238E27FC236}">
                <a16:creationId xmlns:a16="http://schemas.microsoft.com/office/drawing/2014/main" id="{DA72BA7E-8406-C0DD-9F2C-EA0933F6FE81}"/>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CUSUM plots</a:t>
            </a:r>
          </a:p>
          <a:p>
            <a:endParaRPr lang="en-US" dirty="0">
              <a:latin typeface="Arial" panose="020B0604020202020204" pitchFamily="34" charset="0"/>
              <a:cs typeface="Arial" panose="020B0604020202020204" pitchFamily="34" charset="0"/>
            </a:endParaRPr>
          </a:p>
        </p:txBody>
      </p:sp>
      <p:pic>
        <p:nvPicPr>
          <p:cNvPr id="4" name="Picture 3" descr="A graph showing Internal Monitoring of Risk including CUSUM plots.">
            <a:extLst>
              <a:ext uri="{FF2B5EF4-FFF2-40B4-BE49-F238E27FC236}">
                <a16:creationId xmlns:a16="http://schemas.microsoft.com/office/drawing/2014/main" id="{8917A298-B290-6DB9-B2EC-92AA1017C6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3850" y="1989221"/>
            <a:ext cx="6560197" cy="4187742"/>
          </a:xfrm>
          <a:prstGeom prst="rect">
            <a:avLst/>
          </a:prstGeom>
        </p:spPr>
      </p:pic>
    </p:spTree>
    <p:extLst>
      <p:ext uri="{BB962C8B-B14F-4D97-AF65-F5344CB8AC3E}">
        <p14:creationId xmlns:p14="http://schemas.microsoft.com/office/powerpoint/2010/main" val="220975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2806-F906-3A52-1D99-D01C198A413C}"/>
              </a:ext>
            </a:extLst>
          </p:cNvPr>
          <p:cNvSpPr>
            <a:spLocks noGrp="1"/>
          </p:cNvSpPr>
          <p:nvPr>
            <p:ph type="title"/>
          </p:nvPr>
        </p:nvSpPr>
        <p:spPr/>
        <p:txBody>
          <a:bodyPr/>
          <a:lstStyle/>
          <a:p>
            <a:r>
              <a:rPr lang="en-US" b="1" dirty="0">
                <a:solidFill>
                  <a:srgbClr val="7030A0"/>
                </a:solidFill>
                <a:latin typeface="Arial" panose="020B0604020202020204" pitchFamily="34" charset="0"/>
                <a:cs typeface="Arial" panose="020B0604020202020204" pitchFamily="34" charset="0"/>
              </a:rPr>
              <a:t>Validation reports</a:t>
            </a:r>
          </a:p>
        </p:txBody>
      </p:sp>
      <p:pic>
        <p:nvPicPr>
          <p:cNvPr id="3" name="Picture 2" descr="Screenshot of National Adult Cardiac Surgery Audit Registry Hospital Report. The report is for 20222-25 data at Royal Victoria Hospital.&#10;&#10;The document is prepeared by Jiaqiu Wang on the 1st of July, 2025.">
            <a:extLst>
              <a:ext uri="{FF2B5EF4-FFF2-40B4-BE49-F238E27FC236}">
                <a16:creationId xmlns:a16="http://schemas.microsoft.com/office/drawing/2014/main" id="{71F066D7-4760-3553-9A49-AD3DBBEC1B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986873"/>
            <a:ext cx="7772400" cy="4190540"/>
          </a:xfrm>
          <a:prstGeom prst="rect">
            <a:avLst/>
          </a:prstGeom>
        </p:spPr>
      </p:pic>
    </p:spTree>
    <p:extLst>
      <p:ext uri="{BB962C8B-B14F-4D97-AF65-F5344CB8AC3E}">
        <p14:creationId xmlns:p14="http://schemas.microsoft.com/office/powerpoint/2010/main" val="287027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C21B-5E7E-00C8-53A8-1292002D6D7E}"/>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Risk profile unit vs UK</a:t>
            </a:r>
          </a:p>
        </p:txBody>
      </p:sp>
      <p:pic>
        <p:nvPicPr>
          <p:cNvPr id="3" name="Picture 2" descr="A table showing Risk Profile Unit vs UK. The table shows before Imputation, After Imputation, National Average, odds Ratio and P-Value.">
            <a:extLst>
              <a:ext uri="{FF2B5EF4-FFF2-40B4-BE49-F238E27FC236}">
                <a16:creationId xmlns:a16="http://schemas.microsoft.com/office/drawing/2014/main" id="{6DA422A9-C16E-8E6A-9A6B-EB66FF6579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975" y="1705136"/>
            <a:ext cx="9544268" cy="4233701"/>
          </a:xfrm>
          <a:prstGeom prst="rect">
            <a:avLst/>
          </a:prstGeom>
        </p:spPr>
      </p:pic>
    </p:spTree>
    <p:extLst>
      <p:ext uri="{BB962C8B-B14F-4D97-AF65-F5344CB8AC3E}">
        <p14:creationId xmlns:p14="http://schemas.microsoft.com/office/powerpoint/2010/main" val="118459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95E-F9EE-8741-441E-3B1AF72187BA}"/>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Individual surgeon’s plot 22-25</a:t>
            </a:r>
          </a:p>
        </p:txBody>
      </p:sp>
      <p:pic>
        <p:nvPicPr>
          <p:cNvPr id="4" name="Picture 3" descr="A graph showing the Individual surgeon's plot 2022-25.&#10;">
            <a:extLst>
              <a:ext uri="{FF2B5EF4-FFF2-40B4-BE49-F238E27FC236}">
                <a16:creationId xmlns:a16="http://schemas.microsoft.com/office/drawing/2014/main" id="{BE6970A3-8ECE-E1B3-94D9-8EFAC893C9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253" y="1345262"/>
            <a:ext cx="7561559" cy="5397292"/>
          </a:xfrm>
          <a:prstGeom prst="rect">
            <a:avLst/>
          </a:prstGeom>
        </p:spPr>
      </p:pic>
    </p:spTree>
    <p:extLst>
      <p:ext uri="{BB962C8B-B14F-4D97-AF65-F5344CB8AC3E}">
        <p14:creationId xmlns:p14="http://schemas.microsoft.com/office/powerpoint/2010/main" val="29734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olf chasing a rabbit"/>
          <p:cNvPicPr>
            <a:picLocks noChangeAspect="1"/>
          </p:cNvPicPr>
          <p:nvPr/>
        </p:nvPicPr>
        <p:blipFill>
          <a:blip r:embed="rId2"/>
          <a:stretch>
            <a:fillRect/>
          </a:stretch>
        </p:blipFill>
        <p:spPr>
          <a:xfrm>
            <a:off x="2355586" y="1531263"/>
            <a:ext cx="7595413" cy="3871062"/>
          </a:xfrm>
          <a:prstGeom prst="rect">
            <a:avLst/>
          </a:prstGeom>
        </p:spPr>
      </p:pic>
    </p:spTree>
    <p:extLst>
      <p:ext uri="{BB962C8B-B14F-4D97-AF65-F5344CB8AC3E}">
        <p14:creationId xmlns:p14="http://schemas.microsoft.com/office/powerpoint/2010/main" val="196242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the Society of Cardiothoracic Surgery in great Britain and Ireland website.">
            <a:extLst>
              <a:ext uri="{FF2B5EF4-FFF2-40B4-BE49-F238E27FC236}">
                <a16:creationId xmlns:a16="http://schemas.microsoft.com/office/drawing/2014/main" id="{3D6D3696-F9FA-4A5A-CBBF-09D524F5C2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3280" y="401052"/>
            <a:ext cx="7967479" cy="5586951"/>
          </a:xfrm>
          <a:prstGeom prst="rect">
            <a:avLst/>
          </a:prstGeom>
        </p:spPr>
      </p:pic>
    </p:spTree>
    <p:extLst>
      <p:ext uri="{BB962C8B-B14F-4D97-AF65-F5344CB8AC3E}">
        <p14:creationId xmlns:p14="http://schemas.microsoft.com/office/powerpoint/2010/main" val="148409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96B1-17DA-4D70-FB27-DD6CF5C1CF3D}"/>
              </a:ext>
            </a:extLst>
          </p:cNvPr>
          <p:cNvSpPr>
            <a:spLocks noGrp="1"/>
          </p:cNvSpPr>
          <p:nvPr>
            <p:ph type="title"/>
          </p:nvPr>
        </p:nvSpPr>
        <p:spPr>
          <a:xfrm>
            <a:off x="614598" y="365125"/>
            <a:ext cx="3867462" cy="4206875"/>
          </a:xfrm>
        </p:spPr>
        <p:txBody>
          <a:bodyPr/>
          <a:lstStyle/>
          <a:p>
            <a:r>
              <a:rPr lang="en-US" sz="4000" b="1" dirty="0">
                <a:solidFill>
                  <a:srgbClr val="7030A0"/>
                </a:solidFill>
                <a:latin typeface="Arial" panose="020B0604020202020204" pitchFamily="34" charset="0"/>
                <a:cs typeface="Arial" panose="020B0604020202020204" pitchFamily="34" charset="0"/>
              </a:rPr>
              <a:t>SCTS Webpage </a:t>
            </a:r>
            <a:br>
              <a:rPr lang="en-US" dirty="0">
                <a:solidFill>
                  <a:srgbClr val="7030A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Data 22-25</a:t>
            </a:r>
          </a:p>
        </p:txBody>
      </p:sp>
      <p:pic>
        <p:nvPicPr>
          <p:cNvPr id="4" name="Content Placeholder 3" descr="An image showing the SCTS Webpage Data for 2022-2025 at the royal Victoria Hospital. The diagram shows Cardiac Outcome Data.">
            <a:extLst>
              <a:ext uri="{FF2B5EF4-FFF2-40B4-BE49-F238E27FC236}">
                <a16:creationId xmlns:a16="http://schemas.microsoft.com/office/drawing/2014/main" id="{DF23BF28-4CC7-6AB4-0CE5-20108F821D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31961" y="365125"/>
            <a:ext cx="6130361" cy="5811838"/>
          </a:xfrm>
          <a:prstGeom prst="rect">
            <a:avLst/>
          </a:prstGeom>
        </p:spPr>
      </p:pic>
    </p:spTree>
    <p:extLst>
      <p:ext uri="{BB962C8B-B14F-4D97-AF65-F5344CB8AC3E}">
        <p14:creationId xmlns:p14="http://schemas.microsoft.com/office/powerpoint/2010/main" val="161908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A223-FDEF-A5C6-9EA8-F6E1C688A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F2ADE-B97D-C7D9-0AE2-84F9F417E260}"/>
              </a:ext>
            </a:extLst>
          </p:cNvPr>
          <p:cNvSpPr>
            <a:spLocks noGrp="1"/>
          </p:cNvSpPr>
          <p:nvPr>
            <p:ph type="title"/>
          </p:nvPr>
        </p:nvSpPr>
        <p:spPr>
          <a:xfrm>
            <a:off x="614598" y="365125"/>
            <a:ext cx="3867462" cy="4206875"/>
          </a:xfrm>
        </p:spPr>
        <p:txBody>
          <a:bodyPr/>
          <a:lstStyle/>
          <a:p>
            <a:r>
              <a:rPr lang="en-US" sz="4000" b="1" dirty="0">
                <a:solidFill>
                  <a:srgbClr val="7030A0"/>
                </a:solidFill>
                <a:latin typeface="Arial" panose="020B0604020202020204" pitchFamily="34" charset="0"/>
                <a:cs typeface="Arial" panose="020B0604020202020204" pitchFamily="34" charset="0"/>
              </a:rPr>
              <a:t>SCTS Webpage </a:t>
            </a:r>
            <a:br>
              <a:rPr lang="en-US" b="1" dirty="0">
                <a:solidFill>
                  <a:srgbClr val="7030A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Data 22-25</a:t>
            </a:r>
          </a:p>
        </p:txBody>
      </p:sp>
      <p:pic>
        <p:nvPicPr>
          <p:cNvPr id="6" name="Content Placeholder 3" descr="An image showing SCTS Webpage Data 2022-2025. The image shows Quality Assurance Survey. &#10;&#10;The diagram shows Cardiac Audit Status regional and national. It is noted that Each section has a maximum score of 5.">
            <a:extLst>
              <a:ext uri="{FF2B5EF4-FFF2-40B4-BE49-F238E27FC236}">
                <a16:creationId xmlns:a16="http://schemas.microsoft.com/office/drawing/2014/main" id="{9D1716D8-5C78-DBCB-F75F-949853EFFEE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41823" y="906771"/>
            <a:ext cx="5977016" cy="5704907"/>
          </a:xfrm>
          <a:prstGeom prst="rect">
            <a:avLst/>
          </a:prstGeom>
        </p:spPr>
      </p:pic>
    </p:spTree>
    <p:extLst>
      <p:ext uri="{BB962C8B-B14F-4D97-AF65-F5344CB8AC3E}">
        <p14:creationId xmlns:p14="http://schemas.microsoft.com/office/powerpoint/2010/main" val="119617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FC9B-7C48-E802-F7EC-E6783E9DCDC0}"/>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Outcomes monitoring</a:t>
            </a:r>
          </a:p>
        </p:txBody>
      </p:sp>
      <p:sp>
        <p:nvSpPr>
          <p:cNvPr id="3" name="Content Placeholder 2">
            <a:extLst>
              <a:ext uri="{FF2B5EF4-FFF2-40B4-BE49-F238E27FC236}">
                <a16:creationId xmlns:a16="http://schemas.microsoft.com/office/drawing/2014/main" id="{E85AA97A-DF8F-707A-2D36-558309602771}"/>
              </a:ext>
            </a:extLst>
          </p:cNvPr>
          <p:cNvSpPr>
            <a:spLocks noGrp="1"/>
          </p:cNvSpPr>
          <p:nvPr>
            <p:ph idx="1"/>
          </p:nvPr>
        </p:nvSpPr>
        <p:spPr/>
        <p:txBody>
          <a:bodyPr/>
          <a:lstStyle/>
          <a:p>
            <a:r>
              <a:rPr lang="en-US" dirty="0">
                <a:hlinkClick r:id="rId2"/>
              </a:rPr>
              <a:t>https://www.nicor.org.uk/interactive-reports/national-adult-cardiac-surgery-audit-nacsa</a:t>
            </a:r>
            <a:endParaRPr lang="en-US" dirty="0"/>
          </a:p>
          <a:p>
            <a:pPr marL="0" indent="0">
              <a:buNone/>
            </a:pPr>
            <a:endParaRPr lang="en-US" dirty="0"/>
          </a:p>
        </p:txBody>
      </p:sp>
      <p:pic>
        <p:nvPicPr>
          <p:cNvPr id="4" name="Picture 3" descr="A graphic of the National Adult Cardiac Surgery Audit (NACSA). The report incudes 2024/25 and 2022/25 data.">
            <a:extLst>
              <a:ext uri="{FF2B5EF4-FFF2-40B4-BE49-F238E27FC236}">
                <a16:creationId xmlns:a16="http://schemas.microsoft.com/office/drawing/2014/main" id="{CCCF608C-3002-4033-9C0B-99824C998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4546" y="2751551"/>
            <a:ext cx="5972011" cy="3892346"/>
          </a:xfrm>
          <a:prstGeom prst="rect">
            <a:avLst/>
          </a:prstGeom>
        </p:spPr>
      </p:pic>
    </p:spTree>
    <p:extLst>
      <p:ext uri="{BB962C8B-B14F-4D97-AF65-F5344CB8AC3E}">
        <p14:creationId xmlns:p14="http://schemas.microsoft.com/office/powerpoint/2010/main" val="36110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9EF1-B1E7-8752-2880-E683F7072F9C}"/>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Risk profile across UK</a:t>
            </a:r>
          </a:p>
        </p:txBody>
      </p:sp>
      <p:pic>
        <p:nvPicPr>
          <p:cNvPr id="3" name="Picture 2" descr="EuroSCORE Risk profile across UK logistic results overall by hospital 2024/25.">
            <a:extLst>
              <a:ext uri="{FF2B5EF4-FFF2-40B4-BE49-F238E27FC236}">
                <a16:creationId xmlns:a16="http://schemas.microsoft.com/office/drawing/2014/main" id="{1BF10BF0-BA10-363F-2E74-E7CF63546A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690688"/>
            <a:ext cx="7772400" cy="4577609"/>
          </a:xfrm>
          <a:prstGeom prst="rect">
            <a:avLst/>
          </a:prstGeom>
        </p:spPr>
      </p:pic>
      <p:sp>
        <p:nvSpPr>
          <p:cNvPr id="4" name="Down Arrow 3" descr="A red arrow with a grey outline pointing downwards.">
            <a:extLst>
              <a:ext uri="{FF2B5EF4-FFF2-40B4-BE49-F238E27FC236}">
                <a16:creationId xmlns:a16="http://schemas.microsoft.com/office/drawing/2014/main" id="{47A84A97-27AB-D45E-2461-7CADB1C70725}"/>
              </a:ext>
            </a:extLst>
          </p:cNvPr>
          <p:cNvSpPr/>
          <p:nvPr/>
        </p:nvSpPr>
        <p:spPr>
          <a:xfrm>
            <a:off x="3499755" y="2041070"/>
            <a:ext cx="484632" cy="62802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356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3B5E-6161-4767-582B-8DA6B25B7ED0}"/>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UK Activity</a:t>
            </a:r>
          </a:p>
        </p:txBody>
      </p:sp>
      <p:pic>
        <p:nvPicPr>
          <p:cNvPr id="3" name="Picture 2" descr="A table showing Cardiac operations by hospital (2024/25)">
            <a:extLst>
              <a:ext uri="{FF2B5EF4-FFF2-40B4-BE49-F238E27FC236}">
                <a16:creationId xmlns:a16="http://schemas.microsoft.com/office/drawing/2014/main" id="{61B9A266-DE8A-BBFA-9913-52117A4B61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690688"/>
            <a:ext cx="10515599" cy="4418341"/>
          </a:xfrm>
          <a:prstGeom prst="rect">
            <a:avLst/>
          </a:prstGeom>
        </p:spPr>
      </p:pic>
      <p:sp>
        <p:nvSpPr>
          <p:cNvPr id="4" name="Down Arrow 3" descr="A red arrow with a grey outline pointing downwards.">
            <a:extLst>
              <a:ext uri="{FF2B5EF4-FFF2-40B4-BE49-F238E27FC236}">
                <a16:creationId xmlns:a16="http://schemas.microsoft.com/office/drawing/2014/main" id="{DEAF5875-56C8-BCED-730B-05FCE19895DC}"/>
              </a:ext>
            </a:extLst>
          </p:cNvPr>
          <p:cNvSpPr/>
          <p:nvPr/>
        </p:nvSpPr>
        <p:spPr>
          <a:xfrm>
            <a:off x="6095998" y="2743201"/>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56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661D-A016-B630-EABB-32FFA6FA70E8}"/>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Non-elective surgery delays</a:t>
            </a:r>
          </a:p>
        </p:txBody>
      </p:sp>
      <p:pic>
        <p:nvPicPr>
          <p:cNvPr id="3" name="Picture 2" descr="A graph showing Waiting times (days) for urgent CABG">
            <a:extLst>
              <a:ext uri="{FF2B5EF4-FFF2-40B4-BE49-F238E27FC236}">
                <a16:creationId xmlns:a16="http://schemas.microsoft.com/office/drawing/2014/main" id="{22B34BF0-F68E-CDD0-91BD-A9564E8126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690688"/>
            <a:ext cx="7772400" cy="4720660"/>
          </a:xfrm>
          <a:prstGeom prst="rect">
            <a:avLst/>
          </a:prstGeom>
        </p:spPr>
      </p:pic>
    </p:spTree>
    <p:extLst>
      <p:ext uri="{BB962C8B-B14F-4D97-AF65-F5344CB8AC3E}">
        <p14:creationId xmlns:p14="http://schemas.microsoft.com/office/powerpoint/2010/main" val="3646682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9116-CEB2-1EAF-2244-97E2FFECA9F9}"/>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Non-elective surgery delays</a:t>
            </a:r>
          </a:p>
        </p:txBody>
      </p:sp>
      <p:pic>
        <p:nvPicPr>
          <p:cNvPr id="3" name="Picture 2" descr="A table showing Average Waiting times (days) for urgent CABG by hospital (2024/25).">
            <a:extLst>
              <a:ext uri="{FF2B5EF4-FFF2-40B4-BE49-F238E27FC236}">
                <a16:creationId xmlns:a16="http://schemas.microsoft.com/office/drawing/2014/main" id="{879A45D7-27FB-5929-E43B-8314862AA9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693111"/>
            <a:ext cx="7772400" cy="4799764"/>
          </a:xfrm>
          <a:prstGeom prst="rect">
            <a:avLst/>
          </a:prstGeom>
        </p:spPr>
      </p:pic>
      <p:sp>
        <p:nvSpPr>
          <p:cNvPr id="4" name="Down Arrow 3" descr="A red arrow with a grey outline pointing downwards.">
            <a:extLst>
              <a:ext uri="{FF2B5EF4-FFF2-40B4-BE49-F238E27FC236}">
                <a16:creationId xmlns:a16="http://schemas.microsoft.com/office/drawing/2014/main" id="{131C6BF4-96B6-1DDE-5661-C32808888AFA}"/>
              </a:ext>
            </a:extLst>
          </p:cNvPr>
          <p:cNvSpPr/>
          <p:nvPr/>
        </p:nvSpPr>
        <p:spPr>
          <a:xfrm>
            <a:off x="9497568" y="1469572"/>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69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85D5-8985-09F9-6ADE-4E3FE17CD617}"/>
              </a:ext>
            </a:extLst>
          </p:cNvPr>
          <p:cNvSpPr>
            <a:spLocks noGrp="1"/>
          </p:cNvSpPr>
          <p:nvPr>
            <p:ph type="title"/>
          </p:nvPr>
        </p:nvSpPr>
        <p:spPr>
          <a:xfrm>
            <a:off x="493295" y="130628"/>
            <a:ext cx="10515600" cy="1325563"/>
          </a:xfrm>
        </p:spPr>
        <p:txBody>
          <a:bodyPr>
            <a:normAutofit/>
          </a:bodyPr>
          <a:lstStyle/>
          <a:p>
            <a:r>
              <a:rPr lang="en-US" sz="4000" b="1" dirty="0">
                <a:solidFill>
                  <a:srgbClr val="7030A0"/>
                </a:solidFill>
                <a:latin typeface="Arial" panose="020B0604020202020204" pitchFamily="34" charset="0"/>
                <a:cs typeface="Arial" panose="020B0604020202020204" pitchFamily="34" charset="0"/>
              </a:rPr>
              <a:t>National survival data</a:t>
            </a:r>
          </a:p>
        </p:txBody>
      </p:sp>
      <p:pic>
        <p:nvPicPr>
          <p:cNvPr id="5" name="Picture 4" descr="A key for a diagram showing National survival data.&#10;&#10;The key indicates that black dots refer to Survival rate using random effects model is as expected.&#10;&#10;Open Square: refers to actual survival rate.&#10;&#10;Black X: refers to Predicated survival rate.&#10;&#10;Numbers in brackets after hospital code: Number of operations over three years and percentage data completeness.">
            <a:extLst>
              <a:ext uri="{FF2B5EF4-FFF2-40B4-BE49-F238E27FC236}">
                <a16:creationId xmlns:a16="http://schemas.microsoft.com/office/drawing/2014/main" id="{33699AB4-4B2A-D70B-E804-B5811BA88D60}"/>
              </a:ext>
            </a:extLst>
          </p:cNvPr>
          <p:cNvPicPr>
            <a:picLocks noChangeAspect="1"/>
          </p:cNvPicPr>
          <p:nvPr/>
        </p:nvPicPr>
        <p:blipFill>
          <a:blip r:embed="rId2" cstate="email">
            <a:extLst>
              <a:ext uri="{28A0092B-C50C-407E-A947-70E740481C1C}">
                <a14:useLocalDpi xmlns:a14="http://schemas.microsoft.com/office/drawing/2010/main"/>
              </a:ext>
            </a:extLst>
          </a:blip>
          <a:srcRect r="1785"/>
          <a:stretch>
            <a:fillRect/>
          </a:stretch>
        </p:blipFill>
        <p:spPr>
          <a:xfrm>
            <a:off x="262977" y="2600296"/>
            <a:ext cx="3105865" cy="1092200"/>
          </a:xfrm>
          <a:prstGeom prst="rect">
            <a:avLst/>
          </a:prstGeom>
        </p:spPr>
      </p:pic>
      <p:sp>
        <p:nvSpPr>
          <p:cNvPr id="4" name="Down Arrow 3" descr="A red arrow with a grey outline pointing to the right.">
            <a:extLst>
              <a:ext uri="{FF2B5EF4-FFF2-40B4-BE49-F238E27FC236}">
                <a16:creationId xmlns:a16="http://schemas.microsoft.com/office/drawing/2014/main" id="{8B1A229B-52FB-B421-D630-0EEC6F0F87C2}"/>
              </a:ext>
            </a:extLst>
          </p:cNvPr>
          <p:cNvSpPr/>
          <p:nvPr/>
        </p:nvSpPr>
        <p:spPr>
          <a:xfrm rot="16200000">
            <a:off x="2693757" y="4543728"/>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aph showing Natiobal survival data by hospital.">
            <a:extLst>
              <a:ext uri="{FF2B5EF4-FFF2-40B4-BE49-F238E27FC236}">
                <a16:creationId xmlns:a16="http://schemas.microsoft.com/office/drawing/2014/main" id="{ABB8AB3B-4BD6-90A4-717E-333A3BBAD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5277" y="1144105"/>
            <a:ext cx="7455568" cy="5583267"/>
          </a:xfrm>
          <a:prstGeom prst="rect">
            <a:avLst/>
          </a:prstGeom>
        </p:spPr>
      </p:pic>
    </p:spTree>
    <p:extLst>
      <p:ext uri="{BB962C8B-B14F-4D97-AF65-F5344CB8AC3E}">
        <p14:creationId xmlns:p14="http://schemas.microsoft.com/office/powerpoint/2010/main" val="411025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8" y="1"/>
            <a:ext cx="12195614" cy="6858000"/>
          </a:xfrm>
          <a:prstGeom prst="rect">
            <a:avLst/>
          </a:prstGeom>
        </p:spPr>
      </p:pic>
      <p:sp>
        <p:nvSpPr>
          <p:cNvPr id="2" name="Title 1"/>
          <p:cNvSpPr>
            <a:spLocks noGrp="1"/>
          </p:cNvSpPr>
          <p:nvPr>
            <p:ph type="ctrTitle"/>
          </p:nvPr>
        </p:nvSpPr>
        <p:spPr>
          <a:xfrm>
            <a:off x="649690" y="2366529"/>
            <a:ext cx="10970375" cy="3165385"/>
          </a:xfrm>
        </p:spPr>
        <p:txBody>
          <a:bodyPr>
            <a:noAutofit/>
          </a:bodyPr>
          <a:lstStyle/>
          <a:p>
            <a:pPr algn="l"/>
            <a:r>
              <a:rPr lang="en-GB" sz="4800" b="1" dirty="0">
                <a:solidFill>
                  <a:srgbClr val="7030A0"/>
                </a:solidFill>
                <a:latin typeface="Arial" panose="020B0604020202020204" pitchFamily="34" charset="0"/>
                <a:cs typeface="Arial" panose="020B0604020202020204" pitchFamily="34" charset="0"/>
              </a:rPr>
              <a:t>Support and Intervention </a:t>
            </a: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Level 5 Escalation:</a:t>
            </a: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Cardiac Surgery</a:t>
            </a:r>
            <a:br>
              <a:rPr lang="en-GB" sz="4800" b="1" dirty="0">
                <a:solidFill>
                  <a:srgbClr val="7030A0"/>
                </a:solidFill>
                <a:latin typeface="Arial" panose="020B0604020202020204" pitchFamily="34" charset="0"/>
                <a:cs typeface="Arial" panose="020B0604020202020204" pitchFamily="34" charset="0"/>
              </a:rPr>
            </a:b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Trust Board Presentation</a:t>
            </a:r>
            <a:br>
              <a:rPr lang="en-GB" sz="4800" b="1" dirty="0">
                <a:solidFill>
                  <a:srgbClr val="7030A0"/>
                </a:solidFill>
                <a:latin typeface="Arial" panose="020B0604020202020204" pitchFamily="34" charset="0"/>
                <a:cs typeface="Arial" panose="020B0604020202020204" pitchFamily="34" charset="0"/>
              </a:rPr>
            </a:br>
            <a:br>
              <a:rPr lang="en-GB" sz="4800" b="1" dirty="0">
                <a:solidFill>
                  <a:srgbClr val="7030A0"/>
                </a:solidFill>
                <a:latin typeface="Arial" panose="020B0604020202020204" pitchFamily="34" charset="0"/>
                <a:cs typeface="Arial" panose="020B0604020202020204" pitchFamily="34" charset="0"/>
              </a:rPr>
            </a:br>
            <a:r>
              <a:rPr lang="en-GB" sz="4800" b="1" dirty="0">
                <a:solidFill>
                  <a:srgbClr val="7030A0"/>
                </a:solidFill>
                <a:latin typeface="Arial" panose="020B0604020202020204" pitchFamily="34" charset="0"/>
                <a:cs typeface="Arial" panose="020B0604020202020204" pitchFamily="34" charset="0"/>
              </a:rPr>
              <a:t>08 January 2026</a:t>
            </a:r>
          </a:p>
        </p:txBody>
      </p:sp>
    </p:spTree>
    <p:extLst>
      <p:ext uri="{BB962C8B-B14F-4D97-AF65-F5344CB8AC3E}">
        <p14:creationId xmlns:p14="http://schemas.microsoft.com/office/powerpoint/2010/main" val="137430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7973" y="393380"/>
            <a:ext cx="7655427" cy="739881"/>
          </a:xfrm>
        </p:spPr>
        <p:txBody>
          <a:bodyPr vert="horz" lIns="91440" tIns="45720" rIns="91440" bIns="45720" rtlCol="0" anchor="b">
            <a:normAutofit/>
          </a:bodyPr>
          <a:lstStyle/>
          <a:p>
            <a:r>
              <a:rPr lang="en-US" sz="4000" b="1" dirty="0">
                <a:solidFill>
                  <a:srgbClr val="7030A0"/>
                </a:solidFill>
                <a:latin typeface="Arial" panose="020B0604020202020204" pitchFamily="34" charset="0"/>
                <a:cs typeface="Arial" panose="020B0604020202020204" pitchFamily="34" charset="0"/>
              </a:rPr>
              <a:t>Cardiac theatres</a:t>
            </a:r>
          </a:p>
        </p:txBody>
      </p:sp>
      <p:pic>
        <p:nvPicPr>
          <p:cNvPr id="2" name="Content Placeholder 3" descr="Several surgeons in a Cardiac Operating Theatre.&#10;">
            <a:extLst>
              <a:ext uri="{FF2B5EF4-FFF2-40B4-BE49-F238E27FC236}">
                <a16:creationId xmlns:a16="http://schemas.microsoft.com/office/drawing/2014/main" id="{4CE62E94-31DA-E687-42A3-D8620D01DBF9}"/>
              </a:ext>
            </a:extLst>
          </p:cNvPr>
          <p:cNvPicPr>
            <a:picLocks noChangeAspect="1"/>
          </p:cNvPicPr>
          <p:nvPr/>
        </p:nvPicPr>
        <p:blipFill>
          <a:blip r:embed="rId2" cstate="email">
            <a:extLst>
              <a:ext uri="{28A0092B-C50C-407E-A947-70E740481C1C}">
                <a14:useLocalDpi xmlns:a14="http://schemas.microsoft.com/office/drawing/2010/main"/>
              </a:ext>
            </a:extLst>
          </a:blip>
          <a:srcRect l="-18187" r="-18187"/>
          <a:stretch>
            <a:fillRect/>
          </a:stretch>
        </p:blipFill>
        <p:spPr>
          <a:xfrm>
            <a:off x="216567" y="2068211"/>
            <a:ext cx="6460673" cy="3553100"/>
          </a:xfrm>
          <a:prstGeom prst="rect">
            <a:avLst/>
          </a:prstGeom>
        </p:spPr>
      </p:pic>
      <p:pic>
        <p:nvPicPr>
          <p:cNvPr id="18435" name="Content Placeholder 3" descr="Several surgeons in a Cardiac Operating Theatre.&#10;"/>
          <p:cNvPicPr>
            <a:picLocks noGrp="1" noChangeAspect="1"/>
          </p:cNvPicPr>
          <p:nvPr>
            <p:ph idx="1"/>
          </p:nvPr>
        </p:nvPicPr>
        <p:blipFill>
          <a:blip r:embed="rId3" cstate="email">
            <a:extLst>
              <a:ext uri="{28A0092B-C50C-407E-A947-70E740481C1C}">
                <a14:useLocalDpi xmlns:a14="http://schemas.microsoft.com/office/drawing/2010/main"/>
              </a:ext>
            </a:extLst>
          </a:blip>
          <a:srcRect l="-18187" r="-18187"/>
          <a:stretch>
            <a:fillRect/>
          </a:stretch>
        </p:blipFill>
        <p:spPr>
          <a:xfrm>
            <a:off x="5534427" y="2068210"/>
            <a:ext cx="6460671" cy="3553099"/>
          </a:xfrm>
          <a:prstGeom prst="rect">
            <a:avLst/>
          </a:prstGeom>
        </p:spPr>
      </p:pic>
    </p:spTree>
    <p:extLst>
      <p:ext uri="{BB962C8B-B14F-4D97-AF65-F5344CB8AC3E}">
        <p14:creationId xmlns:p14="http://schemas.microsoft.com/office/powerpoint/2010/main" val="279269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p:cNvSpPr>
            <a:spLocks noGrp="1"/>
          </p:cNvSpPr>
          <p:nvPr>
            <p:ph type="title"/>
          </p:nvPr>
        </p:nvSpPr>
        <p:spPr>
          <a:xfrm>
            <a:off x="650369" y="319846"/>
            <a:ext cx="7108166"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Background</a:t>
            </a:r>
          </a:p>
        </p:txBody>
      </p:sp>
      <p:sp>
        <p:nvSpPr>
          <p:cNvPr id="3" name="TextBox 2">
            <a:extLst>
              <a:ext uri="{FF2B5EF4-FFF2-40B4-BE49-F238E27FC236}">
                <a16:creationId xmlns:a16="http://schemas.microsoft.com/office/drawing/2014/main" id="{FB0D091C-0D8A-7AAB-D804-C8B796362CF2}"/>
              </a:ext>
            </a:extLst>
          </p:cNvPr>
          <p:cNvSpPr txBox="1"/>
          <p:nvPr/>
        </p:nvSpPr>
        <p:spPr>
          <a:xfrm>
            <a:off x="991313" y="1418602"/>
            <a:ext cx="79482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2019 - Belfast Trust invited the Royal College of Surgeons (RCS) to carry out a review of the Cardiac Surgery unit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 outcome report provided the service with 37 recommendations. A comprehensive programme of actions was then undertaken by the Trust but not all were completed.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2024 - Public Health Agency (PHA) and Strategic Planning and Performance Group (SPPG) commissioned DCO Partners to review clinical governance, safety and culture/behaviours within the Cardiac Surgery unit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 review findings provided the BHSCT with 16 recommendations, including the reopening of 7 RCS recommendations. The review confirmed the Cardiac Surgery unit is clinically safe, but found unacceptable culture and behaviours continued</a:t>
            </a:r>
          </a:p>
        </p:txBody>
      </p:sp>
    </p:spTree>
    <p:extLst>
      <p:ext uri="{BB962C8B-B14F-4D97-AF65-F5344CB8AC3E}">
        <p14:creationId xmlns:p14="http://schemas.microsoft.com/office/powerpoint/2010/main" val="358209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DB9C-BE56-2A27-EE6A-15382398A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C1B54F-99B9-70E8-2FF9-58B17D0EB6CF}"/>
              </a:ext>
            </a:extLst>
          </p:cNvPr>
          <p:cNvSpPr>
            <a:spLocks noGrp="1"/>
          </p:cNvSpPr>
          <p:nvPr>
            <p:ph type="title"/>
          </p:nvPr>
        </p:nvSpPr>
        <p:spPr>
          <a:xfrm>
            <a:off x="650369" y="226099"/>
            <a:ext cx="7108166"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DCO Recommendations</a:t>
            </a:r>
          </a:p>
        </p:txBody>
      </p:sp>
      <p:graphicFrame>
        <p:nvGraphicFramePr>
          <p:cNvPr id="5" name="Table 4">
            <a:extLst>
              <a:ext uri="{FF2B5EF4-FFF2-40B4-BE49-F238E27FC236}">
                <a16:creationId xmlns:a16="http://schemas.microsoft.com/office/drawing/2014/main" id="{C83B9AD4-4DEA-4AAD-367E-E1AFA58495C5}"/>
              </a:ext>
            </a:extLst>
          </p:cNvPr>
          <p:cNvGraphicFramePr>
            <a:graphicFrameLocks noGrp="1"/>
          </p:cNvGraphicFramePr>
          <p:nvPr>
            <p:extLst>
              <p:ext uri="{D42A27DB-BD31-4B8C-83A1-F6EECF244321}">
                <p14:modId xmlns:p14="http://schemas.microsoft.com/office/powerpoint/2010/main" val="267050597"/>
              </p:ext>
            </p:extLst>
          </p:nvPr>
        </p:nvGraphicFramePr>
        <p:xfrm>
          <a:off x="285687" y="1248564"/>
          <a:ext cx="5120125" cy="4718832"/>
        </p:xfrm>
        <a:graphic>
          <a:graphicData uri="http://schemas.openxmlformats.org/drawingml/2006/table">
            <a:tbl>
              <a:tblPr>
                <a:tableStyleId>{3C2FFA5D-87B4-456A-9821-1D502468CF0F}</a:tableStyleId>
              </a:tblPr>
              <a:tblGrid>
                <a:gridCol w="5120125">
                  <a:extLst>
                    <a:ext uri="{9D8B030D-6E8A-4147-A177-3AD203B41FA5}">
                      <a16:colId xmlns:a16="http://schemas.microsoft.com/office/drawing/2014/main" val="2602402742"/>
                    </a:ext>
                  </a:extLst>
                </a:gridCol>
              </a:tblGrid>
              <a:tr h="22442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1. Trust Board should consider whether its current governance arrangements provide for a clear enough picture to be built of clinical risk and patient safety. </a:t>
                      </a:r>
                      <a:endParaRPr lang="en-GB" sz="1200" b="0" dirty="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196806536"/>
                  </a:ext>
                </a:extLst>
              </a:tr>
              <a:tr h="22442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2. The Trust should create an equivalent Freedom of Speak Up (FTSU) process across the Trust, with an individual specifically appointed to lead it and overseen by a nominated NED. </a:t>
                      </a:r>
                      <a:endParaRPr lang="en-GB" sz="1200" b="0" dirty="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294224893"/>
                  </a:ext>
                </a:extLst>
              </a:tr>
              <a:tr h="224424">
                <a:tc>
                  <a:txBody>
                    <a:bodyPr/>
                    <a:lstStyle/>
                    <a:p>
                      <a:pPr algn="just" rtl="0" fontAlgn="base">
                        <a:lnSpc>
                          <a:spcPts val="1200"/>
                        </a:lnSpc>
                        <a:buNone/>
                      </a:pPr>
                      <a:r>
                        <a:rPr lang="en-GB" sz="1000" b="0">
                          <a:solidFill>
                            <a:schemeClr val="tx1"/>
                          </a:solidFill>
                          <a:effectLst/>
                          <a:latin typeface="Arial" panose="020B0604020202020204" pitchFamily="34" charset="0"/>
                          <a:cs typeface="Arial" panose="020B0604020202020204" pitchFamily="34" charset="0"/>
                        </a:rPr>
                        <a:t>3. The Trust should deliver a campaign to emphasise the risks to patient safety from poor behaviours in the workplace - see NHS Civility and Respect campaign. </a:t>
                      </a:r>
                      <a:endParaRPr lang="en-GB" sz="1200" b="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a:solidFill>
                            <a:schemeClr val="tx1"/>
                          </a:solidFill>
                          <a:effectLst/>
                          <a:latin typeface="Arial" panose="020B0604020202020204" pitchFamily="34" charset="0"/>
                          <a:cs typeface="Arial" panose="020B0604020202020204" pitchFamily="34" charset="0"/>
                        </a:rPr>
                        <a:t> </a:t>
                      </a:r>
                      <a:endParaRPr lang="en-GB" sz="1200" b="0" i="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493047364"/>
                  </a:ext>
                </a:extLst>
              </a:tr>
              <a:tr h="22442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4. Raising of concerns should be encouraged as an accepted practice within all management and teaching meetings. </a:t>
                      </a:r>
                      <a:endParaRPr lang="en-GB" sz="1200" b="0" dirty="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176021679"/>
                  </a:ext>
                </a:extLst>
              </a:tr>
              <a:tr h="22442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5. The Cardiac Unit would benefit from greater connectivity with another unit of similar or larger size. This is to facilitate shared learning, to encourage exchanges and create effective mechanisms to avoid issues or poor practice becoming entrenched.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980413708"/>
                  </a:ext>
                </a:extLst>
              </a:tr>
              <a:tr h="22442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6. Deaths on Cardiac Waiting Lists should be regularly analysed and included in formal data reviewed by the Board, Health Authority and also externally. </a:t>
                      </a:r>
                      <a:endParaRPr lang="en-GB" sz="1200" b="0" dirty="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781110507"/>
                  </a:ext>
                </a:extLst>
              </a:tr>
              <a:tr h="286764">
                <a:tc>
                  <a:txBody>
                    <a:bodyPr/>
                    <a:lstStyle/>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7. Cardiac Surgeons should regularly review their own outcome data in the form of VLAD or CUSUM plots. This in turn should form part of a broader set of analytical data to monitor effectiveness of the Unit including Waiting List deaths. </a:t>
                      </a:r>
                      <a:endParaRPr lang="en-GB" sz="1200" b="0" dirty="0">
                        <a:solidFill>
                          <a:schemeClr val="tx1"/>
                        </a:solidFill>
                        <a:effectLst/>
                        <a:latin typeface="Arial" panose="020B0604020202020204" pitchFamily="34" charset="0"/>
                        <a:cs typeface="Arial" panose="020B0604020202020204" pitchFamily="34" charset="0"/>
                      </a:endParaRPr>
                    </a:p>
                    <a:p>
                      <a:pPr algn="just" rtl="0" fontAlgn="base">
                        <a:lnSpc>
                          <a:spcPts val="1200"/>
                        </a:lnSpc>
                        <a:buNone/>
                      </a:pPr>
                      <a:r>
                        <a:rPr lang="en-GB" sz="1000" b="0" dirty="0">
                          <a:solidFill>
                            <a:schemeClr val="tx1"/>
                          </a:solidFill>
                          <a:effectLst/>
                          <a:latin typeface="Arial" panose="020B0604020202020204" pitchFamily="34" charset="0"/>
                          <a:cs typeface="Arial" panose="020B0604020202020204" pitchFamily="34" charset="0"/>
                        </a:rPr>
                        <a:t> </a:t>
                      </a:r>
                      <a:endParaRPr lang="en-GB" sz="1200" b="0" i="0" dirty="0">
                        <a:solidFill>
                          <a:schemeClr val="tx1"/>
                        </a:solidFill>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666222255"/>
                  </a:ext>
                </a:extLst>
              </a:tr>
              <a:tr h="34910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8. The Trust Board should review how staff are communicated with and steps taken to ensure more opportunities for staff to hear about developments and to contribute their views (focus groups, "town hall" meetings etc.), as well as more time being spent in assessing and thus managing likely reactions to announcements, thus mitigating their effect.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95344919"/>
                  </a:ext>
                </a:extLst>
              </a:tr>
            </a:tbl>
          </a:graphicData>
        </a:graphic>
      </p:graphicFrame>
      <p:graphicFrame>
        <p:nvGraphicFramePr>
          <p:cNvPr id="6" name="Table 5">
            <a:extLst>
              <a:ext uri="{FF2B5EF4-FFF2-40B4-BE49-F238E27FC236}">
                <a16:creationId xmlns:a16="http://schemas.microsoft.com/office/drawing/2014/main" id="{EFD908D7-8D3D-EE4C-F6F4-209A503FF317}"/>
              </a:ext>
            </a:extLst>
          </p:cNvPr>
          <p:cNvGraphicFramePr>
            <a:graphicFrameLocks noGrp="1"/>
          </p:cNvGraphicFramePr>
          <p:nvPr/>
        </p:nvGraphicFramePr>
        <p:xfrm>
          <a:off x="5691499" y="1064312"/>
          <a:ext cx="5713399" cy="5493906"/>
        </p:xfrm>
        <a:graphic>
          <a:graphicData uri="http://schemas.openxmlformats.org/drawingml/2006/table">
            <a:tbl>
              <a:tblPr>
                <a:tableStyleId>{3C2FFA5D-87B4-456A-9821-1D502468CF0F}</a:tableStyleId>
              </a:tblPr>
              <a:tblGrid>
                <a:gridCol w="5713399">
                  <a:extLst>
                    <a:ext uri="{9D8B030D-6E8A-4147-A177-3AD203B41FA5}">
                      <a16:colId xmlns:a16="http://schemas.microsoft.com/office/drawing/2014/main" val="2602402742"/>
                    </a:ext>
                  </a:extLst>
                </a:gridCol>
              </a:tblGrid>
              <a:tr h="9952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9. Board knowledge of medical leadership needs to be improved, with more effective oversight by Board committee.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The Board should have visibility of all disciplinary processes and internal/external professional reviews against doctors and nurses, to be able to discern patterns and to form a review about improving behaviours, and to ensure that these are not used inappropriately.</a:t>
                      </a:r>
                      <a:endParaRPr lang="en-GB" sz="1200" b="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418750148"/>
                  </a:ext>
                </a:extLst>
              </a:tr>
              <a:tr h="854580">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10. There is a pattern of external reviews not being shared widely with staff, possibly due to the mistaken notion that this will stop enmities developing.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Our view is that failure to share such reports has the effect of reducing learning and inhibits the ability to "move on"</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172938979"/>
                  </a:ext>
                </a:extLst>
              </a:tr>
              <a:tr h="595869">
                <a:tc>
                  <a:txBody>
                    <a:bodyPr/>
                    <a:lstStyle/>
                    <a:p>
                      <a:pPr marL="0" marR="0" lvl="0" indent="0" algn="just" defTabSz="914400" rtl="0" eaLnBrk="1" fontAlgn="base" latinLnBrk="0" hangingPunct="1">
                        <a:lnSpc>
                          <a:spcPts val="1200"/>
                        </a:lnSpc>
                        <a:spcBef>
                          <a:spcPts val="0"/>
                        </a:spcBef>
                        <a:spcAft>
                          <a:spcPts val="0"/>
                        </a:spcAft>
                        <a:buClrTx/>
                        <a:buSzTx/>
                        <a:buFontTx/>
                        <a:buNone/>
                        <a:tabLst/>
                        <a:defRPr/>
                      </a:pPr>
                      <a:r>
                        <a:rPr lang="en-GB" sz="1000" b="0" dirty="0">
                          <a:effectLst/>
                          <a:latin typeface="Arial" panose="020B0604020202020204" pitchFamily="34" charset="0"/>
                          <a:cs typeface="Arial" panose="020B0604020202020204" pitchFamily="34" charset="0"/>
                        </a:rPr>
                        <a:t>11. The current leadership team has so much history of being involved in these complex relationships that the only sensible course is to use unconnected (possibly external) individuals to supervise any further disciplinary processes in the Cardiac Unit. </a:t>
                      </a:r>
                    </a:p>
                    <a:p>
                      <a:pPr algn="just" rtl="0" fontAlgn="base">
                        <a:lnSpc>
                          <a:spcPts val="1200"/>
                        </a:lnSpc>
                        <a:buNone/>
                      </a:pPr>
                      <a:endParaRPr lang="en-GB" sz="10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314068081"/>
                  </a:ext>
                </a:extLst>
              </a:tr>
              <a:tr h="1058935">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12. Is the Clinical Director role a sole determinant of escalation, in effect a single point of failure still (this was an RCS ISR Conclusion in 2020) in terms of reflecting concerns or raising issues with higher management?  </a:t>
                      </a: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p>
                    <a:p>
                      <a:pPr algn="just" rtl="0" fontAlgn="base">
                        <a:lnSpc>
                          <a:spcPts val="1200"/>
                        </a:lnSpc>
                        <a:buNone/>
                      </a:pPr>
                      <a:r>
                        <a:rPr lang="en-GB" sz="1000" b="0" dirty="0">
                          <a:effectLst/>
                          <a:latin typeface="Arial" panose="020B0604020202020204" pitchFamily="34" charset="0"/>
                          <a:cs typeface="Arial" panose="020B0604020202020204" pitchFamily="34" charset="0"/>
                        </a:rPr>
                        <a:t>If so, this must be changed to allow more than one point of referral for concerns - a key principle of Freedom To Speak Up </a:t>
                      </a:r>
                      <a:endParaRPr lang="en-GB" sz="10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799865994"/>
                  </a:ext>
                </a:extLst>
              </a:tr>
              <a:tr h="509527">
                <a:tc>
                  <a:txBody>
                    <a:bodyPr/>
                    <a:lstStyle/>
                    <a:p>
                      <a:pPr marL="0" marR="0" lvl="0" indent="0" algn="just" defTabSz="914400" rtl="0" eaLnBrk="1" fontAlgn="base" latinLnBrk="0" hangingPunct="1">
                        <a:lnSpc>
                          <a:spcPts val="1200"/>
                        </a:lnSpc>
                        <a:spcBef>
                          <a:spcPts val="0"/>
                        </a:spcBef>
                        <a:spcAft>
                          <a:spcPts val="0"/>
                        </a:spcAft>
                        <a:buClrTx/>
                        <a:buSzTx/>
                        <a:buFontTx/>
                        <a:buNone/>
                        <a:tabLst/>
                        <a:defRPr/>
                      </a:pPr>
                      <a:r>
                        <a:rPr lang="en-GB" sz="1000" b="0" dirty="0">
                          <a:effectLst/>
                          <a:latin typeface="Arial" panose="020B0604020202020204" pitchFamily="34" charset="0"/>
                          <a:cs typeface="Arial" panose="020B0604020202020204" pitchFamily="34" charset="0"/>
                        </a:rPr>
                        <a:t>13. Given the behaviours directed at those raising concerns, they should be considered as whistleblowers in order to protect them in law.</a:t>
                      </a:r>
                    </a:p>
                  </a:txBody>
                  <a:tcPr marL="37404" marR="37404" marT="18702" marB="18702">
                    <a:solidFill>
                      <a:schemeClr val="accent1">
                        <a:lumMod val="20000"/>
                        <a:lumOff val="80000"/>
                      </a:schemeClr>
                    </a:solidFill>
                  </a:tcPr>
                </a:tc>
                <a:extLst>
                  <a:ext uri="{0D108BD9-81ED-4DB2-BD59-A6C34878D82A}">
                    <a16:rowId xmlns:a16="http://schemas.microsoft.com/office/drawing/2014/main" val="1843413310"/>
                  </a:ext>
                </a:extLst>
              </a:tr>
              <a:tr h="22442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14. Current and ongoing litigation within the Trust should be the subject of a risk conference at a higher level, in order to map the extent of the problem and its likely effects on behaviours.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3430193441"/>
                  </a:ext>
                </a:extLst>
              </a:tr>
              <a:tr h="224424">
                <a:tc>
                  <a:txBody>
                    <a:bodyPr/>
                    <a:lstStyle/>
                    <a:p>
                      <a:pPr algn="just" rtl="0" fontAlgn="base">
                        <a:lnSpc>
                          <a:spcPts val="1200"/>
                        </a:lnSpc>
                        <a:buNone/>
                      </a:pPr>
                      <a:r>
                        <a:rPr lang="en-GB" sz="1000" b="0">
                          <a:effectLst/>
                          <a:latin typeface="Arial" panose="020B0604020202020204" pitchFamily="34" charset="0"/>
                          <a:cs typeface="Arial" panose="020B0604020202020204" pitchFamily="34" charset="0"/>
                        </a:rPr>
                        <a:t>15. There should be a rapid review of the return-to-work process that was conducted for the former Clinical Director (CD), and the impact it caused. </a:t>
                      </a:r>
                      <a:endParaRPr lang="en-GB" sz="1200" b="0">
                        <a:effectLst/>
                        <a:latin typeface="Arial" panose="020B0604020202020204" pitchFamily="34" charset="0"/>
                        <a:cs typeface="Arial" panose="020B0604020202020204" pitchFamily="34" charset="0"/>
                      </a:endParaRPr>
                    </a:p>
                    <a:p>
                      <a:pPr algn="just" rtl="0" fontAlgn="base">
                        <a:lnSpc>
                          <a:spcPts val="1200"/>
                        </a:lnSpc>
                        <a:buNone/>
                      </a:pPr>
                      <a:r>
                        <a:rPr lang="en-GB" sz="1000" b="0">
                          <a:effectLst/>
                          <a:latin typeface="Arial" panose="020B0604020202020204" pitchFamily="34" charset="0"/>
                          <a:cs typeface="Arial" panose="020B0604020202020204" pitchFamily="34" charset="0"/>
                        </a:rPr>
                        <a:t> </a:t>
                      </a:r>
                      <a:endParaRPr lang="en-GB" sz="1200" b="0" i="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2292512710"/>
                  </a:ext>
                </a:extLst>
              </a:tr>
              <a:tr h="162084">
                <a:tc>
                  <a:txBody>
                    <a:bodyPr/>
                    <a:lstStyle/>
                    <a:p>
                      <a:pPr algn="just" rtl="0" fontAlgn="base">
                        <a:lnSpc>
                          <a:spcPts val="1200"/>
                        </a:lnSpc>
                        <a:buNone/>
                      </a:pPr>
                      <a:r>
                        <a:rPr lang="en-GB" sz="1000" b="0" dirty="0">
                          <a:effectLst/>
                          <a:latin typeface="Arial" panose="020B0604020202020204" pitchFamily="34" charset="0"/>
                          <a:cs typeface="Arial" panose="020B0604020202020204" pitchFamily="34" charset="0"/>
                        </a:rPr>
                        <a:t>16. The Trust needs to engage and work closely with NIMDTA. </a:t>
                      </a:r>
                      <a:endParaRPr lang="en-GB" sz="1200" b="0" dirty="0">
                        <a:effectLst/>
                        <a:latin typeface="Arial" panose="020B0604020202020204" pitchFamily="34" charset="0"/>
                        <a:cs typeface="Arial" panose="020B0604020202020204" pitchFamily="34" charset="0"/>
                      </a:endParaRPr>
                    </a:p>
                    <a:p>
                      <a:pPr algn="just" rtl="0" fontAlgn="base">
                        <a:lnSpc>
                          <a:spcPts val="1200"/>
                        </a:lnSpc>
                        <a:buNone/>
                      </a:pPr>
                      <a:r>
                        <a:rPr lang="en-GB" sz="1000" b="0" dirty="0">
                          <a:effectLst/>
                          <a:latin typeface="Arial" panose="020B0604020202020204" pitchFamily="34" charset="0"/>
                          <a:cs typeface="Arial" panose="020B0604020202020204" pitchFamily="34" charset="0"/>
                        </a:rPr>
                        <a:t> </a:t>
                      </a:r>
                      <a:endParaRPr lang="en-GB" sz="1200" b="0" i="0" dirty="0">
                        <a:effectLst/>
                        <a:latin typeface="Arial" panose="020B0604020202020204" pitchFamily="34" charset="0"/>
                        <a:cs typeface="Arial" panose="020B0604020202020204" pitchFamily="34" charset="0"/>
                      </a:endParaRPr>
                    </a:p>
                  </a:txBody>
                  <a:tcPr marL="37404" marR="37404" marT="18702" marB="18702">
                    <a:solidFill>
                      <a:schemeClr val="accent1">
                        <a:lumMod val="20000"/>
                        <a:lumOff val="80000"/>
                      </a:schemeClr>
                    </a:solidFill>
                  </a:tcPr>
                </a:tc>
                <a:extLst>
                  <a:ext uri="{0D108BD9-81ED-4DB2-BD59-A6C34878D82A}">
                    <a16:rowId xmlns:a16="http://schemas.microsoft.com/office/drawing/2014/main" val="4004989210"/>
                  </a:ext>
                </a:extLst>
              </a:tr>
            </a:tbl>
          </a:graphicData>
        </a:graphic>
      </p:graphicFrame>
    </p:spTree>
    <p:extLst>
      <p:ext uri="{BB962C8B-B14F-4D97-AF65-F5344CB8AC3E}">
        <p14:creationId xmlns:p14="http://schemas.microsoft.com/office/powerpoint/2010/main" val="376762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B3F24-4E14-5721-4DFA-90E48F56FA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ACC471-3ADA-1B52-FB30-9F03358C43E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9B336D8B-978A-E619-EB6B-A4845430EE2C}"/>
              </a:ext>
            </a:extLst>
          </p:cNvPr>
          <p:cNvSpPr>
            <a:spLocks noGrp="1"/>
          </p:cNvSpPr>
          <p:nvPr>
            <p:ph type="title"/>
          </p:nvPr>
        </p:nvSpPr>
        <p:spPr>
          <a:xfrm>
            <a:off x="650368" y="226099"/>
            <a:ext cx="8656593"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New Governance Structure to address DCO Outcome Report  </a:t>
            </a:r>
          </a:p>
        </p:txBody>
      </p:sp>
      <p:pic>
        <p:nvPicPr>
          <p:cNvPr id="9" name="Picture 8" descr="A diagram of the assurance and accountability structures">
            <a:extLst>
              <a:ext uri="{FF2B5EF4-FFF2-40B4-BE49-F238E27FC236}">
                <a16:creationId xmlns:a16="http://schemas.microsoft.com/office/drawing/2014/main" id="{F44778D2-D418-D0AA-A926-674CAC1AAC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0833" y="1377551"/>
            <a:ext cx="9556931" cy="4905553"/>
          </a:xfrm>
          <a:prstGeom prst="rect">
            <a:avLst/>
          </a:prstGeom>
        </p:spPr>
      </p:pic>
    </p:spTree>
    <p:extLst>
      <p:ext uri="{BB962C8B-B14F-4D97-AF65-F5344CB8AC3E}">
        <p14:creationId xmlns:p14="http://schemas.microsoft.com/office/powerpoint/2010/main" val="336237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AF49-4967-022A-7140-6E865B89C1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EC18798-3EE6-DF49-6767-D26C4E88150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EB75B1DD-4072-1F80-B514-89BC05C3972C}"/>
              </a:ext>
            </a:extLst>
          </p:cNvPr>
          <p:cNvSpPr>
            <a:spLocks noGrp="1"/>
          </p:cNvSpPr>
          <p:nvPr>
            <p:ph type="title"/>
          </p:nvPr>
        </p:nvSpPr>
        <p:spPr>
          <a:xfrm>
            <a:off x="650368" y="319846"/>
            <a:ext cx="8750005"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2 Culture, Communication and People</a:t>
            </a:r>
          </a:p>
        </p:txBody>
      </p:sp>
      <p:sp>
        <p:nvSpPr>
          <p:cNvPr id="3" name="TextBox 2">
            <a:extLst>
              <a:ext uri="{FF2B5EF4-FFF2-40B4-BE49-F238E27FC236}">
                <a16:creationId xmlns:a16="http://schemas.microsoft.com/office/drawing/2014/main" id="{EB54581B-AAF1-B3B5-2446-20AB64768945}"/>
              </a:ext>
            </a:extLst>
          </p:cNvPr>
          <p:cNvSpPr txBox="1"/>
          <p:nvPr/>
        </p:nvSpPr>
        <p:spPr>
          <a:xfrm>
            <a:off x="726392" y="1580982"/>
            <a:ext cx="8255237"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5 Town Hall meetings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3 May 2025</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2 September 2025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Individual Consultant – Director meetings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Senior Leadership attending individual professional team meetings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Daily Raising Concerns Forum included in sit rep</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163 Staff have attended Respect &amp; Civility/ Bystander Training</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4 Issues of Cardiac Surgery Newsletter published monthly with ongoing evaluation</a:t>
            </a:r>
          </a:p>
        </p:txBody>
      </p:sp>
      <p:pic>
        <p:nvPicPr>
          <p:cNvPr id="10" name="Picture 9" descr="Cardiac newsletter graphic. The graphic features an image of surgeons in the operating theatre and the text: Cardiac Surgery Newsletter Stronger Together on a light blue background.">
            <a:extLst>
              <a:ext uri="{FF2B5EF4-FFF2-40B4-BE49-F238E27FC236}">
                <a16:creationId xmlns:a16="http://schemas.microsoft.com/office/drawing/2014/main" id="{62B52BCB-FF1D-E736-9BE3-AA7766EA7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7" y="4313812"/>
            <a:ext cx="3064364" cy="1874717"/>
          </a:xfrm>
          <a:prstGeom prst="rect">
            <a:avLst/>
          </a:prstGeom>
        </p:spPr>
      </p:pic>
      <p:pic>
        <p:nvPicPr>
          <p:cNvPr id="6" name="Picture 5" descr="Cardiac newsletter graphic. The graphic features an image of an operating theatre and the text: Cardiac Surgery Newsletter Stronger Together on a purple background.">
            <a:extLst>
              <a:ext uri="{FF2B5EF4-FFF2-40B4-BE49-F238E27FC236}">
                <a16:creationId xmlns:a16="http://schemas.microsoft.com/office/drawing/2014/main" id="{88525B6B-ACE1-106E-B209-0C5B46DEAC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8451" y="4313812"/>
            <a:ext cx="3210479" cy="1874716"/>
          </a:xfrm>
          <a:prstGeom prst="rect">
            <a:avLst/>
          </a:prstGeom>
        </p:spPr>
      </p:pic>
      <p:pic>
        <p:nvPicPr>
          <p:cNvPr id="12" name="Picture 11" descr="Cardiac newsletter graphic. The graphic features an image of surgeons in the operating theatre and the text: Cardiac Surgery Newsletter Stronger Together on a dark blue background.">
            <a:extLst>
              <a:ext uri="{FF2B5EF4-FFF2-40B4-BE49-F238E27FC236}">
                <a16:creationId xmlns:a16="http://schemas.microsoft.com/office/drawing/2014/main" id="{77080A27-CE17-8208-5D62-CDD59D8E9D6E}"/>
              </a:ext>
            </a:extLst>
          </p:cNvPr>
          <p:cNvPicPr>
            <a:picLocks noChangeAspect="1"/>
          </p:cNvPicPr>
          <p:nvPr/>
        </p:nvPicPr>
        <p:blipFill>
          <a:blip r:embed="rId6" cstate="email">
            <a:extLst>
              <a:ext uri="{28A0092B-C50C-407E-A947-70E740481C1C}">
                <a14:useLocalDpi xmlns:a14="http://schemas.microsoft.com/office/drawing/2010/main"/>
              </a:ext>
            </a:extLst>
          </a:blip>
          <a:srcRect l="1" t="1862" r="3602"/>
          <a:stretch>
            <a:fillRect/>
          </a:stretch>
        </p:blipFill>
        <p:spPr>
          <a:xfrm>
            <a:off x="6022455" y="4313812"/>
            <a:ext cx="3321369" cy="1874715"/>
          </a:xfrm>
          <a:prstGeom prst="rect">
            <a:avLst/>
          </a:prstGeom>
        </p:spPr>
      </p:pic>
      <p:pic>
        <p:nvPicPr>
          <p:cNvPr id="14" name="Picture 13" descr="Cardiac newsletter graphic. The graphic features an image of surgeons in the operating theatre and the text: Cardiac Surgery Newsletter Stronger Together on a pink background.">
            <a:extLst>
              <a:ext uri="{FF2B5EF4-FFF2-40B4-BE49-F238E27FC236}">
                <a16:creationId xmlns:a16="http://schemas.microsoft.com/office/drawing/2014/main" id="{801F0EC7-4F8D-FE84-AFD1-626AB40095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75043" y="4313813"/>
            <a:ext cx="2989442" cy="1874714"/>
          </a:xfrm>
          <a:prstGeom prst="rect">
            <a:avLst/>
          </a:prstGeom>
        </p:spPr>
      </p:pic>
    </p:spTree>
    <p:extLst>
      <p:ext uri="{BB962C8B-B14F-4D97-AF65-F5344CB8AC3E}">
        <p14:creationId xmlns:p14="http://schemas.microsoft.com/office/powerpoint/2010/main" val="3529300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51BF-565C-DF24-BD5C-7DBC39544C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18D2A58-2BC8-190F-4E7F-6DFC1C52EEC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C279D475-5DF6-FF7B-8DE3-BCE84E03BD5A}"/>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2 Culture, Communication and People cont. </a:t>
            </a:r>
          </a:p>
        </p:txBody>
      </p:sp>
      <p:sp>
        <p:nvSpPr>
          <p:cNvPr id="3" name="TextBox 2">
            <a:extLst>
              <a:ext uri="{FF2B5EF4-FFF2-40B4-BE49-F238E27FC236}">
                <a16:creationId xmlns:a16="http://schemas.microsoft.com/office/drawing/2014/main" id="{27FD7FF1-5059-EBF3-32E7-4FA0091D001D}"/>
              </a:ext>
            </a:extLst>
          </p:cNvPr>
          <p:cNvSpPr txBox="1"/>
          <p:nvPr/>
        </p:nvSpPr>
        <p:spPr>
          <a:xfrm>
            <a:off x="782384" y="1571919"/>
            <a:ext cx="8255237"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Frequently Asked Questions (FAQs) developed to reassure patients, promoted through Trust website and Patient Client Council (PCC)</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Patient Involvement – Cardiac Surgery Involvement Group established including 6 volunteer members with personal or carer experience of cardiac surgery, first meeting 25 November 2025.</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Review of updated Pre-Assessment Booklet and new Interhospital Transfer leaflet to Ward 5A, will be forwarded to the Trust Reader Panel after the Involvement Group</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Real-time patient feedback, Ward 5A received 100% overall Patient Satisfaction scores September to December 2025. Cardiac Intensive Care Unit (CSICU) received 99% overall Patient Satisfaction Scores September to December 2025</a:t>
            </a:r>
          </a:p>
        </p:txBody>
      </p:sp>
    </p:spTree>
    <p:extLst>
      <p:ext uri="{BB962C8B-B14F-4D97-AF65-F5344CB8AC3E}">
        <p14:creationId xmlns:p14="http://schemas.microsoft.com/office/powerpoint/2010/main" val="338895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634D6-AFE5-6A62-DA1B-99399BAEA3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EFDDE6-0B30-78EB-EC66-132AE50F632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F95A58A8-C0D3-FDBC-F84B-1E16463116C9}"/>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Culture &amp; Civility and </a:t>
            </a:r>
            <a:br>
              <a:rPr lang="en-GB" b="1" dirty="0">
                <a:solidFill>
                  <a:srgbClr val="7030A0"/>
                </a:solidFill>
                <a:latin typeface="Arial" panose="020B0604020202020204" pitchFamily="34" charset="0"/>
                <a:cs typeface="Arial" panose="020B0604020202020204" pitchFamily="34" charset="0"/>
              </a:rPr>
            </a:br>
            <a:r>
              <a:rPr lang="en-GB" b="1" dirty="0">
                <a:solidFill>
                  <a:srgbClr val="7030A0"/>
                </a:solidFill>
                <a:latin typeface="Arial" panose="020B0604020202020204" pitchFamily="34" charset="0"/>
                <a:cs typeface="Arial" panose="020B0604020202020204" pitchFamily="34" charset="0"/>
              </a:rPr>
              <a:t>Raising Concerns </a:t>
            </a:r>
          </a:p>
        </p:txBody>
      </p:sp>
      <p:sp>
        <p:nvSpPr>
          <p:cNvPr id="3" name="TextBox 2">
            <a:extLst>
              <a:ext uri="{FF2B5EF4-FFF2-40B4-BE49-F238E27FC236}">
                <a16:creationId xmlns:a16="http://schemas.microsoft.com/office/drawing/2014/main" id="{1D8CFC91-AFA6-F87B-5237-B59FFC34EBA8}"/>
              </a:ext>
            </a:extLst>
          </p:cNvPr>
          <p:cNvSpPr txBox="1"/>
          <p:nvPr/>
        </p:nvSpPr>
        <p:spPr>
          <a:xfrm>
            <a:off x="782384" y="1436116"/>
            <a:ext cx="8255237" cy="424731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Respect and Civility Training and Bystander Training</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163 Cardiac Surgery Staff have attended this training, further training planned in January 2026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Raising Concerns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Raising Concerns (Whistleblowing) Policy – multiple co-production focus group completed and facilitated by HSC Leadership Centre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HSC Leadership Centre outcome report anticipated by the end of January 2026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People and Culture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People and Culture Steering Group established to delivery the People and Culture Strategy for the organisation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Projected delivery date of delivery April 2026</a:t>
            </a: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448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6D298-7177-66CD-751F-67DE9F7B34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433F9C9-E50D-1D95-287F-0186E5C499C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630125B3-CB3B-1B52-AEF4-2C21486D9C7B}"/>
              </a:ext>
            </a:extLst>
          </p:cNvPr>
          <p:cNvSpPr>
            <a:spLocks noGrp="1"/>
          </p:cNvSpPr>
          <p:nvPr>
            <p:ph type="title"/>
          </p:nvPr>
        </p:nvSpPr>
        <p:spPr>
          <a:xfrm>
            <a:off x="650369" y="319846"/>
            <a:ext cx="8519268"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Workstream 1 Patient Safety and Governance  </a:t>
            </a:r>
          </a:p>
        </p:txBody>
      </p:sp>
      <p:sp>
        <p:nvSpPr>
          <p:cNvPr id="5" name="TextBox 4">
            <a:extLst>
              <a:ext uri="{FF2B5EF4-FFF2-40B4-BE49-F238E27FC236}">
                <a16:creationId xmlns:a16="http://schemas.microsoft.com/office/drawing/2014/main" id="{E6F2B01D-B94D-96C2-CAB6-C732B378F9D9}"/>
              </a:ext>
            </a:extLst>
          </p:cNvPr>
          <p:cNvSpPr txBox="1"/>
          <p:nvPr/>
        </p:nvSpPr>
        <p:spPr>
          <a:xfrm>
            <a:off x="782384" y="1342311"/>
            <a:ext cx="8255237" cy="480131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Recommendation 5  Connectivity with other Units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Plan to visit Sheffield Teaching Hospital in Spring 2026</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Established links with Mater Private Hospital Blackrock Hospital Cardiac Centres (ROI)</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Established links with Guys and St Thomas’ Hospital (UK) and Children’s Hospital Dublin (ROI) Liverpool Transplant Centre, St Bartholomew’s Hospital and Freeman’s Hospital for congenital surgery</a:t>
            </a:r>
          </a:p>
          <a:p>
            <a:r>
              <a:rPr lang="en-GB" b="1" dirty="0">
                <a:latin typeface="Arial" panose="020B0604020202020204" pitchFamily="34" charset="0"/>
                <a:cs typeface="Arial" panose="020B0604020202020204" pitchFamily="34" charset="0"/>
              </a:rPr>
              <a:t>Recommendation 6 Review Deaths on the Waiting List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Yearly reporting to the National Cardiac Benchmarking Collaborative (NCBC) and National Congenital Heart Disease Heart Disease Audit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Standard Operating Procedure in place for the regular review of the Waiting list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Any deaths on the waiting list will also be discussed at the Mortality and Morbidity </a:t>
            </a:r>
          </a:p>
          <a:p>
            <a:r>
              <a:rPr lang="en-GB" b="1" dirty="0">
                <a:latin typeface="Arial" panose="020B0604020202020204" pitchFamily="34" charset="0"/>
                <a:cs typeface="Arial" panose="020B0604020202020204" pitchFamily="34" charset="0"/>
              </a:rPr>
              <a:t>Recommendation 7 Regular review of outcome data</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Data provided 6 monthly (VLAD report) CD discusses with individual consultants</a:t>
            </a:r>
          </a:p>
        </p:txBody>
      </p:sp>
    </p:spTree>
    <p:extLst>
      <p:ext uri="{BB962C8B-B14F-4D97-AF65-F5344CB8AC3E}">
        <p14:creationId xmlns:p14="http://schemas.microsoft.com/office/powerpoint/2010/main" val="296247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998C2-9395-D32D-D863-C5FBDD58DBC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E37579-BCCE-0C28-FEE4-16487992F2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70C901A6-0DDD-CACD-BB93-BA50615ADF5C}"/>
              </a:ext>
            </a:extLst>
          </p:cNvPr>
          <p:cNvSpPr>
            <a:spLocks noGrp="1"/>
          </p:cNvSpPr>
          <p:nvPr>
            <p:ph type="title"/>
          </p:nvPr>
        </p:nvSpPr>
        <p:spPr>
          <a:xfrm>
            <a:off x="650368" y="103076"/>
            <a:ext cx="8519268" cy="1022465"/>
          </a:xfrm>
        </p:spPr>
        <p:txBody>
          <a:bodyPr>
            <a:normAutofit/>
          </a:bodyPr>
          <a:lstStyle/>
          <a:p>
            <a:r>
              <a:rPr lang="en-GB" b="1" dirty="0">
                <a:solidFill>
                  <a:srgbClr val="7030A0"/>
                </a:solidFill>
                <a:latin typeface="Arial" panose="020B0604020202020204" pitchFamily="34" charset="0"/>
                <a:cs typeface="Arial" panose="020B0604020202020204" pitchFamily="34" charset="0"/>
              </a:rPr>
              <a:t>Recommendation 6</a:t>
            </a:r>
          </a:p>
        </p:txBody>
      </p:sp>
      <p:sp>
        <p:nvSpPr>
          <p:cNvPr id="5" name="TextBox 4">
            <a:extLst>
              <a:ext uri="{FF2B5EF4-FFF2-40B4-BE49-F238E27FC236}">
                <a16:creationId xmlns:a16="http://schemas.microsoft.com/office/drawing/2014/main" id="{2B9EE75D-9A44-6DC7-28C1-75A14656D9FD}"/>
              </a:ext>
            </a:extLst>
          </p:cNvPr>
          <p:cNvSpPr txBox="1"/>
          <p:nvPr/>
        </p:nvSpPr>
        <p:spPr>
          <a:xfrm>
            <a:off x="565101" y="889638"/>
            <a:ext cx="7175215" cy="369331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Review Deaths on the Waiting List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2017-2020 - WL Mortality of 2.5%</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2022-2025 - WL Mortality of 0.99%</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NCBC Figures reported- 1 October 2023 – 30 September 2024</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Total waiting 232 patients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6 deaths on the waiting list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WL Mortality for this 12 month period was 2.58%</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 April 2025 – 07 January 2026</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Total elective waiting 190</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1 death on the waiting list – discussed at MDT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 Current WL Mortality 0.52%</a:t>
            </a:r>
          </a:p>
          <a:p>
            <a:pPr marL="742950"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UK crude surgical mortality rate %</a:t>
            </a:r>
          </a:p>
        </p:txBody>
      </p:sp>
      <p:pic>
        <p:nvPicPr>
          <p:cNvPr id="11" name="Picture 10" descr="A table showing crude mortality rate percentage. The data is from 2014/15 to 2024/25 and includes a total column.">
            <a:extLst>
              <a:ext uri="{FF2B5EF4-FFF2-40B4-BE49-F238E27FC236}">
                <a16:creationId xmlns:a16="http://schemas.microsoft.com/office/drawing/2014/main" id="{2E51E042-3B30-2605-CEBB-D214EF064A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368" y="4582957"/>
            <a:ext cx="7360187" cy="1022465"/>
          </a:xfrm>
          <a:prstGeom prst="rect">
            <a:avLst/>
          </a:prstGeom>
        </p:spPr>
      </p:pic>
    </p:spTree>
    <p:extLst>
      <p:ext uri="{BB962C8B-B14F-4D97-AF65-F5344CB8AC3E}">
        <p14:creationId xmlns:p14="http://schemas.microsoft.com/office/powerpoint/2010/main" val="123643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B733-ADB0-E09E-AEAE-66CBDF0C585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0993F1-A464-E486-AC46-CFF6AAF88F0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5615" cy="6858000"/>
          </a:xfrm>
          <a:prstGeom prst="rect">
            <a:avLst/>
          </a:prstGeom>
        </p:spPr>
      </p:pic>
      <p:sp>
        <p:nvSpPr>
          <p:cNvPr id="2" name="Title 1">
            <a:extLst>
              <a:ext uri="{FF2B5EF4-FFF2-40B4-BE49-F238E27FC236}">
                <a16:creationId xmlns:a16="http://schemas.microsoft.com/office/drawing/2014/main" id="{C33142D5-252F-AF92-BCA5-36BC26B75028}"/>
              </a:ext>
            </a:extLst>
          </p:cNvPr>
          <p:cNvSpPr>
            <a:spLocks noGrp="1"/>
          </p:cNvSpPr>
          <p:nvPr>
            <p:ph type="title"/>
          </p:nvPr>
        </p:nvSpPr>
        <p:spPr>
          <a:xfrm>
            <a:off x="650369" y="319846"/>
            <a:ext cx="7108166" cy="1022465"/>
          </a:xfrm>
        </p:spPr>
        <p:txBody>
          <a:bodyPr>
            <a:normAutofit fontScale="90000"/>
          </a:bodyPr>
          <a:lstStyle/>
          <a:p>
            <a:r>
              <a:rPr lang="en-GB" b="1" dirty="0">
                <a:solidFill>
                  <a:srgbClr val="7030A0"/>
                </a:solidFill>
                <a:latin typeface="Arial" panose="020B0604020202020204" pitchFamily="34" charset="0"/>
                <a:cs typeface="Arial" panose="020B0604020202020204" pitchFamily="34" charset="0"/>
              </a:rPr>
              <a:t>Proposed Hill/McBride Governance Structure </a:t>
            </a:r>
          </a:p>
        </p:txBody>
      </p:sp>
      <p:grpSp>
        <p:nvGrpSpPr>
          <p:cNvPr id="13" name="Group 12" descr="A flow diagram showing the Proposed Hill/McBride Governance Structure.">
            <a:extLst>
              <a:ext uri="{FF2B5EF4-FFF2-40B4-BE49-F238E27FC236}">
                <a16:creationId xmlns:a16="http://schemas.microsoft.com/office/drawing/2014/main" id="{1C3936E4-80D7-AD7C-1506-B7DAF72B59A3}"/>
              </a:ext>
            </a:extLst>
          </p:cNvPr>
          <p:cNvGrpSpPr/>
          <p:nvPr/>
        </p:nvGrpSpPr>
        <p:grpSpPr>
          <a:xfrm>
            <a:off x="822568" y="1790344"/>
            <a:ext cx="10336067" cy="4763165"/>
            <a:chOff x="927966" y="1718573"/>
            <a:chExt cx="10336067" cy="4763165"/>
          </a:xfrm>
        </p:grpSpPr>
        <p:pic>
          <p:nvPicPr>
            <p:cNvPr id="11" name="Picture 10" descr="A screenshot of a diagram">
              <a:extLst>
                <a:ext uri="{FF2B5EF4-FFF2-40B4-BE49-F238E27FC236}">
                  <a16:creationId xmlns:a16="http://schemas.microsoft.com/office/drawing/2014/main" id="{9A87B654-8EF5-6CDC-EEEB-46A2EE794E62}"/>
                </a:ext>
              </a:extLst>
            </p:cNvPr>
            <p:cNvPicPr>
              <a:picLocks noChangeAspect="1"/>
            </p:cNvPicPr>
            <p:nvPr/>
          </p:nvPicPr>
          <p:blipFill>
            <a:blip r:embed="rId4"/>
            <a:stretch>
              <a:fillRect/>
            </a:stretch>
          </p:blipFill>
          <p:spPr>
            <a:xfrm>
              <a:off x="927966" y="1718573"/>
              <a:ext cx="10336067" cy="4763165"/>
            </a:xfrm>
            <a:prstGeom prst="rect">
              <a:avLst/>
            </a:prstGeom>
          </p:spPr>
        </p:pic>
        <p:sp>
          <p:nvSpPr>
            <p:cNvPr id="12" name="Rectangle 11">
              <a:extLst>
                <a:ext uri="{FF2B5EF4-FFF2-40B4-BE49-F238E27FC236}">
                  <a16:creationId xmlns:a16="http://schemas.microsoft.com/office/drawing/2014/main" id="{2E60859B-37DD-9FD2-EC51-574EDA3BEA78}"/>
                </a:ext>
              </a:extLst>
            </p:cNvPr>
            <p:cNvSpPr/>
            <p:nvPr/>
          </p:nvSpPr>
          <p:spPr>
            <a:xfrm>
              <a:off x="7114032" y="5276088"/>
              <a:ext cx="4114800" cy="1161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738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08D7-07DB-8BA5-54D7-214328542B8E}"/>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Belfast waiting list position (18/12/24)</a:t>
            </a:r>
          </a:p>
        </p:txBody>
      </p:sp>
      <p:sp>
        <p:nvSpPr>
          <p:cNvPr id="3" name="Content Placeholder 2">
            <a:extLst>
              <a:ext uri="{FF2B5EF4-FFF2-40B4-BE49-F238E27FC236}">
                <a16:creationId xmlns:a16="http://schemas.microsoft.com/office/drawing/2014/main" id="{0546F0E4-5481-CEA5-1E19-30422CB10301}"/>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3 &gt;52 weeks</a:t>
            </a:r>
          </a:p>
          <a:p>
            <a:r>
              <a:rPr lang="en-US" dirty="0">
                <a:latin typeface="Arial" panose="020B0604020202020204" pitchFamily="34" charset="0"/>
                <a:cs typeface="Arial" panose="020B0604020202020204" pitchFamily="34" charset="0"/>
              </a:rPr>
              <a:t>10 &gt; 26 weeks</a:t>
            </a:r>
          </a:p>
          <a:p>
            <a:r>
              <a:rPr lang="en-US" dirty="0">
                <a:latin typeface="Arial" panose="020B0604020202020204" pitchFamily="34" charset="0"/>
                <a:cs typeface="Arial" panose="020B0604020202020204" pitchFamily="34" charset="0"/>
              </a:rPr>
              <a:t>175 &lt; 26 weeks</a:t>
            </a:r>
          </a:p>
          <a:p>
            <a:r>
              <a:rPr lang="en-US" dirty="0">
                <a:latin typeface="Arial" panose="020B0604020202020204" pitchFamily="34" charset="0"/>
                <a:cs typeface="Arial" panose="020B0604020202020204" pitchFamily="34" charset="0"/>
              </a:rPr>
              <a:t>19 in house urgent patients waiting in hospital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 death on waiting list since April 25</a:t>
            </a:r>
          </a:p>
        </p:txBody>
      </p:sp>
    </p:spTree>
    <p:extLst>
      <p:ext uri="{BB962C8B-B14F-4D97-AF65-F5344CB8AC3E}">
        <p14:creationId xmlns:p14="http://schemas.microsoft.com/office/powerpoint/2010/main" val="428216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E40E-AA83-1319-8146-E9F64684117F}"/>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Current scope of practice……</a:t>
            </a:r>
          </a:p>
        </p:txBody>
      </p:sp>
      <p:sp>
        <p:nvSpPr>
          <p:cNvPr id="3" name="Content Placeholder 2">
            <a:extLst>
              <a:ext uri="{FF2B5EF4-FFF2-40B4-BE49-F238E27FC236}">
                <a16:creationId xmlns:a16="http://schemas.microsoft.com/office/drawing/2014/main" id="{126895C3-30D6-BF3B-A989-68C86C906E72}"/>
              </a:ext>
            </a:extLst>
          </p:cNvPr>
          <p:cNvSpPr>
            <a:spLocks noGrp="1"/>
          </p:cNvSpPr>
          <p:nvPr>
            <p:ph sz="half" idx="1"/>
          </p:nvPr>
        </p:nvSpPr>
        <p:spPr/>
        <p:txBody>
          <a:bodyPr>
            <a:normAutofit fontScale="92500"/>
          </a:bodyPr>
          <a:lstStyle/>
          <a:p>
            <a:r>
              <a:rPr lang="en-US" dirty="0">
                <a:latin typeface="Arial" panose="020B0604020202020204" pitchFamily="34" charset="0"/>
                <a:cs typeface="Arial" panose="020B0604020202020204" pitchFamily="34" charset="0"/>
              </a:rPr>
              <a:t>Adults </a:t>
            </a:r>
          </a:p>
          <a:p>
            <a:r>
              <a:rPr lang="en-US" dirty="0">
                <a:latin typeface="Arial" panose="020B0604020202020204" pitchFamily="34" charset="0"/>
                <a:cs typeface="Arial" panose="020B0604020202020204" pitchFamily="34" charset="0"/>
              </a:rPr>
              <a:t>Mainly acquired heart disease</a:t>
            </a:r>
          </a:p>
          <a:p>
            <a:r>
              <a:rPr lang="en-US" dirty="0">
                <a:latin typeface="Arial" panose="020B0604020202020204" pitchFamily="34" charset="0"/>
                <a:cs typeface="Arial" panose="020B0604020202020204" pitchFamily="34" charset="0"/>
              </a:rPr>
              <a:t>Small volume of adult congenital surgery</a:t>
            </a:r>
          </a:p>
          <a:p>
            <a:r>
              <a:rPr lang="en-US" dirty="0">
                <a:latin typeface="Arial" panose="020B0604020202020204" pitchFamily="34" charset="0"/>
                <a:cs typeface="Arial" panose="020B0604020202020204" pitchFamily="34" charset="0"/>
              </a:rPr>
              <a:t>Coronary bypass surgery</a:t>
            </a:r>
          </a:p>
          <a:p>
            <a:r>
              <a:rPr lang="en-US" dirty="0">
                <a:latin typeface="Arial" panose="020B0604020202020204" pitchFamily="34" charset="0"/>
                <a:cs typeface="Arial" panose="020B0604020202020204" pitchFamily="34" charset="0"/>
              </a:rPr>
              <a:t>Heart valve repair / replacement</a:t>
            </a:r>
          </a:p>
          <a:p>
            <a:r>
              <a:rPr lang="en-US" dirty="0">
                <a:latin typeface="Arial" panose="020B0604020202020204" pitchFamily="34" charset="0"/>
                <a:cs typeface="Arial" panose="020B0604020202020204" pitchFamily="34" charset="0"/>
              </a:rPr>
              <a:t>Aorto-vascular surgery</a:t>
            </a:r>
          </a:p>
          <a:p>
            <a:r>
              <a:rPr lang="en-US" dirty="0" err="1">
                <a:latin typeface="Arial" panose="020B0604020202020204" pitchFamily="34" charset="0"/>
                <a:cs typeface="Arial" panose="020B0604020202020204" pitchFamily="34" charset="0"/>
              </a:rPr>
              <a:t>Tumours</a:t>
            </a:r>
            <a:r>
              <a:rPr lang="en-US" dirty="0">
                <a:latin typeface="Arial" panose="020B0604020202020204" pitchFamily="34" charset="0"/>
                <a:cs typeface="Arial" panose="020B0604020202020204" pitchFamily="34" charset="0"/>
              </a:rPr>
              <a:t> / complications following MI / arrythmia surgery</a:t>
            </a:r>
          </a:p>
          <a:p>
            <a:pPr marL="0" indent="0">
              <a:buNone/>
            </a:pPr>
            <a:endParaRPr lang="en-US" dirty="0">
              <a:latin typeface="Arial" panose="020B0604020202020204" pitchFamily="34" charset="0"/>
              <a:cs typeface="Arial" panose="020B0604020202020204" pitchFamily="34" charset="0"/>
            </a:endParaRPr>
          </a:p>
        </p:txBody>
      </p:sp>
      <p:pic>
        <p:nvPicPr>
          <p:cNvPr id="5" name="Content Placeholder 4" descr="A graph showing Cardiac Surgical Operations in England, Wales and Northern Ireland. The graph shows data between 2014/15 and 2024/25.">
            <a:extLst>
              <a:ext uri="{FF2B5EF4-FFF2-40B4-BE49-F238E27FC236}">
                <a16:creationId xmlns:a16="http://schemas.microsoft.com/office/drawing/2014/main" id="{24DDC6DE-9D32-0BFD-B54A-B0557831E762}"/>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1825625"/>
            <a:ext cx="5181600" cy="4351338"/>
          </a:xfrm>
          <a:prstGeom prst="rect">
            <a:avLst/>
          </a:prstGeom>
        </p:spPr>
      </p:pic>
    </p:spTree>
    <p:extLst>
      <p:ext uri="{BB962C8B-B14F-4D97-AF65-F5344CB8AC3E}">
        <p14:creationId xmlns:p14="http://schemas.microsoft.com/office/powerpoint/2010/main" val="4262851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1DD04-F38E-971D-6313-3F29CE4010BB}"/>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Evolution to new governance arrangements – Feb 26</a:t>
            </a:r>
          </a:p>
        </p:txBody>
      </p:sp>
      <p:sp>
        <p:nvSpPr>
          <p:cNvPr id="3" name="Content Placeholder 2">
            <a:extLst>
              <a:ext uri="{FF2B5EF4-FFF2-40B4-BE49-F238E27FC236}">
                <a16:creationId xmlns:a16="http://schemas.microsoft.com/office/drawing/2014/main" id="{B10F9724-E30D-A5A9-BF86-BF151E65729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SMT meeting Monday 1200 - Weekly</a:t>
            </a:r>
          </a:p>
          <a:p>
            <a:r>
              <a:rPr lang="en-US" dirty="0">
                <a:latin typeface="Arial" panose="020B0604020202020204" pitchFamily="34" charset="0"/>
                <a:cs typeface="Arial" panose="020B0604020202020204" pitchFamily="34" charset="0"/>
              </a:rPr>
              <a:t>Ward governance meeting  - alternate Tuesday 1600</a:t>
            </a:r>
          </a:p>
          <a:p>
            <a:r>
              <a:rPr lang="en-US" dirty="0">
                <a:latin typeface="Arial" panose="020B0604020202020204" pitchFamily="34" charset="0"/>
                <a:cs typeface="Arial" panose="020B0604020202020204" pitchFamily="34" charset="0"/>
              </a:rPr>
              <a:t>Audit, governance, mortality and morbidity meeting - Monthly</a:t>
            </a:r>
          </a:p>
          <a:p>
            <a:r>
              <a:rPr lang="en-US" dirty="0">
                <a:latin typeface="Arial" panose="020B0604020202020204" pitchFamily="34" charset="0"/>
                <a:cs typeface="Arial" panose="020B0604020202020204" pitchFamily="34" charset="0"/>
              </a:rPr>
              <a:t>Embedding  improvement culture </a:t>
            </a:r>
          </a:p>
          <a:p>
            <a:pPr lvl="1"/>
            <a:r>
              <a:rPr lang="en-US" dirty="0">
                <a:latin typeface="Arial" panose="020B0604020202020204" pitchFamily="34" charset="0"/>
                <a:cs typeface="Arial" panose="020B0604020202020204" pitchFamily="34" charset="0"/>
              </a:rPr>
              <a:t>Safety</a:t>
            </a:r>
          </a:p>
          <a:p>
            <a:pPr lvl="1"/>
            <a:r>
              <a:rPr lang="en-US" dirty="0">
                <a:latin typeface="Arial" panose="020B0604020202020204" pitchFamily="34" charset="0"/>
                <a:cs typeface="Arial" panose="020B0604020202020204" pitchFamily="34" charset="0"/>
              </a:rPr>
              <a:t>Learning</a:t>
            </a:r>
          </a:p>
          <a:p>
            <a:pPr lvl="1"/>
            <a:r>
              <a:rPr lang="en-US" dirty="0">
                <a:latin typeface="Arial" panose="020B0604020202020204" pitchFamily="34" charset="0"/>
                <a:cs typeface="Arial" panose="020B0604020202020204" pitchFamily="34" charset="0"/>
              </a:rPr>
              <a:t>Support</a:t>
            </a:r>
          </a:p>
          <a:p>
            <a:pPr lvl="1"/>
            <a:r>
              <a:rPr lang="en-US" dirty="0">
                <a:latin typeface="Arial" panose="020B0604020202020204" pitchFamily="34" charset="0"/>
                <a:cs typeface="Arial" panose="020B0604020202020204" pitchFamily="34" charset="0"/>
              </a:rPr>
              <a:t>PDSA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303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FB83-0BF4-2BA5-3921-E097E83B455D}"/>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Audit, governance, mortality and morbidity meeting</a:t>
            </a:r>
          </a:p>
        </p:txBody>
      </p:sp>
      <p:sp>
        <p:nvSpPr>
          <p:cNvPr id="3" name="Content Placeholder 2">
            <a:extLst>
              <a:ext uri="{FF2B5EF4-FFF2-40B4-BE49-F238E27FC236}">
                <a16:creationId xmlns:a16="http://schemas.microsoft.com/office/drawing/2014/main" id="{E6BB4FC8-D5B9-21FD-7FB2-078D0200926B}"/>
              </a:ext>
            </a:extLst>
          </p:cNvPr>
          <p:cNvSpPr>
            <a:spLocks noGrp="1"/>
          </p:cNvSpPr>
          <p:nvPr>
            <p:ph idx="1"/>
          </p:nvPr>
        </p:nvSpPr>
        <p:spPr>
          <a:xfrm>
            <a:off x="838200" y="1601035"/>
            <a:ext cx="10515600" cy="4351338"/>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One version of the truth………</a:t>
            </a:r>
          </a:p>
        </p:txBody>
      </p:sp>
    </p:spTree>
    <p:extLst>
      <p:ext uri="{BB962C8B-B14F-4D97-AF65-F5344CB8AC3E}">
        <p14:creationId xmlns:p14="http://schemas.microsoft.com/office/powerpoint/2010/main" val="2495762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D02C-2C0D-F11A-2E98-B355ECA9B605}"/>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Audit, governance, mortality and morbidity meeting</a:t>
            </a:r>
          </a:p>
        </p:txBody>
      </p:sp>
      <p:sp>
        <p:nvSpPr>
          <p:cNvPr id="3" name="Content Placeholder 2">
            <a:extLst>
              <a:ext uri="{FF2B5EF4-FFF2-40B4-BE49-F238E27FC236}">
                <a16:creationId xmlns:a16="http://schemas.microsoft.com/office/drawing/2014/main" id="{4208228C-4BDA-CC46-2D86-584E3C4B76C1}"/>
              </a:ext>
            </a:extLst>
          </p:cNvPr>
          <p:cNvSpPr>
            <a:spLocks noGrp="1"/>
          </p:cNvSpPr>
          <p:nvPr>
            <p:ph sz="half" idx="1"/>
          </p:nvPr>
        </p:nvSpPr>
        <p:spPr/>
        <p:txBody>
          <a:bodyPr/>
          <a:lstStyle/>
          <a:p>
            <a:pPr marL="0" indent="0">
              <a:buNone/>
            </a:pPr>
            <a:r>
              <a:rPr lang="en-US" dirty="0">
                <a:latin typeface="Arial" panose="020B0604020202020204" pitchFamily="34" charset="0"/>
                <a:cs typeface="Arial" panose="020B0604020202020204" pitchFamily="34" charset="0"/>
              </a:rPr>
              <a:t>Operational review</a:t>
            </a:r>
          </a:p>
          <a:p>
            <a:r>
              <a:rPr lang="en-US" sz="2000" dirty="0">
                <a:latin typeface="Arial" panose="020B0604020202020204" pitchFamily="34" charset="0"/>
                <a:cs typeface="Arial" panose="020B0604020202020204" pitchFamily="34" charset="0"/>
              </a:rPr>
              <a:t>Waiting list data</a:t>
            </a:r>
          </a:p>
          <a:p>
            <a:r>
              <a:rPr lang="en-US" sz="2000" dirty="0">
                <a:latin typeface="Arial" panose="020B0604020202020204" pitchFamily="34" charset="0"/>
                <a:cs typeface="Arial" panose="020B0604020202020204" pitchFamily="34" charset="0"/>
              </a:rPr>
              <a:t>Activity data</a:t>
            </a:r>
          </a:p>
          <a:p>
            <a:r>
              <a:rPr lang="en-US" sz="2000" dirty="0">
                <a:latin typeface="Arial" panose="020B0604020202020204" pitchFamily="34" charset="0"/>
                <a:cs typeface="Arial" panose="020B0604020202020204" pitchFamily="34" charset="0"/>
              </a:rPr>
              <a:t>Inactivity data</a:t>
            </a:r>
          </a:p>
          <a:p>
            <a:r>
              <a:rPr lang="en-US" sz="2000" dirty="0">
                <a:latin typeface="Arial" panose="020B0604020202020204" pitchFamily="34" charset="0"/>
                <a:cs typeface="Arial" panose="020B0604020202020204" pitchFamily="34" charset="0"/>
              </a:rPr>
              <a:t>Theatre efficiency</a:t>
            </a:r>
          </a:p>
          <a:p>
            <a:r>
              <a:rPr lang="en-US" sz="2000" dirty="0">
                <a:latin typeface="Arial" panose="020B0604020202020204" pitchFamily="34" charset="0"/>
                <a:cs typeface="Arial" panose="020B0604020202020204" pitchFamily="34" charset="0"/>
              </a:rPr>
              <a:t>LOS</a:t>
            </a:r>
          </a:p>
          <a:p>
            <a:r>
              <a:rPr lang="en-US" sz="2000" dirty="0">
                <a:latin typeface="Arial" panose="020B0604020202020204" pitchFamily="34" charset="0"/>
                <a:cs typeface="Arial" panose="020B0604020202020204" pitchFamily="34" charset="0"/>
              </a:rPr>
              <a:t>Bed occupancy</a:t>
            </a:r>
          </a:p>
          <a:p>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6ED5E18-9CBE-02B1-5C39-E0DB649211F7}"/>
              </a:ext>
            </a:extLst>
          </p:cNvPr>
          <p:cNvSpPr>
            <a:spLocks noGrp="1"/>
          </p:cNvSpPr>
          <p:nvPr>
            <p:ph sz="half" idx="2"/>
          </p:nvPr>
        </p:nvSpPr>
        <p:spPr/>
        <p:txBody>
          <a:bodyPr/>
          <a:lstStyle/>
          <a:p>
            <a:pPr marL="0" indent="0">
              <a:buNone/>
            </a:pPr>
            <a:r>
              <a:rPr lang="en-US" dirty="0">
                <a:latin typeface="Arial" panose="020B0604020202020204" pitchFamily="34" charset="0"/>
                <a:cs typeface="Arial" panose="020B0604020202020204" pitchFamily="34" charset="0"/>
              </a:rPr>
              <a:t>Mandatory morbidity audits</a:t>
            </a:r>
          </a:p>
          <a:p>
            <a:r>
              <a:rPr lang="en-US" sz="2000" dirty="0">
                <a:latin typeface="Arial" panose="020B0604020202020204" pitchFamily="34" charset="0"/>
                <a:cs typeface="Arial" panose="020B0604020202020204" pitchFamily="34" charset="0"/>
              </a:rPr>
              <a:t>Return to theatre (bleeding and all cause)</a:t>
            </a:r>
          </a:p>
          <a:p>
            <a:r>
              <a:rPr lang="en-US" sz="2000" dirty="0">
                <a:latin typeface="Arial" panose="020B0604020202020204" pitchFamily="34" charset="0"/>
                <a:cs typeface="Arial" panose="020B0604020202020204" pitchFamily="34" charset="0"/>
              </a:rPr>
              <a:t>Blood / product use rates</a:t>
            </a:r>
          </a:p>
          <a:p>
            <a:r>
              <a:rPr lang="en-US" sz="2000" dirty="0">
                <a:latin typeface="Arial" panose="020B0604020202020204" pitchFamily="34" charset="0"/>
                <a:cs typeface="Arial" panose="020B0604020202020204" pitchFamily="34" charset="0"/>
              </a:rPr>
              <a:t>Deep wound infection</a:t>
            </a:r>
          </a:p>
          <a:p>
            <a:r>
              <a:rPr lang="en-US" sz="2000" dirty="0">
                <a:latin typeface="Arial" panose="020B0604020202020204" pitchFamily="34" charset="0"/>
                <a:cs typeface="Arial" panose="020B0604020202020204" pitchFamily="34" charset="0"/>
              </a:rPr>
              <a:t>Stroke</a:t>
            </a:r>
          </a:p>
          <a:p>
            <a:r>
              <a:rPr lang="en-US" sz="2000" dirty="0">
                <a:latin typeface="Arial" panose="020B0604020202020204" pitchFamily="34" charset="0"/>
                <a:cs typeface="Arial" panose="020B0604020202020204" pitchFamily="34" charset="0"/>
              </a:rPr>
              <a:t>Renal replacement therapy</a:t>
            </a:r>
          </a:p>
          <a:p>
            <a:r>
              <a:rPr lang="en-US" sz="2000" dirty="0">
                <a:solidFill>
                  <a:srgbClr val="FFC000"/>
                </a:solidFill>
                <a:latin typeface="Arial" panose="020B0604020202020204" pitchFamily="34" charset="0"/>
                <a:cs typeface="Arial" panose="020B0604020202020204" pitchFamily="34" charset="0"/>
              </a:rPr>
              <a:t>Readmission rates</a:t>
            </a:r>
          </a:p>
          <a:p>
            <a:r>
              <a:rPr lang="en-US" sz="2000" dirty="0" err="1">
                <a:latin typeface="Arial" panose="020B0604020202020204" pitchFamily="34" charset="0"/>
                <a:cs typeface="Arial" panose="020B0604020202020204" pitchFamily="34" charset="0"/>
              </a:rPr>
              <a:t>Euroscore</a:t>
            </a:r>
            <a:r>
              <a:rPr lang="en-US" sz="2000" dirty="0">
                <a:latin typeface="Arial" panose="020B0604020202020204" pitchFamily="34" charset="0"/>
                <a:cs typeface="Arial" panose="020B0604020202020204" pitchFamily="34" charset="0"/>
              </a:rPr>
              <a:t> risk profiles</a:t>
            </a:r>
          </a:p>
          <a:p>
            <a:endParaRPr lang="en-US" sz="2000" dirty="0">
              <a:solidFill>
                <a:srgbClr val="FFC000"/>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Local audit presentations</a:t>
            </a:r>
          </a:p>
        </p:txBody>
      </p:sp>
    </p:spTree>
    <p:extLst>
      <p:ext uri="{BB962C8B-B14F-4D97-AF65-F5344CB8AC3E}">
        <p14:creationId xmlns:p14="http://schemas.microsoft.com/office/powerpoint/2010/main" val="2174222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472E-2084-3CB3-FF30-E46E5C04DB8D}"/>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Audit, governance, mortality and morbidity meeting</a:t>
            </a:r>
          </a:p>
        </p:txBody>
      </p:sp>
      <p:sp>
        <p:nvSpPr>
          <p:cNvPr id="3" name="Content Placeholder 2">
            <a:extLst>
              <a:ext uri="{FF2B5EF4-FFF2-40B4-BE49-F238E27FC236}">
                <a16:creationId xmlns:a16="http://schemas.microsoft.com/office/drawing/2014/main" id="{984C977D-F495-B940-F746-116B81402AD4}"/>
              </a:ext>
            </a:extLst>
          </p:cNvPr>
          <p:cNvSpPr>
            <a:spLocks noGrp="1"/>
          </p:cNvSpPr>
          <p:nvPr>
            <p:ph sz="half"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Mortality</a:t>
            </a:r>
          </a:p>
          <a:p>
            <a:r>
              <a:rPr lang="en-US" sz="2000" dirty="0">
                <a:latin typeface="Arial" panose="020B0604020202020204" pitchFamily="34" charset="0"/>
                <a:cs typeface="Arial" panose="020B0604020202020204" pitchFamily="34" charset="0"/>
              </a:rPr>
              <a:t>Rolling 3 years CUSUM’s</a:t>
            </a:r>
          </a:p>
          <a:p>
            <a:r>
              <a:rPr lang="en-US" sz="2000" dirty="0">
                <a:latin typeface="Arial" panose="020B0604020202020204" pitchFamily="34" charset="0"/>
                <a:cs typeface="Arial" panose="020B0604020202020204" pitchFamily="34" charset="0"/>
              </a:rPr>
              <a:t>Lifetime CUSUM’s</a:t>
            </a:r>
          </a:p>
          <a:p>
            <a:r>
              <a:rPr lang="en-US" sz="2000" dirty="0">
                <a:latin typeface="Arial" panose="020B0604020202020204" pitchFamily="34" charset="0"/>
                <a:cs typeface="Arial" panose="020B0604020202020204" pitchFamily="34" charset="0"/>
              </a:rPr>
              <a:t>Validation data presentations</a:t>
            </a:r>
          </a:p>
          <a:p>
            <a:r>
              <a:rPr lang="en-US" sz="2000" dirty="0">
                <a:latin typeface="Arial" panose="020B0604020202020204" pitchFamily="34" charset="0"/>
                <a:cs typeface="Arial" panose="020B0604020202020204" pitchFamily="34" charset="0"/>
              </a:rPr>
              <a:t>Mortality discussions</a:t>
            </a:r>
          </a:p>
          <a:p>
            <a:pPr lvl="1"/>
            <a:r>
              <a:rPr lang="en-US" sz="1600" dirty="0" err="1">
                <a:latin typeface="Arial" panose="020B0604020202020204" pitchFamily="34" charset="0"/>
                <a:cs typeface="Arial" panose="020B0604020202020204" pitchFamily="34" charset="0"/>
              </a:rPr>
              <a:t>Standardised</a:t>
            </a:r>
            <a:r>
              <a:rPr lang="en-US" sz="1600" dirty="0">
                <a:latin typeface="Arial" panose="020B0604020202020204" pitchFamily="34" charset="0"/>
                <a:cs typeface="Arial" panose="020B0604020202020204" pitchFamily="34" charset="0"/>
              </a:rPr>
              <a:t> presentation</a:t>
            </a:r>
          </a:p>
          <a:p>
            <a:pPr lvl="1"/>
            <a:r>
              <a:rPr lang="en-US" sz="1600" dirty="0">
                <a:latin typeface="Arial" panose="020B0604020202020204" pitchFamily="34" charset="0"/>
                <a:cs typeface="Arial" panose="020B0604020202020204" pitchFamily="34" charset="0"/>
              </a:rPr>
              <a:t>Key questions addressed</a:t>
            </a:r>
          </a:p>
          <a:p>
            <a:pPr lvl="1"/>
            <a:r>
              <a:rPr lang="en-US" sz="1600" dirty="0">
                <a:latin typeface="Arial" panose="020B0604020202020204" pitchFamily="34" charset="0"/>
                <a:cs typeface="Arial" panose="020B0604020202020204" pitchFamily="34" charset="0"/>
              </a:rPr>
              <a:t>Grading of quality of care</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dirty="0">
                <a:solidFill>
                  <a:srgbClr val="FFC000"/>
                </a:solidFill>
                <a:latin typeface="Arial" panose="020B0604020202020204" pitchFamily="34" charset="0"/>
                <a:cs typeface="Arial" panose="020B0604020202020204" pitchFamily="34" charset="0"/>
              </a:rPr>
              <a:t>Near miss discussion</a:t>
            </a:r>
          </a:p>
          <a:p>
            <a:endParaRPr lang="en-US" sz="20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8649861-0770-B417-7171-2A86906B7476}"/>
              </a:ext>
            </a:extLst>
          </p:cNvPr>
          <p:cNvSpPr>
            <a:spLocks noGrp="1"/>
          </p:cNvSpPr>
          <p:nvPr>
            <p:ph sz="half" idx="2"/>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Learning from CTICU</a:t>
            </a:r>
          </a:p>
          <a:p>
            <a:r>
              <a:rPr lang="en-US" sz="2400" dirty="0">
                <a:latin typeface="Arial" panose="020B0604020202020204" pitchFamily="34" charset="0"/>
                <a:cs typeface="Arial" panose="020B0604020202020204" pitchFamily="34" charset="0"/>
              </a:rPr>
              <a:t>Sub-specialty team audits</a:t>
            </a:r>
          </a:p>
          <a:p>
            <a:r>
              <a:rPr lang="en-US" sz="2400" dirty="0">
                <a:latin typeface="Arial" panose="020B0604020202020204" pitchFamily="34" charset="0"/>
                <a:cs typeface="Arial" panose="020B0604020202020204" pitchFamily="34" charset="0"/>
              </a:rPr>
              <a:t>Ward governance data</a:t>
            </a:r>
          </a:p>
          <a:p>
            <a:r>
              <a:rPr lang="en-US" sz="2400" dirty="0">
                <a:latin typeface="Arial" panose="020B0604020202020204" pitchFamily="34" charset="0"/>
                <a:cs typeface="Arial" panose="020B0604020202020204" pitchFamily="34" charset="0"/>
              </a:rPr>
              <a:t>Patient feedback</a:t>
            </a:r>
          </a:p>
          <a:p>
            <a:r>
              <a:rPr lang="en-US" sz="2400" dirty="0">
                <a:latin typeface="Arial" panose="020B0604020202020204" pitchFamily="34" charset="0"/>
                <a:cs typeface="Arial" panose="020B0604020202020204" pitchFamily="34" charset="0"/>
              </a:rPr>
              <a:t>Complaints</a:t>
            </a:r>
          </a:p>
          <a:p>
            <a:r>
              <a:rPr lang="en-US" sz="2400" dirty="0">
                <a:latin typeface="Arial" panose="020B0604020202020204" pitchFamily="34" charset="0"/>
                <a:cs typeface="Arial" panose="020B0604020202020204" pitchFamily="34" charset="0"/>
              </a:rPr>
              <a:t>Incidents</a:t>
            </a:r>
          </a:p>
          <a:p>
            <a:r>
              <a:rPr lang="en-US" sz="2400" dirty="0">
                <a:latin typeface="Arial" panose="020B0604020202020204" pitchFamily="34" charset="0"/>
                <a:cs typeface="Arial" panose="020B0604020202020204" pitchFamily="34" charset="0"/>
              </a:rPr>
              <a:t>Duty of </a:t>
            </a:r>
            <a:r>
              <a:rPr lang="en-US" sz="2400" dirty="0" err="1">
                <a:latin typeface="Arial" panose="020B0604020202020204" pitchFamily="34" charset="0"/>
                <a:cs typeface="Arial" panose="020B0604020202020204" pitchFamily="34" charset="0"/>
              </a:rPr>
              <a:t>candour</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Training audits</a:t>
            </a:r>
          </a:p>
          <a:p>
            <a:r>
              <a:rPr lang="en-US" sz="2400" dirty="0">
                <a:latin typeface="Arial" panose="020B0604020202020204" pitchFamily="34" charset="0"/>
                <a:cs typeface="Arial" panose="020B0604020202020204" pitchFamily="34" charset="0"/>
              </a:rPr>
              <a:t>Patient stories / good news</a:t>
            </a:r>
          </a:p>
          <a:p>
            <a:r>
              <a:rPr lang="en-US" sz="2400" dirty="0">
                <a:latin typeface="Arial" panose="020B0604020202020204" pitchFamily="34" charset="0"/>
                <a:cs typeface="Arial" panose="020B0604020202020204" pitchFamily="34" charset="0"/>
              </a:rPr>
              <a:t>New procedure introductions</a:t>
            </a:r>
          </a:p>
          <a:p>
            <a:r>
              <a:rPr lang="en-US" sz="2400" dirty="0">
                <a:latin typeface="Arial" panose="020B0604020202020204" pitchFamily="34" charset="0"/>
                <a:cs typeface="Arial" panose="020B0604020202020204" pitchFamily="34" charset="0"/>
              </a:rPr>
              <a:t>Freedom to raise issues</a:t>
            </a:r>
          </a:p>
        </p:txBody>
      </p:sp>
    </p:spTree>
    <p:extLst>
      <p:ext uri="{BB962C8B-B14F-4D97-AF65-F5344CB8AC3E}">
        <p14:creationId xmlns:p14="http://schemas.microsoft.com/office/powerpoint/2010/main" val="87840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5542-33BC-7552-7D0C-0160BB244A10}"/>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Board Reports</a:t>
            </a:r>
          </a:p>
        </p:txBody>
      </p:sp>
      <p:sp>
        <p:nvSpPr>
          <p:cNvPr id="3" name="Content Placeholder 2">
            <a:extLst>
              <a:ext uri="{FF2B5EF4-FFF2-40B4-BE49-F238E27FC236}">
                <a16:creationId xmlns:a16="http://schemas.microsoft.com/office/drawing/2014/main" id="{ACDDC9E0-E9A8-B81D-E10A-C420BB2C9CC0}"/>
              </a:ext>
            </a:extLst>
          </p:cNvPr>
          <p:cNvSpPr>
            <a:spLocks noGrp="1"/>
          </p:cNvSpPr>
          <p:nvPr>
            <p:ph sz="half" idx="1"/>
          </p:nvPr>
        </p:nvSpPr>
        <p:spPr/>
        <p:txBody>
          <a:bodyPr/>
          <a:lstStyle/>
          <a:p>
            <a:pPr marL="0" indent="0">
              <a:buNone/>
            </a:pPr>
            <a:r>
              <a:rPr lang="en-US" sz="2400" dirty="0">
                <a:latin typeface="Arial" panose="020B0604020202020204" pitchFamily="34" charset="0"/>
                <a:cs typeface="Arial" panose="020B0604020202020204" pitchFamily="34" charset="0"/>
              </a:rPr>
              <a:t>Annual report</a:t>
            </a:r>
          </a:p>
          <a:p>
            <a:r>
              <a:rPr lang="en-US" sz="2400" dirty="0">
                <a:latin typeface="Arial" panose="020B0604020202020204" pitchFamily="34" charset="0"/>
                <a:cs typeface="Arial" panose="020B0604020202020204" pitchFamily="34" charset="0"/>
              </a:rPr>
              <a:t>Patient safety</a:t>
            </a:r>
          </a:p>
          <a:p>
            <a:r>
              <a:rPr lang="en-US" sz="2400" dirty="0">
                <a:latin typeface="Arial" panose="020B0604020202020204" pitchFamily="34" charset="0"/>
                <a:cs typeface="Arial" panose="020B0604020202020204" pitchFamily="34" charset="0"/>
              </a:rPr>
              <a:t>Incident and risk management</a:t>
            </a:r>
          </a:p>
          <a:p>
            <a:r>
              <a:rPr lang="en-US" sz="2400" dirty="0">
                <a:latin typeface="Arial" panose="020B0604020202020204" pitchFamily="34" charset="0"/>
                <a:cs typeface="Arial" panose="020B0604020202020204" pitchFamily="34" charset="0"/>
              </a:rPr>
              <a:t>PALS</a:t>
            </a:r>
          </a:p>
          <a:p>
            <a:r>
              <a:rPr lang="en-US" sz="2400" dirty="0">
                <a:latin typeface="Arial" panose="020B0604020202020204" pitchFamily="34" charset="0"/>
                <a:cs typeface="Arial" panose="020B0604020202020204" pitchFamily="34" charset="0"/>
              </a:rPr>
              <a:t>Patient experience</a:t>
            </a:r>
          </a:p>
          <a:p>
            <a:r>
              <a:rPr lang="en-US" sz="2400" dirty="0">
                <a:latin typeface="Arial" panose="020B0604020202020204" pitchFamily="34" charset="0"/>
                <a:cs typeface="Arial" panose="020B0604020202020204" pitchFamily="34" charset="0"/>
              </a:rPr>
              <a:t>Effectiveness of care</a:t>
            </a:r>
          </a:p>
          <a:p>
            <a:r>
              <a:rPr lang="en-US" sz="2400" dirty="0">
                <a:latin typeface="Arial" panose="020B0604020202020204" pitchFamily="34" charset="0"/>
                <a:cs typeface="Arial" panose="020B0604020202020204" pitchFamily="34" charset="0"/>
              </a:rPr>
              <a:t>Inquests / claims</a:t>
            </a:r>
          </a:p>
          <a:p>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769E2F7-4BDF-CFCD-B684-AF42E7072524}"/>
              </a:ext>
            </a:extLst>
          </p:cNvPr>
          <p:cNvSpPr>
            <a:spLocks noGrp="1"/>
          </p:cNvSpPr>
          <p:nvPr>
            <p:ph sz="half" idx="2"/>
          </p:nvPr>
        </p:nvSpPr>
        <p:spPr/>
        <p:txBody>
          <a:bodyPr/>
          <a:lstStyle/>
          <a:p>
            <a:pPr marL="0" indent="0">
              <a:buNone/>
            </a:pPr>
            <a:r>
              <a:rPr lang="en-US" sz="2400" dirty="0">
                <a:latin typeface="Arial" panose="020B0604020202020204" pitchFamily="34" charset="0"/>
                <a:cs typeface="Arial" panose="020B0604020202020204" pitchFamily="34" charset="0"/>
              </a:rPr>
              <a:t>Monthly report</a:t>
            </a:r>
          </a:p>
          <a:p>
            <a:r>
              <a:rPr lang="en-US" sz="2400" dirty="0">
                <a:latin typeface="Arial" panose="020B0604020202020204" pitchFamily="34" charset="0"/>
                <a:cs typeface="Arial" panose="020B0604020202020204" pitchFamily="34" charset="0"/>
              </a:rPr>
              <a:t>Safety</a:t>
            </a:r>
          </a:p>
          <a:p>
            <a:r>
              <a:rPr lang="en-US" sz="2400" dirty="0">
                <a:latin typeface="Arial" panose="020B0604020202020204" pitchFamily="34" charset="0"/>
                <a:cs typeface="Arial" panose="020B0604020202020204" pitchFamily="34" charset="0"/>
              </a:rPr>
              <a:t>Caring</a:t>
            </a:r>
          </a:p>
          <a:p>
            <a:r>
              <a:rPr lang="en-US" sz="2400" dirty="0">
                <a:latin typeface="Arial" panose="020B0604020202020204" pitchFamily="34" charset="0"/>
                <a:cs typeface="Arial" panose="020B0604020202020204" pitchFamily="34" charset="0"/>
              </a:rPr>
              <a:t>Effective</a:t>
            </a:r>
          </a:p>
          <a:p>
            <a:r>
              <a:rPr lang="en-US" sz="2400" dirty="0">
                <a:latin typeface="Arial" panose="020B0604020202020204" pitchFamily="34" charset="0"/>
                <a:cs typeface="Arial" panose="020B0604020202020204" pitchFamily="34" charset="0"/>
              </a:rPr>
              <a:t>Responsive</a:t>
            </a:r>
          </a:p>
          <a:p>
            <a:r>
              <a:rPr lang="en-US" sz="2400" dirty="0">
                <a:latin typeface="Arial" panose="020B0604020202020204" pitchFamily="34" charset="0"/>
                <a:cs typeface="Arial" panose="020B0604020202020204" pitchFamily="34" charset="0"/>
              </a:rPr>
              <a:t>People and culture</a:t>
            </a:r>
          </a:p>
          <a:p>
            <a:r>
              <a:rPr lang="en-US" sz="2400" dirty="0">
                <a:latin typeface="Arial" panose="020B0604020202020204" pitchFamily="34" charset="0"/>
                <a:cs typeface="Arial" panose="020B0604020202020204" pitchFamily="34" charset="0"/>
              </a:rPr>
              <a:t>Finance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127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72F7-51DF-AC32-E60C-04922A019A9C}"/>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Future developments for cardiac surgery……..</a:t>
            </a:r>
          </a:p>
        </p:txBody>
      </p:sp>
      <p:sp>
        <p:nvSpPr>
          <p:cNvPr id="3" name="Content Placeholder 2">
            <a:extLst>
              <a:ext uri="{FF2B5EF4-FFF2-40B4-BE49-F238E27FC236}">
                <a16:creationId xmlns:a16="http://schemas.microsoft.com/office/drawing/2014/main" id="{9A62CF83-9AD7-9956-1974-EB2E725E0E61}"/>
              </a:ext>
            </a:extLst>
          </p:cNvPr>
          <p:cNvSpPr>
            <a:spLocks noGrp="1"/>
          </p:cNvSpPr>
          <p:nvPr>
            <p:ph sz="half" idx="1"/>
          </p:nvPr>
        </p:nvSpPr>
        <p:spPr/>
        <p:txBody>
          <a:bodyPr>
            <a:normAutofit/>
          </a:bodyPr>
          <a:lstStyle/>
          <a:p>
            <a:r>
              <a:rPr lang="en-US" sz="2400" dirty="0">
                <a:latin typeface="Arial" panose="020B0604020202020204" pitchFamily="34" charset="0"/>
                <a:cs typeface="Arial" panose="020B0604020202020204" pitchFamily="34" charset="0"/>
              </a:rPr>
              <a:t>Elective waiting list reduction</a:t>
            </a:r>
          </a:p>
          <a:p>
            <a:r>
              <a:rPr lang="en-US" sz="2400" dirty="0">
                <a:latin typeface="Arial" panose="020B0604020202020204" pitchFamily="34" charset="0"/>
                <a:cs typeface="Arial" panose="020B0604020202020204" pitchFamily="34" charset="0"/>
              </a:rPr>
              <a:t>Non-elective surgery improvement plan</a:t>
            </a:r>
          </a:p>
          <a:p>
            <a:r>
              <a:rPr lang="en-US" sz="2400" dirty="0">
                <a:latin typeface="Arial" panose="020B0604020202020204" pitchFamily="34" charset="0"/>
                <a:cs typeface="Arial" panose="020B0604020202020204" pitchFamily="34" charset="0"/>
              </a:rPr>
              <a:t>Reducing LOS</a:t>
            </a:r>
          </a:p>
          <a:p>
            <a:r>
              <a:rPr lang="en-US" sz="2400" dirty="0">
                <a:latin typeface="Arial" panose="020B0604020202020204" pitchFamily="34" charset="0"/>
                <a:cs typeface="Arial" panose="020B0604020202020204" pitchFamily="34" charset="0"/>
              </a:rPr>
              <a:t>Post discharge care</a:t>
            </a:r>
          </a:p>
          <a:p>
            <a:r>
              <a:rPr lang="en-US" sz="2400" dirty="0">
                <a:latin typeface="Arial" panose="020B0604020202020204" pitchFamily="34" charset="0"/>
                <a:cs typeface="Arial" panose="020B0604020202020204" pitchFamily="34" charset="0"/>
              </a:rPr>
              <a:t>Reducing re-admission</a:t>
            </a: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Waiting list surveillance</a:t>
            </a:r>
          </a:p>
          <a:p>
            <a:r>
              <a:rPr lang="en-US" sz="2400" dirty="0">
                <a:latin typeface="Arial" panose="020B0604020202020204" pitchFamily="34" charset="0"/>
                <a:cs typeface="Arial" panose="020B0604020202020204" pitchFamily="34" charset="0"/>
              </a:rPr>
              <a:t>“Hospital at home”</a:t>
            </a:r>
          </a:p>
          <a:p>
            <a:r>
              <a:rPr lang="en-US" sz="2400" dirty="0">
                <a:latin typeface="Arial" panose="020B0604020202020204" pitchFamily="34" charset="0"/>
                <a:cs typeface="Arial" panose="020B0604020202020204" pitchFamily="34" charset="0"/>
              </a:rPr>
              <a:t>Aortic valve disease management service with cardiology</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98E03FB-8883-35A4-67EB-78A9583FC29E}"/>
              </a:ext>
            </a:extLst>
          </p:cNvPr>
          <p:cNvSpPr>
            <a:spLocks noGrp="1"/>
          </p:cNvSpPr>
          <p:nvPr>
            <p:ph sz="half" idx="2"/>
          </p:nvPr>
        </p:nvSpPr>
        <p:spPr/>
        <p:txBody>
          <a:bodyPr>
            <a:normAutofit/>
          </a:bodyPr>
          <a:lstStyle/>
          <a:p>
            <a:r>
              <a:rPr lang="en-US" sz="2400" dirty="0">
                <a:latin typeface="Arial" panose="020B0604020202020204" pitchFamily="34" charset="0"/>
                <a:cs typeface="Arial" panose="020B0604020202020204" pitchFamily="34" charset="0"/>
              </a:rPr>
              <a:t>Sub-specialty teams</a:t>
            </a:r>
          </a:p>
          <a:p>
            <a:r>
              <a:rPr lang="en-US" sz="2400" dirty="0" err="1">
                <a:latin typeface="Arial" panose="020B0604020202020204" pitchFamily="34" charset="0"/>
                <a:cs typeface="Arial" panose="020B0604020202020204" pitchFamily="34" charset="0"/>
              </a:rPr>
              <a:t>Annualised</a:t>
            </a:r>
            <a:r>
              <a:rPr lang="en-US" sz="2400" dirty="0">
                <a:latin typeface="Arial" panose="020B0604020202020204" pitchFamily="34" charset="0"/>
                <a:cs typeface="Arial" panose="020B0604020202020204" pitchFamily="34" charset="0"/>
              </a:rPr>
              <a:t> and flexible job plans</a:t>
            </a:r>
          </a:p>
          <a:p>
            <a:r>
              <a:rPr lang="en-US" sz="2400" dirty="0">
                <a:latin typeface="Arial" panose="020B0604020202020204" pitchFamily="34" charset="0"/>
                <a:cs typeface="Arial" panose="020B0604020202020204" pitchFamily="34" charset="0"/>
              </a:rPr>
              <a:t>Surgeon of the week system</a:t>
            </a:r>
          </a:p>
          <a:p>
            <a:r>
              <a:rPr lang="en-US" sz="2400" dirty="0">
                <a:latin typeface="Arial" panose="020B0604020202020204" pitchFamily="34" charset="0"/>
                <a:cs typeface="Arial" panose="020B0604020202020204" pitchFamily="34" charset="0"/>
              </a:rPr>
              <a:t>Single on call consultant</a:t>
            </a:r>
          </a:p>
          <a:p>
            <a:r>
              <a:rPr lang="en-US" sz="2400" dirty="0">
                <a:latin typeface="Arial" panose="020B0604020202020204" pitchFamily="34" charset="0"/>
                <a:cs typeface="Arial" panose="020B0604020202020204" pitchFamily="34" charset="0"/>
              </a:rPr>
              <a:t>Acute dissection </a:t>
            </a:r>
            <a:r>
              <a:rPr lang="en-US" sz="2400" dirty="0" err="1">
                <a:latin typeface="Arial" panose="020B0604020202020204" pitchFamily="34" charset="0"/>
                <a:cs typeface="Arial" panose="020B0604020202020204" pitchFamily="34" charset="0"/>
              </a:rPr>
              <a:t>rota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Day of surgery admission</a:t>
            </a:r>
          </a:p>
          <a:p>
            <a:r>
              <a:rPr lang="en-US" sz="2400" dirty="0">
                <a:latin typeface="Arial" panose="020B0604020202020204" pitchFamily="34" charset="0"/>
                <a:cs typeface="Arial" panose="020B0604020202020204" pitchFamily="34" charset="0"/>
              </a:rPr>
              <a:t>Minimal access surgery</a:t>
            </a:r>
          </a:p>
          <a:p>
            <a:r>
              <a:rPr lang="en-US" sz="2400" dirty="0">
                <a:latin typeface="Arial" panose="020B0604020202020204" pitchFamily="34" charset="0"/>
                <a:cs typeface="Arial" panose="020B0604020202020204" pitchFamily="34" charset="0"/>
              </a:rPr>
              <a:t>PROMS / PREMS</a:t>
            </a:r>
          </a:p>
          <a:p>
            <a:r>
              <a:rPr lang="en-US" sz="2400" dirty="0">
                <a:latin typeface="Arial" panose="020B0604020202020204" pitchFamily="34" charset="0"/>
                <a:cs typeface="Arial" panose="020B0604020202020204" pitchFamily="34" charset="0"/>
              </a:rPr>
              <a:t>ERACS (with </a:t>
            </a:r>
            <a:r>
              <a:rPr lang="en-US" sz="2400" dirty="0" err="1">
                <a:latin typeface="Arial" panose="020B0604020202020204" pitchFamily="34" charset="0"/>
                <a:cs typeface="Arial" panose="020B0604020202020204" pitchFamily="34" charset="0"/>
              </a:rPr>
              <a:t>anaesthesia</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7327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7BCE-B004-2ECD-1BB4-3F77BAF6E8A3}"/>
              </a:ext>
            </a:extLst>
          </p:cNvPr>
          <p:cNvSpPr>
            <a:spLocks noGrp="1"/>
          </p:cNvSpPr>
          <p:nvPr>
            <p:ph type="ctr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That’s all folks…….</a:t>
            </a:r>
          </a:p>
        </p:txBody>
      </p:sp>
      <p:sp>
        <p:nvSpPr>
          <p:cNvPr id="3" name="Subtitle 2">
            <a:extLst>
              <a:ext uri="{FF2B5EF4-FFF2-40B4-BE49-F238E27FC236}">
                <a16:creationId xmlns:a16="http://schemas.microsoft.com/office/drawing/2014/main" id="{E5CFBDC6-87B6-7698-572B-9712D58650CB}"/>
              </a:ext>
            </a:extLst>
          </p:cNvPr>
          <p:cNvSpPr>
            <a:spLocks noGrp="1"/>
          </p:cNvSpPr>
          <p:nvPr>
            <p:ph type="subTitle" idx="1"/>
          </p:nvPr>
        </p:nvSpPr>
        <p:spPr/>
        <p:txBody>
          <a:bodyPr>
            <a:normAutofit/>
          </a:bodyPr>
          <a:lstStyle/>
          <a:p>
            <a:r>
              <a:rPr lang="en-US" sz="3200" dirty="0">
                <a:latin typeface="Arial" panose="020B0604020202020204" pitchFamily="34" charset="0"/>
                <a:cs typeface="Arial" panose="020B0604020202020204" pitchFamily="34" charset="0"/>
              </a:rPr>
              <a:t>Any further questions?</a:t>
            </a:r>
          </a:p>
        </p:txBody>
      </p:sp>
    </p:spTree>
    <p:extLst>
      <p:ext uri="{BB962C8B-B14F-4D97-AF65-F5344CB8AC3E}">
        <p14:creationId xmlns:p14="http://schemas.microsoft.com/office/powerpoint/2010/main" val="39756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4637107" y="444399"/>
            <a:ext cx="2917786"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Thank you!</a:t>
            </a:r>
          </a:p>
        </p:txBody>
      </p:sp>
      <p:pic>
        <p:nvPicPr>
          <p:cNvPr id="3" name="Picture 2" descr="A rabbit next to a skeleton."/>
          <p:cNvPicPr>
            <a:picLocks noChangeAspect="1"/>
          </p:cNvPicPr>
          <p:nvPr/>
        </p:nvPicPr>
        <p:blipFill>
          <a:blip r:embed="rId2"/>
          <a:stretch>
            <a:fillRect/>
          </a:stretch>
        </p:blipFill>
        <p:spPr>
          <a:xfrm>
            <a:off x="2212146" y="1493915"/>
            <a:ext cx="7882665" cy="4140959"/>
          </a:xfrm>
          <a:prstGeom prst="rect">
            <a:avLst/>
          </a:prstGeom>
        </p:spPr>
      </p:pic>
    </p:spTree>
    <p:extLst>
      <p:ext uri="{BB962C8B-B14F-4D97-AF65-F5344CB8AC3E}">
        <p14:creationId xmlns:p14="http://schemas.microsoft.com/office/powerpoint/2010/main" val="173122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E6F7-A5BB-9153-6DCB-87EB5455A9F6}"/>
              </a:ext>
            </a:extLst>
          </p:cNvPr>
          <p:cNvSpPr>
            <a:spLocks noGrp="1"/>
          </p:cNvSpPr>
          <p:nvPr>
            <p:ph type="title"/>
          </p:nvPr>
        </p:nvSpPr>
        <p:spPr/>
        <p:txBody>
          <a:bodyPr anchor="ctr">
            <a:noAutofit/>
          </a:bodyPr>
          <a:lstStyle/>
          <a:p>
            <a:r>
              <a:rPr lang="en-US" sz="4000" dirty="0">
                <a:solidFill>
                  <a:srgbClr val="7030A0"/>
                </a:solidFill>
                <a:latin typeface="Arial" panose="020B0604020202020204" pitchFamily="34" charset="0"/>
                <a:cs typeface="Arial" panose="020B0604020202020204" pitchFamily="34" charset="0"/>
              </a:rPr>
              <a:t>Many variables to be lined up to deliver cardiac surgical activity</a:t>
            </a:r>
          </a:p>
        </p:txBody>
      </p:sp>
      <p:graphicFrame>
        <p:nvGraphicFramePr>
          <p:cNvPr id="6" name="Text Placeholder 2">
            <a:extLst>
              <a:ext uri="{FF2B5EF4-FFF2-40B4-BE49-F238E27FC236}">
                <a16:creationId xmlns:a16="http://schemas.microsoft.com/office/drawing/2014/main" id="{6D2D3F9F-5098-06FC-F17B-FD77D69732B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1214266"/>
              </p:ext>
            </p:extLst>
          </p:nvPr>
        </p:nvGraphicFramePr>
        <p:xfrm>
          <a:off x="132037" y="1270505"/>
          <a:ext cx="11446614" cy="351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64C2150-0554-933A-EA57-93568714B755}"/>
              </a:ext>
            </a:extLst>
          </p:cNvPr>
          <p:cNvSpPr txBox="1"/>
          <p:nvPr/>
        </p:nvSpPr>
        <p:spPr>
          <a:xfrm>
            <a:off x="3149600" y="4760686"/>
            <a:ext cx="264687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Lots of slices of cheese!</a:t>
            </a:r>
          </a:p>
        </p:txBody>
      </p:sp>
      <p:pic>
        <p:nvPicPr>
          <p:cNvPr id="7" name="Picture 2" descr="The 'Swiss cheese model': Describing when things go wrong. – Simon Whatley">
            <a:extLst>
              <a:ext uri="{FF2B5EF4-FFF2-40B4-BE49-F238E27FC236}">
                <a16:creationId xmlns:a16="http://schemas.microsoft.com/office/drawing/2014/main" id="{06B50014-38FA-B3CC-DDB6-341C249BFA7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07467" y="4304469"/>
            <a:ext cx="3394064" cy="1979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03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eaLnBrk="1" hangingPunct="1"/>
            <a:r>
              <a:rPr lang="en-US" sz="4000" b="1" dirty="0">
                <a:solidFill>
                  <a:srgbClr val="7030A0"/>
                </a:solidFill>
                <a:latin typeface="Arial" panose="020B0604020202020204" pitchFamily="34" charset="0"/>
                <a:ea typeface="ＭＳ Ｐゴシック" pitchFamily="4" charset="-128"/>
                <a:cs typeface="Arial" panose="020B0604020202020204" pitchFamily="34" charset="0"/>
              </a:rPr>
              <a:t>Heart team discussion</a:t>
            </a:r>
          </a:p>
        </p:txBody>
      </p:sp>
      <p:sp>
        <p:nvSpPr>
          <p:cNvPr id="3" name="Content Placeholder 2"/>
          <p:cNvSpPr>
            <a:spLocks noGrp="1"/>
          </p:cNvSpPr>
          <p:nvPr>
            <p:ph idx="1"/>
          </p:nvPr>
        </p:nvSpPr>
        <p:spPr/>
        <p:txBody>
          <a:bodyPr rtlCol="0">
            <a:normAutofit lnSpcReduction="10000"/>
          </a:bodyPr>
          <a:lstStyle/>
          <a:p>
            <a:pPr>
              <a:buFont typeface="Arial"/>
              <a:buChar char="•"/>
              <a:defRPr/>
            </a:pPr>
            <a:r>
              <a:rPr lang="en-US" dirty="0">
                <a:latin typeface="Arial" panose="020B0604020202020204" pitchFamily="34" charset="0"/>
                <a:cs typeface="Arial" panose="020B0604020202020204" pitchFamily="34" charset="0"/>
              </a:rPr>
              <a:t>Well embedded in NI with regional MDM’s</a:t>
            </a:r>
          </a:p>
          <a:p>
            <a:pPr>
              <a:buFont typeface="Arial"/>
              <a:buChar char="•"/>
              <a:defRPr/>
            </a:pPr>
            <a:r>
              <a:rPr lang="en-US" dirty="0">
                <a:latin typeface="Arial" panose="020B0604020202020204" pitchFamily="34" charset="0"/>
                <a:cs typeface="Arial" panose="020B0604020202020204" pitchFamily="34" charset="0"/>
              </a:rPr>
              <a:t>Importance stressed in the updated guidelines</a:t>
            </a:r>
          </a:p>
          <a:p>
            <a:pPr>
              <a:buFont typeface="Arial"/>
              <a:buChar char="•"/>
              <a:defRPr/>
            </a:pPr>
            <a:r>
              <a:rPr lang="en-US" dirty="0">
                <a:latin typeface="Arial" panose="020B0604020202020204" pitchFamily="34" charset="0"/>
                <a:cs typeface="Arial" panose="020B0604020202020204" pitchFamily="34" charset="0"/>
              </a:rPr>
              <a:t>Peer support and collective responsibility</a:t>
            </a:r>
          </a:p>
          <a:p>
            <a:pPr>
              <a:buFont typeface="Arial"/>
              <a:buChar char="•"/>
              <a:defRPr/>
            </a:pPr>
            <a:r>
              <a:rPr lang="en-US" dirty="0">
                <a:latin typeface="Arial" panose="020B0604020202020204" pitchFamily="34" charset="0"/>
                <a:cs typeface="Arial" panose="020B0604020202020204" pitchFamily="34" charset="0"/>
              </a:rPr>
              <a:t>Stresses the importance of audit, outcome analysis, research etc</a:t>
            </a:r>
          </a:p>
          <a:p>
            <a:pPr>
              <a:buFont typeface="Arial"/>
              <a:buChar char="•"/>
              <a:defRPr/>
            </a:pPr>
            <a:r>
              <a:rPr lang="en-US" dirty="0">
                <a:latin typeface="Arial" panose="020B0604020202020204" pitchFamily="34" charset="0"/>
                <a:cs typeface="Arial" panose="020B0604020202020204" pitchFamily="34" charset="0"/>
              </a:rPr>
              <a:t>Helps balance individual patient and utilitarian considerations…</a:t>
            </a:r>
          </a:p>
          <a:p>
            <a:pPr lvl="1">
              <a:buFont typeface="Arial"/>
              <a:buChar char="–"/>
              <a:defRPr/>
            </a:pPr>
            <a:r>
              <a:rPr lang="en-US" dirty="0">
                <a:latin typeface="Arial" panose="020B0604020202020204" pitchFamily="34" charset="0"/>
                <a:cs typeface="Arial" panose="020B0604020202020204" pitchFamily="34" charset="0"/>
              </a:rPr>
              <a:t>Very significant costs to newer technologies</a:t>
            </a:r>
          </a:p>
          <a:p>
            <a:pPr>
              <a:buFont typeface="Arial"/>
              <a:buChar char="•"/>
              <a:defRPr/>
            </a:pPr>
            <a:r>
              <a:rPr lang="en-US" dirty="0">
                <a:latin typeface="Arial" panose="020B0604020202020204" pitchFamily="34" charset="0"/>
                <a:cs typeface="Arial" panose="020B0604020202020204" pitchFamily="34" charset="0"/>
              </a:rPr>
              <a:t>Perhaps it is time for disease specific management teams</a:t>
            </a:r>
          </a:p>
          <a:p>
            <a:pPr lvl="1">
              <a:buFont typeface="Arial"/>
              <a:buChar char="–"/>
              <a:defRPr/>
            </a:pPr>
            <a:r>
              <a:rPr lang="en-US" dirty="0">
                <a:latin typeface="Arial" panose="020B0604020202020204" pitchFamily="34" charset="0"/>
                <a:cs typeface="Arial" panose="020B0604020202020204" pitchFamily="34" charset="0"/>
              </a:rPr>
              <a:t>To focus attention on a patient centered approach providing </a:t>
            </a:r>
            <a:r>
              <a:rPr lang="en-US" dirty="0" err="1">
                <a:latin typeface="Arial" panose="020B0604020202020204" pitchFamily="34" charset="0"/>
                <a:cs typeface="Arial" panose="020B0604020202020204" pitchFamily="34" charset="0"/>
              </a:rPr>
              <a:t>individualised</a:t>
            </a:r>
            <a:r>
              <a:rPr lang="en-US" dirty="0">
                <a:latin typeface="Arial" panose="020B0604020202020204" pitchFamily="34" charset="0"/>
                <a:cs typeface="Arial" panose="020B0604020202020204" pitchFamily="34" charset="0"/>
              </a:rPr>
              <a:t> treatment </a:t>
            </a:r>
          </a:p>
          <a:p>
            <a:pPr>
              <a:buFont typeface="Arial"/>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01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6312-7D1D-6B6F-CD6B-CBBA6B0D201C}"/>
              </a:ext>
            </a:extLst>
          </p:cNvPr>
          <p:cNvSpPr>
            <a:spLocks noGrp="1"/>
          </p:cNvSpPr>
          <p:nvPr>
            <p:ph type="title"/>
          </p:nvPr>
        </p:nvSpPr>
        <p:spPr/>
        <p:txBody>
          <a:bodyPr>
            <a:normAutofit/>
          </a:bodyPr>
          <a:lstStyle/>
          <a:p>
            <a:r>
              <a:rPr lang="en-US" sz="4000" dirty="0">
                <a:solidFill>
                  <a:srgbClr val="7030A0"/>
                </a:solidFill>
                <a:latin typeface="Arial" panose="020B0604020202020204" pitchFamily="34" charset="0"/>
                <a:cs typeface="Arial" panose="020B0604020202020204" pitchFamily="34" charset="0"/>
              </a:rPr>
              <a:t>Awash with guidelines…..</a:t>
            </a:r>
          </a:p>
        </p:txBody>
      </p:sp>
      <p:pic>
        <p:nvPicPr>
          <p:cNvPr id="4" name="Content Placeholder 3" descr="A screenshot of a document showing medical guidelines for the management of valvular heart disease.">
            <a:extLst>
              <a:ext uri="{FF2B5EF4-FFF2-40B4-BE49-F238E27FC236}">
                <a16:creationId xmlns:a16="http://schemas.microsoft.com/office/drawing/2014/main" id="{2827DECA-18DB-49D8-5812-69E804C46074}"/>
              </a:ext>
              <a:ext uri="{C183D7F6-B498-43B3-948B-1728B52AA6E4}">
                <adec:decorative xmlns:adec="http://schemas.microsoft.com/office/drawing/2017/decorative" val="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20491712">
            <a:off x="838200" y="2066257"/>
            <a:ext cx="2175933" cy="1745280"/>
          </a:xfrm>
          <a:prstGeom prst="rect">
            <a:avLst/>
          </a:prstGeom>
        </p:spPr>
      </p:pic>
      <p:pic>
        <p:nvPicPr>
          <p:cNvPr id="5" name="Picture 4" descr="A screenshot of a document showing medical guidelines for the management of valvular heart disease.">
            <a:extLst>
              <a:ext uri="{FF2B5EF4-FFF2-40B4-BE49-F238E27FC236}">
                <a16:creationId xmlns:a16="http://schemas.microsoft.com/office/drawing/2014/main" id="{553C712B-48E5-B2CB-1002-19A359DBC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0885" y="1473541"/>
            <a:ext cx="1967632" cy="1840571"/>
          </a:xfrm>
          <a:prstGeom prst="rect">
            <a:avLst/>
          </a:prstGeom>
        </p:spPr>
      </p:pic>
      <p:pic>
        <p:nvPicPr>
          <p:cNvPr id="6" name="Picture 5" descr="A screenshot of a document showing medical guidelines for the management of valvular heart disease.">
            <a:extLst>
              <a:ext uri="{FF2B5EF4-FFF2-40B4-BE49-F238E27FC236}">
                <a16:creationId xmlns:a16="http://schemas.microsoft.com/office/drawing/2014/main" id="{889B3F9B-7D43-D424-BB08-698519D55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4170" y="1028951"/>
            <a:ext cx="2267084" cy="2054315"/>
          </a:xfrm>
          <a:prstGeom prst="rect">
            <a:avLst/>
          </a:prstGeom>
        </p:spPr>
      </p:pic>
      <p:pic>
        <p:nvPicPr>
          <p:cNvPr id="9" name="Picture 8" descr="NHS Cardiothoracic Surgery GRIFT Programme National Speciality Report March 2018.">
            <a:extLst>
              <a:ext uri="{FF2B5EF4-FFF2-40B4-BE49-F238E27FC236}">
                <a16:creationId xmlns:a16="http://schemas.microsoft.com/office/drawing/2014/main" id="{62BCE848-5934-A19D-46A9-3A235E1E11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7285" y="3963396"/>
            <a:ext cx="1394557" cy="1916976"/>
          </a:xfrm>
          <a:prstGeom prst="rect">
            <a:avLst/>
          </a:prstGeom>
        </p:spPr>
      </p:pic>
      <p:pic>
        <p:nvPicPr>
          <p:cNvPr id="8" name="Picture 7" descr="Screenshot of the 2025 ACC/AHA ACEP/ NAEMSAP/ SCAI Guideline for the Management of Patients with Acute Coronary Syndromes.">
            <a:extLst>
              <a:ext uri="{FF2B5EF4-FFF2-40B4-BE49-F238E27FC236}">
                <a16:creationId xmlns:a16="http://schemas.microsoft.com/office/drawing/2014/main" id="{8D55A1EC-D9A6-34A3-7171-E8AAA5BD1C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4102" y="3668743"/>
            <a:ext cx="1967632" cy="2506282"/>
          </a:xfrm>
          <a:prstGeom prst="rect">
            <a:avLst/>
          </a:prstGeom>
        </p:spPr>
      </p:pic>
      <p:pic>
        <p:nvPicPr>
          <p:cNvPr id="7" name="Picture 6" descr="Screenshot of the 2020 ACC/AHA ACEP/ NAEMSAP/ SCAI Guideline for the Management of Patients with Valvular Heart Disease.&#10;">
            <a:extLst>
              <a:ext uri="{FF2B5EF4-FFF2-40B4-BE49-F238E27FC236}">
                <a16:creationId xmlns:a16="http://schemas.microsoft.com/office/drawing/2014/main" id="{0FC09DCE-AFE7-89AE-6F00-45841F6B8E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239530">
            <a:off x="8334794" y="3533285"/>
            <a:ext cx="2613119" cy="2777199"/>
          </a:xfrm>
          <a:prstGeom prst="rect">
            <a:avLst/>
          </a:prstGeom>
        </p:spPr>
      </p:pic>
    </p:spTree>
    <p:extLst>
      <p:ext uri="{BB962C8B-B14F-4D97-AF65-F5344CB8AC3E}">
        <p14:creationId xmlns:p14="http://schemas.microsoft.com/office/powerpoint/2010/main" val="201197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92E2-BBAD-4C9D-9D59-F282BD89C2EE}"/>
              </a:ext>
            </a:extLst>
          </p:cNvPr>
          <p:cNvSpPr>
            <a:spLocks noGrp="1"/>
          </p:cNvSpPr>
          <p:nvPr>
            <p:ph type="title"/>
          </p:nvPr>
        </p:nvSpPr>
        <p:spPr/>
        <p:txBody>
          <a:bodyPr>
            <a:normAutofit/>
          </a:bodyPr>
          <a:lstStyle/>
          <a:p>
            <a:r>
              <a:rPr lang="en-US" sz="3600" b="1" dirty="0">
                <a:solidFill>
                  <a:srgbClr val="7030A0"/>
                </a:solidFill>
                <a:latin typeface="Arial" panose="020B0604020202020204" pitchFamily="34" charset="0"/>
                <a:cs typeface="Arial" panose="020B0604020202020204" pitchFamily="34" charset="0"/>
              </a:rPr>
              <a:t>Cardiac data collection and outcomes analysis</a:t>
            </a:r>
          </a:p>
        </p:txBody>
      </p:sp>
      <p:sp>
        <p:nvSpPr>
          <p:cNvPr id="3" name="Content Placeholder 2">
            <a:extLst>
              <a:ext uri="{FF2B5EF4-FFF2-40B4-BE49-F238E27FC236}">
                <a16:creationId xmlns:a16="http://schemas.microsoft.com/office/drawing/2014/main" id="{5A68A9AF-BD98-19FC-0A9E-F3093BEA3A91}"/>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UK cardiac surgical register 1979</a:t>
            </a:r>
          </a:p>
          <a:p>
            <a:r>
              <a:rPr lang="en-US" dirty="0">
                <a:latin typeface="Arial" panose="020B0604020202020204" pitchFamily="34" charset="0"/>
                <a:cs typeface="Arial" panose="020B0604020202020204" pitchFamily="34" charset="0"/>
              </a:rPr>
              <a:t>UK heart valve registry 1986</a:t>
            </a:r>
          </a:p>
          <a:p>
            <a:r>
              <a:rPr lang="en-US" dirty="0">
                <a:latin typeface="Arial" panose="020B0604020202020204" pitchFamily="34" charset="0"/>
                <a:cs typeface="Arial" panose="020B0604020202020204" pitchFamily="34" charset="0"/>
              </a:rPr>
              <a:t>National Adult Cardiac Surgical Database 1994</a:t>
            </a:r>
          </a:p>
          <a:p>
            <a:r>
              <a:rPr lang="en-US" dirty="0">
                <a:latin typeface="Arial" panose="020B0604020202020204" pitchFamily="34" charset="0"/>
                <a:cs typeface="Arial" panose="020B0604020202020204" pitchFamily="34" charset="0"/>
              </a:rPr>
              <a:t>Bristol enquiry and report 2001</a:t>
            </a:r>
          </a:p>
          <a:p>
            <a:r>
              <a:rPr lang="en-US" dirty="0">
                <a:latin typeface="Arial" panose="020B0604020202020204" pitchFamily="34" charset="0"/>
                <a:cs typeface="Arial" panose="020B0604020202020204" pitchFamily="34" charset="0"/>
              </a:rPr>
              <a:t>The Guardian FOI </a:t>
            </a:r>
            <a:r>
              <a:rPr lang="en-US" u="sng" dirty="0">
                <a:latin typeface="Arial" panose="020B0604020202020204" pitchFamily="34" charset="0"/>
                <a:cs typeface="Arial" panose="020B0604020202020204" pitchFamily="34" charset="0"/>
              </a:rPr>
              <a:t>surgeon</a:t>
            </a:r>
            <a:r>
              <a:rPr lang="en-US" dirty="0">
                <a:latin typeface="Arial" panose="020B0604020202020204" pitchFamily="34" charset="0"/>
                <a:cs typeface="Arial" panose="020B0604020202020204" pitchFamily="34" charset="0"/>
              </a:rPr>
              <a:t> specific outcomes published 2005</a:t>
            </a:r>
          </a:p>
          <a:p>
            <a:r>
              <a:rPr lang="en-US" dirty="0">
                <a:latin typeface="Arial" panose="020B0604020202020204" pitchFamily="34" charset="0"/>
                <a:cs typeface="Arial" panose="020B0604020202020204" pitchFamily="34" charset="0"/>
              </a:rPr>
              <a:t>SCTS continued with this until 2011</a:t>
            </a:r>
          </a:p>
          <a:p>
            <a:r>
              <a:rPr lang="en-US" dirty="0">
                <a:latin typeface="Arial" panose="020B0604020202020204" pitchFamily="34" charset="0"/>
                <a:cs typeface="Arial" panose="020B0604020202020204" pitchFamily="34" charset="0"/>
              </a:rPr>
              <a:t>NICOR from 2011 – now hosts all nationally mandated cardiac audits</a:t>
            </a:r>
          </a:p>
        </p:txBody>
      </p:sp>
    </p:spTree>
    <p:extLst>
      <p:ext uri="{BB962C8B-B14F-4D97-AF65-F5344CB8AC3E}">
        <p14:creationId xmlns:p14="http://schemas.microsoft.com/office/powerpoint/2010/main" val="174229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9CD5-1C6C-0E89-DB14-E6B9B77E7C71}"/>
              </a:ext>
            </a:extLst>
          </p:cNvPr>
          <p:cNvSpPr>
            <a:spLocks noGrp="1"/>
          </p:cNvSpPr>
          <p:nvPr>
            <p:ph type="title"/>
          </p:nvPr>
        </p:nvSpPr>
        <p:spPr/>
        <p:txBody>
          <a:bodyPr>
            <a:normAutofit/>
          </a:bodyPr>
          <a:lstStyle/>
          <a:p>
            <a:r>
              <a:rPr lang="en-US" sz="4000" b="1" dirty="0">
                <a:solidFill>
                  <a:srgbClr val="7030A0"/>
                </a:solidFill>
                <a:latin typeface="Arial" panose="020B0604020202020204" pitchFamily="34" charset="0"/>
                <a:cs typeface="Arial" panose="020B0604020202020204" pitchFamily="34" charset="0"/>
              </a:rPr>
              <a:t>Cardiac data collection and outcomes analysis</a:t>
            </a:r>
          </a:p>
        </p:txBody>
      </p:sp>
      <p:sp>
        <p:nvSpPr>
          <p:cNvPr id="3" name="Content Placeholder 2">
            <a:extLst>
              <a:ext uri="{FF2B5EF4-FFF2-40B4-BE49-F238E27FC236}">
                <a16:creationId xmlns:a16="http://schemas.microsoft.com/office/drawing/2014/main" id="{A0F6A405-40BB-122B-77ED-9CF8914BFF6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Data published of surgeon specific risk adjusted in hospital mortality on a rolling 3-year basis</a:t>
            </a:r>
          </a:p>
          <a:p>
            <a:r>
              <a:rPr lang="en-US" dirty="0">
                <a:latin typeface="Arial" panose="020B0604020202020204" pitchFamily="34" charset="0"/>
                <a:cs typeface="Arial" panose="020B0604020202020204" pitchFamily="34" charset="0"/>
              </a:rPr>
              <a:t>Process for addressing variance</a:t>
            </a:r>
          </a:p>
          <a:p>
            <a:r>
              <a:rPr lang="en-US" dirty="0">
                <a:latin typeface="Arial" panose="020B0604020202020204" pitchFamily="34" charset="0"/>
                <a:cs typeface="Arial" panose="020B0604020202020204" pitchFamily="34" charset="0"/>
              </a:rPr>
              <a:t>2023 – move to publishing unit specific outcomes</a:t>
            </a:r>
          </a:p>
          <a:p>
            <a:r>
              <a:rPr lang="en-US" dirty="0">
                <a:latin typeface="Arial" panose="020B0604020202020204" pitchFamily="34" charset="0"/>
                <a:cs typeface="Arial" panose="020B0604020202020204" pitchFamily="34" charset="0"/>
              </a:rPr>
              <a:t>Additional metrics added</a:t>
            </a:r>
          </a:p>
        </p:txBody>
      </p:sp>
    </p:spTree>
    <p:extLst>
      <p:ext uri="{BB962C8B-B14F-4D97-AF65-F5344CB8AC3E}">
        <p14:creationId xmlns:p14="http://schemas.microsoft.com/office/powerpoint/2010/main" val="192902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949</TotalTime>
  <Words>2232</Words>
  <Application>Microsoft Office PowerPoint</Application>
  <PresentationFormat>Widescreen</PresentationFormat>
  <Paragraphs>303</Paragraphs>
  <Slides>47</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47</vt:i4>
      </vt:variant>
    </vt:vector>
  </HeadingPairs>
  <TitlesOfParts>
    <vt:vector size="53" baseType="lpstr">
      <vt:lpstr>Aptos</vt:lpstr>
      <vt:lpstr>Aptos Display</vt:lpstr>
      <vt:lpstr>Arial</vt:lpstr>
      <vt:lpstr>Office Theme</vt:lpstr>
      <vt:lpstr>1_Custom Design</vt:lpstr>
      <vt:lpstr>Custom Design</vt:lpstr>
      <vt:lpstr>Cardiac Surgery – what we do, how we do it and how we deliver quality assurance – UK and in Belfast</vt:lpstr>
      <vt:lpstr>PowerPoint Presentation</vt:lpstr>
      <vt:lpstr>Cardiac theatres</vt:lpstr>
      <vt:lpstr>Current scope of practice……</vt:lpstr>
      <vt:lpstr>Many variables to be lined up to deliver cardiac surgical activity</vt:lpstr>
      <vt:lpstr>Heart team discussion</vt:lpstr>
      <vt:lpstr>Awash with guidelines…..</vt:lpstr>
      <vt:lpstr>Cardiac data collection and outcomes analysis</vt:lpstr>
      <vt:lpstr>Cardiac data collection and outcomes analysis</vt:lpstr>
      <vt:lpstr>Cardiac data collection in Belfast</vt:lpstr>
      <vt:lpstr>Things don’t always go to plan………</vt:lpstr>
      <vt:lpstr>Things don’t always go to plan………</vt:lpstr>
      <vt:lpstr>Risk</vt:lpstr>
      <vt:lpstr>Risk</vt:lpstr>
      <vt:lpstr>Risk prediction model – Euroscore 2</vt:lpstr>
      <vt:lpstr>Internal monitoring</vt:lpstr>
      <vt:lpstr>Validation reports</vt:lpstr>
      <vt:lpstr>Risk profile unit vs UK</vt:lpstr>
      <vt:lpstr>Individual surgeon’s plot 22-25</vt:lpstr>
      <vt:lpstr>PowerPoint Presentation</vt:lpstr>
      <vt:lpstr>SCTS Webpage  Data 22-25</vt:lpstr>
      <vt:lpstr>SCTS Webpage  Data 22-25</vt:lpstr>
      <vt:lpstr>Outcomes monitoring</vt:lpstr>
      <vt:lpstr>Risk profile across UK</vt:lpstr>
      <vt:lpstr>UK Activity</vt:lpstr>
      <vt:lpstr>Non-elective surgery delays</vt:lpstr>
      <vt:lpstr>Non-elective surgery delays</vt:lpstr>
      <vt:lpstr>National survival data</vt:lpstr>
      <vt:lpstr>Support and Intervention  Level 5 Escalation: Cardiac Surgery  Trust Board Presentation  08 January 2026</vt:lpstr>
      <vt:lpstr>Background</vt:lpstr>
      <vt:lpstr>DCO Recommendations</vt:lpstr>
      <vt:lpstr>New Governance Structure to address DCO Outcome Report  </vt:lpstr>
      <vt:lpstr>Workstream 2 Culture, Communication and People</vt:lpstr>
      <vt:lpstr>Workstream 2 Culture, Communication and People cont. </vt:lpstr>
      <vt:lpstr>Culture &amp; Civility and  Raising Concerns </vt:lpstr>
      <vt:lpstr>Workstream 1 Patient Safety and Governance  </vt:lpstr>
      <vt:lpstr>Recommendation 6</vt:lpstr>
      <vt:lpstr>Proposed Hill/McBride Governance Structure </vt:lpstr>
      <vt:lpstr>Belfast waiting list position (18/12/24)</vt:lpstr>
      <vt:lpstr>Evolution to new governance arrangements – Feb 26</vt:lpstr>
      <vt:lpstr>Audit, governance, mortality and morbidity meeting</vt:lpstr>
      <vt:lpstr>Audit, governance, mortality and morbidity meeting</vt:lpstr>
      <vt:lpstr>Audit, governance, mortality and morbidity meeting</vt:lpstr>
      <vt:lpstr>Board Reports</vt:lpstr>
      <vt:lpstr>Future developments for cardiac surgery……..</vt:lpstr>
      <vt:lpstr>That’s all folks…….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Braidley, Peter</dc:creator>
  <cp:lastModifiedBy>Caves, Matthew</cp:lastModifiedBy>
  <cp:revision>13</cp:revision>
  <dcterms:created xsi:type="dcterms:W3CDTF">2026-01-06T13:58:14Z</dcterms:created>
  <dcterms:modified xsi:type="dcterms:W3CDTF">2026-01-15T17:20:08Z</dcterms:modified>
</cp:coreProperties>
</file>