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COM"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media/image78.COM" ContentType="image/pn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28" r:id="rId2"/>
  </p:sldMasterIdLst>
  <p:notesMasterIdLst>
    <p:notesMasterId r:id="rId56"/>
  </p:notesMasterIdLst>
  <p:handoutMasterIdLst>
    <p:handoutMasterId r:id="rId57"/>
  </p:handoutMasterIdLst>
  <p:sldIdLst>
    <p:sldId id="656" r:id="rId3"/>
    <p:sldId id="657" r:id="rId4"/>
    <p:sldId id="658" r:id="rId5"/>
    <p:sldId id="659" r:id="rId6"/>
    <p:sldId id="660" r:id="rId7"/>
    <p:sldId id="661" r:id="rId8"/>
    <p:sldId id="662" r:id="rId9"/>
    <p:sldId id="663" r:id="rId10"/>
    <p:sldId id="664" r:id="rId11"/>
    <p:sldId id="665" r:id="rId12"/>
    <p:sldId id="666" r:id="rId13"/>
    <p:sldId id="667" r:id="rId14"/>
    <p:sldId id="668" r:id="rId15"/>
    <p:sldId id="669" r:id="rId16"/>
    <p:sldId id="670" r:id="rId17"/>
    <p:sldId id="671" r:id="rId18"/>
    <p:sldId id="672" r:id="rId19"/>
    <p:sldId id="673" r:id="rId20"/>
    <p:sldId id="674" r:id="rId21"/>
    <p:sldId id="675" r:id="rId22"/>
    <p:sldId id="676" r:id="rId23"/>
    <p:sldId id="677" r:id="rId24"/>
    <p:sldId id="678" r:id="rId25"/>
    <p:sldId id="762" r:id="rId26"/>
    <p:sldId id="763" r:id="rId27"/>
    <p:sldId id="764" r:id="rId28"/>
    <p:sldId id="765" r:id="rId29"/>
    <p:sldId id="766" r:id="rId30"/>
    <p:sldId id="767" r:id="rId31"/>
    <p:sldId id="768" r:id="rId32"/>
    <p:sldId id="769" r:id="rId33"/>
    <p:sldId id="770" r:id="rId34"/>
    <p:sldId id="771" r:id="rId35"/>
    <p:sldId id="772" r:id="rId36"/>
    <p:sldId id="773" r:id="rId37"/>
    <p:sldId id="774" r:id="rId38"/>
    <p:sldId id="775" r:id="rId39"/>
    <p:sldId id="776" r:id="rId40"/>
    <p:sldId id="777" r:id="rId41"/>
    <p:sldId id="778" r:id="rId42"/>
    <p:sldId id="779" r:id="rId43"/>
    <p:sldId id="780" r:id="rId44"/>
    <p:sldId id="781" r:id="rId45"/>
    <p:sldId id="782" r:id="rId46"/>
    <p:sldId id="783" r:id="rId47"/>
    <p:sldId id="784" r:id="rId48"/>
    <p:sldId id="785" r:id="rId49"/>
    <p:sldId id="786" r:id="rId50"/>
    <p:sldId id="787" r:id="rId51"/>
    <p:sldId id="788" r:id="rId52"/>
    <p:sldId id="789" r:id="rId53"/>
    <p:sldId id="790" r:id="rId54"/>
    <p:sldId id="791" r:id="rId5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35" autoAdjust="0"/>
  </p:normalViewPr>
  <p:slideViewPr>
    <p:cSldViewPr snapToGrid="0">
      <p:cViewPr varScale="1">
        <p:scale>
          <a:sx n="108" d="100"/>
          <a:sy n="108" d="100"/>
        </p:scale>
        <p:origin x="8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NULL"/><Relationship Id="rId2" Type="http://schemas.openxmlformats.org/officeDocument/2006/relationships/image" Target="NULL"/><Relationship Id="rId16" Type="http://schemas.openxmlformats.org/officeDocument/2006/relationships/image" Target="NULL"/><Relationship Id="rId1" Type="http://schemas.openxmlformats.org/officeDocument/2006/relationships/image" Target="../media/image37.png"/><Relationship Id="rId6" Type="http://schemas.openxmlformats.org/officeDocument/2006/relationships/image" Target="NULL"/><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41.png"/><Relationship Id="rId14" Type="http://schemas.openxmlformats.org/officeDocument/2006/relationships/image" Target="NULL"/></Relationships>
</file>

<file path=ppt/diagrams/_rels/data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69.png"/><Relationship Id="rId7" Type="http://schemas.openxmlformats.org/officeDocument/2006/relationships/image" Target="../media/image71.png"/><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image" Target="../media/image68.png"/><Relationship Id="rId6" Type="http://schemas.openxmlformats.org/officeDocument/2006/relationships/image" Target="NULL"/><Relationship Id="rId11" Type="http://schemas.openxmlformats.org/officeDocument/2006/relationships/image" Target="../media/image73.png"/><Relationship Id="rId5" Type="http://schemas.openxmlformats.org/officeDocument/2006/relationships/image" Target="../media/image70.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72.png"/></Relationships>
</file>

<file path=ppt/diagrams/_rels/drawing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NULL"/><Relationship Id="rId2" Type="http://schemas.openxmlformats.org/officeDocument/2006/relationships/image" Target="NULL"/><Relationship Id="rId16" Type="http://schemas.openxmlformats.org/officeDocument/2006/relationships/image" Target="NULL"/><Relationship Id="rId1" Type="http://schemas.openxmlformats.org/officeDocument/2006/relationships/image" Target="../media/image37.png"/><Relationship Id="rId6" Type="http://schemas.openxmlformats.org/officeDocument/2006/relationships/image" Target="NULL"/><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41.png"/><Relationship Id="rId14" Type="http://schemas.openxmlformats.org/officeDocument/2006/relationships/image" Target="NULL"/></Relationships>
</file>

<file path=ppt/diagrams/_rels/drawing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69.png"/><Relationship Id="rId7" Type="http://schemas.openxmlformats.org/officeDocument/2006/relationships/image" Target="../media/image71.png"/><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image" Target="../media/image68.png"/><Relationship Id="rId6" Type="http://schemas.openxmlformats.org/officeDocument/2006/relationships/image" Target="NULL"/><Relationship Id="rId11" Type="http://schemas.openxmlformats.org/officeDocument/2006/relationships/image" Target="../media/image73.png"/><Relationship Id="rId5" Type="http://schemas.openxmlformats.org/officeDocument/2006/relationships/image" Target="../media/image70.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7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DBDD6-3EA6-4827-B7A7-FE100135B0A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DAECB3BF-3EB6-4A15-8708-A183ADDBC184}">
      <dgm:prSet phldrT="[Text]"/>
      <dgm:spPr/>
      <dgm:t>
        <a:bodyPr/>
        <a:lstStyle/>
        <a:p>
          <a:r>
            <a:rPr lang="en-US" b="1" dirty="0">
              <a:solidFill>
                <a:schemeClr val="bg2"/>
              </a:solidFill>
            </a:rPr>
            <a:t>Chemotherapy</a:t>
          </a:r>
        </a:p>
      </dgm:t>
    </dgm:pt>
    <dgm:pt modelId="{06CF2278-C08C-44C7-B9FD-EBC182371DA6}" type="parTrans" cxnId="{27FF9044-CCD5-42E7-8514-F0A004C86952}">
      <dgm:prSet/>
      <dgm:spPr/>
      <dgm:t>
        <a:bodyPr/>
        <a:lstStyle/>
        <a:p>
          <a:endParaRPr lang="en-US"/>
        </a:p>
      </dgm:t>
    </dgm:pt>
    <dgm:pt modelId="{5985C366-F0ED-4D2E-A614-E2A3496E6B01}" type="sibTrans" cxnId="{27FF9044-CCD5-42E7-8514-F0A004C86952}">
      <dgm:prSet/>
      <dgm:spPr/>
      <dgm:t>
        <a:bodyPr/>
        <a:lstStyle/>
        <a:p>
          <a:endParaRPr lang="en-US"/>
        </a:p>
      </dgm:t>
    </dgm:pt>
    <dgm:pt modelId="{5E44F15C-A064-4708-874F-BD3252F98B33}">
      <dgm:prSet phldrT="[Text]"/>
      <dgm:spPr/>
      <dgm:t>
        <a:bodyPr/>
        <a:lstStyle/>
        <a:p>
          <a:r>
            <a:rPr lang="en-US" b="1" dirty="0">
              <a:solidFill>
                <a:schemeClr val="bg2"/>
              </a:solidFill>
            </a:rPr>
            <a:t>Anti HER2 Therapy</a:t>
          </a:r>
        </a:p>
      </dgm:t>
    </dgm:pt>
    <dgm:pt modelId="{EE964938-4860-4E9F-9F2A-FE1810FFEF50}" type="parTrans" cxnId="{652FCFD1-D42D-45A3-94C9-4CA46665E597}">
      <dgm:prSet/>
      <dgm:spPr/>
      <dgm:t>
        <a:bodyPr/>
        <a:lstStyle/>
        <a:p>
          <a:endParaRPr lang="en-US"/>
        </a:p>
      </dgm:t>
    </dgm:pt>
    <dgm:pt modelId="{4A85A22F-D221-4663-B745-2170E53DE51E}" type="sibTrans" cxnId="{652FCFD1-D42D-45A3-94C9-4CA46665E597}">
      <dgm:prSet/>
      <dgm:spPr/>
      <dgm:t>
        <a:bodyPr/>
        <a:lstStyle/>
        <a:p>
          <a:endParaRPr lang="en-US"/>
        </a:p>
      </dgm:t>
    </dgm:pt>
    <dgm:pt modelId="{99B1A93E-8B49-4BB6-9858-CBD20D5A10E4}">
      <dgm:prSet phldrT="[Text]"/>
      <dgm:spPr/>
      <dgm:t>
        <a:bodyPr/>
        <a:lstStyle/>
        <a:p>
          <a:r>
            <a:rPr lang="en-US" b="1" dirty="0">
              <a:solidFill>
                <a:schemeClr val="bg2"/>
              </a:solidFill>
            </a:rPr>
            <a:t>Endocrine Therapy </a:t>
          </a:r>
        </a:p>
      </dgm:t>
    </dgm:pt>
    <dgm:pt modelId="{A9D568E8-E583-4588-A707-ADC595FE296F}" type="parTrans" cxnId="{25BADB42-D514-4028-B99A-B50893908FEF}">
      <dgm:prSet/>
      <dgm:spPr/>
      <dgm:t>
        <a:bodyPr/>
        <a:lstStyle/>
        <a:p>
          <a:endParaRPr lang="en-US"/>
        </a:p>
      </dgm:t>
    </dgm:pt>
    <dgm:pt modelId="{46948977-75CE-433C-86BE-932EF436477B}" type="sibTrans" cxnId="{25BADB42-D514-4028-B99A-B50893908FEF}">
      <dgm:prSet/>
      <dgm:spPr/>
      <dgm:t>
        <a:bodyPr/>
        <a:lstStyle/>
        <a:p>
          <a:endParaRPr lang="en-US"/>
        </a:p>
      </dgm:t>
    </dgm:pt>
    <dgm:pt modelId="{906FAA19-E371-4854-8227-E58BA7B2CB68}">
      <dgm:prSet phldrT="[Text]"/>
      <dgm:spPr/>
      <dgm:t>
        <a:bodyPr/>
        <a:lstStyle/>
        <a:p>
          <a:r>
            <a:rPr lang="en-US" b="1" dirty="0">
              <a:solidFill>
                <a:schemeClr val="bg2"/>
              </a:solidFill>
            </a:rPr>
            <a:t>CDK4/6 Inhibitors</a:t>
          </a:r>
        </a:p>
      </dgm:t>
    </dgm:pt>
    <dgm:pt modelId="{52312541-AC25-4A5C-A575-CFA7A06C6082}" type="parTrans" cxnId="{9ADA55BA-E6BB-44CB-93D8-1A227A5CEA54}">
      <dgm:prSet/>
      <dgm:spPr/>
      <dgm:t>
        <a:bodyPr/>
        <a:lstStyle/>
        <a:p>
          <a:endParaRPr lang="en-US"/>
        </a:p>
      </dgm:t>
    </dgm:pt>
    <dgm:pt modelId="{EC05594E-1DE7-46C4-BF0D-47B983ABEA6C}" type="sibTrans" cxnId="{9ADA55BA-E6BB-44CB-93D8-1A227A5CEA54}">
      <dgm:prSet/>
      <dgm:spPr/>
      <dgm:t>
        <a:bodyPr/>
        <a:lstStyle/>
        <a:p>
          <a:endParaRPr lang="en-US"/>
        </a:p>
      </dgm:t>
    </dgm:pt>
    <dgm:pt modelId="{A3743044-0ADC-4C06-9073-637190FEF807}" type="pres">
      <dgm:prSet presAssocID="{78CDBDD6-3EA6-4827-B7A7-FE100135B0AA}" presName="matrix" presStyleCnt="0">
        <dgm:presLayoutVars>
          <dgm:chMax val="1"/>
          <dgm:dir/>
          <dgm:resizeHandles val="exact"/>
        </dgm:presLayoutVars>
      </dgm:prSet>
      <dgm:spPr/>
      <dgm:t>
        <a:bodyPr/>
        <a:lstStyle/>
        <a:p>
          <a:endParaRPr lang="en-US"/>
        </a:p>
      </dgm:t>
    </dgm:pt>
    <dgm:pt modelId="{79482CFE-4336-4CC8-92F5-09323B8006B5}" type="pres">
      <dgm:prSet presAssocID="{78CDBDD6-3EA6-4827-B7A7-FE100135B0AA}" presName="axisShape" presStyleLbl="bgShp" presStyleIdx="0" presStyleCnt="1"/>
      <dgm:spPr/>
    </dgm:pt>
    <dgm:pt modelId="{28DE7088-FFAA-4CD0-B11C-4C9F2FD3254E}" type="pres">
      <dgm:prSet presAssocID="{78CDBDD6-3EA6-4827-B7A7-FE100135B0AA}" presName="rect1" presStyleLbl="node1" presStyleIdx="0" presStyleCnt="4" custLinFactNeighborX="-3825" custLinFactNeighborY="-1991">
        <dgm:presLayoutVars>
          <dgm:chMax val="0"/>
          <dgm:chPref val="0"/>
          <dgm:bulletEnabled val="1"/>
        </dgm:presLayoutVars>
      </dgm:prSet>
      <dgm:spPr/>
      <dgm:t>
        <a:bodyPr/>
        <a:lstStyle/>
        <a:p>
          <a:endParaRPr lang="en-US"/>
        </a:p>
      </dgm:t>
    </dgm:pt>
    <dgm:pt modelId="{61706F83-7C78-4A2E-B835-AE9309DD736C}" type="pres">
      <dgm:prSet presAssocID="{78CDBDD6-3EA6-4827-B7A7-FE100135B0AA}" presName="rect2" presStyleLbl="node1" presStyleIdx="1" presStyleCnt="4">
        <dgm:presLayoutVars>
          <dgm:chMax val="0"/>
          <dgm:chPref val="0"/>
          <dgm:bulletEnabled val="1"/>
        </dgm:presLayoutVars>
      </dgm:prSet>
      <dgm:spPr/>
      <dgm:t>
        <a:bodyPr/>
        <a:lstStyle/>
        <a:p>
          <a:endParaRPr lang="en-US"/>
        </a:p>
      </dgm:t>
    </dgm:pt>
    <dgm:pt modelId="{85EAE8F1-ED32-477C-A483-7C2F3C1106B3}" type="pres">
      <dgm:prSet presAssocID="{78CDBDD6-3EA6-4827-B7A7-FE100135B0AA}" presName="rect3" presStyleLbl="node1" presStyleIdx="2" presStyleCnt="4">
        <dgm:presLayoutVars>
          <dgm:chMax val="0"/>
          <dgm:chPref val="0"/>
          <dgm:bulletEnabled val="1"/>
        </dgm:presLayoutVars>
      </dgm:prSet>
      <dgm:spPr/>
      <dgm:t>
        <a:bodyPr/>
        <a:lstStyle/>
        <a:p>
          <a:endParaRPr lang="en-US"/>
        </a:p>
      </dgm:t>
    </dgm:pt>
    <dgm:pt modelId="{A7FB30CA-DFDC-49BE-801F-87CC5B6FAD6B}" type="pres">
      <dgm:prSet presAssocID="{78CDBDD6-3EA6-4827-B7A7-FE100135B0AA}" presName="rect4" presStyleLbl="node1" presStyleIdx="3" presStyleCnt="4">
        <dgm:presLayoutVars>
          <dgm:chMax val="0"/>
          <dgm:chPref val="0"/>
          <dgm:bulletEnabled val="1"/>
        </dgm:presLayoutVars>
      </dgm:prSet>
      <dgm:spPr/>
      <dgm:t>
        <a:bodyPr/>
        <a:lstStyle/>
        <a:p>
          <a:endParaRPr lang="en-US"/>
        </a:p>
      </dgm:t>
    </dgm:pt>
  </dgm:ptLst>
  <dgm:cxnLst>
    <dgm:cxn modelId="{27FF9044-CCD5-42E7-8514-F0A004C86952}" srcId="{78CDBDD6-3EA6-4827-B7A7-FE100135B0AA}" destId="{DAECB3BF-3EB6-4A15-8708-A183ADDBC184}" srcOrd="0" destOrd="0" parTransId="{06CF2278-C08C-44C7-B9FD-EBC182371DA6}" sibTransId="{5985C366-F0ED-4D2E-A614-E2A3496E6B01}"/>
    <dgm:cxn modelId="{0075843E-EFF7-4297-9EA0-A91B5690698B}" type="presOf" srcId="{5E44F15C-A064-4708-874F-BD3252F98B33}" destId="{61706F83-7C78-4A2E-B835-AE9309DD736C}" srcOrd="0" destOrd="0" presId="urn:microsoft.com/office/officeart/2005/8/layout/matrix2"/>
    <dgm:cxn modelId="{99B0A59F-A0D9-4921-B75C-7FF0B5BE07C4}" type="presOf" srcId="{78CDBDD6-3EA6-4827-B7A7-FE100135B0AA}" destId="{A3743044-0ADC-4C06-9073-637190FEF807}" srcOrd="0" destOrd="0" presId="urn:microsoft.com/office/officeart/2005/8/layout/matrix2"/>
    <dgm:cxn modelId="{849455F2-D997-4397-8F90-021377173481}" type="presOf" srcId="{DAECB3BF-3EB6-4A15-8708-A183ADDBC184}" destId="{28DE7088-FFAA-4CD0-B11C-4C9F2FD3254E}" srcOrd="0" destOrd="0" presId="urn:microsoft.com/office/officeart/2005/8/layout/matrix2"/>
    <dgm:cxn modelId="{25BADB42-D514-4028-B99A-B50893908FEF}" srcId="{78CDBDD6-3EA6-4827-B7A7-FE100135B0AA}" destId="{99B1A93E-8B49-4BB6-9858-CBD20D5A10E4}" srcOrd="2" destOrd="0" parTransId="{A9D568E8-E583-4588-A707-ADC595FE296F}" sibTransId="{46948977-75CE-433C-86BE-932EF436477B}"/>
    <dgm:cxn modelId="{C825AAE7-B755-4CFA-950F-88F16B9DF247}" type="presOf" srcId="{906FAA19-E371-4854-8227-E58BA7B2CB68}" destId="{A7FB30CA-DFDC-49BE-801F-87CC5B6FAD6B}" srcOrd="0" destOrd="0" presId="urn:microsoft.com/office/officeart/2005/8/layout/matrix2"/>
    <dgm:cxn modelId="{652FCFD1-D42D-45A3-94C9-4CA46665E597}" srcId="{78CDBDD6-3EA6-4827-B7A7-FE100135B0AA}" destId="{5E44F15C-A064-4708-874F-BD3252F98B33}" srcOrd="1" destOrd="0" parTransId="{EE964938-4860-4E9F-9F2A-FE1810FFEF50}" sibTransId="{4A85A22F-D221-4663-B745-2170E53DE51E}"/>
    <dgm:cxn modelId="{77401DC1-D45E-43E0-82E6-B175F41FFF98}" type="presOf" srcId="{99B1A93E-8B49-4BB6-9858-CBD20D5A10E4}" destId="{85EAE8F1-ED32-477C-A483-7C2F3C1106B3}" srcOrd="0" destOrd="0" presId="urn:microsoft.com/office/officeart/2005/8/layout/matrix2"/>
    <dgm:cxn modelId="{9ADA55BA-E6BB-44CB-93D8-1A227A5CEA54}" srcId="{78CDBDD6-3EA6-4827-B7A7-FE100135B0AA}" destId="{906FAA19-E371-4854-8227-E58BA7B2CB68}" srcOrd="3" destOrd="0" parTransId="{52312541-AC25-4A5C-A575-CFA7A06C6082}" sibTransId="{EC05594E-1DE7-46C4-BF0D-47B983ABEA6C}"/>
    <dgm:cxn modelId="{EA66962F-848F-4956-84E5-2AE527177040}" type="presParOf" srcId="{A3743044-0ADC-4C06-9073-637190FEF807}" destId="{79482CFE-4336-4CC8-92F5-09323B8006B5}" srcOrd="0" destOrd="0" presId="urn:microsoft.com/office/officeart/2005/8/layout/matrix2"/>
    <dgm:cxn modelId="{3C171E0D-05E7-4C56-9627-45AD6BF0303A}" type="presParOf" srcId="{A3743044-0ADC-4C06-9073-637190FEF807}" destId="{28DE7088-FFAA-4CD0-B11C-4C9F2FD3254E}" srcOrd="1" destOrd="0" presId="urn:microsoft.com/office/officeart/2005/8/layout/matrix2"/>
    <dgm:cxn modelId="{EE7494B7-F558-425B-AB29-ABFA8980BDAE}" type="presParOf" srcId="{A3743044-0ADC-4C06-9073-637190FEF807}" destId="{61706F83-7C78-4A2E-B835-AE9309DD736C}" srcOrd="2" destOrd="0" presId="urn:microsoft.com/office/officeart/2005/8/layout/matrix2"/>
    <dgm:cxn modelId="{FD20A620-9499-4A57-A289-CDBC43419B62}" type="presParOf" srcId="{A3743044-0ADC-4C06-9073-637190FEF807}" destId="{85EAE8F1-ED32-477C-A483-7C2F3C1106B3}" srcOrd="3" destOrd="0" presId="urn:microsoft.com/office/officeart/2005/8/layout/matrix2"/>
    <dgm:cxn modelId="{003A2B2A-ACE0-47DA-8919-4B43A6FAFF8E}" type="presParOf" srcId="{A3743044-0ADC-4C06-9073-637190FEF807}" destId="{A7FB30CA-DFDC-49BE-801F-87CC5B6FAD6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7F8E9-200A-44CE-BF07-0678615C3428}"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59F86DDC-9391-4150-92B3-2D0BFB5C013B}">
      <dgm:prSet phldrT="[Text]"/>
      <dgm:spPr>
        <a:solidFill>
          <a:schemeClr val="bg1"/>
        </a:solidFill>
      </dgm:spPr>
      <dgm:t>
        <a:bodyPr/>
        <a:lstStyle/>
        <a:p>
          <a:pPr algn="ctr"/>
          <a:r>
            <a:rPr lang="en-US" b="1" dirty="0">
              <a:solidFill>
                <a:schemeClr val="tx1"/>
              </a:solidFill>
            </a:rPr>
            <a:t>Follow up Care</a:t>
          </a:r>
        </a:p>
      </dgm:t>
    </dgm:pt>
    <dgm:pt modelId="{2D8B2036-544B-4419-AE7B-CC5AC21CE1EF}" type="parTrans" cxnId="{07ECDD36-E71B-47FB-9C88-5843FD5CCDD2}">
      <dgm:prSet/>
      <dgm:spPr/>
      <dgm:t>
        <a:bodyPr/>
        <a:lstStyle/>
        <a:p>
          <a:pPr algn="ctr"/>
          <a:endParaRPr lang="en-US"/>
        </a:p>
      </dgm:t>
    </dgm:pt>
    <dgm:pt modelId="{94ABC7B9-140D-45B3-A8CF-5F4557EAE0D3}" type="sibTrans" cxnId="{07ECDD36-E71B-47FB-9C88-5843FD5CCDD2}">
      <dgm:prSet/>
      <dgm:spPr/>
      <dgm:t>
        <a:bodyPr/>
        <a:lstStyle/>
        <a:p>
          <a:pPr algn="ctr"/>
          <a:endParaRPr lang="en-US"/>
        </a:p>
      </dgm:t>
    </dgm:pt>
    <dgm:pt modelId="{90077DA5-F3CE-476B-A67E-6905C5EC320E}">
      <dgm:prSet phldrT="[Text]"/>
      <dgm:spPr>
        <a:solidFill>
          <a:schemeClr val="bg1"/>
        </a:solidFill>
      </dgm:spPr>
      <dgm:t>
        <a:bodyPr/>
        <a:lstStyle/>
        <a:p>
          <a:pPr algn="ctr"/>
          <a:r>
            <a:rPr lang="en-US" b="1" dirty="0">
              <a:solidFill>
                <a:schemeClr val="tx1"/>
              </a:solidFill>
            </a:rPr>
            <a:t>Worries about cancer returning </a:t>
          </a:r>
        </a:p>
      </dgm:t>
    </dgm:pt>
    <dgm:pt modelId="{1E4A2995-2CA6-421C-9146-66B5FEFFCD53}" type="parTrans" cxnId="{DC9FC604-F836-4DC9-94BE-1EE99A75B143}">
      <dgm:prSet/>
      <dgm:spPr/>
      <dgm:t>
        <a:bodyPr/>
        <a:lstStyle/>
        <a:p>
          <a:pPr algn="ctr"/>
          <a:endParaRPr lang="en-US"/>
        </a:p>
      </dgm:t>
    </dgm:pt>
    <dgm:pt modelId="{A1AF06F2-0551-4793-ACB8-1C650F3C7AF7}" type="sibTrans" cxnId="{DC9FC604-F836-4DC9-94BE-1EE99A75B143}">
      <dgm:prSet/>
      <dgm:spPr/>
      <dgm:t>
        <a:bodyPr/>
        <a:lstStyle/>
        <a:p>
          <a:pPr algn="ctr"/>
          <a:endParaRPr lang="en-US"/>
        </a:p>
      </dgm:t>
    </dgm:pt>
    <dgm:pt modelId="{91D988A9-3108-4859-BFF9-8C44A09053BB}">
      <dgm:prSet phldrT="[Text]"/>
      <dgm:spPr>
        <a:solidFill>
          <a:schemeClr val="bg1"/>
        </a:solidFill>
      </dgm:spPr>
      <dgm:t>
        <a:bodyPr/>
        <a:lstStyle/>
        <a:p>
          <a:pPr algn="ctr"/>
          <a:r>
            <a:rPr lang="en-US" b="1" dirty="0">
              <a:solidFill>
                <a:schemeClr val="tx1"/>
              </a:solidFill>
            </a:rPr>
            <a:t>Coping with physical effects</a:t>
          </a:r>
          <a:r>
            <a:rPr lang="en-US" dirty="0">
              <a:solidFill>
                <a:schemeClr val="tx1"/>
              </a:solidFill>
            </a:rPr>
            <a:t>	</a:t>
          </a:r>
        </a:p>
      </dgm:t>
    </dgm:pt>
    <dgm:pt modelId="{0AA2A097-4935-4F45-ADEE-E76A173CD8C2}" type="parTrans" cxnId="{77251B2C-AE2B-4E79-9A02-95B05B378FBF}">
      <dgm:prSet/>
      <dgm:spPr/>
      <dgm:t>
        <a:bodyPr/>
        <a:lstStyle/>
        <a:p>
          <a:pPr algn="ctr"/>
          <a:endParaRPr lang="en-US"/>
        </a:p>
      </dgm:t>
    </dgm:pt>
    <dgm:pt modelId="{A9E42145-DD23-434D-997E-6EA4CFC22A40}" type="sibTrans" cxnId="{77251B2C-AE2B-4E79-9A02-95B05B378FBF}">
      <dgm:prSet/>
      <dgm:spPr/>
      <dgm:t>
        <a:bodyPr/>
        <a:lstStyle/>
        <a:p>
          <a:pPr algn="ctr"/>
          <a:endParaRPr lang="en-US"/>
        </a:p>
      </dgm:t>
    </dgm:pt>
    <dgm:pt modelId="{915964E4-BC80-4EAD-84BF-8ABC943D05E1}">
      <dgm:prSet phldrT="[Text]"/>
      <dgm:spPr>
        <a:solidFill>
          <a:schemeClr val="bg1"/>
        </a:solidFill>
      </dgm:spPr>
      <dgm:t>
        <a:bodyPr/>
        <a:lstStyle/>
        <a:p>
          <a:pPr algn="ctr"/>
          <a:r>
            <a:rPr lang="en-US" b="1" dirty="0">
              <a:solidFill>
                <a:schemeClr val="tx1"/>
              </a:solidFill>
            </a:rPr>
            <a:t>Coping emotionally </a:t>
          </a:r>
        </a:p>
      </dgm:t>
    </dgm:pt>
    <dgm:pt modelId="{F50704F3-D347-47D7-8304-20C2F71BD05F}" type="parTrans" cxnId="{8A816561-9106-4039-A12A-9C9042C57B4F}">
      <dgm:prSet/>
      <dgm:spPr/>
      <dgm:t>
        <a:bodyPr/>
        <a:lstStyle/>
        <a:p>
          <a:pPr algn="ctr"/>
          <a:endParaRPr lang="en-US"/>
        </a:p>
      </dgm:t>
    </dgm:pt>
    <dgm:pt modelId="{A87D060A-117B-4C09-A3B8-87003C36D8E4}" type="sibTrans" cxnId="{8A816561-9106-4039-A12A-9C9042C57B4F}">
      <dgm:prSet/>
      <dgm:spPr/>
      <dgm:t>
        <a:bodyPr/>
        <a:lstStyle/>
        <a:p>
          <a:pPr algn="ctr"/>
          <a:endParaRPr lang="en-US"/>
        </a:p>
      </dgm:t>
    </dgm:pt>
    <dgm:pt modelId="{17FCB5E4-9800-4CD1-B804-5F59392FF865}" type="pres">
      <dgm:prSet presAssocID="{3CD7F8E9-200A-44CE-BF07-0678615C3428}" presName="matrix" presStyleCnt="0">
        <dgm:presLayoutVars>
          <dgm:chMax val="1"/>
          <dgm:dir/>
          <dgm:resizeHandles val="exact"/>
        </dgm:presLayoutVars>
      </dgm:prSet>
      <dgm:spPr/>
      <dgm:t>
        <a:bodyPr/>
        <a:lstStyle/>
        <a:p>
          <a:endParaRPr lang="en-US"/>
        </a:p>
      </dgm:t>
    </dgm:pt>
    <dgm:pt modelId="{F02524E4-FD53-40C2-86CC-18DDAF7BF6D4}" type="pres">
      <dgm:prSet presAssocID="{3CD7F8E9-200A-44CE-BF07-0678615C3428}" presName="axisShape" presStyleLbl="bgShp" presStyleIdx="0" presStyleCnt="1"/>
      <dgm:spPr>
        <a:solidFill>
          <a:schemeClr val="bg1"/>
        </a:solidFill>
      </dgm:spPr>
    </dgm:pt>
    <dgm:pt modelId="{ECD513FE-1C50-44BF-A836-84FBB8051985}" type="pres">
      <dgm:prSet presAssocID="{3CD7F8E9-200A-44CE-BF07-0678615C3428}" presName="rect1" presStyleLbl="node1" presStyleIdx="0" presStyleCnt="4">
        <dgm:presLayoutVars>
          <dgm:chMax val="0"/>
          <dgm:chPref val="0"/>
          <dgm:bulletEnabled val="1"/>
        </dgm:presLayoutVars>
      </dgm:prSet>
      <dgm:spPr/>
      <dgm:t>
        <a:bodyPr/>
        <a:lstStyle/>
        <a:p>
          <a:endParaRPr lang="en-US"/>
        </a:p>
      </dgm:t>
    </dgm:pt>
    <dgm:pt modelId="{0D0CB2CF-0D5D-4A65-84CE-9A84D9AAC00B}" type="pres">
      <dgm:prSet presAssocID="{3CD7F8E9-200A-44CE-BF07-0678615C3428}" presName="rect2" presStyleLbl="node1" presStyleIdx="1" presStyleCnt="4" custLinFactNeighborY="-2354">
        <dgm:presLayoutVars>
          <dgm:chMax val="0"/>
          <dgm:chPref val="0"/>
          <dgm:bulletEnabled val="1"/>
        </dgm:presLayoutVars>
      </dgm:prSet>
      <dgm:spPr/>
      <dgm:t>
        <a:bodyPr/>
        <a:lstStyle/>
        <a:p>
          <a:endParaRPr lang="en-US"/>
        </a:p>
      </dgm:t>
    </dgm:pt>
    <dgm:pt modelId="{D87A0C66-D9E4-451A-AEE9-C9E7DF9ABB25}" type="pres">
      <dgm:prSet presAssocID="{3CD7F8E9-200A-44CE-BF07-0678615C3428}" presName="rect3" presStyleLbl="node1" presStyleIdx="2" presStyleCnt="4">
        <dgm:presLayoutVars>
          <dgm:chMax val="0"/>
          <dgm:chPref val="0"/>
          <dgm:bulletEnabled val="1"/>
        </dgm:presLayoutVars>
      </dgm:prSet>
      <dgm:spPr/>
      <dgm:t>
        <a:bodyPr/>
        <a:lstStyle/>
        <a:p>
          <a:endParaRPr lang="en-US"/>
        </a:p>
      </dgm:t>
    </dgm:pt>
    <dgm:pt modelId="{FC94005D-4BE7-4D2B-A993-8FE8F5677E18}" type="pres">
      <dgm:prSet presAssocID="{3CD7F8E9-200A-44CE-BF07-0678615C3428}" presName="rect4" presStyleLbl="node1" presStyleIdx="3" presStyleCnt="4">
        <dgm:presLayoutVars>
          <dgm:chMax val="0"/>
          <dgm:chPref val="0"/>
          <dgm:bulletEnabled val="1"/>
        </dgm:presLayoutVars>
      </dgm:prSet>
      <dgm:spPr/>
      <dgm:t>
        <a:bodyPr/>
        <a:lstStyle/>
        <a:p>
          <a:endParaRPr lang="en-US"/>
        </a:p>
      </dgm:t>
    </dgm:pt>
  </dgm:ptLst>
  <dgm:cxnLst>
    <dgm:cxn modelId="{07ECDD36-E71B-47FB-9C88-5843FD5CCDD2}" srcId="{3CD7F8E9-200A-44CE-BF07-0678615C3428}" destId="{59F86DDC-9391-4150-92B3-2D0BFB5C013B}" srcOrd="0" destOrd="0" parTransId="{2D8B2036-544B-4419-AE7B-CC5AC21CE1EF}" sibTransId="{94ABC7B9-140D-45B3-A8CF-5F4557EAE0D3}"/>
    <dgm:cxn modelId="{53DA5E78-D3B6-4A39-81F2-BB1464AAA65B}" type="presOf" srcId="{3CD7F8E9-200A-44CE-BF07-0678615C3428}" destId="{17FCB5E4-9800-4CD1-B804-5F59392FF865}" srcOrd="0" destOrd="0" presId="urn:microsoft.com/office/officeart/2005/8/layout/matrix2"/>
    <dgm:cxn modelId="{8A816561-9106-4039-A12A-9C9042C57B4F}" srcId="{3CD7F8E9-200A-44CE-BF07-0678615C3428}" destId="{915964E4-BC80-4EAD-84BF-8ABC943D05E1}" srcOrd="3" destOrd="0" parTransId="{F50704F3-D347-47D7-8304-20C2F71BD05F}" sibTransId="{A87D060A-117B-4C09-A3B8-87003C36D8E4}"/>
    <dgm:cxn modelId="{E7A37EB7-FCEE-4E41-B7C9-769CA6FF78EB}" type="presOf" srcId="{90077DA5-F3CE-476B-A67E-6905C5EC320E}" destId="{0D0CB2CF-0D5D-4A65-84CE-9A84D9AAC00B}" srcOrd="0" destOrd="0" presId="urn:microsoft.com/office/officeart/2005/8/layout/matrix2"/>
    <dgm:cxn modelId="{D6CE6E26-A7DA-44D4-8795-149E4F135A4A}" type="presOf" srcId="{915964E4-BC80-4EAD-84BF-8ABC943D05E1}" destId="{FC94005D-4BE7-4D2B-A993-8FE8F5677E18}" srcOrd="0" destOrd="0" presId="urn:microsoft.com/office/officeart/2005/8/layout/matrix2"/>
    <dgm:cxn modelId="{D5CE6EEE-BAFC-4FE8-9956-D296DF53D24B}" type="presOf" srcId="{59F86DDC-9391-4150-92B3-2D0BFB5C013B}" destId="{ECD513FE-1C50-44BF-A836-84FBB8051985}" srcOrd="0" destOrd="0" presId="urn:microsoft.com/office/officeart/2005/8/layout/matrix2"/>
    <dgm:cxn modelId="{DC9FC604-F836-4DC9-94BE-1EE99A75B143}" srcId="{3CD7F8E9-200A-44CE-BF07-0678615C3428}" destId="{90077DA5-F3CE-476B-A67E-6905C5EC320E}" srcOrd="1" destOrd="0" parTransId="{1E4A2995-2CA6-421C-9146-66B5FEFFCD53}" sibTransId="{A1AF06F2-0551-4793-ACB8-1C650F3C7AF7}"/>
    <dgm:cxn modelId="{77251B2C-AE2B-4E79-9A02-95B05B378FBF}" srcId="{3CD7F8E9-200A-44CE-BF07-0678615C3428}" destId="{91D988A9-3108-4859-BFF9-8C44A09053BB}" srcOrd="2" destOrd="0" parTransId="{0AA2A097-4935-4F45-ADEE-E76A173CD8C2}" sibTransId="{A9E42145-DD23-434D-997E-6EA4CFC22A40}"/>
    <dgm:cxn modelId="{22CCA2BC-76D6-443B-B76E-4BE51A5E918A}" type="presOf" srcId="{91D988A9-3108-4859-BFF9-8C44A09053BB}" destId="{D87A0C66-D9E4-451A-AEE9-C9E7DF9ABB25}" srcOrd="0" destOrd="0" presId="urn:microsoft.com/office/officeart/2005/8/layout/matrix2"/>
    <dgm:cxn modelId="{8EB0FEEB-B8CE-4017-8F0D-55DAD46F690A}" type="presParOf" srcId="{17FCB5E4-9800-4CD1-B804-5F59392FF865}" destId="{F02524E4-FD53-40C2-86CC-18DDAF7BF6D4}" srcOrd="0" destOrd="0" presId="urn:microsoft.com/office/officeart/2005/8/layout/matrix2"/>
    <dgm:cxn modelId="{B06AD8FC-E027-416E-9AC0-C670991B6DA3}" type="presParOf" srcId="{17FCB5E4-9800-4CD1-B804-5F59392FF865}" destId="{ECD513FE-1C50-44BF-A836-84FBB8051985}" srcOrd="1" destOrd="0" presId="urn:microsoft.com/office/officeart/2005/8/layout/matrix2"/>
    <dgm:cxn modelId="{CAE90D61-ABFA-4692-9067-D1AE89D8BB2C}" type="presParOf" srcId="{17FCB5E4-9800-4CD1-B804-5F59392FF865}" destId="{0D0CB2CF-0D5D-4A65-84CE-9A84D9AAC00B}" srcOrd="2" destOrd="0" presId="urn:microsoft.com/office/officeart/2005/8/layout/matrix2"/>
    <dgm:cxn modelId="{221ED2CA-CEB0-4593-AE90-C562E1F38AFD}" type="presParOf" srcId="{17FCB5E4-9800-4CD1-B804-5F59392FF865}" destId="{D87A0C66-D9E4-451A-AEE9-C9E7DF9ABB25}" srcOrd="3" destOrd="0" presId="urn:microsoft.com/office/officeart/2005/8/layout/matrix2"/>
    <dgm:cxn modelId="{DF3BE53B-A182-430D-8CB3-09243318826F}" type="presParOf" srcId="{17FCB5E4-9800-4CD1-B804-5F59392FF865}" destId="{FC94005D-4BE7-4D2B-A993-8FE8F5677E1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51708-8857-41C6-9D46-2CE81917741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8B824-7C27-4AD0-8D89-47B3D62EB784}">
      <dgm:prSet custT="1"/>
      <dgm:spPr/>
      <dgm:t>
        <a:bodyPr/>
        <a:lstStyle/>
        <a:p>
          <a:r>
            <a:rPr lang="en-GB" sz="2400" b="1" dirty="0">
              <a:solidFill>
                <a:schemeClr val="bg2"/>
              </a:solidFill>
            </a:rPr>
            <a:t>See if there’s a treatable cause</a:t>
          </a:r>
          <a:endParaRPr lang="en-US" sz="2400" dirty="0">
            <a:solidFill>
              <a:schemeClr val="bg2"/>
            </a:solidFill>
          </a:endParaRPr>
        </a:p>
      </dgm:t>
    </dgm:pt>
    <dgm:pt modelId="{FCD7E871-3C52-4E61-B4D9-17C25FAEBE20}" type="parTrans" cxnId="{67F4A5B3-014E-4444-8C89-6F5DD45B3E5E}">
      <dgm:prSet/>
      <dgm:spPr/>
      <dgm:t>
        <a:bodyPr/>
        <a:lstStyle/>
        <a:p>
          <a:endParaRPr lang="en-US" sz="2400">
            <a:solidFill>
              <a:schemeClr val="bg2"/>
            </a:solidFill>
          </a:endParaRPr>
        </a:p>
      </dgm:t>
    </dgm:pt>
    <dgm:pt modelId="{AF71B795-834C-473F-82FD-F74E09CE669B}" type="sibTrans" cxnId="{67F4A5B3-014E-4444-8C89-6F5DD45B3E5E}">
      <dgm:prSet/>
      <dgm:spPr/>
      <dgm:t>
        <a:bodyPr/>
        <a:lstStyle/>
        <a:p>
          <a:endParaRPr lang="en-US" sz="2400">
            <a:solidFill>
              <a:schemeClr val="bg2"/>
            </a:solidFill>
          </a:endParaRPr>
        </a:p>
      </dgm:t>
    </dgm:pt>
    <dgm:pt modelId="{33E824CF-7DC3-4D78-BE45-382C6A40A82A}">
      <dgm:prSet custT="1"/>
      <dgm:spPr/>
      <dgm:t>
        <a:bodyPr/>
        <a:lstStyle/>
        <a:p>
          <a:r>
            <a:rPr lang="en-GB" sz="2400" b="1" dirty="0">
              <a:solidFill>
                <a:schemeClr val="bg2"/>
              </a:solidFill>
            </a:rPr>
            <a:t>Plan time to rest</a:t>
          </a:r>
          <a:endParaRPr lang="en-US" sz="2400" dirty="0">
            <a:solidFill>
              <a:schemeClr val="bg2"/>
            </a:solidFill>
          </a:endParaRPr>
        </a:p>
      </dgm:t>
    </dgm:pt>
    <dgm:pt modelId="{3D70FC86-9B7B-4FD1-929E-14FFD5895A35}" type="parTrans" cxnId="{DBDB4EC3-3F65-4575-A056-51269282FEE1}">
      <dgm:prSet/>
      <dgm:spPr/>
      <dgm:t>
        <a:bodyPr/>
        <a:lstStyle/>
        <a:p>
          <a:endParaRPr lang="en-US" sz="2400">
            <a:solidFill>
              <a:schemeClr val="bg2"/>
            </a:solidFill>
          </a:endParaRPr>
        </a:p>
      </dgm:t>
    </dgm:pt>
    <dgm:pt modelId="{CEDE903F-5BC4-4A77-A42D-00AEB2A2CC8E}" type="sibTrans" cxnId="{DBDB4EC3-3F65-4575-A056-51269282FEE1}">
      <dgm:prSet/>
      <dgm:spPr/>
      <dgm:t>
        <a:bodyPr/>
        <a:lstStyle/>
        <a:p>
          <a:endParaRPr lang="en-US" sz="2400">
            <a:solidFill>
              <a:schemeClr val="bg2"/>
            </a:solidFill>
          </a:endParaRPr>
        </a:p>
      </dgm:t>
    </dgm:pt>
    <dgm:pt modelId="{DEE7AC52-C39E-4659-AF83-C22E04BB5560}">
      <dgm:prSet custT="1"/>
      <dgm:spPr/>
      <dgm:t>
        <a:bodyPr/>
        <a:lstStyle/>
        <a:p>
          <a:r>
            <a:rPr lang="en-GB" sz="2400" b="1">
              <a:solidFill>
                <a:schemeClr val="bg2"/>
              </a:solidFill>
            </a:rPr>
            <a:t>Try relaxation techniques</a:t>
          </a:r>
          <a:endParaRPr lang="en-US" sz="2400">
            <a:solidFill>
              <a:schemeClr val="bg2"/>
            </a:solidFill>
          </a:endParaRPr>
        </a:p>
      </dgm:t>
    </dgm:pt>
    <dgm:pt modelId="{660D40A6-09EC-4EFF-BF6E-5DED1378C456}" type="parTrans" cxnId="{BD89AE55-F480-47D2-B2A5-2DFD8600E708}">
      <dgm:prSet/>
      <dgm:spPr/>
      <dgm:t>
        <a:bodyPr/>
        <a:lstStyle/>
        <a:p>
          <a:endParaRPr lang="en-US" sz="2400">
            <a:solidFill>
              <a:schemeClr val="bg2"/>
            </a:solidFill>
          </a:endParaRPr>
        </a:p>
      </dgm:t>
    </dgm:pt>
    <dgm:pt modelId="{82E812BA-1BC2-4CA4-B333-9DC5746F90D9}" type="sibTrans" cxnId="{BD89AE55-F480-47D2-B2A5-2DFD8600E708}">
      <dgm:prSet/>
      <dgm:spPr/>
      <dgm:t>
        <a:bodyPr/>
        <a:lstStyle/>
        <a:p>
          <a:endParaRPr lang="en-US" sz="2400">
            <a:solidFill>
              <a:schemeClr val="bg2"/>
            </a:solidFill>
          </a:endParaRPr>
        </a:p>
      </dgm:t>
    </dgm:pt>
    <dgm:pt modelId="{1C4EB8E0-76DD-48DA-9C8A-E37B0B6426E8}">
      <dgm:prSet custT="1"/>
      <dgm:spPr/>
      <dgm:t>
        <a:bodyPr/>
        <a:lstStyle/>
        <a:p>
          <a:r>
            <a:rPr lang="en-GB" sz="2400" b="1">
              <a:solidFill>
                <a:schemeClr val="bg2"/>
              </a:solidFill>
            </a:rPr>
            <a:t>Use a fatigue diary</a:t>
          </a:r>
          <a:endParaRPr lang="en-US" sz="2400">
            <a:solidFill>
              <a:schemeClr val="bg2"/>
            </a:solidFill>
          </a:endParaRPr>
        </a:p>
      </dgm:t>
    </dgm:pt>
    <dgm:pt modelId="{6B2E1657-FF70-400D-AA01-208DD3175FA5}" type="parTrans" cxnId="{6FCA9885-E7A4-4D4D-BA43-3B7F50B3C2D4}">
      <dgm:prSet/>
      <dgm:spPr/>
      <dgm:t>
        <a:bodyPr/>
        <a:lstStyle/>
        <a:p>
          <a:endParaRPr lang="en-US" sz="2400">
            <a:solidFill>
              <a:schemeClr val="bg2"/>
            </a:solidFill>
          </a:endParaRPr>
        </a:p>
      </dgm:t>
    </dgm:pt>
    <dgm:pt modelId="{0EC5BC5D-3FEE-48B3-B97F-9E7A88E516DC}" type="sibTrans" cxnId="{6FCA9885-E7A4-4D4D-BA43-3B7F50B3C2D4}">
      <dgm:prSet/>
      <dgm:spPr/>
      <dgm:t>
        <a:bodyPr/>
        <a:lstStyle/>
        <a:p>
          <a:endParaRPr lang="en-US" sz="2400">
            <a:solidFill>
              <a:schemeClr val="bg2"/>
            </a:solidFill>
          </a:endParaRPr>
        </a:p>
      </dgm:t>
    </dgm:pt>
    <dgm:pt modelId="{2FBF5029-4C21-4D8D-92E0-B083F8363D21}">
      <dgm:prSet custT="1"/>
      <dgm:spPr/>
      <dgm:t>
        <a:bodyPr/>
        <a:lstStyle/>
        <a:p>
          <a:r>
            <a:rPr lang="en-GB" sz="2400" b="1">
              <a:solidFill>
                <a:schemeClr val="bg2"/>
              </a:solidFill>
            </a:rPr>
            <a:t>Try to be active</a:t>
          </a:r>
          <a:endParaRPr lang="en-US" sz="2400">
            <a:solidFill>
              <a:schemeClr val="bg2"/>
            </a:solidFill>
          </a:endParaRPr>
        </a:p>
      </dgm:t>
    </dgm:pt>
    <dgm:pt modelId="{87C55290-5AA1-40BA-8A1B-6ECD75BA71AE}" type="parTrans" cxnId="{F319C70A-5214-408C-9BA7-FCB0578F62BE}">
      <dgm:prSet/>
      <dgm:spPr/>
      <dgm:t>
        <a:bodyPr/>
        <a:lstStyle/>
        <a:p>
          <a:endParaRPr lang="en-US" sz="2400">
            <a:solidFill>
              <a:schemeClr val="bg2"/>
            </a:solidFill>
          </a:endParaRPr>
        </a:p>
      </dgm:t>
    </dgm:pt>
    <dgm:pt modelId="{7686AFA2-ECFC-444C-AA7E-74D9E1E92B64}" type="sibTrans" cxnId="{F319C70A-5214-408C-9BA7-FCB0578F62BE}">
      <dgm:prSet/>
      <dgm:spPr/>
      <dgm:t>
        <a:bodyPr/>
        <a:lstStyle/>
        <a:p>
          <a:endParaRPr lang="en-US" sz="2400">
            <a:solidFill>
              <a:schemeClr val="bg2"/>
            </a:solidFill>
          </a:endParaRPr>
        </a:p>
      </dgm:t>
    </dgm:pt>
    <dgm:pt modelId="{5DBFFA7F-4796-49E8-81D9-033AC77F4D88}">
      <dgm:prSet custT="1"/>
      <dgm:spPr/>
      <dgm:t>
        <a:bodyPr/>
        <a:lstStyle/>
        <a:p>
          <a:r>
            <a:rPr lang="en-GB" sz="2400" b="1">
              <a:solidFill>
                <a:schemeClr val="bg2"/>
              </a:solidFill>
            </a:rPr>
            <a:t>Stay hydrated</a:t>
          </a:r>
          <a:endParaRPr lang="en-US" sz="2400">
            <a:solidFill>
              <a:schemeClr val="bg2"/>
            </a:solidFill>
          </a:endParaRPr>
        </a:p>
      </dgm:t>
    </dgm:pt>
    <dgm:pt modelId="{B77B284B-0AF8-43E2-A2B4-02BAB7EAA3AB}" type="parTrans" cxnId="{49E0DB9C-56F4-49B6-BEF4-BFE665CA48F6}">
      <dgm:prSet/>
      <dgm:spPr/>
      <dgm:t>
        <a:bodyPr/>
        <a:lstStyle/>
        <a:p>
          <a:endParaRPr lang="en-US" sz="2400">
            <a:solidFill>
              <a:schemeClr val="bg2"/>
            </a:solidFill>
          </a:endParaRPr>
        </a:p>
      </dgm:t>
    </dgm:pt>
    <dgm:pt modelId="{52C87D09-BE98-442C-A86E-E3F26EF9C4CF}" type="sibTrans" cxnId="{49E0DB9C-56F4-49B6-BEF4-BFE665CA48F6}">
      <dgm:prSet/>
      <dgm:spPr/>
      <dgm:t>
        <a:bodyPr/>
        <a:lstStyle/>
        <a:p>
          <a:endParaRPr lang="en-US" sz="2400">
            <a:solidFill>
              <a:schemeClr val="bg2"/>
            </a:solidFill>
          </a:endParaRPr>
        </a:p>
      </dgm:t>
    </dgm:pt>
    <dgm:pt modelId="{CB8D1302-A61A-4B6A-B409-FEDB1C91C930}">
      <dgm:prSet custT="1"/>
      <dgm:spPr/>
      <dgm:t>
        <a:bodyPr/>
        <a:lstStyle/>
        <a:p>
          <a:r>
            <a:rPr lang="en-GB" sz="2400" b="1">
              <a:solidFill>
                <a:schemeClr val="bg2"/>
              </a:solidFill>
            </a:rPr>
            <a:t>Eat well</a:t>
          </a:r>
          <a:endParaRPr lang="en-US" sz="2400">
            <a:solidFill>
              <a:schemeClr val="bg2"/>
            </a:solidFill>
          </a:endParaRPr>
        </a:p>
      </dgm:t>
    </dgm:pt>
    <dgm:pt modelId="{FFE03662-9B34-4522-B42B-E04ACEF6E18A}" type="parTrans" cxnId="{D64AFF6B-F250-4C6F-BE2E-A7DB06865346}">
      <dgm:prSet/>
      <dgm:spPr/>
      <dgm:t>
        <a:bodyPr/>
        <a:lstStyle/>
        <a:p>
          <a:endParaRPr lang="en-US" sz="2400">
            <a:solidFill>
              <a:schemeClr val="bg2"/>
            </a:solidFill>
          </a:endParaRPr>
        </a:p>
      </dgm:t>
    </dgm:pt>
    <dgm:pt modelId="{8BE354CE-05EA-4CE8-BB41-9FECE04A9221}" type="sibTrans" cxnId="{D64AFF6B-F250-4C6F-BE2E-A7DB06865346}">
      <dgm:prSet/>
      <dgm:spPr/>
      <dgm:t>
        <a:bodyPr/>
        <a:lstStyle/>
        <a:p>
          <a:endParaRPr lang="en-US" sz="2400">
            <a:solidFill>
              <a:schemeClr val="bg2"/>
            </a:solidFill>
          </a:endParaRPr>
        </a:p>
      </dgm:t>
    </dgm:pt>
    <dgm:pt modelId="{0E6A6FA7-963C-499A-8C6F-C53C9982DA3D}">
      <dgm:prSet custT="1"/>
      <dgm:spPr/>
      <dgm:t>
        <a:bodyPr/>
        <a:lstStyle/>
        <a:p>
          <a:r>
            <a:rPr lang="en-GB" sz="2400" b="1">
              <a:solidFill>
                <a:schemeClr val="bg2"/>
              </a:solidFill>
            </a:rPr>
            <a:t>Seek support</a:t>
          </a:r>
          <a:endParaRPr lang="en-US" sz="2400">
            <a:solidFill>
              <a:schemeClr val="bg2"/>
            </a:solidFill>
          </a:endParaRPr>
        </a:p>
      </dgm:t>
    </dgm:pt>
    <dgm:pt modelId="{B1A774A4-9A71-4951-B25F-E528595645FA}" type="parTrans" cxnId="{6BD77BD0-AF91-48CC-8648-AAE9DC059D12}">
      <dgm:prSet/>
      <dgm:spPr/>
      <dgm:t>
        <a:bodyPr/>
        <a:lstStyle/>
        <a:p>
          <a:endParaRPr lang="en-US" sz="2400">
            <a:solidFill>
              <a:schemeClr val="bg2"/>
            </a:solidFill>
          </a:endParaRPr>
        </a:p>
      </dgm:t>
    </dgm:pt>
    <dgm:pt modelId="{3ACC32A1-33CD-4FFC-9C3A-5FCC7C86CE32}" type="sibTrans" cxnId="{6BD77BD0-AF91-48CC-8648-AAE9DC059D12}">
      <dgm:prSet/>
      <dgm:spPr/>
      <dgm:t>
        <a:bodyPr/>
        <a:lstStyle/>
        <a:p>
          <a:endParaRPr lang="en-US" sz="2400">
            <a:solidFill>
              <a:schemeClr val="bg2"/>
            </a:solidFill>
          </a:endParaRPr>
        </a:p>
      </dgm:t>
    </dgm:pt>
    <dgm:pt modelId="{0C09E66A-B0F8-4843-BA31-7D54C265DD4F}" type="pres">
      <dgm:prSet presAssocID="{B2551708-8857-41C6-9D46-2CE819177413}" presName="root" presStyleCnt="0">
        <dgm:presLayoutVars>
          <dgm:dir/>
          <dgm:resizeHandles val="exact"/>
        </dgm:presLayoutVars>
      </dgm:prSet>
      <dgm:spPr/>
      <dgm:t>
        <a:bodyPr/>
        <a:lstStyle/>
        <a:p>
          <a:endParaRPr lang="en-US"/>
        </a:p>
      </dgm:t>
    </dgm:pt>
    <dgm:pt modelId="{5E2226ED-F356-44A8-9434-0F490FC4784B}" type="pres">
      <dgm:prSet presAssocID="{25F8B824-7C27-4AD0-8D89-47B3D62EB784}" presName="compNode" presStyleCnt="0"/>
      <dgm:spPr/>
    </dgm:pt>
    <dgm:pt modelId="{B6DB40AC-A350-48D5-AF35-CA7F23233D94}" type="pres">
      <dgm:prSet presAssocID="{25F8B824-7C27-4AD0-8D89-47B3D62EB784}" presName="bgRect" presStyleLbl="bgShp" presStyleIdx="0" presStyleCnt="8"/>
      <dgm:spPr/>
    </dgm:pt>
    <dgm:pt modelId="{BAC4BF55-1B17-44F8-B623-AF5F2CC14213}" type="pres">
      <dgm:prSet presAssocID="{25F8B824-7C27-4AD0-8D89-47B3D62EB784}"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3426A4B8-FC43-4958-8C6C-3584D86AAC81}" type="pres">
      <dgm:prSet presAssocID="{25F8B824-7C27-4AD0-8D89-47B3D62EB784}" presName="spaceRect" presStyleCnt="0"/>
      <dgm:spPr/>
    </dgm:pt>
    <dgm:pt modelId="{1D6CA62F-99FC-4534-B6D3-9E4065DB7592}" type="pres">
      <dgm:prSet presAssocID="{25F8B824-7C27-4AD0-8D89-47B3D62EB784}" presName="parTx" presStyleLbl="revTx" presStyleIdx="0" presStyleCnt="8">
        <dgm:presLayoutVars>
          <dgm:chMax val="0"/>
          <dgm:chPref val="0"/>
        </dgm:presLayoutVars>
      </dgm:prSet>
      <dgm:spPr/>
      <dgm:t>
        <a:bodyPr/>
        <a:lstStyle/>
        <a:p>
          <a:endParaRPr lang="en-US"/>
        </a:p>
      </dgm:t>
    </dgm:pt>
    <dgm:pt modelId="{3B442A23-22D8-404B-B852-685CB05815BA}" type="pres">
      <dgm:prSet presAssocID="{AF71B795-834C-473F-82FD-F74E09CE669B}" presName="sibTrans" presStyleCnt="0"/>
      <dgm:spPr/>
    </dgm:pt>
    <dgm:pt modelId="{8C2DD250-6CA4-40C1-B37F-0BA6C8D4C662}" type="pres">
      <dgm:prSet presAssocID="{33E824CF-7DC3-4D78-BE45-382C6A40A82A}" presName="compNode" presStyleCnt="0"/>
      <dgm:spPr/>
    </dgm:pt>
    <dgm:pt modelId="{8B53706E-6875-4D99-B821-8DD80C4D13EC}" type="pres">
      <dgm:prSet presAssocID="{33E824CF-7DC3-4D78-BE45-382C6A40A82A}" presName="bgRect" presStyleLbl="bgShp" presStyleIdx="1" presStyleCnt="8"/>
      <dgm:spPr/>
    </dgm:pt>
    <dgm:pt modelId="{CB8F6913-93E5-4ED6-9357-F72C9B80D60F}" type="pres">
      <dgm:prSet presAssocID="{33E824CF-7DC3-4D78-BE45-382C6A40A82A}"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lock"/>
        </a:ext>
      </dgm:extLst>
    </dgm:pt>
    <dgm:pt modelId="{21211D22-A11B-4453-994D-5CF7F42E3914}" type="pres">
      <dgm:prSet presAssocID="{33E824CF-7DC3-4D78-BE45-382C6A40A82A}" presName="spaceRect" presStyleCnt="0"/>
      <dgm:spPr/>
    </dgm:pt>
    <dgm:pt modelId="{5010CB61-843F-4257-9265-7C1A72904905}" type="pres">
      <dgm:prSet presAssocID="{33E824CF-7DC3-4D78-BE45-382C6A40A82A}" presName="parTx" presStyleLbl="revTx" presStyleIdx="1" presStyleCnt="8">
        <dgm:presLayoutVars>
          <dgm:chMax val="0"/>
          <dgm:chPref val="0"/>
        </dgm:presLayoutVars>
      </dgm:prSet>
      <dgm:spPr/>
      <dgm:t>
        <a:bodyPr/>
        <a:lstStyle/>
        <a:p>
          <a:endParaRPr lang="en-US"/>
        </a:p>
      </dgm:t>
    </dgm:pt>
    <dgm:pt modelId="{685CBF9F-0B79-482C-984E-55AB4D969BD9}" type="pres">
      <dgm:prSet presAssocID="{CEDE903F-5BC4-4A77-A42D-00AEB2A2CC8E}" presName="sibTrans" presStyleCnt="0"/>
      <dgm:spPr/>
    </dgm:pt>
    <dgm:pt modelId="{7F7F7B44-4EE7-4065-BFF1-987804F6FC58}" type="pres">
      <dgm:prSet presAssocID="{DEE7AC52-C39E-4659-AF83-C22E04BB5560}" presName="compNode" presStyleCnt="0"/>
      <dgm:spPr/>
    </dgm:pt>
    <dgm:pt modelId="{E131F646-D1B8-4D7E-97BA-9B71764EE68C}" type="pres">
      <dgm:prSet presAssocID="{DEE7AC52-C39E-4659-AF83-C22E04BB5560}" presName="bgRect" presStyleLbl="bgShp" presStyleIdx="2" presStyleCnt="8"/>
      <dgm:spPr/>
    </dgm:pt>
    <dgm:pt modelId="{73D6E364-1F9D-45D1-8CE3-BBBF7CF1BC9B}" type="pres">
      <dgm:prSet presAssocID="{DEE7AC52-C39E-4659-AF83-C22E04BB5560}"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559E0464-5864-4A50-A932-37D055EC3B88}" type="pres">
      <dgm:prSet presAssocID="{DEE7AC52-C39E-4659-AF83-C22E04BB5560}" presName="spaceRect" presStyleCnt="0"/>
      <dgm:spPr/>
    </dgm:pt>
    <dgm:pt modelId="{219AB3C6-148E-48E1-B225-ACC4156DABBE}" type="pres">
      <dgm:prSet presAssocID="{DEE7AC52-C39E-4659-AF83-C22E04BB5560}" presName="parTx" presStyleLbl="revTx" presStyleIdx="2" presStyleCnt="8">
        <dgm:presLayoutVars>
          <dgm:chMax val="0"/>
          <dgm:chPref val="0"/>
        </dgm:presLayoutVars>
      </dgm:prSet>
      <dgm:spPr/>
      <dgm:t>
        <a:bodyPr/>
        <a:lstStyle/>
        <a:p>
          <a:endParaRPr lang="en-US"/>
        </a:p>
      </dgm:t>
    </dgm:pt>
    <dgm:pt modelId="{0189F026-EE8C-4EEF-A73C-2DA170803872}" type="pres">
      <dgm:prSet presAssocID="{82E812BA-1BC2-4CA4-B333-9DC5746F90D9}" presName="sibTrans" presStyleCnt="0"/>
      <dgm:spPr/>
    </dgm:pt>
    <dgm:pt modelId="{6A553915-8244-46F1-8B4A-B6D2BCECC6AC}" type="pres">
      <dgm:prSet presAssocID="{1C4EB8E0-76DD-48DA-9C8A-E37B0B6426E8}" presName="compNode" presStyleCnt="0"/>
      <dgm:spPr/>
    </dgm:pt>
    <dgm:pt modelId="{3D26F092-9BC2-4646-A4FE-FC48439C82AF}" type="pres">
      <dgm:prSet presAssocID="{1C4EB8E0-76DD-48DA-9C8A-E37B0B6426E8}" presName="bgRect" presStyleLbl="bgShp" presStyleIdx="3" presStyleCnt="8"/>
      <dgm:spPr/>
    </dgm:pt>
    <dgm:pt modelId="{AB79397A-E965-47EB-AFEE-84050322E07B}" type="pres">
      <dgm:prSet presAssocID="{1C4EB8E0-76DD-48DA-9C8A-E37B0B6426E8}"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Tick"/>
        </a:ext>
      </dgm:extLst>
    </dgm:pt>
    <dgm:pt modelId="{454E93A7-3676-4EF4-A789-25C8A58913F5}" type="pres">
      <dgm:prSet presAssocID="{1C4EB8E0-76DD-48DA-9C8A-E37B0B6426E8}" presName="spaceRect" presStyleCnt="0"/>
      <dgm:spPr/>
    </dgm:pt>
    <dgm:pt modelId="{1AE63F1B-1680-497D-A6E4-F5E80FBA70C7}" type="pres">
      <dgm:prSet presAssocID="{1C4EB8E0-76DD-48DA-9C8A-E37B0B6426E8}" presName="parTx" presStyleLbl="revTx" presStyleIdx="3" presStyleCnt="8">
        <dgm:presLayoutVars>
          <dgm:chMax val="0"/>
          <dgm:chPref val="0"/>
        </dgm:presLayoutVars>
      </dgm:prSet>
      <dgm:spPr/>
      <dgm:t>
        <a:bodyPr/>
        <a:lstStyle/>
        <a:p>
          <a:endParaRPr lang="en-US"/>
        </a:p>
      </dgm:t>
    </dgm:pt>
    <dgm:pt modelId="{54B30D7C-390E-40BE-B1E8-C09912138369}" type="pres">
      <dgm:prSet presAssocID="{0EC5BC5D-3FEE-48B3-B97F-9E7A88E516DC}" presName="sibTrans" presStyleCnt="0"/>
      <dgm:spPr/>
    </dgm:pt>
    <dgm:pt modelId="{4BC619C7-595E-4984-9CB1-DC67E389C3E6}" type="pres">
      <dgm:prSet presAssocID="{2FBF5029-4C21-4D8D-92E0-B083F8363D21}" presName="compNode" presStyleCnt="0"/>
      <dgm:spPr/>
    </dgm:pt>
    <dgm:pt modelId="{6F21161D-5692-4CC2-956C-2D161AC4E29B}" type="pres">
      <dgm:prSet presAssocID="{2FBF5029-4C21-4D8D-92E0-B083F8363D21}" presName="bgRect" presStyleLbl="bgShp" presStyleIdx="4" presStyleCnt="8"/>
      <dgm:spPr/>
    </dgm:pt>
    <dgm:pt modelId="{7102D996-26E9-4382-9CD1-1FFC4952A305}" type="pres">
      <dgm:prSet presAssocID="{2FBF5029-4C21-4D8D-92E0-B083F8363D21}"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Run"/>
        </a:ext>
      </dgm:extLst>
    </dgm:pt>
    <dgm:pt modelId="{A0FB2287-5049-4898-9E17-014A58662CA2}" type="pres">
      <dgm:prSet presAssocID="{2FBF5029-4C21-4D8D-92E0-B083F8363D21}" presName="spaceRect" presStyleCnt="0"/>
      <dgm:spPr/>
    </dgm:pt>
    <dgm:pt modelId="{46DC6362-52D4-40D0-82BF-DF08FD941ED8}" type="pres">
      <dgm:prSet presAssocID="{2FBF5029-4C21-4D8D-92E0-B083F8363D21}" presName="parTx" presStyleLbl="revTx" presStyleIdx="4" presStyleCnt="8">
        <dgm:presLayoutVars>
          <dgm:chMax val="0"/>
          <dgm:chPref val="0"/>
        </dgm:presLayoutVars>
      </dgm:prSet>
      <dgm:spPr/>
      <dgm:t>
        <a:bodyPr/>
        <a:lstStyle/>
        <a:p>
          <a:endParaRPr lang="en-US"/>
        </a:p>
      </dgm:t>
    </dgm:pt>
    <dgm:pt modelId="{4EEB24EC-9D31-444A-A740-81A2C03CB029}" type="pres">
      <dgm:prSet presAssocID="{7686AFA2-ECFC-444C-AA7E-74D9E1E92B64}" presName="sibTrans" presStyleCnt="0"/>
      <dgm:spPr/>
    </dgm:pt>
    <dgm:pt modelId="{7A681CF4-CE1A-4879-9DB3-9D51D83959A6}" type="pres">
      <dgm:prSet presAssocID="{5DBFFA7F-4796-49E8-81D9-033AC77F4D88}" presName="compNode" presStyleCnt="0"/>
      <dgm:spPr/>
    </dgm:pt>
    <dgm:pt modelId="{F570340C-2433-4F24-951B-FE273DB9573E}" type="pres">
      <dgm:prSet presAssocID="{5DBFFA7F-4796-49E8-81D9-033AC77F4D88}" presName="bgRect" presStyleLbl="bgShp" presStyleIdx="5" presStyleCnt="8"/>
      <dgm:spPr/>
    </dgm:pt>
    <dgm:pt modelId="{AFC4E614-1BF9-4E7C-8521-732A876E9BDE}" type="pres">
      <dgm:prSet presAssocID="{5DBFFA7F-4796-49E8-81D9-033AC77F4D88}"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Water"/>
        </a:ext>
      </dgm:extLst>
    </dgm:pt>
    <dgm:pt modelId="{29CB5CFA-2069-4EE1-A3C7-59D9BFEC3B66}" type="pres">
      <dgm:prSet presAssocID="{5DBFFA7F-4796-49E8-81D9-033AC77F4D88}" presName="spaceRect" presStyleCnt="0"/>
      <dgm:spPr/>
    </dgm:pt>
    <dgm:pt modelId="{B355AD37-761D-4967-8910-3F0440486DCD}" type="pres">
      <dgm:prSet presAssocID="{5DBFFA7F-4796-49E8-81D9-033AC77F4D88}" presName="parTx" presStyleLbl="revTx" presStyleIdx="5" presStyleCnt="8">
        <dgm:presLayoutVars>
          <dgm:chMax val="0"/>
          <dgm:chPref val="0"/>
        </dgm:presLayoutVars>
      </dgm:prSet>
      <dgm:spPr/>
      <dgm:t>
        <a:bodyPr/>
        <a:lstStyle/>
        <a:p>
          <a:endParaRPr lang="en-US"/>
        </a:p>
      </dgm:t>
    </dgm:pt>
    <dgm:pt modelId="{FBA504D1-AC39-4D8F-83D1-7238C4336878}" type="pres">
      <dgm:prSet presAssocID="{52C87D09-BE98-442C-A86E-E3F26EF9C4CF}" presName="sibTrans" presStyleCnt="0"/>
      <dgm:spPr/>
    </dgm:pt>
    <dgm:pt modelId="{03632B79-2E2C-4B39-879B-59D6C430B88E}" type="pres">
      <dgm:prSet presAssocID="{CB8D1302-A61A-4B6A-B409-FEDB1C91C930}" presName="compNode" presStyleCnt="0"/>
      <dgm:spPr/>
    </dgm:pt>
    <dgm:pt modelId="{2B76B66E-FE05-4C29-A5ED-78A94015288D}" type="pres">
      <dgm:prSet presAssocID="{CB8D1302-A61A-4B6A-B409-FEDB1C91C930}" presName="bgRect" presStyleLbl="bgShp" presStyleIdx="6" presStyleCnt="8"/>
      <dgm:spPr/>
    </dgm:pt>
    <dgm:pt modelId="{BDAEA124-FD65-4F7D-A71C-DAFF9055552F}" type="pres">
      <dgm:prSet presAssocID="{CB8D1302-A61A-4B6A-B409-FEDB1C91C930}"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Fork and knife"/>
        </a:ext>
      </dgm:extLst>
    </dgm:pt>
    <dgm:pt modelId="{2CBED03B-B0E7-4F9E-A9CC-591FB0419E59}" type="pres">
      <dgm:prSet presAssocID="{CB8D1302-A61A-4B6A-B409-FEDB1C91C930}" presName="spaceRect" presStyleCnt="0"/>
      <dgm:spPr/>
    </dgm:pt>
    <dgm:pt modelId="{DDD18687-5661-4ABD-A7D4-47DD93685B24}" type="pres">
      <dgm:prSet presAssocID="{CB8D1302-A61A-4B6A-B409-FEDB1C91C930}" presName="parTx" presStyleLbl="revTx" presStyleIdx="6" presStyleCnt="8">
        <dgm:presLayoutVars>
          <dgm:chMax val="0"/>
          <dgm:chPref val="0"/>
        </dgm:presLayoutVars>
      </dgm:prSet>
      <dgm:spPr/>
      <dgm:t>
        <a:bodyPr/>
        <a:lstStyle/>
        <a:p>
          <a:endParaRPr lang="en-US"/>
        </a:p>
      </dgm:t>
    </dgm:pt>
    <dgm:pt modelId="{204D2E11-7E13-42A4-97C1-1E97FBB18F34}" type="pres">
      <dgm:prSet presAssocID="{8BE354CE-05EA-4CE8-BB41-9FECE04A9221}" presName="sibTrans" presStyleCnt="0"/>
      <dgm:spPr/>
    </dgm:pt>
    <dgm:pt modelId="{C5FC7F13-DB8E-4DCC-9A53-56DD177F9C7D}" type="pres">
      <dgm:prSet presAssocID="{0E6A6FA7-963C-499A-8C6F-C53C9982DA3D}" presName="compNode" presStyleCnt="0"/>
      <dgm:spPr/>
    </dgm:pt>
    <dgm:pt modelId="{9338CC1A-2EA5-4670-A09E-295AFBCBA174}" type="pres">
      <dgm:prSet presAssocID="{0E6A6FA7-963C-499A-8C6F-C53C9982DA3D}" presName="bgRect" presStyleLbl="bgShp" presStyleIdx="7" presStyleCnt="8"/>
      <dgm:spPr/>
    </dgm:pt>
    <dgm:pt modelId="{5B8E59C2-4BE3-45B8-BE5D-75F3CE5C5D6B}" type="pres">
      <dgm:prSet presAssocID="{0E6A6FA7-963C-499A-8C6F-C53C9982DA3D}"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48C08D49-3515-4901-AB63-BE53EDF90FF4}" type="pres">
      <dgm:prSet presAssocID="{0E6A6FA7-963C-499A-8C6F-C53C9982DA3D}" presName="spaceRect" presStyleCnt="0"/>
      <dgm:spPr/>
    </dgm:pt>
    <dgm:pt modelId="{FECF1948-EFE7-4735-B688-B359F5EE9C50}" type="pres">
      <dgm:prSet presAssocID="{0E6A6FA7-963C-499A-8C6F-C53C9982DA3D}" presName="parTx" presStyleLbl="revTx" presStyleIdx="7" presStyleCnt="8">
        <dgm:presLayoutVars>
          <dgm:chMax val="0"/>
          <dgm:chPref val="0"/>
        </dgm:presLayoutVars>
      </dgm:prSet>
      <dgm:spPr/>
      <dgm:t>
        <a:bodyPr/>
        <a:lstStyle/>
        <a:p>
          <a:endParaRPr lang="en-US"/>
        </a:p>
      </dgm:t>
    </dgm:pt>
  </dgm:ptLst>
  <dgm:cxnLst>
    <dgm:cxn modelId="{A667008F-157E-4E6E-9EC2-3382618D6EC9}" type="presOf" srcId="{DEE7AC52-C39E-4659-AF83-C22E04BB5560}" destId="{219AB3C6-148E-48E1-B225-ACC4156DABBE}" srcOrd="0" destOrd="0" presId="urn:microsoft.com/office/officeart/2018/2/layout/IconVerticalSolidList"/>
    <dgm:cxn modelId="{B7BA0B99-49DA-45C8-9A46-9DA16CEBD226}" type="presOf" srcId="{2FBF5029-4C21-4D8D-92E0-B083F8363D21}" destId="{46DC6362-52D4-40D0-82BF-DF08FD941ED8}" srcOrd="0" destOrd="0" presId="urn:microsoft.com/office/officeart/2018/2/layout/IconVerticalSolidList"/>
    <dgm:cxn modelId="{F319C70A-5214-408C-9BA7-FCB0578F62BE}" srcId="{B2551708-8857-41C6-9D46-2CE819177413}" destId="{2FBF5029-4C21-4D8D-92E0-B083F8363D21}" srcOrd="4" destOrd="0" parTransId="{87C55290-5AA1-40BA-8A1B-6ECD75BA71AE}" sibTransId="{7686AFA2-ECFC-444C-AA7E-74D9E1E92B64}"/>
    <dgm:cxn modelId="{DBDB4EC3-3F65-4575-A056-51269282FEE1}" srcId="{B2551708-8857-41C6-9D46-2CE819177413}" destId="{33E824CF-7DC3-4D78-BE45-382C6A40A82A}" srcOrd="1" destOrd="0" parTransId="{3D70FC86-9B7B-4FD1-929E-14FFD5895A35}" sibTransId="{CEDE903F-5BC4-4A77-A42D-00AEB2A2CC8E}"/>
    <dgm:cxn modelId="{01BB4FE3-9FCE-461C-9A50-4A925AEB2519}" type="presOf" srcId="{0E6A6FA7-963C-499A-8C6F-C53C9982DA3D}" destId="{FECF1948-EFE7-4735-B688-B359F5EE9C50}" srcOrd="0" destOrd="0" presId="urn:microsoft.com/office/officeart/2018/2/layout/IconVerticalSolidList"/>
    <dgm:cxn modelId="{63E7CD98-6966-4ACA-A495-211E29448DD3}" type="presOf" srcId="{CB8D1302-A61A-4B6A-B409-FEDB1C91C930}" destId="{DDD18687-5661-4ABD-A7D4-47DD93685B24}" srcOrd="0" destOrd="0" presId="urn:microsoft.com/office/officeart/2018/2/layout/IconVerticalSolidList"/>
    <dgm:cxn modelId="{49E0DB9C-56F4-49B6-BEF4-BFE665CA48F6}" srcId="{B2551708-8857-41C6-9D46-2CE819177413}" destId="{5DBFFA7F-4796-49E8-81D9-033AC77F4D88}" srcOrd="5" destOrd="0" parTransId="{B77B284B-0AF8-43E2-A2B4-02BAB7EAA3AB}" sibTransId="{52C87D09-BE98-442C-A86E-E3F26EF9C4CF}"/>
    <dgm:cxn modelId="{5D7D7B05-CB22-4A40-92AC-4356FEA3D8F3}" type="presOf" srcId="{B2551708-8857-41C6-9D46-2CE819177413}" destId="{0C09E66A-B0F8-4843-BA31-7D54C265DD4F}" srcOrd="0" destOrd="0" presId="urn:microsoft.com/office/officeart/2018/2/layout/IconVerticalSolidList"/>
    <dgm:cxn modelId="{BD89AE55-F480-47D2-B2A5-2DFD8600E708}" srcId="{B2551708-8857-41C6-9D46-2CE819177413}" destId="{DEE7AC52-C39E-4659-AF83-C22E04BB5560}" srcOrd="2" destOrd="0" parTransId="{660D40A6-09EC-4EFF-BF6E-5DED1378C456}" sibTransId="{82E812BA-1BC2-4CA4-B333-9DC5746F90D9}"/>
    <dgm:cxn modelId="{AD1BBE0E-75E5-4F24-BB6A-DFECF1F1B33C}" type="presOf" srcId="{33E824CF-7DC3-4D78-BE45-382C6A40A82A}" destId="{5010CB61-843F-4257-9265-7C1A72904905}" srcOrd="0" destOrd="0" presId="urn:microsoft.com/office/officeart/2018/2/layout/IconVerticalSolidList"/>
    <dgm:cxn modelId="{6FCA9885-E7A4-4D4D-BA43-3B7F50B3C2D4}" srcId="{B2551708-8857-41C6-9D46-2CE819177413}" destId="{1C4EB8E0-76DD-48DA-9C8A-E37B0B6426E8}" srcOrd="3" destOrd="0" parTransId="{6B2E1657-FF70-400D-AA01-208DD3175FA5}" sibTransId="{0EC5BC5D-3FEE-48B3-B97F-9E7A88E516DC}"/>
    <dgm:cxn modelId="{A1C4F444-1FC7-4345-BAEC-00823342684D}" type="presOf" srcId="{25F8B824-7C27-4AD0-8D89-47B3D62EB784}" destId="{1D6CA62F-99FC-4534-B6D3-9E4065DB7592}" srcOrd="0" destOrd="0" presId="urn:microsoft.com/office/officeart/2018/2/layout/IconVerticalSolidList"/>
    <dgm:cxn modelId="{67F4A5B3-014E-4444-8C89-6F5DD45B3E5E}" srcId="{B2551708-8857-41C6-9D46-2CE819177413}" destId="{25F8B824-7C27-4AD0-8D89-47B3D62EB784}" srcOrd="0" destOrd="0" parTransId="{FCD7E871-3C52-4E61-B4D9-17C25FAEBE20}" sibTransId="{AF71B795-834C-473F-82FD-F74E09CE669B}"/>
    <dgm:cxn modelId="{E3901ED4-745A-4DF2-A1F6-56EA7CFC77B7}" type="presOf" srcId="{5DBFFA7F-4796-49E8-81D9-033AC77F4D88}" destId="{B355AD37-761D-4967-8910-3F0440486DCD}" srcOrd="0" destOrd="0" presId="urn:microsoft.com/office/officeart/2018/2/layout/IconVerticalSolidList"/>
    <dgm:cxn modelId="{6BD77BD0-AF91-48CC-8648-AAE9DC059D12}" srcId="{B2551708-8857-41C6-9D46-2CE819177413}" destId="{0E6A6FA7-963C-499A-8C6F-C53C9982DA3D}" srcOrd="7" destOrd="0" parTransId="{B1A774A4-9A71-4951-B25F-E528595645FA}" sibTransId="{3ACC32A1-33CD-4FFC-9C3A-5FCC7C86CE32}"/>
    <dgm:cxn modelId="{CDED08B4-A429-4688-AC65-591A99C88120}" type="presOf" srcId="{1C4EB8E0-76DD-48DA-9C8A-E37B0B6426E8}" destId="{1AE63F1B-1680-497D-A6E4-F5E80FBA70C7}" srcOrd="0" destOrd="0" presId="urn:microsoft.com/office/officeart/2018/2/layout/IconVerticalSolidList"/>
    <dgm:cxn modelId="{D64AFF6B-F250-4C6F-BE2E-A7DB06865346}" srcId="{B2551708-8857-41C6-9D46-2CE819177413}" destId="{CB8D1302-A61A-4B6A-B409-FEDB1C91C930}" srcOrd="6" destOrd="0" parTransId="{FFE03662-9B34-4522-B42B-E04ACEF6E18A}" sibTransId="{8BE354CE-05EA-4CE8-BB41-9FECE04A9221}"/>
    <dgm:cxn modelId="{62059035-5244-4CB7-8A0C-77FD1703484E}" type="presParOf" srcId="{0C09E66A-B0F8-4843-BA31-7D54C265DD4F}" destId="{5E2226ED-F356-44A8-9434-0F490FC4784B}" srcOrd="0" destOrd="0" presId="urn:microsoft.com/office/officeart/2018/2/layout/IconVerticalSolidList"/>
    <dgm:cxn modelId="{DD730996-23D8-493F-A92D-A746F9A1D7E5}" type="presParOf" srcId="{5E2226ED-F356-44A8-9434-0F490FC4784B}" destId="{B6DB40AC-A350-48D5-AF35-CA7F23233D94}" srcOrd="0" destOrd="0" presId="urn:microsoft.com/office/officeart/2018/2/layout/IconVerticalSolidList"/>
    <dgm:cxn modelId="{BE20560C-D516-479A-AE56-EEDE8ADCD9E9}" type="presParOf" srcId="{5E2226ED-F356-44A8-9434-0F490FC4784B}" destId="{BAC4BF55-1B17-44F8-B623-AF5F2CC14213}" srcOrd="1" destOrd="0" presId="urn:microsoft.com/office/officeart/2018/2/layout/IconVerticalSolidList"/>
    <dgm:cxn modelId="{5D346CFF-171D-414B-BAF2-E1A05D1A3123}" type="presParOf" srcId="{5E2226ED-F356-44A8-9434-0F490FC4784B}" destId="{3426A4B8-FC43-4958-8C6C-3584D86AAC81}" srcOrd="2" destOrd="0" presId="urn:microsoft.com/office/officeart/2018/2/layout/IconVerticalSolidList"/>
    <dgm:cxn modelId="{4792425B-9200-4457-9F4C-FA0CA735BE5D}" type="presParOf" srcId="{5E2226ED-F356-44A8-9434-0F490FC4784B}" destId="{1D6CA62F-99FC-4534-B6D3-9E4065DB7592}" srcOrd="3" destOrd="0" presId="urn:microsoft.com/office/officeart/2018/2/layout/IconVerticalSolidList"/>
    <dgm:cxn modelId="{195B83BF-584F-45AE-9D78-1D786BAB3E19}" type="presParOf" srcId="{0C09E66A-B0F8-4843-BA31-7D54C265DD4F}" destId="{3B442A23-22D8-404B-B852-685CB05815BA}" srcOrd="1" destOrd="0" presId="urn:microsoft.com/office/officeart/2018/2/layout/IconVerticalSolidList"/>
    <dgm:cxn modelId="{1C91578E-31CC-47D6-AD34-82490CE95446}" type="presParOf" srcId="{0C09E66A-B0F8-4843-BA31-7D54C265DD4F}" destId="{8C2DD250-6CA4-40C1-B37F-0BA6C8D4C662}" srcOrd="2" destOrd="0" presId="urn:microsoft.com/office/officeart/2018/2/layout/IconVerticalSolidList"/>
    <dgm:cxn modelId="{7D525B4E-3931-40C8-8CE0-7B767F2060D0}" type="presParOf" srcId="{8C2DD250-6CA4-40C1-B37F-0BA6C8D4C662}" destId="{8B53706E-6875-4D99-B821-8DD80C4D13EC}" srcOrd="0" destOrd="0" presId="urn:microsoft.com/office/officeart/2018/2/layout/IconVerticalSolidList"/>
    <dgm:cxn modelId="{3154A4C9-C729-4333-AC63-413E1EE83C3E}" type="presParOf" srcId="{8C2DD250-6CA4-40C1-B37F-0BA6C8D4C662}" destId="{CB8F6913-93E5-4ED6-9357-F72C9B80D60F}" srcOrd="1" destOrd="0" presId="urn:microsoft.com/office/officeart/2018/2/layout/IconVerticalSolidList"/>
    <dgm:cxn modelId="{89419CC1-A707-4DCF-8E20-0618C442A6CE}" type="presParOf" srcId="{8C2DD250-6CA4-40C1-B37F-0BA6C8D4C662}" destId="{21211D22-A11B-4453-994D-5CF7F42E3914}" srcOrd="2" destOrd="0" presId="urn:microsoft.com/office/officeart/2018/2/layout/IconVerticalSolidList"/>
    <dgm:cxn modelId="{541A2B2C-6253-45DA-964B-ADCE2875C34E}" type="presParOf" srcId="{8C2DD250-6CA4-40C1-B37F-0BA6C8D4C662}" destId="{5010CB61-843F-4257-9265-7C1A72904905}" srcOrd="3" destOrd="0" presId="urn:microsoft.com/office/officeart/2018/2/layout/IconVerticalSolidList"/>
    <dgm:cxn modelId="{417A94F3-948A-4E57-BD9F-241F9569B80F}" type="presParOf" srcId="{0C09E66A-B0F8-4843-BA31-7D54C265DD4F}" destId="{685CBF9F-0B79-482C-984E-55AB4D969BD9}" srcOrd="3" destOrd="0" presId="urn:microsoft.com/office/officeart/2018/2/layout/IconVerticalSolidList"/>
    <dgm:cxn modelId="{47BB083C-68F1-4429-9BD9-FBDAA25BC82E}" type="presParOf" srcId="{0C09E66A-B0F8-4843-BA31-7D54C265DD4F}" destId="{7F7F7B44-4EE7-4065-BFF1-987804F6FC58}" srcOrd="4" destOrd="0" presId="urn:microsoft.com/office/officeart/2018/2/layout/IconVerticalSolidList"/>
    <dgm:cxn modelId="{723599E6-6784-4D4B-B97E-5F7E8D719A86}" type="presParOf" srcId="{7F7F7B44-4EE7-4065-BFF1-987804F6FC58}" destId="{E131F646-D1B8-4D7E-97BA-9B71764EE68C}" srcOrd="0" destOrd="0" presId="urn:microsoft.com/office/officeart/2018/2/layout/IconVerticalSolidList"/>
    <dgm:cxn modelId="{3B9DAB4E-8608-4957-BF10-CF19511A7F32}" type="presParOf" srcId="{7F7F7B44-4EE7-4065-BFF1-987804F6FC58}" destId="{73D6E364-1F9D-45D1-8CE3-BBBF7CF1BC9B}" srcOrd="1" destOrd="0" presId="urn:microsoft.com/office/officeart/2018/2/layout/IconVerticalSolidList"/>
    <dgm:cxn modelId="{D001E3DE-EDF5-4905-9ABB-E759A138AF12}" type="presParOf" srcId="{7F7F7B44-4EE7-4065-BFF1-987804F6FC58}" destId="{559E0464-5864-4A50-A932-37D055EC3B88}" srcOrd="2" destOrd="0" presId="urn:microsoft.com/office/officeart/2018/2/layout/IconVerticalSolidList"/>
    <dgm:cxn modelId="{7D2F3ED6-7268-42D3-9F3B-229910460925}" type="presParOf" srcId="{7F7F7B44-4EE7-4065-BFF1-987804F6FC58}" destId="{219AB3C6-148E-48E1-B225-ACC4156DABBE}" srcOrd="3" destOrd="0" presId="urn:microsoft.com/office/officeart/2018/2/layout/IconVerticalSolidList"/>
    <dgm:cxn modelId="{50E65EFC-F06B-46B1-81FF-A8247984665F}" type="presParOf" srcId="{0C09E66A-B0F8-4843-BA31-7D54C265DD4F}" destId="{0189F026-EE8C-4EEF-A73C-2DA170803872}" srcOrd="5" destOrd="0" presId="urn:microsoft.com/office/officeart/2018/2/layout/IconVerticalSolidList"/>
    <dgm:cxn modelId="{5F4474FB-2AF3-41F8-925C-3B2EBBC029DC}" type="presParOf" srcId="{0C09E66A-B0F8-4843-BA31-7D54C265DD4F}" destId="{6A553915-8244-46F1-8B4A-B6D2BCECC6AC}" srcOrd="6" destOrd="0" presId="urn:microsoft.com/office/officeart/2018/2/layout/IconVerticalSolidList"/>
    <dgm:cxn modelId="{352A48C7-503A-47DB-BF19-7A851CD73FD2}" type="presParOf" srcId="{6A553915-8244-46F1-8B4A-B6D2BCECC6AC}" destId="{3D26F092-9BC2-4646-A4FE-FC48439C82AF}" srcOrd="0" destOrd="0" presId="urn:microsoft.com/office/officeart/2018/2/layout/IconVerticalSolidList"/>
    <dgm:cxn modelId="{496E5A9E-1F28-459C-9E33-4C886F1697B4}" type="presParOf" srcId="{6A553915-8244-46F1-8B4A-B6D2BCECC6AC}" destId="{AB79397A-E965-47EB-AFEE-84050322E07B}" srcOrd="1" destOrd="0" presId="urn:microsoft.com/office/officeart/2018/2/layout/IconVerticalSolidList"/>
    <dgm:cxn modelId="{382A9C1E-CCD2-43FE-8CB7-2B9B04F040DD}" type="presParOf" srcId="{6A553915-8244-46F1-8B4A-B6D2BCECC6AC}" destId="{454E93A7-3676-4EF4-A789-25C8A58913F5}" srcOrd="2" destOrd="0" presId="urn:microsoft.com/office/officeart/2018/2/layout/IconVerticalSolidList"/>
    <dgm:cxn modelId="{A940BABF-732C-4639-887D-84D79504135E}" type="presParOf" srcId="{6A553915-8244-46F1-8B4A-B6D2BCECC6AC}" destId="{1AE63F1B-1680-497D-A6E4-F5E80FBA70C7}" srcOrd="3" destOrd="0" presId="urn:microsoft.com/office/officeart/2018/2/layout/IconVerticalSolidList"/>
    <dgm:cxn modelId="{E51812AC-FAF1-4508-ADB4-CB7598F1E3E9}" type="presParOf" srcId="{0C09E66A-B0F8-4843-BA31-7D54C265DD4F}" destId="{54B30D7C-390E-40BE-B1E8-C09912138369}" srcOrd="7" destOrd="0" presId="urn:microsoft.com/office/officeart/2018/2/layout/IconVerticalSolidList"/>
    <dgm:cxn modelId="{5CD57CB0-97B4-42E6-A831-9AAC2909B6D8}" type="presParOf" srcId="{0C09E66A-B0F8-4843-BA31-7D54C265DD4F}" destId="{4BC619C7-595E-4984-9CB1-DC67E389C3E6}" srcOrd="8" destOrd="0" presId="urn:microsoft.com/office/officeart/2018/2/layout/IconVerticalSolidList"/>
    <dgm:cxn modelId="{22DFD69A-1B96-4412-8CBE-63FDDDA6769C}" type="presParOf" srcId="{4BC619C7-595E-4984-9CB1-DC67E389C3E6}" destId="{6F21161D-5692-4CC2-956C-2D161AC4E29B}" srcOrd="0" destOrd="0" presId="urn:microsoft.com/office/officeart/2018/2/layout/IconVerticalSolidList"/>
    <dgm:cxn modelId="{25BA1D25-D17C-40BE-A670-DC1069A11386}" type="presParOf" srcId="{4BC619C7-595E-4984-9CB1-DC67E389C3E6}" destId="{7102D996-26E9-4382-9CD1-1FFC4952A305}" srcOrd="1" destOrd="0" presId="urn:microsoft.com/office/officeart/2018/2/layout/IconVerticalSolidList"/>
    <dgm:cxn modelId="{564D3DFE-C76E-4664-AF1E-1AA2E413B73C}" type="presParOf" srcId="{4BC619C7-595E-4984-9CB1-DC67E389C3E6}" destId="{A0FB2287-5049-4898-9E17-014A58662CA2}" srcOrd="2" destOrd="0" presId="urn:microsoft.com/office/officeart/2018/2/layout/IconVerticalSolidList"/>
    <dgm:cxn modelId="{CCADE923-B8AB-4404-A4F6-7035E86D9DE3}" type="presParOf" srcId="{4BC619C7-595E-4984-9CB1-DC67E389C3E6}" destId="{46DC6362-52D4-40D0-82BF-DF08FD941ED8}" srcOrd="3" destOrd="0" presId="urn:microsoft.com/office/officeart/2018/2/layout/IconVerticalSolidList"/>
    <dgm:cxn modelId="{057F3F2C-2496-4333-B329-E2FEBBDAC813}" type="presParOf" srcId="{0C09E66A-B0F8-4843-BA31-7D54C265DD4F}" destId="{4EEB24EC-9D31-444A-A740-81A2C03CB029}" srcOrd="9" destOrd="0" presId="urn:microsoft.com/office/officeart/2018/2/layout/IconVerticalSolidList"/>
    <dgm:cxn modelId="{3BD49DCA-D0FD-4699-820C-BBAE6A3FB27D}" type="presParOf" srcId="{0C09E66A-B0F8-4843-BA31-7D54C265DD4F}" destId="{7A681CF4-CE1A-4879-9DB3-9D51D83959A6}" srcOrd="10" destOrd="0" presId="urn:microsoft.com/office/officeart/2018/2/layout/IconVerticalSolidList"/>
    <dgm:cxn modelId="{A0688933-E829-4021-B420-58C2AED526E2}" type="presParOf" srcId="{7A681CF4-CE1A-4879-9DB3-9D51D83959A6}" destId="{F570340C-2433-4F24-951B-FE273DB9573E}" srcOrd="0" destOrd="0" presId="urn:microsoft.com/office/officeart/2018/2/layout/IconVerticalSolidList"/>
    <dgm:cxn modelId="{F0C5FFBC-5B1F-4E2F-8AE4-278FAA57A4EA}" type="presParOf" srcId="{7A681CF4-CE1A-4879-9DB3-9D51D83959A6}" destId="{AFC4E614-1BF9-4E7C-8521-732A876E9BDE}" srcOrd="1" destOrd="0" presId="urn:microsoft.com/office/officeart/2018/2/layout/IconVerticalSolidList"/>
    <dgm:cxn modelId="{21C4C5CD-9E89-4142-84C7-ECDFA1824BB5}" type="presParOf" srcId="{7A681CF4-CE1A-4879-9DB3-9D51D83959A6}" destId="{29CB5CFA-2069-4EE1-A3C7-59D9BFEC3B66}" srcOrd="2" destOrd="0" presId="urn:microsoft.com/office/officeart/2018/2/layout/IconVerticalSolidList"/>
    <dgm:cxn modelId="{96356B5E-592E-43A0-B19A-A59243A73220}" type="presParOf" srcId="{7A681CF4-CE1A-4879-9DB3-9D51D83959A6}" destId="{B355AD37-761D-4967-8910-3F0440486DCD}" srcOrd="3" destOrd="0" presId="urn:microsoft.com/office/officeart/2018/2/layout/IconVerticalSolidList"/>
    <dgm:cxn modelId="{C4C30594-B9E0-4BAE-B45D-99EFDCC7066D}" type="presParOf" srcId="{0C09E66A-B0F8-4843-BA31-7D54C265DD4F}" destId="{FBA504D1-AC39-4D8F-83D1-7238C4336878}" srcOrd="11" destOrd="0" presId="urn:microsoft.com/office/officeart/2018/2/layout/IconVerticalSolidList"/>
    <dgm:cxn modelId="{E7AB4422-4660-4E32-947C-35AFB87C40E4}" type="presParOf" srcId="{0C09E66A-B0F8-4843-BA31-7D54C265DD4F}" destId="{03632B79-2E2C-4B39-879B-59D6C430B88E}" srcOrd="12" destOrd="0" presId="urn:microsoft.com/office/officeart/2018/2/layout/IconVerticalSolidList"/>
    <dgm:cxn modelId="{AD0E74BD-D5DB-4AF2-B22A-8C2845DB79A8}" type="presParOf" srcId="{03632B79-2E2C-4B39-879B-59D6C430B88E}" destId="{2B76B66E-FE05-4C29-A5ED-78A94015288D}" srcOrd="0" destOrd="0" presId="urn:microsoft.com/office/officeart/2018/2/layout/IconVerticalSolidList"/>
    <dgm:cxn modelId="{46CBF6C8-7A60-4B9D-B003-EA7FC60EAB60}" type="presParOf" srcId="{03632B79-2E2C-4B39-879B-59D6C430B88E}" destId="{BDAEA124-FD65-4F7D-A71C-DAFF9055552F}" srcOrd="1" destOrd="0" presId="urn:microsoft.com/office/officeart/2018/2/layout/IconVerticalSolidList"/>
    <dgm:cxn modelId="{43105DC3-492D-4242-9273-6633F5EE2B10}" type="presParOf" srcId="{03632B79-2E2C-4B39-879B-59D6C430B88E}" destId="{2CBED03B-B0E7-4F9E-A9CC-591FB0419E59}" srcOrd="2" destOrd="0" presId="urn:microsoft.com/office/officeart/2018/2/layout/IconVerticalSolidList"/>
    <dgm:cxn modelId="{98DB2DBB-9475-44E0-A49D-DBEACEE3C5E7}" type="presParOf" srcId="{03632B79-2E2C-4B39-879B-59D6C430B88E}" destId="{DDD18687-5661-4ABD-A7D4-47DD93685B24}" srcOrd="3" destOrd="0" presId="urn:microsoft.com/office/officeart/2018/2/layout/IconVerticalSolidList"/>
    <dgm:cxn modelId="{FDFA72AC-857F-47D0-80EA-1B446248C1AA}" type="presParOf" srcId="{0C09E66A-B0F8-4843-BA31-7D54C265DD4F}" destId="{204D2E11-7E13-42A4-97C1-1E97FBB18F34}" srcOrd="13" destOrd="0" presId="urn:microsoft.com/office/officeart/2018/2/layout/IconVerticalSolidList"/>
    <dgm:cxn modelId="{C2861D77-315A-409C-9B92-84CEF84AD863}" type="presParOf" srcId="{0C09E66A-B0F8-4843-BA31-7D54C265DD4F}" destId="{C5FC7F13-DB8E-4DCC-9A53-56DD177F9C7D}" srcOrd="14" destOrd="0" presId="urn:microsoft.com/office/officeart/2018/2/layout/IconVerticalSolidList"/>
    <dgm:cxn modelId="{67E1BBF6-F0E4-46AA-8F89-B98F07808A20}" type="presParOf" srcId="{C5FC7F13-DB8E-4DCC-9A53-56DD177F9C7D}" destId="{9338CC1A-2EA5-4670-A09E-295AFBCBA174}" srcOrd="0" destOrd="0" presId="urn:microsoft.com/office/officeart/2018/2/layout/IconVerticalSolidList"/>
    <dgm:cxn modelId="{164DC32B-D254-42C2-908E-0FE9CF58478A}" type="presParOf" srcId="{C5FC7F13-DB8E-4DCC-9A53-56DD177F9C7D}" destId="{5B8E59C2-4BE3-45B8-BE5D-75F3CE5C5D6B}" srcOrd="1" destOrd="0" presId="urn:microsoft.com/office/officeart/2018/2/layout/IconVerticalSolidList"/>
    <dgm:cxn modelId="{83282421-1463-4451-B94A-7B5F2FD86AB1}" type="presParOf" srcId="{C5FC7F13-DB8E-4DCC-9A53-56DD177F9C7D}" destId="{48C08D49-3515-4901-AB63-BE53EDF90FF4}" srcOrd="2" destOrd="0" presId="urn:microsoft.com/office/officeart/2018/2/layout/IconVerticalSolidList"/>
    <dgm:cxn modelId="{7F6B6511-5CB9-44C8-B59C-FCFA9F8CEC05}" type="presParOf" srcId="{C5FC7F13-DB8E-4DCC-9A53-56DD177F9C7D}" destId="{FECF1948-EFE7-4735-B688-B359F5EE9C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AEAF28-A225-49B5-ACA5-E14DF7773C16}"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83BAD9AD-AAB5-42B3-85DE-87420C8F2BCD}">
      <dgm:prSet phldrT="[Text]"/>
      <dgm:spPr/>
      <dgm:t>
        <a:bodyPr/>
        <a:lstStyle/>
        <a:p>
          <a:r>
            <a:rPr lang="en-US" b="1"/>
            <a:t>DIET</a:t>
          </a:r>
        </a:p>
      </dgm:t>
    </dgm:pt>
    <dgm:pt modelId="{8B5944D6-91A2-4964-8A0F-229B07858534}" type="parTrans" cxnId="{0F034771-8150-4A77-AFE8-D5C87E2A51A2}">
      <dgm:prSet/>
      <dgm:spPr/>
      <dgm:t>
        <a:bodyPr/>
        <a:lstStyle/>
        <a:p>
          <a:endParaRPr lang="en-US"/>
        </a:p>
      </dgm:t>
    </dgm:pt>
    <dgm:pt modelId="{E82CEA52-60AF-4BB8-8DD9-81AF8B4A767D}" type="sibTrans" cxnId="{0F034771-8150-4A77-AFE8-D5C87E2A51A2}">
      <dgm:prSet/>
      <dgm:spPr/>
      <dgm:t>
        <a:bodyPr/>
        <a:lstStyle/>
        <a:p>
          <a:endParaRPr lang="en-US"/>
        </a:p>
      </dgm:t>
    </dgm:pt>
    <dgm:pt modelId="{3C2C3C00-8175-4773-ACF4-7C4BA5B0CDA6}">
      <dgm:prSet phldrT="[Text]"/>
      <dgm:spPr/>
      <dgm:t>
        <a:bodyPr/>
        <a:lstStyle/>
        <a:p>
          <a:r>
            <a:rPr lang="en-US" b="1"/>
            <a:t>VITAMIN D</a:t>
          </a:r>
        </a:p>
      </dgm:t>
    </dgm:pt>
    <dgm:pt modelId="{97A1DE1D-C98F-411C-8939-1B57F079E1DF}" type="parTrans" cxnId="{35771B5C-7BFF-4AA1-B70A-D083620BBCE8}">
      <dgm:prSet/>
      <dgm:spPr/>
      <dgm:t>
        <a:bodyPr/>
        <a:lstStyle/>
        <a:p>
          <a:endParaRPr lang="en-US"/>
        </a:p>
      </dgm:t>
    </dgm:pt>
    <dgm:pt modelId="{3A608CE9-5D00-4C3A-BBEE-CB3BA3F38EEA}" type="sibTrans" cxnId="{35771B5C-7BFF-4AA1-B70A-D083620BBCE8}">
      <dgm:prSet/>
      <dgm:spPr/>
      <dgm:t>
        <a:bodyPr/>
        <a:lstStyle/>
        <a:p>
          <a:endParaRPr lang="en-US"/>
        </a:p>
      </dgm:t>
    </dgm:pt>
    <dgm:pt modelId="{12E7E36D-9A8E-479F-AA4E-15161C4BD88B}">
      <dgm:prSet phldrT="[Text]"/>
      <dgm:spPr/>
      <dgm:t>
        <a:bodyPr/>
        <a:lstStyle/>
        <a:p>
          <a:r>
            <a:rPr lang="en-US" b="1"/>
            <a:t>EXERCISE</a:t>
          </a:r>
        </a:p>
      </dgm:t>
    </dgm:pt>
    <dgm:pt modelId="{F756F7DE-6D38-49A1-951F-6406093A2040}" type="parTrans" cxnId="{965423FE-200D-4CBC-A597-7D361E80D50B}">
      <dgm:prSet/>
      <dgm:spPr/>
      <dgm:t>
        <a:bodyPr/>
        <a:lstStyle/>
        <a:p>
          <a:endParaRPr lang="en-US"/>
        </a:p>
      </dgm:t>
    </dgm:pt>
    <dgm:pt modelId="{AF3451A1-6B01-4C9B-8B13-5C6B98553900}" type="sibTrans" cxnId="{965423FE-200D-4CBC-A597-7D361E80D50B}">
      <dgm:prSet/>
      <dgm:spPr/>
      <dgm:t>
        <a:bodyPr/>
        <a:lstStyle/>
        <a:p>
          <a:endParaRPr lang="en-US"/>
        </a:p>
      </dgm:t>
    </dgm:pt>
    <dgm:pt modelId="{593E03E8-315C-47D4-9E34-538EA8DADE0E}">
      <dgm:prSet phldrT="[Text]"/>
      <dgm:spPr/>
      <dgm:t>
        <a:bodyPr/>
        <a:lstStyle/>
        <a:p>
          <a:r>
            <a:rPr lang="en-US" b="1"/>
            <a:t>SMOKING</a:t>
          </a:r>
        </a:p>
      </dgm:t>
    </dgm:pt>
    <dgm:pt modelId="{3D500AE1-D5F0-4D7C-8C6A-7C28E8534919}" type="parTrans" cxnId="{D1B7F891-CE35-4189-AF86-4C9AD70CC47D}">
      <dgm:prSet/>
      <dgm:spPr/>
      <dgm:t>
        <a:bodyPr/>
        <a:lstStyle/>
        <a:p>
          <a:endParaRPr lang="en-US"/>
        </a:p>
      </dgm:t>
    </dgm:pt>
    <dgm:pt modelId="{CAF95D2C-1ABE-4C7C-9311-E24C1BE9C9C8}" type="sibTrans" cxnId="{D1B7F891-CE35-4189-AF86-4C9AD70CC47D}">
      <dgm:prSet/>
      <dgm:spPr/>
      <dgm:t>
        <a:bodyPr/>
        <a:lstStyle/>
        <a:p>
          <a:endParaRPr lang="en-US"/>
        </a:p>
      </dgm:t>
    </dgm:pt>
    <dgm:pt modelId="{ED685579-8CDB-4DE8-AA7E-725A848386DD}">
      <dgm:prSet phldrT="[Text]"/>
      <dgm:spPr/>
      <dgm:t>
        <a:bodyPr/>
        <a:lstStyle/>
        <a:p>
          <a:r>
            <a:rPr lang="en-US" b="1"/>
            <a:t>ALCOHOL</a:t>
          </a:r>
        </a:p>
      </dgm:t>
    </dgm:pt>
    <dgm:pt modelId="{A6488FDD-EA21-47DF-BD20-B2668179F21E}" type="parTrans" cxnId="{4614801B-64AF-44D8-93B6-330A13CFAE85}">
      <dgm:prSet/>
      <dgm:spPr/>
      <dgm:t>
        <a:bodyPr/>
        <a:lstStyle/>
        <a:p>
          <a:endParaRPr lang="en-US"/>
        </a:p>
      </dgm:t>
    </dgm:pt>
    <dgm:pt modelId="{7DF7335F-99E6-4D8B-AF3C-BF44ED8D83E1}" type="sibTrans" cxnId="{4614801B-64AF-44D8-93B6-330A13CFAE85}">
      <dgm:prSet/>
      <dgm:spPr/>
      <dgm:t>
        <a:bodyPr/>
        <a:lstStyle/>
        <a:p>
          <a:endParaRPr lang="en-US"/>
        </a:p>
      </dgm:t>
    </dgm:pt>
    <dgm:pt modelId="{BABD4B45-14AF-4CF6-AE83-BF933CC1889D}">
      <dgm:prSet/>
      <dgm:spPr/>
      <dgm:t>
        <a:bodyPr/>
        <a:lstStyle/>
        <a:p>
          <a:r>
            <a:rPr lang="en-US" b="1"/>
            <a:t>CACLCIUM</a:t>
          </a:r>
        </a:p>
      </dgm:t>
    </dgm:pt>
    <dgm:pt modelId="{8650F7A9-F374-47D9-A2B2-E743DBC5DA6D}" type="parTrans" cxnId="{383F30DC-5F8F-4887-885C-54573404D3B4}">
      <dgm:prSet/>
      <dgm:spPr/>
      <dgm:t>
        <a:bodyPr/>
        <a:lstStyle/>
        <a:p>
          <a:endParaRPr lang="en-US"/>
        </a:p>
      </dgm:t>
    </dgm:pt>
    <dgm:pt modelId="{05C005BC-F75B-41FD-BE4E-D84580EF5488}" type="sibTrans" cxnId="{383F30DC-5F8F-4887-885C-54573404D3B4}">
      <dgm:prSet/>
      <dgm:spPr/>
      <dgm:t>
        <a:bodyPr/>
        <a:lstStyle/>
        <a:p>
          <a:endParaRPr lang="en-US"/>
        </a:p>
      </dgm:t>
    </dgm:pt>
    <dgm:pt modelId="{1528BD17-F94E-4586-9D85-8D924A459872}" type="pres">
      <dgm:prSet presAssocID="{A3AEAF28-A225-49B5-ACA5-E14DF7773C16}" presName="diagram" presStyleCnt="0">
        <dgm:presLayoutVars>
          <dgm:dir/>
          <dgm:resizeHandles val="exact"/>
        </dgm:presLayoutVars>
      </dgm:prSet>
      <dgm:spPr/>
      <dgm:t>
        <a:bodyPr/>
        <a:lstStyle/>
        <a:p>
          <a:endParaRPr lang="en-US"/>
        </a:p>
      </dgm:t>
    </dgm:pt>
    <dgm:pt modelId="{7A6B4C79-AA71-43F3-A1CD-8E1E8472372C}" type="pres">
      <dgm:prSet presAssocID="{83BAD9AD-AAB5-42B3-85DE-87420C8F2BCD}" presName="node" presStyleLbl="node1" presStyleIdx="0" presStyleCnt="6">
        <dgm:presLayoutVars>
          <dgm:bulletEnabled val="1"/>
        </dgm:presLayoutVars>
      </dgm:prSet>
      <dgm:spPr/>
      <dgm:t>
        <a:bodyPr/>
        <a:lstStyle/>
        <a:p>
          <a:endParaRPr lang="en-US"/>
        </a:p>
      </dgm:t>
    </dgm:pt>
    <dgm:pt modelId="{EA5A7A7A-7F39-4041-BBE5-06ADF1E167FB}" type="pres">
      <dgm:prSet presAssocID="{E82CEA52-60AF-4BB8-8DD9-81AF8B4A767D}" presName="sibTrans" presStyleCnt="0"/>
      <dgm:spPr/>
    </dgm:pt>
    <dgm:pt modelId="{0FD14A7B-D5DC-4E62-96C4-883154CCFE16}" type="pres">
      <dgm:prSet presAssocID="{BABD4B45-14AF-4CF6-AE83-BF933CC1889D}" presName="node" presStyleLbl="node1" presStyleIdx="1" presStyleCnt="6">
        <dgm:presLayoutVars>
          <dgm:bulletEnabled val="1"/>
        </dgm:presLayoutVars>
      </dgm:prSet>
      <dgm:spPr/>
      <dgm:t>
        <a:bodyPr/>
        <a:lstStyle/>
        <a:p>
          <a:endParaRPr lang="en-US"/>
        </a:p>
      </dgm:t>
    </dgm:pt>
    <dgm:pt modelId="{F9364D7D-5BFC-41A4-A960-94A332110A18}" type="pres">
      <dgm:prSet presAssocID="{05C005BC-F75B-41FD-BE4E-D84580EF5488}" presName="sibTrans" presStyleCnt="0"/>
      <dgm:spPr/>
    </dgm:pt>
    <dgm:pt modelId="{9AFB5065-2701-4041-9EB4-76B367237FA9}" type="pres">
      <dgm:prSet presAssocID="{3C2C3C00-8175-4773-ACF4-7C4BA5B0CDA6}" presName="node" presStyleLbl="node1" presStyleIdx="2" presStyleCnt="6">
        <dgm:presLayoutVars>
          <dgm:bulletEnabled val="1"/>
        </dgm:presLayoutVars>
      </dgm:prSet>
      <dgm:spPr/>
      <dgm:t>
        <a:bodyPr/>
        <a:lstStyle/>
        <a:p>
          <a:endParaRPr lang="en-US"/>
        </a:p>
      </dgm:t>
    </dgm:pt>
    <dgm:pt modelId="{7EF2A3A4-8ECE-4FEA-ACBB-636FC41FB439}" type="pres">
      <dgm:prSet presAssocID="{3A608CE9-5D00-4C3A-BBEE-CB3BA3F38EEA}" presName="sibTrans" presStyleCnt="0"/>
      <dgm:spPr/>
    </dgm:pt>
    <dgm:pt modelId="{F90A8072-F50B-4643-A622-F05251041CCB}" type="pres">
      <dgm:prSet presAssocID="{12E7E36D-9A8E-479F-AA4E-15161C4BD88B}" presName="node" presStyleLbl="node1" presStyleIdx="3" presStyleCnt="6">
        <dgm:presLayoutVars>
          <dgm:bulletEnabled val="1"/>
        </dgm:presLayoutVars>
      </dgm:prSet>
      <dgm:spPr/>
      <dgm:t>
        <a:bodyPr/>
        <a:lstStyle/>
        <a:p>
          <a:endParaRPr lang="en-US"/>
        </a:p>
      </dgm:t>
    </dgm:pt>
    <dgm:pt modelId="{74277DF4-8CC7-436C-BAF0-45FA5227F222}" type="pres">
      <dgm:prSet presAssocID="{AF3451A1-6B01-4C9B-8B13-5C6B98553900}" presName="sibTrans" presStyleCnt="0"/>
      <dgm:spPr/>
    </dgm:pt>
    <dgm:pt modelId="{9BA6A83A-B213-4ABA-836B-29948DB4B0B4}" type="pres">
      <dgm:prSet presAssocID="{593E03E8-315C-47D4-9E34-538EA8DADE0E}" presName="node" presStyleLbl="node1" presStyleIdx="4" presStyleCnt="6">
        <dgm:presLayoutVars>
          <dgm:bulletEnabled val="1"/>
        </dgm:presLayoutVars>
      </dgm:prSet>
      <dgm:spPr/>
      <dgm:t>
        <a:bodyPr/>
        <a:lstStyle/>
        <a:p>
          <a:endParaRPr lang="en-US"/>
        </a:p>
      </dgm:t>
    </dgm:pt>
    <dgm:pt modelId="{E236ECD4-8F20-4D5F-8717-9CE6C14C81D0}" type="pres">
      <dgm:prSet presAssocID="{CAF95D2C-1ABE-4C7C-9311-E24C1BE9C9C8}" presName="sibTrans" presStyleCnt="0"/>
      <dgm:spPr/>
    </dgm:pt>
    <dgm:pt modelId="{8631088F-5A8F-4A14-873E-126583725493}" type="pres">
      <dgm:prSet presAssocID="{ED685579-8CDB-4DE8-AA7E-725A848386DD}" presName="node" presStyleLbl="node1" presStyleIdx="5" presStyleCnt="6">
        <dgm:presLayoutVars>
          <dgm:bulletEnabled val="1"/>
        </dgm:presLayoutVars>
      </dgm:prSet>
      <dgm:spPr/>
      <dgm:t>
        <a:bodyPr/>
        <a:lstStyle/>
        <a:p>
          <a:endParaRPr lang="en-US"/>
        </a:p>
      </dgm:t>
    </dgm:pt>
  </dgm:ptLst>
  <dgm:cxnLst>
    <dgm:cxn modelId="{35771B5C-7BFF-4AA1-B70A-D083620BBCE8}" srcId="{A3AEAF28-A225-49B5-ACA5-E14DF7773C16}" destId="{3C2C3C00-8175-4773-ACF4-7C4BA5B0CDA6}" srcOrd="2" destOrd="0" parTransId="{97A1DE1D-C98F-411C-8939-1B57F079E1DF}" sibTransId="{3A608CE9-5D00-4C3A-BBEE-CB3BA3F38EEA}"/>
    <dgm:cxn modelId="{965423FE-200D-4CBC-A597-7D361E80D50B}" srcId="{A3AEAF28-A225-49B5-ACA5-E14DF7773C16}" destId="{12E7E36D-9A8E-479F-AA4E-15161C4BD88B}" srcOrd="3" destOrd="0" parTransId="{F756F7DE-6D38-49A1-951F-6406093A2040}" sibTransId="{AF3451A1-6B01-4C9B-8B13-5C6B98553900}"/>
    <dgm:cxn modelId="{BAE05FE8-EF54-4BD1-A9C3-F8EF70AC7432}" type="presOf" srcId="{BABD4B45-14AF-4CF6-AE83-BF933CC1889D}" destId="{0FD14A7B-D5DC-4E62-96C4-883154CCFE16}" srcOrd="0" destOrd="0" presId="urn:microsoft.com/office/officeart/2005/8/layout/default"/>
    <dgm:cxn modelId="{26CE952E-3D70-436F-B1CB-AC6941D9E23E}" type="presOf" srcId="{ED685579-8CDB-4DE8-AA7E-725A848386DD}" destId="{8631088F-5A8F-4A14-873E-126583725493}" srcOrd="0" destOrd="0" presId="urn:microsoft.com/office/officeart/2005/8/layout/default"/>
    <dgm:cxn modelId="{383F30DC-5F8F-4887-885C-54573404D3B4}" srcId="{A3AEAF28-A225-49B5-ACA5-E14DF7773C16}" destId="{BABD4B45-14AF-4CF6-AE83-BF933CC1889D}" srcOrd="1" destOrd="0" parTransId="{8650F7A9-F374-47D9-A2B2-E743DBC5DA6D}" sibTransId="{05C005BC-F75B-41FD-BE4E-D84580EF5488}"/>
    <dgm:cxn modelId="{4614801B-64AF-44D8-93B6-330A13CFAE85}" srcId="{A3AEAF28-A225-49B5-ACA5-E14DF7773C16}" destId="{ED685579-8CDB-4DE8-AA7E-725A848386DD}" srcOrd="5" destOrd="0" parTransId="{A6488FDD-EA21-47DF-BD20-B2668179F21E}" sibTransId="{7DF7335F-99E6-4D8B-AF3C-BF44ED8D83E1}"/>
    <dgm:cxn modelId="{3C5AEFC7-7102-49A4-A6FC-9CA09C5329BF}" type="presOf" srcId="{12E7E36D-9A8E-479F-AA4E-15161C4BD88B}" destId="{F90A8072-F50B-4643-A622-F05251041CCB}" srcOrd="0" destOrd="0" presId="urn:microsoft.com/office/officeart/2005/8/layout/default"/>
    <dgm:cxn modelId="{54E8FDEF-0123-43F8-AB51-1CA25B6101B9}" type="presOf" srcId="{3C2C3C00-8175-4773-ACF4-7C4BA5B0CDA6}" destId="{9AFB5065-2701-4041-9EB4-76B367237FA9}" srcOrd="0" destOrd="0" presId="urn:microsoft.com/office/officeart/2005/8/layout/default"/>
    <dgm:cxn modelId="{E487B079-8E0B-4589-93AC-AA140A9BD433}" type="presOf" srcId="{A3AEAF28-A225-49B5-ACA5-E14DF7773C16}" destId="{1528BD17-F94E-4586-9D85-8D924A459872}" srcOrd="0" destOrd="0" presId="urn:microsoft.com/office/officeart/2005/8/layout/default"/>
    <dgm:cxn modelId="{0F034771-8150-4A77-AFE8-D5C87E2A51A2}" srcId="{A3AEAF28-A225-49B5-ACA5-E14DF7773C16}" destId="{83BAD9AD-AAB5-42B3-85DE-87420C8F2BCD}" srcOrd="0" destOrd="0" parTransId="{8B5944D6-91A2-4964-8A0F-229B07858534}" sibTransId="{E82CEA52-60AF-4BB8-8DD9-81AF8B4A767D}"/>
    <dgm:cxn modelId="{D5C5C233-591C-4F1C-BC89-0778DBD9C507}" type="presOf" srcId="{83BAD9AD-AAB5-42B3-85DE-87420C8F2BCD}" destId="{7A6B4C79-AA71-43F3-A1CD-8E1E8472372C}" srcOrd="0" destOrd="0" presId="urn:microsoft.com/office/officeart/2005/8/layout/default"/>
    <dgm:cxn modelId="{7E165D46-7C61-4B62-8779-7F4EA3093115}" type="presOf" srcId="{593E03E8-315C-47D4-9E34-538EA8DADE0E}" destId="{9BA6A83A-B213-4ABA-836B-29948DB4B0B4}" srcOrd="0" destOrd="0" presId="urn:microsoft.com/office/officeart/2005/8/layout/default"/>
    <dgm:cxn modelId="{D1B7F891-CE35-4189-AF86-4C9AD70CC47D}" srcId="{A3AEAF28-A225-49B5-ACA5-E14DF7773C16}" destId="{593E03E8-315C-47D4-9E34-538EA8DADE0E}" srcOrd="4" destOrd="0" parTransId="{3D500AE1-D5F0-4D7C-8C6A-7C28E8534919}" sibTransId="{CAF95D2C-1ABE-4C7C-9311-E24C1BE9C9C8}"/>
    <dgm:cxn modelId="{D07E4475-0837-41B6-A75B-FAA2DF35A9CB}" type="presParOf" srcId="{1528BD17-F94E-4586-9D85-8D924A459872}" destId="{7A6B4C79-AA71-43F3-A1CD-8E1E8472372C}" srcOrd="0" destOrd="0" presId="urn:microsoft.com/office/officeart/2005/8/layout/default"/>
    <dgm:cxn modelId="{18B7B864-0DD2-49E0-9E48-FAFBD6B2B0BD}" type="presParOf" srcId="{1528BD17-F94E-4586-9D85-8D924A459872}" destId="{EA5A7A7A-7F39-4041-BBE5-06ADF1E167FB}" srcOrd="1" destOrd="0" presId="urn:microsoft.com/office/officeart/2005/8/layout/default"/>
    <dgm:cxn modelId="{4F35EE12-D1E6-4C9F-8000-887368841995}" type="presParOf" srcId="{1528BD17-F94E-4586-9D85-8D924A459872}" destId="{0FD14A7B-D5DC-4E62-96C4-883154CCFE16}" srcOrd="2" destOrd="0" presId="urn:microsoft.com/office/officeart/2005/8/layout/default"/>
    <dgm:cxn modelId="{370EA084-934D-4A2E-B6BB-1630AE0BDD34}" type="presParOf" srcId="{1528BD17-F94E-4586-9D85-8D924A459872}" destId="{F9364D7D-5BFC-41A4-A960-94A332110A18}" srcOrd="3" destOrd="0" presId="urn:microsoft.com/office/officeart/2005/8/layout/default"/>
    <dgm:cxn modelId="{64CD2F43-930B-470E-95E9-38D0C1F952D3}" type="presParOf" srcId="{1528BD17-F94E-4586-9D85-8D924A459872}" destId="{9AFB5065-2701-4041-9EB4-76B367237FA9}" srcOrd="4" destOrd="0" presId="urn:microsoft.com/office/officeart/2005/8/layout/default"/>
    <dgm:cxn modelId="{8A93FCE1-0102-40F2-94D5-F7788D0E5642}" type="presParOf" srcId="{1528BD17-F94E-4586-9D85-8D924A459872}" destId="{7EF2A3A4-8ECE-4FEA-ACBB-636FC41FB439}" srcOrd="5" destOrd="0" presId="urn:microsoft.com/office/officeart/2005/8/layout/default"/>
    <dgm:cxn modelId="{4A7BB18A-D17A-4077-9601-C38A0F1778D4}" type="presParOf" srcId="{1528BD17-F94E-4586-9D85-8D924A459872}" destId="{F90A8072-F50B-4643-A622-F05251041CCB}" srcOrd="6" destOrd="0" presId="urn:microsoft.com/office/officeart/2005/8/layout/default"/>
    <dgm:cxn modelId="{2B099FF9-2C33-44AF-81B5-F5C45C7BFAF4}" type="presParOf" srcId="{1528BD17-F94E-4586-9D85-8D924A459872}" destId="{74277DF4-8CC7-436C-BAF0-45FA5227F222}" srcOrd="7" destOrd="0" presId="urn:microsoft.com/office/officeart/2005/8/layout/default"/>
    <dgm:cxn modelId="{BB47E7FA-67F0-4EAE-916C-90BA6C838F9A}" type="presParOf" srcId="{1528BD17-F94E-4586-9D85-8D924A459872}" destId="{9BA6A83A-B213-4ABA-836B-29948DB4B0B4}" srcOrd="8" destOrd="0" presId="urn:microsoft.com/office/officeart/2005/8/layout/default"/>
    <dgm:cxn modelId="{B40559E6-10DA-4B35-A24D-5B6596A71275}" type="presParOf" srcId="{1528BD17-F94E-4586-9D85-8D924A459872}" destId="{E236ECD4-8F20-4D5F-8717-9CE6C14C81D0}" srcOrd="9" destOrd="0" presId="urn:microsoft.com/office/officeart/2005/8/layout/default"/>
    <dgm:cxn modelId="{54812820-580D-44A2-BBCF-3248F4560AF2}" type="presParOf" srcId="{1528BD17-F94E-4586-9D85-8D924A459872}" destId="{8631088F-5A8F-4A14-873E-12658372549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1E23CC-2B3E-45B5-983B-1F0E7DB5D715}"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B4C641F1-3C7A-4A10-828D-D65228DC35C6}">
      <dgm:prSet/>
      <dgm:spPr/>
      <dgm:t>
        <a:bodyPr/>
        <a:lstStyle/>
        <a:p>
          <a:r>
            <a:rPr lang="en-GB" b="1" i="0" baseline="0" dirty="0">
              <a:solidFill>
                <a:schemeClr val="tx1"/>
              </a:solidFill>
            </a:rPr>
            <a:t>Being kind to yourself</a:t>
          </a:r>
          <a:endParaRPr lang="en-US" dirty="0">
            <a:solidFill>
              <a:schemeClr val="tx1"/>
            </a:solidFill>
          </a:endParaRPr>
        </a:p>
      </dgm:t>
    </dgm:pt>
    <dgm:pt modelId="{3A9EAFB9-4B73-4E90-B2A1-AB6C5516B94F}" type="parTrans" cxnId="{C7527245-949B-4863-B698-06961906AEE0}">
      <dgm:prSet/>
      <dgm:spPr/>
      <dgm:t>
        <a:bodyPr/>
        <a:lstStyle/>
        <a:p>
          <a:endParaRPr lang="en-US"/>
        </a:p>
      </dgm:t>
    </dgm:pt>
    <dgm:pt modelId="{787DE6C6-865E-4C7A-B535-1203673BDAA7}" type="sibTrans" cxnId="{C7527245-949B-4863-B698-06961906AEE0}">
      <dgm:prSet/>
      <dgm:spPr/>
      <dgm:t>
        <a:bodyPr/>
        <a:lstStyle/>
        <a:p>
          <a:endParaRPr lang="en-US"/>
        </a:p>
      </dgm:t>
    </dgm:pt>
    <dgm:pt modelId="{4CEB3D48-F842-4BC0-B77A-D1780F33E5D8}">
      <dgm:prSet/>
      <dgm:spPr/>
      <dgm:t>
        <a:bodyPr/>
        <a:lstStyle/>
        <a:p>
          <a:r>
            <a:rPr lang="en-GB" b="1" i="0" baseline="0">
              <a:solidFill>
                <a:schemeClr val="tx1"/>
              </a:solidFill>
            </a:rPr>
            <a:t>Your identity, body image &amp; relationships</a:t>
          </a:r>
          <a:endParaRPr lang="en-US">
            <a:solidFill>
              <a:schemeClr val="tx1"/>
            </a:solidFill>
          </a:endParaRPr>
        </a:p>
      </dgm:t>
    </dgm:pt>
    <dgm:pt modelId="{48D372BF-19F3-4248-9033-F83668FDA396}" type="parTrans" cxnId="{57D3A771-4F2D-4612-BC6A-9BCEC52CDF20}">
      <dgm:prSet/>
      <dgm:spPr/>
      <dgm:t>
        <a:bodyPr/>
        <a:lstStyle/>
        <a:p>
          <a:endParaRPr lang="en-US"/>
        </a:p>
      </dgm:t>
    </dgm:pt>
    <dgm:pt modelId="{D251D696-39EA-4C5E-BB26-FB6627E24658}" type="sibTrans" cxnId="{57D3A771-4F2D-4612-BC6A-9BCEC52CDF20}">
      <dgm:prSet/>
      <dgm:spPr/>
      <dgm:t>
        <a:bodyPr/>
        <a:lstStyle/>
        <a:p>
          <a:endParaRPr lang="en-US"/>
        </a:p>
      </dgm:t>
    </dgm:pt>
    <dgm:pt modelId="{4CFA48AF-8B28-435B-BBC6-73246CF3C40C}">
      <dgm:prSet/>
      <dgm:spPr/>
      <dgm:t>
        <a:bodyPr/>
        <a:lstStyle/>
        <a:p>
          <a:r>
            <a:rPr lang="en-GB" b="1" i="0" baseline="0" dirty="0">
              <a:solidFill>
                <a:schemeClr val="tx1"/>
              </a:solidFill>
            </a:rPr>
            <a:t>Reassess priorities &amp; stop multi-tasking</a:t>
          </a:r>
          <a:endParaRPr lang="en-US" dirty="0">
            <a:solidFill>
              <a:schemeClr val="tx1"/>
            </a:solidFill>
          </a:endParaRPr>
        </a:p>
      </dgm:t>
    </dgm:pt>
    <dgm:pt modelId="{DA0C4601-130B-402B-8AF3-A706FCAD6C1B}" type="parTrans" cxnId="{C9537CB4-1A95-4FEE-A07C-61B214570505}">
      <dgm:prSet/>
      <dgm:spPr/>
      <dgm:t>
        <a:bodyPr/>
        <a:lstStyle/>
        <a:p>
          <a:endParaRPr lang="en-US"/>
        </a:p>
      </dgm:t>
    </dgm:pt>
    <dgm:pt modelId="{596C8AA0-3B14-4852-849D-B2B24B1D0510}" type="sibTrans" cxnId="{C9537CB4-1A95-4FEE-A07C-61B214570505}">
      <dgm:prSet/>
      <dgm:spPr/>
      <dgm:t>
        <a:bodyPr/>
        <a:lstStyle/>
        <a:p>
          <a:endParaRPr lang="en-US"/>
        </a:p>
      </dgm:t>
    </dgm:pt>
    <dgm:pt modelId="{948E6199-DE24-4878-8A1A-722110ADAC3D}">
      <dgm:prSet/>
      <dgm:spPr/>
      <dgm:t>
        <a:bodyPr/>
        <a:lstStyle/>
        <a:p>
          <a:r>
            <a:rPr lang="en-GB" b="1" i="0" baseline="0">
              <a:solidFill>
                <a:schemeClr val="tx1"/>
              </a:solidFill>
            </a:rPr>
            <a:t>Managing physical effects after treatment </a:t>
          </a:r>
          <a:endParaRPr lang="en-US">
            <a:solidFill>
              <a:schemeClr val="tx1"/>
            </a:solidFill>
          </a:endParaRPr>
        </a:p>
      </dgm:t>
    </dgm:pt>
    <dgm:pt modelId="{4F5889AE-A09B-489E-BB4E-3D05EFF2AEBF}" type="parTrans" cxnId="{07FBFB2F-A2BF-4999-99D3-E66B1EEA0C79}">
      <dgm:prSet/>
      <dgm:spPr/>
      <dgm:t>
        <a:bodyPr/>
        <a:lstStyle/>
        <a:p>
          <a:endParaRPr lang="en-US"/>
        </a:p>
      </dgm:t>
    </dgm:pt>
    <dgm:pt modelId="{8C91B37F-38DD-49A0-9C1C-781F77EA9A31}" type="sibTrans" cxnId="{07FBFB2F-A2BF-4999-99D3-E66B1EEA0C79}">
      <dgm:prSet/>
      <dgm:spPr/>
      <dgm:t>
        <a:bodyPr/>
        <a:lstStyle/>
        <a:p>
          <a:endParaRPr lang="en-US"/>
        </a:p>
      </dgm:t>
    </dgm:pt>
    <dgm:pt modelId="{F2C4E4A5-A42F-47EC-8BC0-4467274BF7B8}">
      <dgm:prSet/>
      <dgm:spPr/>
      <dgm:t>
        <a:bodyPr/>
        <a:lstStyle/>
        <a:p>
          <a:r>
            <a:rPr lang="en-GB" b="1" i="0" baseline="0">
              <a:solidFill>
                <a:schemeClr val="tx1"/>
              </a:solidFill>
            </a:rPr>
            <a:t>Managing diet and exercise</a:t>
          </a:r>
          <a:endParaRPr lang="en-US">
            <a:solidFill>
              <a:schemeClr val="tx1"/>
            </a:solidFill>
          </a:endParaRPr>
        </a:p>
      </dgm:t>
    </dgm:pt>
    <dgm:pt modelId="{0D6440E2-CC74-46A7-BA57-B8F8E23BDFE4}" type="parTrans" cxnId="{072B42E9-1700-46D4-B65B-19AD1679F467}">
      <dgm:prSet/>
      <dgm:spPr/>
      <dgm:t>
        <a:bodyPr/>
        <a:lstStyle/>
        <a:p>
          <a:endParaRPr lang="en-US"/>
        </a:p>
      </dgm:t>
    </dgm:pt>
    <dgm:pt modelId="{556BEC85-3993-4F2B-B17A-C481EE29032A}" type="sibTrans" cxnId="{072B42E9-1700-46D4-B65B-19AD1679F467}">
      <dgm:prSet/>
      <dgm:spPr/>
      <dgm:t>
        <a:bodyPr/>
        <a:lstStyle/>
        <a:p>
          <a:endParaRPr lang="en-US"/>
        </a:p>
      </dgm:t>
    </dgm:pt>
    <dgm:pt modelId="{C11C07B7-CBF5-4A46-B942-91C27FA93F96}">
      <dgm:prSet/>
      <dgm:spPr/>
      <dgm:t>
        <a:bodyPr/>
        <a:lstStyle/>
        <a:p>
          <a:r>
            <a:rPr lang="en-GB" b="1" i="0" baseline="0">
              <a:solidFill>
                <a:schemeClr val="tx1"/>
              </a:solidFill>
            </a:rPr>
            <a:t>Looking after your mental health</a:t>
          </a:r>
          <a:endParaRPr lang="en-US">
            <a:solidFill>
              <a:schemeClr val="tx1"/>
            </a:solidFill>
          </a:endParaRPr>
        </a:p>
      </dgm:t>
    </dgm:pt>
    <dgm:pt modelId="{5B4E91E7-50B0-4089-B839-5BDDCA07F742}" type="parTrans" cxnId="{ED9D1975-4842-4595-91CA-1F5F8EFD2905}">
      <dgm:prSet/>
      <dgm:spPr/>
      <dgm:t>
        <a:bodyPr/>
        <a:lstStyle/>
        <a:p>
          <a:endParaRPr lang="en-US"/>
        </a:p>
      </dgm:t>
    </dgm:pt>
    <dgm:pt modelId="{FA417369-EB21-4556-BBF3-0A3C0B4B3FFE}" type="sibTrans" cxnId="{ED9D1975-4842-4595-91CA-1F5F8EFD2905}">
      <dgm:prSet/>
      <dgm:spPr/>
      <dgm:t>
        <a:bodyPr/>
        <a:lstStyle/>
        <a:p>
          <a:endParaRPr lang="en-US"/>
        </a:p>
      </dgm:t>
    </dgm:pt>
    <dgm:pt modelId="{CE978364-345E-448D-9B9B-CC338105A243}">
      <dgm:prSet/>
      <dgm:spPr/>
      <dgm:t>
        <a:bodyPr/>
        <a:lstStyle/>
        <a:p>
          <a:r>
            <a:rPr lang="en-GB" b="1" i="0" baseline="0">
              <a:solidFill>
                <a:schemeClr val="tx1"/>
              </a:solidFill>
            </a:rPr>
            <a:t>Getting Support</a:t>
          </a:r>
          <a:endParaRPr lang="en-US">
            <a:solidFill>
              <a:schemeClr val="tx1"/>
            </a:solidFill>
          </a:endParaRPr>
        </a:p>
      </dgm:t>
    </dgm:pt>
    <dgm:pt modelId="{3D8FC6A5-29BF-4F05-8D73-820026A7A0C7}" type="parTrans" cxnId="{F0417AF3-6BF7-4CF2-A799-151C202782C0}">
      <dgm:prSet/>
      <dgm:spPr/>
      <dgm:t>
        <a:bodyPr/>
        <a:lstStyle/>
        <a:p>
          <a:endParaRPr lang="en-US"/>
        </a:p>
      </dgm:t>
    </dgm:pt>
    <dgm:pt modelId="{428E878C-1A4D-4AAD-9363-FBAAACC2E5C2}" type="sibTrans" cxnId="{F0417AF3-6BF7-4CF2-A799-151C202782C0}">
      <dgm:prSet/>
      <dgm:spPr/>
      <dgm:t>
        <a:bodyPr/>
        <a:lstStyle/>
        <a:p>
          <a:endParaRPr lang="en-US"/>
        </a:p>
      </dgm:t>
    </dgm:pt>
    <dgm:pt modelId="{61DD1028-180F-4AAC-9477-5EACD220D47E}" type="pres">
      <dgm:prSet presAssocID="{461E23CC-2B3E-45B5-983B-1F0E7DB5D715}" presName="Name0" presStyleCnt="0">
        <dgm:presLayoutVars>
          <dgm:dir/>
          <dgm:animLvl val="lvl"/>
          <dgm:resizeHandles val="exact"/>
        </dgm:presLayoutVars>
      </dgm:prSet>
      <dgm:spPr/>
      <dgm:t>
        <a:bodyPr/>
        <a:lstStyle/>
        <a:p>
          <a:endParaRPr lang="en-US"/>
        </a:p>
      </dgm:t>
    </dgm:pt>
    <dgm:pt modelId="{98BAB5F9-2E60-4DDD-B50B-0E2FF8256B7E}" type="pres">
      <dgm:prSet presAssocID="{B4C641F1-3C7A-4A10-828D-D65228DC35C6}" presName="linNode" presStyleCnt="0"/>
      <dgm:spPr/>
    </dgm:pt>
    <dgm:pt modelId="{66EB44C5-042A-44BB-AAFD-F2471978DC91}" type="pres">
      <dgm:prSet presAssocID="{B4C641F1-3C7A-4A10-828D-D65228DC35C6}" presName="parentText" presStyleLbl="node1" presStyleIdx="0" presStyleCnt="7" custScaleX="176353" custLinFactNeighborX="-644" custLinFactNeighborY="-8501">
        <dgm:presLayoutVars>
          <dgm:chMax val="1"/>
          <dgm:bulletEnabled val="1"/>
        </dgm:presLayoutVars>
      </dgm:prSet>
      <dgm:spPr/>
      <dgm:t>
        <a:bodyPr/>
        <a:lstStyle/>
        <a:p>
          <a:endParaRPr lang="en-US"/>
        </a:p>
      </dgm:t>
    </dgm:pt>
    <dgm:pt modelId="{A8973946-3145-4BAB-B2D8-E76D5FECC202}" type="pres">
      <dgm:prSet presAssocID="{787DE6C6-865E-4C7A-B535-1203673BDAA7}" presName="sp" presStyleCnt="0"/>
      <dgm:spPr/>
    </dgm:pt>
    <dgm:pt modelId="{F8546D89-FB10-4273-9223-17C2000A5C0F}" type="pres">
      <dgm:prSet presAssocID="{4CEB3D48-F842-4BC0-B77A-D1780F33E5D8}" presName="linNode" presStyleCnt="0"/>
      <dgm:spPr/>
    </dgm:pt>
    <dgm:pt modelId="{6E557C82-958A-4B75-B0D8-C1C59664966C}" type="pres">
      <dgm:prSet presAssocID="{4CEB3D48-F842-4BC0-B77A-D1780F33E5D8}" presName="parentText" presStyleLbl="node1" presStyleIdx="1" presStyleCnt="7" custScaleX="176353">
        <dgm:presLayoutVars>
          <dgm:chMax val="1"/>
          <dgm:bulletEnabled val="1"/>
        </dgm:presLayoutVars>
      </dgm:prSet>
      <dgm:spPr/>
      <dgm:t>
        <a:bodyPr/>
        <a:lstStyle/>
        <a:p>
          <a:endParaRPr lang="en-US"/>
        </a:p>
      </dgm:t>
    </dgm:pt>
    <dgm:pt modelId="{52C7B283-27C4-4389-A8FC-07E64FFB79C8}" type="pres">
      <dgm:prSet presAssocID="{D251D696-39EA-4C5E-BB26-FB6627E24658}" presName="sp" presStyleCnt="0"/>
      <dgm:spPr/>
    </dgm:pt>
    <dgm:pt modelId="{D5006CEE-8A9D-480E-BE1E-8AEA4CC0A9ED}" type="pres">
      <dgm:prSet presAssocID="{4CFA48AF-8B28-435B-BBC6-73246CF3C40C}" presName="linNode" presStyleCnt="0"/>
      <dgm:spPr/>
    </dgm:pt>
    <dgm:pt modelId="{09A1A409-ACEA-4550-942B-DB41CFE9815C}" type="pres">
      <dgm:prSet presAssocID="{4CFA48AF-8B28-435B-BBC6-73246CF3C40C}" presName="parentText" presStyleLbl="node1" presStyleIdx="2" presStyleCnt="7" custScaleX="176353">
        <dgm:presLayoutVars>
          <dgm:chMax val="1"/>
          <dgm:bulletEnabled val="1"/>
        </dgm:presLayoutVars>
      </dgm:prSet>
      <dgm:spPr/>
      <dgm:t>
        <a:bodyPr/>
        <a:lstStyle/>
        <a:p>
          <a:endParaRPr lang="en-US"/>
        </a:p>
      </dgm:t>
    </dgm:pt>
    <dgm:pt modelId="{2DAB94F4-2A5C-40F8-B437-DBB1F134112B}" type="pres">
      <dgm:prSet presAssocID="{596C8AA0-3B14-4852-849D-B2B24B1D0510}" presName="sp" presStyleCnt="0"/>
      <dgm:spPr/>
    </dgm:pt>
    <dgm:pt modelId="{6AED3513-B7D0-4F5D-82A3-DE64E3989AC8}" type="pres">
      <dgm:prSet presAssocID="{948E6199-DE24-4878-8A1A-722110ADAC3D}" presName="linNode" presStyleCnt="0"/>
      <dgm:spPr/>
    </dgm:pt>
    <dgm:pt modelId="{28E68EB1-F598-4B2C-B0FC-0BA23786A6E2}" type="pres">
      <dgm:prSet presAssocID="{948E6199-DE24-4878-8A1A-722110ADAC3D}" presName="parentText" presStyleLbl="node1" presStyleIdx="3" presStyleCnt="7" custScaleX="176353">
        <dgm:presLayoutVars>
          <dgm:chMax val="1"/>
          <dgm:bulletEnabled val="1"/>
        </dgm:presLayoutVars>
      </dgm:prSet>
      <dgm:spPr/>
      <dgm:t>
        <a:bodyPr/>
        <a:lstStyle/>
        <a:p>
          <a:endParaRPr lang="en-US"/>
        </a:p>
      </dgm:t>
    </dgm:pt>
    <dgm:pt modelId="{61B19F41-ACEA-4627-A0F1-9114EF2EC1CE}" type="pres">
      <dgm:prSet presAssocID="{8C91B37F-38DD-49A0-9C1C-781F77EA9A31}" presName="sp" presStyleCnt="0"/>
      <dgm:spPr/>
    </dgm:pt>
    <dgm:pt modelId="{D9D34A00-DA10-4113-8D92-FACE49341672}" type="pres">
      <dgm:prSet presAssocID="{F2C4E4A5-A42F-47EC-8BC0-4467274BF7B8}" presName="linNode" presStyleCnt="0"/>
      <dgm:spPr/>
    </dgm:pt>
    <dgm:pt modelId="{FDA93414-3117-4E3D-8EAB-C2B5AEEFF152}" type="pres">
      <dgm:prSet presAssocID="{F2C4E4A5-A42F-47EC-8BC0-4467274BF7B8}" presName="parentText" presStyleLbl="node1" presStyleIdx="4" presStyleCnt="7" custScaleX="176353">
        <dgm:presLayoutVars>
          <dgm:chMax val="1"/>
          <dgm:bulletEnabled val="1"/>
        </dgm:presLayoutVars>
      </dgm:prSet>
      <dgm:spPr/>
      <dgm:t>
        <a:bodyPr/>
        <a:lstStyle/>
        <a:p>
          <a:endParaRPr lang="en-US"/>
        </a:p>
      </dgm:t>
    </dgm:pt>
    <dgm:pt modelId="{EDA9B334-D6F5-481F-8C3B-B522AEF8D4B2}" type="pres">
      <dgm:prSet presAssocID="{556BEC85-3993-4F2B-B17A-C481EE29032A}" presName="sp" presStyleCnt="0"/>
      <dgm:spPr/>
    </dgm:pt>
    <dgm:pt modelId="{8CA2DC9C-32C4-44DE-B5D5-B5F7A7B146EC}" type="pres">
      <dgm:prSet presAssocID="{C11C07B7-CBF5-4A46-B942-91C27FA93F96}" presName="linNode" presStyleCnt="0"/>
      <dgm:spPr/>
    </dgm:pt>
    <dgm:pt modelId="{3A097DAE-CDA3-403E-8D81-9908D8278453}" type="pres">
      <dgm:prSet presAssocID="{C11C07B7-CBF5-4A46-B942-91C27FA93F96}" presName="parentText" presStyleLbl="node1" presStyleIdx="5" presStyleCnt="7" custScaleX="176353">
        <dgm:presLayoutVars>
          <dgm:chMax val="1"/>
          <dgm:bulletEnabled val="1"/>
        </dgm:presLayoutVars>
      </dgm:prSet>
      <dgm:spPr/>
      <dgm:t>
        <a:bodyPr/>
        <a:lstStyle/>
        <a:p>
          <a:endParaRPr lang="en-US"/>
        </a:p>
      </dgm:t>
    </dgm:pt>
    <dgm:pt modelId="{6372BEE0-78F5-4E62-9542-82ECA1DF6A8B}" type="pres">
      <dgm:prSet presAssocID="{FA417369-EB21-4556-BBF3-0A3C0B4B3FFE}" presName="sp" presStyleCnt="0"/>
      <dgm:spPr/>
    </dgm:pt>
    <dgm:pt modelId="{18A884B5-264E-4DB1-9EA4-4B3C717C1803}" type="pres">
      <dgm:prSet presAssocID="{CE978364-345E-448D-9B9B-CC338105A243}" presName="linNode" presStyleCnt="0"/>
      <dgm:spPr/>
    </dgm:pt>
    <dgm:pt modelId="{9DEA864E-4FA6-44A8-8771-4A06E810EC0A}" type="pres">
      <dgm:prSet presAssocID="{CE978364-345E-448D-9B9B-CC338105A243}" presName="parentText" presStyleLbl="node1" presStyleIdx="6" presStyleCnt="7" custScaleX="176353">
        <dgm:presLayoutVars>
          <dgm:chMax val="1"/>
          <dgm:bulletEnabled val="1"/>
        </dgm:presLayoutVars>
      </dgm:prSet>
      <dgm:spPr/>
      <dgm:t>
        <a:bodyPr/>
        <a:lstStyle/>
        <a:p>
          <a:endParaRPr lang="en-US"/>
        </a:p>
      </dgm:t>
    </dgm:pt>
  </dgm:ptLst>
  <dgm:cxnLst>
    <dgm:cxn modelId="{ED9D1975-4842-4595-91CA-1F5F8EFD2905}" srcId="{461E23CC-2B3E-45B5-983B-1F0E7DB5D715}" destId="{C11C07B7-CBF5-4A46-B942-91C27FA93F96}" srcOrd="5" destOrd="0" parTransId="{5B4E91E7-50B0-4089-B839-5BDDCA07F742}" sibTransId="{FA417369-EB21-4556-BBF3-0A3C0B4B3FFE}"/>
    <dgm:cxn modelId="{C7527245-949B-4863-B698-06961906AEE0}" srcId="{461E23CC-2B3E-45B5-983B-1F0E7DB5D715}" destId="{B4C641F1-3C7A-4A10-828D-D65228DC35C6}" srcOrd="0" destOrd="0" parTransId="{3A9EAFB9-4B73-4E90-B2A1-AB6C5516B94F}" sibTransId="{787DE6C6-865E-4C7A-B535-1203673BDAA7}"/>
    <dgm:cxn modelId="{F0417AF3-6BF7-4CF2-A799-151C202782C0}" srcId="{461E23CC-2B3E-45B5-983B-1F0E7DB5D715}" destId="{CE978364-345E-448D-9B9B-CC338105A243}" srcOrd="6" destOrd="0" parTransId="{3D8FC6A5-29BF-4F05-8D73-820026A7A0C7}" sibTransId="{428E878C-1A4D-4AAD-9363-FBAAACC2E5C2}"/>
    <dgm:cxn modelId="{F96C0BCC-435C-45D2-A785-BDF066E65447}" type="presOf" srcId="{B4C641F1-3C7A-4A10-828D-D65228DC35C6}" destId="{66EB44C5-042A-44BB-AAFD-F2471978DC91}" srcOrd="0" destOrd="0" presId="urn:microsoft.com/office/officeart/2005/8/layout/vList5"/>
    <dgm:cxn modelId="{F090F212-B034-487A-953C-3BF7A4A70784}" type="presOf" srcId="{461E23CC-2B3E-45B5-983B-1F0E7DB5D715}" destId="{61DD1028-180F-4AAC-9477-5EACD220D47E}" srcOrd="0" destOrd="0" presId="urn:microsoft.com/office/officeart/2005/8/layout/vList5"/>
    <dgm:cxn modelId="{D8C7F8E2-284D-421D-8556-B4800738A16D}" type="presOf" srcId="{948E6199-DE24-4878-8A1A-722110ADAC3D}" destId="{28E68EB1-F598-4B2C-B0FC-0BA23786A6E2}" srcOrd="0" destOrd="0" presId="urn:microsoft.com/office/officeart/2005/8/layout/vList5"/>
    <dgm:cxn modelId="{02EF1F2B-ED61-4668-9665-239CC97BCCD9}" type="presOf" srcId="{F2C4E4A5-A42F-47EC-8BC0-4467274BF7B8}" destId="{FDA93414-3117-4E3D-8EAB-C2B5AEEFF152}" srcOrd="0" destOrd="0" presId="urn:microsoft.com/office/officeart/2005/8/layout/vList5"/>
    <dgm:cxn modelId="{C9537CB4-1A95-4FEE-A07C-61B214570505}" srcId="{461E23CC-2B3E-45B5-983B-1F0E7DB5D715}" destId="{4CFA48AF-8B28-435B-BBC6-73246CF3C40C}" srcOrd="2" destOrd="0" parTransId="{DA0C4601-130B-402B-8AF3-A706FCAD6C1B}" sibTransId="{596C8AA0-3B14-4852-849D-B2B24B1D0510}"/>
    <dgm:cxn modelId="{57D3A771-4F2D-4612-BC6A-9BCEC52CDF20}" srcId="{461E23CC-2B3E-45B5-983B-1F0E7DB5D715}" destId="{4CEB3D48-F842-4BC0-B77A-D1780F33E5D8}" srcOrd="1" destOrd="0" parTransId="{48D372BF-19F3-4248-9033-F83668FDA396}" sibTransId="{D251D696-39EA-4C5E-BB26-FB6627E24658}"/>
    <dgm:cxn modelId="{07FBFB2F-A2BF-4999-99D3-E66B1EEA0C79}" srcId="{461E23CC-2B3E-45B5-983B-1F0E7DB5D715}" destId="{948E6199-DE24-4878-8A1A-722110ADAC3D}" srcOrd="3" destOrd="0" parTransId="{4F5889AE-A09B-489E-BB4E-3D05EFF2AEBF}" sibTransId="{8C91B37F-38DD-49A0-9C1C-781F77EA9A31}"/>
    <dgm:cxn modelId="{072B42E9-1700-46D4-B65B-19AD1679F467}" srcId="{461E23CC-2B3E-45B5-983B-1F0E7DB5D715}" destId="{F2C4E4A5-A42F-47EC-8BC0-4467274BF7B8}" srcOrd="4" destOrd="0" parTransId="{0D6440E2-CC74-46A7-BA57-B8F8E23BDFE4}" sibTransId="{556BEC85-3993-4F2B-B17A-C481EE29032A}"/>
    <dgm:cxn modelId="{4840D190-B879-4416-A9E7-64555EFF3D07}" type="presOf" srcId="{4CFA48AF-8B28-435B-BBC6-73246CF3C40C}" destId="{09A1A409-ACEA-4550-942B-DB41CFE9815C}" srcOrd="0" destOrd="0" presId="urn:microsoft.com/office/officeart/2005/8/layout/vList5"/>
    <dgm:cxn modelId="{37D94906-80F4-4C1E-BC09-C2F3C363DE8C}" type="presOf" srcId="{CE978364-345E-448D-9B9B-CC338105A243}" destId="{9DEA864E-4FA6-44A8-8771-4A06E810EC0A}" srcOrd="0" destOrd="0" presId="urn:microsoft.com/office/officeart/2005/8/layout/vList5"/>
    <dgm:cxn modelId="{B43ACD2F-9C81-4179-A6BA-2A656AAC96DE}" type="presOf" srcId="{4CEB3D48-F842-4BC0-B77A-D1780F33E5D8}" destId="{6E557C82-958A-4B75-B0D8-C1C59664966C}" srcOrd="0" destOrd="0" presId="urn:microsoft.com/office/officeart/2005/8/layout/vList5"/>
    <dgm:cxn modelId="{A417A837-D6F7-48C3-AD45-E99551C6993A}" type="presOf" srcId="{C11C07B7-CBF5-4A46-B942-91C27FA93F96}" destId="{3A097DAE-CDA3-403E-8D81-9908D8278453}" srcOrd="0" destOrd="0" presId="urn:microsoft.com/office/officeart/2005/8/layout/vList5"/>
    <dgm:cxn modelId="{7FA03A13-E925-4278-B9B3-4AC8BB18D5CB}" type="presParOf" srcId="{61DD1028-180F-4AAC-9477-5EACD220D47E}" destId="{98BAB5F9-2E60-4DDD-B50B-0E2FF8256B7E}" srcOrd="0" destOrd="0" presId="urn:microsoft.com/office/officeart/2005/8/layout/vList5"/>
    <dgm:cxn modelId="{3DEFA64F-268F-4B7A-9ED5-75296F669EED}" type="presParOf" srcId="{98BAB5F9-2E60-4DDD-B50B-0E2FF8256B7E}" destId="{66EB44C5-042A-44BB-AAFD-F2471978DC91}" srcOrd="0" destOrd="0" presId="urn:microsoft.com/office/officeart/2005/8/layout/vList5"/>
    <dgm:cxn modelId="{E348F3C4-EDAB-4561-AD40-E86B19D120E6}" type="presParOf" srcId="{61DD1028-180F-4AAC-9477-5EACD220D47E}" destId="{A8973946-3145-4BAB-B2D8-E76D5FECC202}" srcOrd="1" destOrd="0" presId="urn:microsoft.com/office/officeart/2005/8/layout/vList5"/>
    <dgm:cxn modelId="{EB85B0D3-FC63-497D-9E52-AED981606DD4}" type="presParOf" srcId="{61DD1028-180F-4AAC-9477-5EACD220D47E}" destId="{F8546D89-FB10-4273-9223-17C2000A5C0F}" srcOrd="2" destOrd="0" presId="urn:microsoft.com/office/officeart/2005/8/layout/vList5"/>
    <dgm:cxn modelId="{4AF538FD-CFF6-4C57-994D-8574AF7002B9}" type="presParOf" srcId="{F8546D89-FB10-4273-9223-17C2000A5C0F}" destId="{6E557C82-958A-4B75-B0D8-C1C59664966C}" srcOrd="0" destOrd="0" presId="urn:microsoft.com/office/officeart/2005/8/layout/vList5"/>
    <dgm:cxn modelId="{91622AFD-C654-4A1F-B7F4-62F6998950C2}" type="presParOf" srcId="{61DD1028-180F-4AAC-9477-5EACD220D47E}" destId="{52C7B283-27C4-4389-A8FC-07E64FFB79C8}" srcOrd="3" destOrd="0" presId="urn:microsoft.com/office/officeart/2005/8/layout/vList5"/>
    <dgm:cxn modelId="{21E7D775-A234-4EB5-B700-0C4295BC8539}" type="presParOf" srcId="{61DD1028-180F-4AAC-9477-5EACD220D47E}" destId="{D5006CEE-8A9D-480E-BE1E-8AEA4CC0A9ED}" srcOrd="4" destOrd="0" presId="urn:microsoft.com/office/officeart/2005/8/layout/vList5"/>
    <dgm:cxn modelId="{9FCDCE39-C9B7-415F-B4BE-7BD567F85710}" type="presParOf" srcId="{D5006CEE-8A9D-480E-BE1E-8AEA4CC0A9ED}" destId="{09A1A409-ACEA-4550-942B-DB41CFE9815C}" srcOrd="0" destOrd="0" presId="urn:microsoft.com/office/officeart/2005/8/layout/vList5"/>
    <dgm:cxn modelId="{AAA10C2E-C6E3-4E4A-AF81-F75BDE4AC70F}" type="presParOf" srcId="{61DD1028-180F-4AAC-9477-5EACD220D47E}" destId="{2DAB94F4-2A5C-40F8-B437-DBB1F134112B}" srcOrd="5" destOrd="0" presId="urn:microsoft.com/office/officeart/2005/8/layout/vList5"/>
    <dgm:cxn modelId="{8DCF4082-5FDB-4E48-ABDD-06203D98001C}" type="presParOf" srcId="{61DD1028-180F-4AAC-9477-5EACD220D47E}" destId="{6AED3513-B7D0-4F5D-82A3-DE64E3989AC8}" srcOrd="6" destOrd="0" presId="urn:microsoft.com/office/officeart/2005/8/layout/vList5"/>
    <dgm:cxn modelId="{9A4790B1-27D5-4B56-9037-2340B6B65494}" type="presParOf" srcId="{6AED3513-B7D0-4F5D-82A3-DE64E3989AC8}" destId="{28E68EB1-F598-4B2C-B0FC-0BA23786A6E2}" srcOrd="0" destOrd="0" presId="urn:microsoft.com/office/officeart/2005/8/layout/vList5"/>
    <dgm:cxn modelId="{3017B97C-E66C-4927-9E4F-F1D1D8277D93}" type="presParOf" srcId="{61DD1028-180F-4AAC-9477-5EACD220D47E}" destId="{61B19F41-ACEA-4627-A0F1-9114EF2EC1CE}" srcOrd="7" destOrd="0" presId="urn:microsoft.com/office/officeart/2005/8/layout/vList5"/>
    <dgm:cxn modelId="{7FF720EF-583C-4A74-8980-AB11D37966B1}" type="presParOf" srcId="{61DD1028-180F-4AAC-9477-5EACD220D47E}" destId="{D9D34A00-DA10-4113-8D92-FACE49341672}" srcOrd="8" destOrd="0" presId="urn:microsoft.com/office/officeart/2005/8/layout/vList5"/>
    <dgm:cxn modelId="{C74A317F-F96A-4278-AC96-C592F74ACF56}" type="presParOf" srcId="{D9D34A00-DA10-4113-8D92-FACE49341672}" destId="{FDA93414-3117-4E3D-8EAB-C2B5AEEFF152}" srcOrd="0" destOrd="0" presId="urn:microsoft.com/office/officeart/2005/8/layout/vList5"/>
    <dgm:cxn modelId="{A8B81C39-965F-4E76-820C-F2BF525E5A94}" type="presParOf" srcId="{61DD1028-180F-4AAC-9477-5EACD220D47E}" destId="{EDA9B334-D6F5-481F-8C3B-B522AEF8D4B2}" srcOrd="9" destOrd="0" presId="urn:microsoft.com/office/officeart/2005/8/layout/vList5"/>
    <dgm:cxn modelId="{38A12238-4077-4439-AFFA-9FD75393E030}" type="presParOf" srcId="{61DD1028-180F-4AAC-9477-5EACD220D47E}" destId="{8CA2DC9C-32C4-44DE-B5D5-B5F7A7B146EC}" srcOrd="10" destOrd="0" presId="urn:microsoft.com/office/officeart/2005/8/layout/vList5"/>
    <dgm:cxn modelId="{E817E592-98EC-4434-85E4-B8E9839870FD}" type="presParOf" srcId="{8CA2DC9C-32C4-44DE-B5D5-B5F7A7B146EC}" destId="{3A097DAE-CDA3-403E-8D81-9908D8278453}" srcOrd="0" destOrd="0" presId="urn:microsoft.com/office/officeart/2005/8/layout/vList5"/>
    <dgm:cxn modelId="{77D5E02C-AC04-4930-9809-47476E7FA73C}" type="presParOf" srcId="{61DD1028-180F-4AAC-9477-5EACD220D47E}" destId="{6372BEE0-78F5-4E62-9542-82ECA1DF6A8B}" srcOrd="11" destOrd="0" presId="urn:microsoft.com/office/officeart/2005/8/layout/vList5"/>
    <dgm:cxn modelId="{F8326FD3-6518-4429-959E-934E08341717}" type="presParOf" srcId="{61DD1028-180F-4AAC-9477-5EACD220D47E}" destId="{18A884B5-264E-4DB1-9EA4-4B3C717C1803}" srcOrd="12" destOrd="0" presId="urn:microsoft.com/office/officeart/2005/8/layout/vList5"/>
    <dgm:cxn modelId="{87EF67A4-50DD-4951-AD37-28862D6A1D6F}" type="presParOf" srcId="{18A884B5-264E-4DB1-9EA4-4B3C717C1803}" destId="{9DEA864E-4FA6-44A8-8771-4A06E810EC0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44350D-F291-4E4B-8B40-2DBABF6BAC34}"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F56AC086-2AFD-4900-A4AA-F684D1B4710C}">
      <dgm:prSet/>
      <dgm:spPr/>
      <dgm:t>
        <a:bodyPr/>
        <a:lstStyle/>
        <a:p>
          <a:r>
            <a:rPr lang="en-GB" dirty="0"/>
            <a:t>70% of breast cancer survivors have reported sexual issues (Cancer connect March 2021)</a:t>
          </a:r>
          <a:endParaRPr lang="en-US" dirty="0"/>
        </a:p>
      </dgm:t>
    </dgm:pt>
    <dgm:pt modelId="{7F18D119-8E8F-4A49-B982-83C038B3CF8B}" type="parTrans" cxnId="{41CA538D-DD8B-4FAF-8446-41E8EDCFF1AD}">
      <dgm:prSet/>
      <dgm:spPr/>
      <dgm:t>
        <a:bodyPr/>
        <a:lstStyle/>
        <a:p>
          <a:endParaRPr lang="en-US"/>
        </a:p>
      </dgm:t>
    </dgm:pt>
    <dgm:pt modelId="{744109AD-1F39-445D-9715-17BF22ED722B}" type="sibTrans" cxnId="{41CA538D-DD8B-4FAF-8446-41E8EDCFF1AD}">
      <dgm:prSet/>
      <dgm:spPr/>
      <dgm:t>
        <a:bodyPr/>
        <a:lstStyle/>
        <a:p>
          <a:endParaRPr lang="en-US"/>
        </a:p>
      </dgm:t>
    </dgm:pt>
    <dgm:pt modelId="{A967EFFF-4D8C-4F6A-BF51-789CD5C28519}">
      <dgm:prSet/>
      <dgm:spPr/>
      <dgm:t>
        <a:bodyPr/>
        <a:lstStyle/>
        <a:p>
          <a:r>
            <a:rPr lang="en-GB" dirty="0"/>
            <a:t>The two most common concerns expressed are loss of libido / lack of interest and vaginal dryness</a:t>
          </a:r>
          <a:endParaRPr lang="en-US" dirty="0"/>
        </a:p>
      </dgm:t>
    </dgm:pt>
    <dgm:pt modelId="{93ECCFC2-69C8-46A2-90C4-DE0BDAC9D7CD}" type="parTrans" cxnId="{917650E1-7F0F-40AD-9F00-F0C85F355F7A}">
      <dgm:prSet/>
      <dgm:spPr/>
      <dgm:t>
        <a:bodyPr/>
        <a:lstStyle/>
        <a:p>
          <a:endParaRPr lang="en-US"/>
        </a:p>
      </dgm:t>
    </dgm:pt>
    <dgm:pt modelId="{B2863193-98A9-49EE-B912-EA0CF85DAF85}" type="sibTrans" cxnId="{917650E1-7F0F-40AD-9F00-F0C85F355F7A}">
      <dgm:prSet/>
      <dgm:spPr/>
      <dgm:t>
        <a:bodyPr/>
        <a:lstStyle/>
        <a:p>
          <a:endParaRPr lang="en-US"/>
        </a:p>
      </dgm:t>
    </dgm:pt>
    <dgm:pt modelId="{27EBF7B2-7F64-4F2F-AB55-33F4DAD8FE92}">
      <dgm:prSet/>
      <dgm:spPr/>
      <dgm:t>
        <a:bodyPr/>
        <a:lstStyle/>
        <a:p>
          <a:r>
            <a:rPr lang="en-GB"/>
            <a:t>Most common factors that influence sexual issues are body image and hormonal therapies</a:t>
          </a:r>
          <a:endParaRPr lang="en-US"/>
        </a:p>
      </dgm:t>
    </dgm:pt>
    <dgm:pt modelId="{ABE11171-4CB7-4F40-B2EF-D9A0442CE501}" type="parTrans" cxnId="{76D5DC2D-5F94-43A9-B5B1-E5A7028D6743}">
      <dgm:prSet/>
      <dgm:spPr/>
      <dgm:t>
        <a:bodyPr/>
        <a:lstStyle/>
        <a:p>
          <a:endParaRPr lang="en-US"/>
        </a:p>
      </dgm:t>
    </dgm:pt>
    <dgm:pt modelId="{41404DB5-6D32-425C-B72C-4C3B99DF0740}" type="sibTrans" cxnId="{76D5DC2D-5F94-43A9-B5B1-E5A7028D6743}">
      <dgm:prSet/>
      <dgm:spPr/>
      <dgm:t>
        <a:bodyPr/>
        <a:lstStyle/>
        <a:p>
          <a:endParaRPr lang="en-US"/>
        </a:p>
      </dgm:t>
    </dgm:pt>
    <dgm:pt modelId="{42ED6DC4-5154-4E93-AF64-AEE50769881D}">
      <dgm:prSet/>
      <dgm:spPr/>
      <dgm:t>
        <a:bodyPr/>
        <a:lstStyle/>
        <a:p>
          <a:r>
            <a:rPr lang="en-GB"/>
            <a:t>It is a very common issue, but it is rarely discussed</a:t>
          </a:r>
          <a:endParaRPr lang="en-US"/>
        </a:p>
      </dgm:t>
    </dgm:pt>
    <dgm:pt modelId="{0B4CDDA4-2BB5-42C1-91A1-10D3FA6D3844}" type="parTrans" cxnId="{CA3B8975-861B-449D-B8F7-06257860CB4A}">
      <dgm:prSet/>
      <dgm:spPr/>
      <dgm:t>
        <a:bodyPr/>
        <a:lstStyle/>
        <a:p>
          <a:endParaRPr lang="en-US"/>
        </a:p>
      </dgm:t>
    </dgm:pt>
    <dgm:pt modelId="{AF757450-1343-4CAD-9B2F-1B24F2BC8B1A}" type="sibTrans" cxnId="{CA3B8975-861B-449D-B8F7-06257860CB4A}">
      <dgm:prSet/>
      <dgm:spPr/>
      <dgm:t>
        <a:bodyPr/>
        <a:lstStyle/>
        <a:p>
          <a:endParaRPr lang="en-US"/>
        </a:p>
      </dgm:t>
    </dgm:pt>
    <dgm:pt modelId="{4DD67D02-FAE5-4B6F-9E1E-698C044DB546}" type="pres">
      <dgm:prSet presAssocID="{4C44350D-F291-4E4B-8B40-2DBABF6BAC34}" presName="diagram" presStyleCnt="0">
        <dgm:presLayoutVars>
          <dgm:dir/>
          <dgm:resizeHandles val="exact"/>
        </dgm:presLayoutVars>
      </dgm:prSet>
      <dgm:spPr/>
      <dgm:t>
        <a:bodyPr/>
        <a:lstStyle/>
        <a:p>
          <a:endParaRPr lang="en-US"/>
        </a:p>
      </dgm:t>
    </dgm:pt>
    <dgm:pt modelId="{5A06706A-61B7-46B1-92B1-6E0F0C9EEA91}" type="pres">
      <dgm:prSet presAssocID="{F56AC086-2AFD-4900-A4AA-F684D1B4710C}" presName="node" presStyleLbl="node1" presStyleIdx="0" presStyleCnt="4">
        <dgm:presLayoutVars>
          <dgm:bulletEnabled val="1"/>
        </dgm:presLayoutVars>
      </dgm:prSet>
      <dgm:spPr/>
      <dgm:t>
        <a:bodyPr/>
        <a:lstStyle/>
        <a:p>
          <a:endParaRPr lang="en-US"/>
        </a:p>
      </dgm:t>
    </dgm:pt>
    <dgm:pt modelId="{F265CD06-36E3-4441-A570-80026F2BA145}" type="pres">
      <dgm:prSet presAssocID="{744109AD-1F39-445D-9715-17BF22ED722B}" presName="sibTrans" presStyleCnt="0"/>
      <dgm:spPr/>
    </dgm:pt>
    <dgm:pt modelId="{D29F5B1D-4F6A-4FFB-8859-A379795E4922}" type="pres">
      <dgm:prSet presAssocID="{A967EFFF-4D8C-4F6A-BF51-789CD5C28519}" presName="node" presStyleLbl="node1" presStyleIdx="1" presStyleCnt="4">
        <dgm:presLayoutVars>
          <dgm:bulletEnabled val="1"/>
        </dgm:presLayoutVars>
      </dgm:prSet>
      <dgm:spPr/>
      <dgm:t>
        <a:bodyPr/>
        <a:lstStyle/>
        <a:p>
          <a:endParaRPr lang="en-US"/>
        </a:p>
      </dgm:t>
    </dgm:pt>
    <dgm:pt modelId="{6A585F7F-D93C-4808-8F95-3B3A21960A33}" type="pres">
      <dgm:prSet presAssocID="{B2863193-98A9-49EE-B912-EA0CF85DAF85}" presName="sibTrans" presStyleCnt="0"/>
      <dgm:spPr/>
    </dgm:pt>
    <dgm:pt modelId="{3034162B-1220-409B-82B3-B49BDC4B8758}" type="pres">
      <dgm:prSet presAssocID="{27EBF7B2-7F64-4F2F-AB55-33F4DAD8FE92}" presName="node" presStyleLbl="node1" presStyleIdx="2" presStyleCnt="4">
        <dgm:presLayoutVars>
          <dgm:bulletEnabled val="1"/>
        </dgm:presLayoutVars>
      </dgm:prSet>
      <dgm:spPr/>
      <dgm:t>
        <a:bodyPr/>
        <a:lstStyle/>
        <a:p>
          <a:endParaRPr lang="en-US"/>
        </a:p>
      </dgm:t>
    </dgm:pt>
    <dgm:pt modelId="{89523E5D-BF12-4B19-B3A5-9332E39DAEA8}" type="pres">
      <dgm:prSet presAssocID="{41404DB5-6D32-425C-B72C-4C3B99DF0740}" presName="sibTrans" presStyleCnt="0"/>
      <dgm:spPr/>
    </dgm:pt>
    <dgm:pt modelId="{46912C8E-CDCF-4C6C-A83B-72FFA6E1EC53}" type="pres">
      <dgm:prSet presAssocID="{42ED6DC4-5154-4E93-AF64-AEE50769881D}" presName="node" presStyleLbl="node1" presStyleIdx="3" presStyleCnt="4">
        <dgm:presLayoutVars>
          <dgm:bulletEnabled val="1"/>
        </dgm:presLayoutVars>
      </dgm:prSet>
      <dgm:spPr/>
      <dgm:t>
        <a:bodyPr/>
        <a:lstStyle/>
        <a:p>
          <a:endParaRPr lang="en-US"/>
        </a:p>
      </dgm:t>
    </dgm:pt>
  </dgm:ptLst>
  <dgm:cxnLst>
    <dgm:cxn modelId="{B46DEB3B-B7C8-4277-8C5F-6F664F958F37}" type="presOf" srcId="{27EBF7B2-7F64-4F2F-AB55-33F4DAD8FE92}" destId="{3034162B-1220-409B-82B3-B49BDC4B8758}" srcOrd="0" destOrd="0" presId="urn:microsoft.com/office/officeart/2005/8/layout/default"/>
    <dgm:cxn modelId="{41CA538D-DD8B-4FAF-8446-41E8EDCFF1AD}" srcId="{4C44350D-F291-4E4B-8B40-2DBABF6BAC34}" destId="{F56AC086-2AFD-4900-A4AA-F684D1B4710C}" srcOrd="0" destOrd="0" parTransId="{7F18D119-8E8F-4A49-B982-83C038B3CF8B}" sibTransId="{744109AD-1F39-445D-9715-17BF22ED722B}"/>
    <dgm:cxn modelId="{CA3B8975-861B-449D-B8F7-06257860CB4A}" srcId="{4C44350D-F291-4E4B-8B40-2DBABF6BAC34}" destId="{42ED6DC4-5154-4E93-AF64-AEE50769881D}" srcOrd="3" destOrd="0" parTransId="{0B4CDDA4-2BB5-42C1-91A1-10D3FA6D3844}" sibTransId="{AF757450-1343-4CAD-9B2F-1B24F2BC8B1A}"/>
    <dgm:cxn modelId="{F59EEB5D-41D6-43D8-8E23-3FE0888D2AA9}" type="presOf" srcId="{42ED6DC4-5154-4E93-AF64-AEE50769881D}" destId="{46912C8E-CDCF-4C6C-A83B-72FFA6E1EC53}" srcOrd="0" destOrd="0" presId="urn:microsoft.com/office/officeart/2005/8/layout/default"/>
    <dgm:cxn modelId="{917650E1-7F0F-40AD-9F00-F0C85F355F7A}" srcId="{4C44350D-F291-4E4B-8B40-2DBABF6BAC34}" destId="{A967EFFF-4D8C-4F6A-BF51-789CD5C28519}" srcOrd="1" destOrd="0" parTransId="{93ECCFC2-69C8-46A2-90C4-DE0BDAC9D7CD}" sibTransId="{B2863193-98A9-49EE-B912-EA0CF85DAF85}"/>
    <dgm:cxn modelId="{76D5DC2D-5F94-43A9-B5B1-E5A7028D6743}" srcId="{4C44350D-F291-4E4B-8B40-2DBABF6BAC34}" destId="{27EBF7B2-7F64-4F2F-AB55-33F4DAD8FE92}" srcOrd="2" destOrd="0" parTransId="{ABE11171-4CB7-4F40-B2EF-D9A0442CE501}" sibTransId="{41404DB5-6D32-425C-B72C-4C3B99DF0740}"/>
    <dgm:cxn modelId="{316275B3-9ECE-49AF-9CC6-498474A583EF}" type="presOf" srcId="{A967EFFF-4D8C-4F6A-BF51-789CD5C28519}" destId="{D29F5B1D-4F6A-4FFB-8859-A379795E4922}" srcOrd="0" destOrd="0" presId="urn:microsoft.com/office/officeart/2005/8/layout/default"/>
    <dgm:cxn modelId="{2650701A-BD29-47E8-B67C-A24F3C1BB9D0}" type="presOf" srcId="{4C44350D-F291-4E4B-8B40-2DBABF6BAC34}" destId="{4DD67D02-FAE5-4B6F-9E1E-698C044DB546}" srcOrd="0" destOrd="0" presId="urn:microsoft.com/office/officeart/2005/8/layout/default"/>
    <dgm:cxn modelId="{C6C2A6E7-4E5E-49A9-89C7-EF23028228A2}" type="presOf" srcId="{F56AC086-2AFD-4900-A4AA-F684D1B4710C}" destId="{5A06706A-61B7-46B1-92B1-6E0F0C9EEA91}" srcOrd="0" destOrd="0" presId="urn:microsoft.com/office/officeart/2005/8/layout/default"/>
    <dgm:cxn modelId="{99B7FCAD-7197-4B97-8FE6-F43FB5144571}" type="presParOf" srcId="{4DD67D02-FAE5-4B6F-9E1E-698C044DB546}" destId="{5A06706A-61B7-46B1-92B1-6E0F0C9EEA91}" srcOrd="0" destOrd="0" presId="urn:microsoft.com/office/officeart/2005/8/layout/default"/>
    <dgm:cxn modelId="{AF09806F-275B-4713-B103-4453663F3277}" type="presParOf" srcId="{4DD67D02-FAE5-4B6F-9E1E-698C044DB546}" destId="{F265CD06-36E3-4441-A570-80026F2BA145}" srcOrd="1" destOrd="0" presId="urn:microsoft.com/office/officeart/2005/8/layout/default"/>
    <dgm:cxn modelId="{61D7E354-B45E-4C05-80F0-0E9BC7691192}" type="presParOf" srcId="{4DD67D02-FAE5-4B6F-9E1E-698C044DB546}" destId="{D29F5B1D-4F6A-4FFB-8859-A379795E4922}" srcOrd="2" destOrd="0" presId="urn:microsoft.com/office/officeart/2005/8/layout/default"/>
    <dgm:cxn modelId="{0FD18ACF-3792-4AEC-BBA4-E6D160EA3D92}" type="presParOf" srcId="{4DD67D02-FAE5-4B6F-9E1E-698C044DB546}" destId="{6A585F7F-D93C-4808-8F95-3B3A21960A33}" srcOrd="3" destOrd="0" presId="urn:microsoft.com/office/officeart/2005/8/layout/default"/>
    <dgm:cxn modelId="{480DDFB6-8B2A-4503-91ED-426231B6DB71}" type="presParOf" srcId="{4DD67D02-FAE5-4B6F-9E1E-698C044DB546}" destId="{3034162B-1220-409B-82B3-B49BDC4B8758}" srcOrd="4" destOrd="0" presId="urn:microsoft.com/office/officeart/2005/8/layout/default"/>
    <dgm:cxn modelId="{5D0A401E-C157-4296-8D68-8D6F7DE71320}" type="presParOf" srcId="{4DD67D02-FAE5-4B6F-9E1E-698C044DB546}" destId="{89523E5D-BF12-4B19-B3A5-9332E39DAEA8}" srcOrd="5" destOrd="0" presId="urn:microsoft.com/office/officeart/2005/8/layout/default"/>
    <dgm:cxn modelId="{CED6398C-E5B5-47C8-973A-8AFB4004FF1F}" type="presParOf" srcId="{4DD67D02-FAE5-4B6F-9E1E-698C044DB546}" destId="{46912C8E-CDCF-4C6C-A83B-72FFA6E1EC5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D30E15-7255-4ECE-89D2-3415E016D6E8}"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3C1E0A73-70A8-4C82-BD27-491B3FC2D7AD}">
      <dgm:prSet/>
      <dgm:spPr/>
      <dgm:t>
        <a:bodyPr/>
        <a:lstStyle/>
        <a:p>
          <a:r>
            <a:rPr lang="en-GB" dirty="0">
              <a:solidFill>
                <a:schemeClr val="bg2"/>
              </a:solidFill>
              <a:latin typeface="Arial" panose="020B0604020202020204" pitchFamily="34" charset="0"/>
              <a:cs typeface="Arial" panose="020B0604020202020204" pitchFamily="34" charset="0"/>
            </a:rPr>
            <a:t>Communication is key</a:t>
          </a:r>
          <a:endParaRPr lang="en-US" dirty="0">
            <a:solidFill>
              <a:schemeClr val="bg2"/>
            </a:solidFill>
            <a:latin typeface="Arial" panose="020B0604020202020204" pitchFamily="34" charset="0"/>
            <a:cs typeface="Arial" panose="020B0604020202020204" pitchFamily="34" charset="0"/>
          </a:endParaRPr>
        </a:p>
      </dgm:t>
    </dgm:pt>
    <dgm:pt modelId="{1944487B-6BF5-44F4-8201-0ADA9F403EC7}" type="parTrans" cxnId="{3C5B8CE8-8C72-4363-816C-AFC85B1BF6A3}">
      <dgm:prSet/>
      <dgm:spPr/>
      <dgm:t>
        <a:bodyPr/>
        <a:lstStyle/>
        <a:p>
          <a:endParaRPr lang="en-US">
            <a:latin typeface="Arial" panose="020B0604020202020204" pitchFamily="34" charset="0"/>
            <a:cs typeface="Arial" panose="020B0604020202020204" pitchFamily="34" charset="0"/>
          </a:endParaRPr>
        </a:p>
      </dgm:t>
    </dgm:pt>
    <dgm:pt modelId="{C9864B46-C9CB-4337-8411-31958DB0A798}" type="sibTrans" cxnId="{3C5B8CE8-8C72-4363-816C-AFC85B1BF6A3}">
      <dgm:prSet/>
      <dgm:spPr/>
      <dgm:t>
        <a:bodyPr/>
        <a:lstStyle/>
        <a:p>
          <a:endParaRPr lang="en-US">
            <a:latin typeface="Arial" panose="020B0604020202020204" pitchFamily="34" charset="0"/>
            <a:cs typeface="Arial" panose="020B0604020202020204" pitchFamily="34" charset="0"/>
          </a:endParaRPr>
        </a:p>
      </dgm:t>
    </dgm:pt>
    <dgm:pt modelId="{39347EE4-D5BA-4E50-B05F-15BD792A0C01}">
      <dgm:prSet/>
      <dgm:spPr/>
      <dgm:t>
        <a:bodyPr/>
        <a:lstStyle/>
        <a:p>
          <a:r>
            <a:rPr lang="en-GB" dirty="0">
              <a:solidFill>
                <a:schemeClr val="bg2"/>
              </a:solidFill>
              <a:latin typeface="Arial" panose="020B0604020202020204" pitchFamily="34" charset="0"/>
              <a:cs typeface="Arial" panose="020B0604020202020204" pitchFamily="34" charset="0"/>
            </a:rPr>
            <a:t>Reconnect with your sensuality</a:t>
          </a:r>
          <a:endParaRPr lang="en-US" dirty="0">
            <a:solidFill>
              <a:schemeClr val="bg2"/>
            </a:solidFill>
            <a:latin typeface="Arial" panose="020B0604020202020204" pitchFamily="34" charset="0"/>
            <a:cs typeface="Arial" panose="020B0604020202020204" pitchFamily="34" charset="0"/>
          </a:endParaRPr>
        </a:p>
      </dgm:t>
    </dgm:pt>
    <dgm:pt modelId="{E82D977E-EAF6-4A4D-9C76-385735E8B044}" type="parTrans" cxnId="{3CBA1239-785C-4F94-8364-946BF33145FB}">
      <dgm:prSet/>
      <dgm:spPr/>
      <dgm:t>
        <a:bodyPr/>
        <a:lstStyle/>
        <a:p>
          <a:endParaRPr lang="en-US">
            <a:latin typeface="Arial" panose="020B0604020202020204" pitchFamily="34" charset="0"/>
            <a:cs typeface="Arial" panose="020B0604020202020204" pitchFamily="34" charset="0"/>
          </a:endParaRPr>
        </a:p>
      </dgm:t>
    </dgm:pt>
    <dgm:pt modelId="{2D8F5197-E4DC-42AD-BF00-57B5ACF1E037}" type="sibTrans" cxnId="{3CBA1239-785C-4F94-8364-946BF33145FB}">
      <dgm:prSet/>
      <dgm:spPr/>
      <dgm:t>
        <a:bodyPr/>
        <a:lstStyle/>
        <a:p>
          <a:endParaRPr lang="en-US">
            <a:latin typeface="Arial" panose="020B0604020202020204" pitchFamily="34" charset="0"/>
            <a:cs typeface="Arial" panose="020B0604020202020204" pitchFamily="34" charset="0"/>
          </a:endParaRPr>
        </a:p>
      </dgm:t>
    </dgm:pt>
    <dgm:pt modelId="{45EC5428-AC0F-4381-A687-5BC46BF3F1D6}">
      <dgm:prSet/>
      <dgm:spPr/>
      <dgm:t>
        <a:bodyPr/>
        <a:lstStyle/>
        <a:p>
          <a:r>
            <a:rPr lang="en-GB" dirty="0">
              <a:solidFill>
                <a:schemeClr val="bg2"/>
              </a:solidFill>
              <a:latin typeface="Arial" panose="020B0604020202020204" pitchFamily="34" charset="0"/>
              <a:cs typeface="Arial" panose="020B0604020202020204" pitchFamily="34" charset="0"/>
            </a:rPr>
            <a:t>Recognise what works for you</a:t>
          </a:r>
          <a:endParaRPr lang="en-US" dirty="0">
            <a:solidFill>
              <a:schemeClr val="bg2"/>
            </a:solidFill>
            <a:latin typeface="Arial" panose="020B0604020202020204" pitchFamily="34" charset="0"/>
            <a:cs typeface="Arial" panose="020B0604020202020204" pitchFamily="34" charset="0"/>
          </a:endParaRPr>
        </a:p>
      </dgm:t>
    </dgm:pt>
    <dgm:pt modelId="{D4B7627B-D38E-4F36-8185-A6E30BD5CE79}" type="parTrans" cxnId="{4BA8BB38-9311-4E1D-BBB8-62340F015AA4}">
      <dgm:prSet/>
      <dgm:spPr/>
      <dgm:t>
        <a:bodyPr/>
        <a:lstStyle/>
        <a:p>
          <a:endParaRPr lang="en-US">
            <a:latin typeface="Arial" panose="020B0604020202020204" pitchFamily="34" charset="0"/>
            <a:cs typeface="Arial" panose="020B0604020202020204" pitchFamily="34" charset="0"/>
          </a:endParaRPr>
        </a:p>
      </dgm:t>
    </dgm:pt>
    <dgm:pt modelId="{1B4A983D-4C5E-4731-A0B7-B35E92A08018}" type="sibTrans" cxnId="{4BA8BB38-9311-4E1D-BBB8-62340F015AA4}">
      <dgm:prSet/>
      <dgm:spPr/>
      <dgm:t>
        <a:bodyPr/>
        <a:lstStyle/>
        <a:p>
          <a:endParaRPr lang="en-US">
            <a:latin typeface="Arial" panose="020B0604020202020204" pitchFamily="34" charset="0"/>
            <a:cs typeface="Arial" panose="020B0604020202020204" pitchFamily="34" charset="0"/>
          </a:endParaRPr>
        </a:p>
      </dgm:t>
    </dgm:pt>
    <dgm:pt modelId="{30C22C84-0B68-4AA3-B128-66080A9D6453}">
      <dgm:prSet/>
      <dgm:spPr/>
      <dgm:t>
        <a:bodyPr/>
        <a:lstStyle/>
        <a:p>
          <a:r>
            <a:rPr lang="en-GB" dirty="0">
              <a:solidFill>
                <a:schemeClr val="bg2"/>
              </a:solidFill>
              <a:latin typeface="Arial" panose="020B0604020202020204" pitchFamily="34" charset="0"/>
              <a:cs typeface="Arial" panose="020B0604020202020204" pitchFamily="34" charset="0"/>
            </a:rPr>
            <a:t>Address issues of anxiety, stress and low mood</a:t>
          </a:r>
          <a:endParaRPr lang="en-US" dirty="0">
            <a:solidFill>
              <a:schemeClr val="bg2"/>
            </a:solidFill>
            <a:latin typeface="Arial" panose="020B0604020202020204" pitchFamily="34" charset="0"/>
            <a:cs typeface="Arial" panose="020B0604020202020204" pitchFamily="34" charset="0"/>
          </a:endParaRPr>
        </a:p>
      </dgm:t>
    </dgm:pt>
    <dgm:pt modelId="{62F8B972-23F0-4045-9F72-88CC6B1705E2}" type="parTrans" cxnId="{E6189DF7-F043-4757-A0D9-F33D8FCCCFE5}">
      <dgm:prSet/>
      <dgm:spPr/>
      <dgm:t>
        <a:bodyPr/>
        <a:lstStyle/>
        <a:p>
          <a:endParaRPr lang="en-US">
            <a:latin typeface="Arial" panose="020B0604020202020204" pitchFamily="34" charset="0"/>
            <a:cs typeface="Arial" panose="020B0604020202020204" pitchFamily="34" charset="0"/>
          </a:endParaRPr>
        </a:p>
      </dgm:t>
    </dgm:pt>
    <dgm:pt modelId="{25C24C2E-4F51-4479-836C-FCAEF28219D7}" type="sibTrans" cxnId="{E6189DF7-F043-4757-A0D9-F33D8FCCCFE5}">
      <dgm:prSet/>
      <dgm:spPr/>
      <dgm:t>
        <a:bodyPr/>
        <a:lstStyle/>
        <a:p>
          <a:endParaRPr lang="en-US">
            <a:latin typeface="Arial" panose="020B0604020202020204" pitchFamily="34" charset="0"/>
            <a:cs typeface="Arial" panose="020B0604020202020204" pitchFamily="34" charset="0"/>
          </a:endParaRPr>
        </a:p>
      </dgm:t>
    </dgm:pt>
    <dgm:pt modelId="{A18BFB21-9B88-47EE-821A-2A7500B5CD68}">
      <dgm:prSet custT="1"/>
      <dgm:spPr/>
      <dgm:t>
        <a:bodyPr/>
        <a:lstStyle/>
        <a:p>
          <a:r>
            <a:rPr lang="en-GB" sz="1500" dirty="0">
              <a:solidFill>
                <a:schemeClr val="bg2"/>
              </a:solidFill>
              <a:latin typeface="Arial" panose="020B0604020202020204" pitchFamily="34" charset="0"/>
              <a:cs typeface="Arial" panose="020B0604020202020204" pitchFamily="34" charset="0"/>
            </a:rPr>
            <a:t>Seeking support is part of your recovery counselling, Relate NI, Regional psychosexual clinic  </a:t>
          </a:r>
          <a:endParaRPr lang="en-US" sz="1500" dirty="0">
            <a:solidFill>
              <a:schemeClr val="bg2"/>
            </a:solidFill>
            <a:latin typeface="Arial" panose="020B0604020202020204" pitchFamily="34" charset="0"/>
            <a:cs typeface="Arial" panose="020B0604020202020204" pitchFamily="34" charset="0"/>
          </a:endParaRPr>
        </a:p>
      </dgm:t>
    </dgm:pt>
    <dgm:pt modelId="{027EA34C-0A7B-4F5E-BD11-7C596ABF7F1B}" type="parTrans" cxnId="{8F911AB4-3017-4133-83FA-4B99A565A56F}">
      <dgm:prSet/>
      <dgm:spPr/>
      <dgm:t>
        <a:bodyPr/>
        <a:lstStyle/>
        <a:p>
          <a:endParaRPr lang="en-US">
            <a:latin typeface="Arial" panose="020B0604020202020204" pitchFamily="34" charset="0"/>
            <a:cs typeface="Arial" panose="020B0604020202020204" pitchFamily="34" charset="0"/>
          </a:endParaRPr>
        </a:p>
      </dgm:t>
    </dgm:pt>
    <dgm:pt modelId="{4CDBC252-9E62-43D6-A662-2ABA5A936AC5}" type="sibTrans" cxnId="{8F911AB4-3017-4133-83FA-4B99A565A56F}">
      <dgm:prSet/>
      <dgm:spPr/>
      <dgm:t>
        <a:bodyPr/>
        <a:lstStyle/>
        <a:p>
          <a:endParaRPr lang="en-US">
            <a:latin typeface="Arial" panose="020B0604020202020204" pitchFamily="34" charset="0"/>
            <a:cs typeface="Arial" panose="020B0604020202020204" pitchFamily="34" charset="0"/>
          </a:endParaRPr>
        </a:p>
      </dgm:t>
    </dgm:pt>
    <dgm:pt modelId="{798C66E2-B3A8-4884-A1B5-5E6E2DDEE184}">
      <dgm:prSet/>
      <dgm:spPr/>
      <dgm:t>
        <a:bodyPr/>
        <a:lstStyle/>
        <a:p>
          <a:r>
            <a:rPr lang="en-GB" dirty="0">
              <a:solidFill>
                <a:schemeClr val="bg2"/>
              </a:solidFill>
              <a:latin typeface="Arial" panose="020B0604020202020204" pitchFamily="34" charset="0"/>
              <a:cs typeface="Arial" panose="020B0604020202020204" pitchFamily="34" charset="0"/>
            </a:rPr>
            <a:t>Use techniques to manage menopausal symptoms</a:t>
          </a:r>
          <a:endParaRPr lang="en-US" dirty="0">
            <a:solidFill>
              <a:schemeClr val="bg2"/>
            </a:solidFill>
            <a:latin typeface="Arial" panose="020B0604020202020204" pitchFamily="34" charset="0"/>
            <a:cs typeface="Arial" panose="020B0604020202020204" pitchFamily="34" charset="0"/>
          </a:endParaRPr>
        </a:p>
      </dgm:t>
    </dgm:pt>
    <dgm:pt modelId="{D1ADE4F5-149C-491F-9581-CC81E6B72428}" type="parTrans" cxnId="{C45CA436-DACB-4970-B779-9E87FBCDDA4A}">
      <dgm:prSet/>
      <dgm:spPr/>
      <dgm:t>
        <a:bodyPr/>
        <a:lstStyle/>
        <a:p>
          <a:endParaRPr lang="en-US">
            <a:latin typeface="Arial" panose="020B0604020202020204" pitchFamily="34" charset="0"/>
            <a:cs typeface="Arial" panose="020B0604020202020204" pitchFamily="34" charset="0"/>
          </a:endParaRPr>
        </a:p>
      </dgm:t>
    </dgm:pt>
    <dgm:pt modelId="{63B5FA39-36DC-416F-A1B4-3F50606F33E6}" type="sibTrans" cxnId="{C45CA436-DACB-4970-B779-9E87FBCDDA4A}">
      <dgm:prSet/>
      <dgm:spPr/>
      <dgm:t>
        <a:bodyPr/>
        <a:lstStyle/>
        <a:p>
          <a:endParaRPr lang="en-US">
            <a:latin typeface="Arial" panose="020B0604020202020204" pitchFamily="34" charset="0"/>
            <a:cs typeface="Arial" panose="020B0604020202020204" pitchFamily="34" charset="0"/>
          </a:endParaRPr>
        </a:p>
      </dgm:t>
    </dgm:pt>
    <dgm:pt modelId="{A0C2B7ED-BA7D-4A42-8403-38BB0B35A460}" type="pres">
      <dgm:prSet presAssocID="{2DD30E15-7255-4ECE-89D2-3415E016D6E8}" presName="root" presStyleCnt="0">
        <dgm:presLayoutVars>
          <dgm:dir/>
          <dgm:resizeHandles val="exact"/>
        </dgm:presLayoutVars>
      </dgm:prSet>
      <dgm:spPr/>
      <dgm:t>
        <a:bodyPr/>
        <a:lstStyle/>
        <a:p>
          <a:endParaRPr lang="en-US"/>
        </a:p>
      </dgm:t>
    </dgm:pt>
    <dgm:pt modelId="{3E6320F9-908F-4BA5-8D5C-7D08CBF3FFA1}" type="pres">
      <dgm:prSet presAssocID="{3C1E0A73-70A8-4C82-BD27-491B3FC2D7AD}" presName="compNode" presStyleCnt="0"/>
      <dgm:spPr/>
    </dgm:pt>
    <dgm:pt modelId="{C4C3EDBB-B889-42EE-A801-D5CA206381D6}" type="pres">
      <dgm:prSet presAssocID="{3C1E0A73-70A8-4C82-BD27-491B3FC2D7AD}" presName="bgRect" presStyleLbl="bgShp" presStyleIdx="0" presStyleCnt="6"/>
      <dgm:spPr/>
    </dgm:pt>
    <dgm:pt modelId="{FC9B2F25-1190-4CD5-9146-DA592E495C74}" type="pres">
      <dgm:prSet presAssocID="{3C1E0A73-70A8-4C82-BD27-491B3FC2D7AD}"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18E0927D-B643-4A50-9433-D7A9EEEADB79}" type="pres">
      <dgm:prSet presAssocID="{3C1E0A73-70A8-4C82-BD27-491B3FC2D7AD}" presName="spaceRect" presStyleCnt="0"/>
      <dgm:spPr/>
    </dgm:pt>
    <dgm:pt modelId="{277085AE-542F-42EB-83B9-38135B6D3644}" type="pres">
      <dgm:prSet presAssocID="{3C1E0A73-70A8-4C82-BD27-491B3FC2D7AD}" presName="parTx" presStyleLbl="revTx" presStyleIdx="0" presStyleCnt="6">
        <dgm:presLayoutVars>
          <dgm:chMax val="0"/>
          <dgm:chPref val="0"/>
        </dgm:presLayoutVars>
      </dgm:prSet>
      <dgm:spPr/>
      <dgm:t>
        <a:bodyPr/>
        <a:lstStyle/>
        <a:p>
          <a:endParaRPr lang="en-US"/>
        </a:p>
      </dgm:t>
    </dgm:pt>
    <dgm:pt modelId="{732E1D35-087F-4F86-9140-A220A5A07D5D}" type="pres">
      <dgm:prSet presAssocID="{C9864B46-C9CB-4337-8411-31958DB0A798}" presName="sibTrans" presStyleCnt="0"/>
      <dgm:spPr/>
    </dgm:pt>
    <dgm:pt modelId="{E93B2E64-2BBA-4191-B971-A066A44645FD}" type="pres">
      <dgm:prSet presAssocID="{39347EE4-D5BA-4E50-B05F-15BD792A0C01}" presName="compNode" presStyleCnt="0"/>
      <dgm:spPr/>
    </dgm:pt>
    <dgm:pt modelId="{9EF3F223-8C54-4346-9761-CE7C415EA6CC}" type="pres">
      <dgm:prSet presAssocID="{39347EE4-D5BA-4E50-B05F-15BD792A0C01}" presName="bgRect" presStyleLbl="bgShp" presStyleIdx="1" presStyleCnt="6"/>
      <dgm:spPr/>
    </dgm:pt>
    <dgm:pt modelId="{8D330C2D-17D0-400C-A446-FFFBAE40958E}" type="pres">
      <dgm:prSet presAssocID="{39347EE4-D5BA-4E50-B05F-15BD792A0C01}"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rt"/>
        </a:ext>
      </dgm:extLst>
    </dgm:pt>
    <dgm:pt modelId="{90BF1FF1-C2B7-4DAD-8BC5-2B5E1A4A629F}" type="pres">
      <dgm:prSet presAssocID="{39347EE4-D5BA-4E50-B05F-15BD792A0C01}" presName="spaceRect" presStyleCnt="0"/>
      <dgm:spPr/>
    </dgm:pt>
    <dgm:pt modelId="{2F3ED5BD-0DB9-4C06-A271-A0CC75D85747}" type="pres">
      <dgm:prSet presAssocID="{39347EE4-D5BA-4E50-B05F-15BD792A0C01}" presName="parTx" presStyleLbl="revTx" presStyleIdx="1" presStyleCnt="6">
        <dgm:presLayoutVars>
          <dgm:chMax val="0"/>
          <dgm:chPref val="0"/>
        </dgm:presLayoutVars>
      </dgm:prSet>
      <dgm:spPr/>
      <dgm:t>
        <a:bodyPr/>
        <a:lstStyle/>
        <a:p>
          <a:endParaRPr lang="en-US"/>
        </a:p>
      </dgm:t>
    </dgm:pt>
    <dgm:pt modelId="{D1726152-869D-4749-9A7C-492B2AFFB79B}" type="pres">
      <dgm:prSet presAssocID="{2D8F5197-E4DC-42AD-BF00-57B5ACF1E037}" presName="sibTrans" presStyleCnt="0"/>
      <dgm:spPr/>
    </dgm:pt>
    <dgm:pt modelId="{F3B709E7-AAA1-4160-AC88-F0F5F38D95BF}" type="pres">
      <dgm:prSet presAssocID="{45EC5428-AC0F-4381-A687-5BC46BF3F1D6}" presName="compNode" presStyleCnt="0"/>
      <dgm:spPr/>
    </dgm:pt>
    <dgm:pt modelId="{1619E401-C332-416A-BC38-762BDC6FDAF0}" type="pres">
      <dgm:prSet presAssocID="{45EC5428-AC0F-4381-A687-5BC46BF3F1D6}" presName="bgRect" presStyleLbl="bgShp" presStyleIdx="2" presStyleCnt="6"/>
      <dgm:spPr/>
    </dgm:pt>
    <dgm:pt modelId="{8D64796E-93BF-42B1-96A5-7CEDF32E30F8}" type="pres">
      <dgm:prSet presAssocID="{45EC5428-AC0F-4381-A687-5BC46BF3F1D6}"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6924073F-D46C-45C7-94D0-BE72B50F5FF4}" type="pres">
      <dgm:prSet presAssocID="{45EC5428-AC0F-4381-A687-5BC46BF3F1D6}" presName="spaceRect" presStyleCnt="0"/>
      <dgm:spPr/>
    </dgm:pt>
    <dgm:pt modelId="{5FC87CDB-014E-4328-9916-E1108736D4DA}" type="pres">
      <dgm:prSet presAssocID="{45EC5428-AC0F-4381-A687-5BC46BF3F1D6}" presName="parTx" presStyleLbl="revTx" presStyleIdx="2" presStyleCnt="6">
        <dgm:presLayoutVars>
          <dgm:chMax val="0"/>
          <dgm:chPref val="0"/>
        </dgm:presLayoutVars>
      </dgm:prSet>
      <dgm:spPr/>
      <dgm:t>
        <a:bodyPr/>
        <a:lstStyle/>
        <a:p>
          <a:endParaRPr lang="en-US"/>
        </a:p>
      </dgm:t>
    </dgm:pt>
    <dgm:pt modelId="{1EC5794F-DB00-459E-B0FA-F8C59930F778}" type="pres">
      <dgm:prSet presAssocID="{1B4A983D-4C5E-4731-A0B7-B35E92A08018}" presName="sibTrans" presStyleCnt="0"/>
      <dgm:spPr/>
    </dgm:pt>
    <dgm:pt modelId="{E015E0DB-7F83-4B54-9AED-566041CBFE07}" type="pres">
      <dgm:prSet presAssocID="{30C22C84-0B68-4AA3-B128-66080A9D6453}" presName="compNode" presStyleCnt="0"/>
      <dgm:spPr/>
    </dgm:pt>
    <dgm:pt modelId="{F7E64E0D-1205-474B-AF8B-011BD3CB745D}" type="pres">
      <dgm:prSet presAssocID="{30C22C84-0B68-4AA3-B128-66080A9D6453}" presName="bgRect" presStyleLbl="bgShp" presStyleIdx="3" presStyleCnt="6" custLinFactNeighborX="154" custLinFactNeighborY="19081"/>
      <dgm:spPr/>
    </dgm:pt>
    <dgm:pt modelId="{726593CC-BED5-479F-9794-73AA6FCBCFD2}" type="pres">
      <dgm:prSet presAssocID="{30C22C84-0B68-4AA3-B128-66080A9D6453}"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Worried Face with No Fill"/>
        </a:ext>
      </dgm:extLst>
    </dgm:pt>
    <dgm:pt modelId="{AEA21470-7733-4A73-8D9F-4164A6B88FAF}" type="pres">
      <dgm:prSet presAssocID="{30C22C84-0B68-4AA3-B128-66080A9D6453}" presName="spaceRect" presStyleCnt="0"/>
      <dgm:spPr/>
    </dgm:pt>
    <dgm:pt modelId="{93F75E40-AF73-4D71-A683-5DDCD5416701}" type="pres">
      <dgm:prSet presAssocID="{30C22C84-0B68-4AA3-B128-66080A9D6453}" presName="parTx" presStyleLbl="revTx" presStyleIdx="3" presStyleCnt="6">
        <dgm:presLayoutVars>
          <dgm:chMax val="0"/>
          <dgm:chPref val="0"/>
        </dgm:presLayoutVars>
      </dgm:prSet>
      <dgm:spPr/>
      <dgm:t>
        <a:bodyPr/>
        <a:lstStyle/>
        <a:p>
          <a:endParaRPr lang="en-US"/>
        </a:p>
      </dgm:t>
    </dgm:pt>
    <dgm:pt modelId="{1C05B0B6-C444-4B2A-9CE8-F4E729566AED}" type="pres">
      <dgm:prSet presAssocID="{25C24C2E-4F51-4479-836C-FCAEF28219D7}" presName="sibTrans" presStyleCnt="0"/>
      <dgm:spPr/>
    </dgm:pt>
    <dgm:pt modelId="{C2AA4AAD-41FB-4FEA-8D37-923965530AB1}" type="pres">
      <dgm:prSet presAssocID="{A18BFB21-9B88-47EE-821A-2A7500B5CD68}" presName="compNode" presStyleCnt="0"/>
      <dgm:spPr/>
    </dgm:pt>
    <dgm:pt modelId="{98EFB37B-8BE5-4B46-AE65-A0D15F38496C}" type="pres">
      <dgm:prSet presAssocID="{A18BFB21-9B88-47EE-821A-2A7500B5CD68}" presName="bgRect" presStyleLbl="bgShp" presStyleIdx="4" presStyleCnt="6" custScaleY="80817"/>
      <dgm:spPr/>
    </dgm:pt>
    <dgm:pt modelId="{47F812CD-AAAD-4DFB-B2F9-6B5FF085F780}" type="pres">
      <dgm:prSet presAssocID="{A18BFB21-9B88-47EE-821A-2A7500B5CD6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99D9AD5C-C6FE-415B-9AE2-A37DD0B89178}" type="pres">
      <dgm:prSet presAssocID="{A18BFB21-9B88-47EE-821A-2A7500B5CD68}" presName="spaceRect" presStyleCnt="0"/>
      <dgm:spPr/>
    </dgm:pt>
    <dgm:pt modelId="{FFAC0B53-E7EC-495A-A899-AD5F25DFCFDD}" type="pres">
      <dgm:prSet presAssocID="{A18BFB21-9B88-47EE-821A-2A7500B5CD68}" presName="parTx" presStyleLbl="revTx" presStyleIdx="4" presStyleCnt="6">
        <dgm:presLayoutVars>
          <dgm:chMax val="0"/>
          <dgm:chPref val="0"/>
        </dgm:presLayoutVars>
      </dgm:prSet>
      <dgm:spPr/>
      <dgm:t>
        <a:bodyPr/>
        <a:lstStyle/>
        <a:p>
          <a:endParaRPr lang="en-US"/>
        </a:p>
      </dgm:t>
    </dgm:pt>
    <dgm:pt modelId="{2D1715D1-1241-4A3A-8458-0F6199291A39}" type="pres">
      <dgm:prSet presAssocID="{4CDBC252-9E62-43D6-A662-2ABA5A936AC5}" presName="sibTrans" presStyleCnt="0"/>
      <dgm:spPr/>
    </dgm:pt>
    <dgm:pt modelId="{3D092CB0-5185-4607-BAE1-EB164024BE55}" type="pres">
      <dgm:prSet presAssocID="{798C66E2-B3A8-4884-A1B5-5E6E2DDEE184}" presName="compNode" presStyleCnt="0"/>
      <dgm:spPr/>
    </dgm:pt>
    <dgm:pt modelId="{98FD4618-3E22-42FC-A00E-1F17FECDB403}" type="pres">
      <dgm:prSet presAssocID="{798C66E2-B3A8-4884-A1B5-5E6E2DDEE184}" presName="bgRect" presStyleLbl="bgShp" presStyleIdx="5" presStyleCnt="6"/>
      <dgm:spPr/>
    </dgm:pt>
    <dgm:pt modelId="{55918AD9-DD3B-48E5-A835-B9C32C3A17E1}" type="pres">
      <dgm:prSet presAssocID="{798C66E2-B3A8-4884-A1B5-5E6E2DDEE184}"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C23F8734-C36C-41A1-A5CC-F8DC789FB4B9}" type="pres">
      <dgm:prSet presAssocID="{798C66E2-B3A8-4884-A1B5-5E6E2DDEE184}" presName="spaceRect" presStyleCnt="0"/>
      <dgm:spPr/>
    </dgm:pt>
    <dgm:pt modelId="{24CFFEEC-4AE5-4BFC-981C-7F5E15D2D91C}" type="pres">
      <dgm:prSet presAssocID="{798C66E2-B3A8-4884-A1B5-5E6E2DDEE184}" presName="parTx" presStyleLbl="revTx" presStyleIdx="5" presStyleCnt="6" custScaleY="95681">
        <dgm:presLayoutVars>
          <dgm:chMax val="0"/>
          <dgm:chPref val="0"/>
        </dgm:presLayoutVars>
      </dgm:prSet>
      <dgm:spPr/>
      <dgm:t>
        <a:bodyPr/>
        <a:lstStyle/>
        <a:p>
          <a:endParaRPr lang="en-US"/>
        </a:p>
      </dgm:t>
    </dgm:pt>
  </dgm:ptLst>
  <dgm:cxnLst>
    <dgm:cxn modelId="{C45CA436-DACB-4970-B779-9E87FBCDDA4A}" srcId="{2DD30E15-7255-4ECE-89D2-3415E016D6E8}" destId="{798C66E2-B3A8-4884-A1B5-5E6E2DDEE184}" srcOrd="5" destOrd="0" parTransId="{D1ADE4F5-149C-491F-9581-CC81E6B72428}" sibTransId="{63B5FA39-36DC-416F-A1B4-3F50606F33E6}"/>
    <dgm:cxn modelId="{8F911AB4-3017-4133-83FA-4B99A565A56F}" srcId="{2DD30E15-7255-4ECE-89D2-3415E016D6E8}" destId="{A18BFB21-9B88-47EE-821A-2A7500B5CD68}" srcOrd="4" destOrd="0" parTransId="{027EA34C-0A7B-4F5E-BD11-7C596ABF7F1B}" sibTransId="{4CDBC252-9E62-43D6-A662-2ABA5A936AC5}"/>
    <dgm:cxn modelId="{40ABDC2D-A843-4639-9D2D-BB9741B3E7B2}" type="presOf" srcId="{798C66E2-B3A8-4884-A1B5-5E6E2DDEE184}" destId="{24CFFEEC-4AE5-4BFC-981C-7F5E15D2D91C}" srcOrd="0" destOrd="0" presId="urn:microsoft.com/office/officeart/2018/2/layout/IconVerticalSolidList"/>
    <dgm:cxn modelId="{54B8218F-7CCC-4343-9562-AF3673F1C0D2}" type="presOf" srcId="{30C22C84-0B68-4AA3-B128-66080A9D6453}" destId="{93F75E40-AF73-4D71-A683-5DDCD5416701}" srcOrd="0" destOrd="0" presId="urn:microsoft.com/office/officeart/2018/2/layout/IconVerticalSolidList"/>
    <dgm:cxn modelId="{4BA8BB38-9311-4E1D-BBB8-62340F015AA4}" srcId="{2DD30E15-7255-4ECE-89D2-3415E016D6E8}" destId="{45EC5428-AC0F-4381-A687-5BC46BF3F1D6}" srcOrd="2" destOrd="0" parTransId="{D4B7627B-D38E-4F36-8185-A6E30BD5CE79}" sibTransId="{1B4A983D-4C5E-4731-A0B7-B35E92A08018}"/>
    <dgm:cxn modelId="{77A19C42-0574-42D9-916B-A3AC02F51FBD}" type="presOf" srcId="{39347EE4-D5BA-4E50-B05F-15BD792A0C01}" destId="{2F3ED5BD-0DB9-4C06-A271-A0CC75D85747}" srcOrd="0" destOrd="0" presId="urn:microsoft.com/office/officeart/2018/2/layout/IconVerticalSolidList"/>
    <dgm:cxn modelId="{6EFB7009-CFD2-43A7-B29F-C362983F4173}" type="presOf" srcId="{45EC5428-AC0F-4381-A687-5BC46BF3F1D6}" destId="{5FC87CDB-014E-4328-9916-E1108736D4DA}" srcOrd="0" destOrd="0" presId="urn:microsoft.com/office/officeart/2018/2/layout/IconVerticalSolidList"/>
    <dgm:cxn modelId="{E6189DF7-F043-4757-A0D9-F33D8FCCCFE5}" srcId="{2DD30E15-7255-4ECE-89D2-3415E016D6E8}" destId="{30C22C84-0B68-4AA3-B128-66080A9D6453}" srcOrd="3" destOrd="0" parTransId="{62F8B972-23F0-4045-9F72-88CC6B1705E2}" sibTransId="{25C24C2E-4F51-4479-836C-FCAEF28219D7}"/>
    <dgm:cxn modelId="{3CBA1239-785C-4F94-8364-946BF33145FB}" srcId="{2DD30E15-7255-4ECE-89D2-3415E016D6E8}" destId="{39347EE4-D5BA-4E50-B05F-15BD792A0C01}" srcOrd="1" destOrd="0" parTransId="{E82D977E-EAF6-4A4D-9C76-385735E8B044}" sibTransId="{2D8F5197-E4DC-42AD-BF00-57B5ACF1E037}"/>
    <dgm:cxn modelId="{88A9B419-BFDE-4F4B-BA0E-C80BE6BE91BF}" type="presOf" srcId="{A18BFB21-9B88-47EE-821A-2A7500B5CD68}" destId="{FFAC0B53-E7EC-495A-A899-AD5F25DFCFDD}" srcOrd="0" destOrd="0" presId="urn:microsoft.com/office/officeart/2018/2/layout/IconVerticalSolidList"/>
    <dgm:cxn modelId="{1C875B8F-C55D-4779-A42F-8C5BD6A65270}" type="presOf" srcId="{2DD30E15-7255-4ECE-89D2-3415E016D6E8}" destId="{A0C2B7ED-BA7D-4A42-8403-38BB0B35A460}" srcOrd="0" destOrd="0" presId="urn:microsoft.com/office/officeart/2018/2/layout/IconVerticalSolidList"/>
    <dgm:cxn modelId="{3C5B8CE8-8C72-4363-816C-AFC85B1BF6A3}" srcId="{2DD30E15-7255-4ECE-89D2-3415E016D6E8}" destId="{3C1E0A73-70A8-4C82-BD27-491B3FC2D7AD}" srcOrd="0" destOrd="0" parTransId="{1944487B-6BF5-44F4-8201-0ADA9F403EC7}" sibTransId="{C9864B46-C9CB-4337-8411-31958DB0A798}"/>
    <dgm:cxn modelId="{42649A28-F0D1-4CD9-BE83-89C27FF2B1ED}" type="presOf" srcId="{3C1E0A73-70A8-4C82-BD27-491B3FC2D7AD}" destId="{277085AE-542F-42EB-83B9-38135B6D3644}" srcOrd="0" destOrd="0" presId="urn:microsoft.com/office/officeart/2018/2/layout/IconVerticalSolidList"/>
    <dgm:cxn modelId="{A5C92A83-C059-4B09-BBFC-8CE7A3A9A5F2}" type="presParOf" srcId="{A0C2B7ED-BA7D-4A42-8403-38BB0B35A460}" destId="{3E6320F9-908F-4BA5-8D5C-7D08CBF3FFA1}" srcOrd="0" destOrd="0" presId="urn:microsoft.com/office/officeart/2018/2/layout/IconVerticalSolidList"/>
    <dgm:cxn modelId="{5DA1418C-240D-4013-87F1-EA5E4858E9D5}" type="presParOf" srcId="{3E6320F9-908F-4BA5-8D5C-7D08CBF3FFA1}" destId="{C4C3EDBB-B889-42EE-A801-D5CA206381D6}" srcOrd="0" destOrd="0" presId="urn:microsoft.com/office/officeart/2018/2/layout/IconVerticalSolidList"/>
    <dgm:cxn modelId="{BEDA54B9-D9F7-4D6D-AC05-E9E4A7A2C20F}" type="presParOf" srcId="{3E6320F9-908F-4BA5-8D5C-7D08CBF3FFA1}" destId="{FC9B2F25-1190-4CD5-9146-DA592E495C74}" srcOrd="1" destOrd="0" presId="urn:microsoft.com/office/officeart/2018/2/layout/IconVerticalSolidList"/>
    <dgm:cxn modelId="{80CA476B-73E7-4CEA-A7F6-E7593510D548}" type="presParOf" srcId="{3E6320F9-908F-4BA5-8D5C-7D08CBF3FFA1}" destId="{18E0927D-B643-4A50-9433-D7A9EEEADB79}" srcOrd="2" destOrd="0" presId="urn:microsoft.com/office/officeart/2018/2/layout/IconVerticalSolidList"/>
    <dgm:cxn modelId="{AFAD4271-92AE-4476-98B0-9848BB02CCFB}" type="presParOf" srcId="{3E6320F9-908F-4BA5-8D5C-7D08CBF3FFA1}" destId="{277085AE-542F-42EB-83B9-38135B6D3644}" srcOrd="3" destOrd="0" presId="urn:microsoft.com/office/officeart/2018/2/layout/IconVerticalSolidList"/>
    <dgm:cxn modelId="{288AA8EF-2DFA-4545-A792-0FFDC6D25B77}" type="presParOf" srcId="{A0C2B7ED-BA7D-4A42-8403-38BB0B35A460}" destId="{732E1D35-087F-4F86-9140-A220A5A07D5D}" srcOrd="1" destOrd="0" presId="urn:microsoft.com/office/officeart/2018/2/layout/IconVerticalSolidList"/>
    <dgm:cxn modelId="{E53FA1F7-3981-4063-A1F0-44F1705156BB}" type="presParOf" srcId="{A0C2B7ED-BA7D-4A42-8403-38BB0B35A460}" destId="{E93B2E64-2BBA-4191-B971-A066A44645FD}" srcOrd="2" destOrd="0" presId="urn:microsoft.com/office/officeart/2018/2/layout/IconVerticalSolidList"/>
    <dgm:cxn modelId="{AAA2EB4E-11FB-4D6A-9E96-2C8923D91D05}" type="presParOf" srcId="{E93B2E64-2BBA-4191-B971-A066A44645FD}" destId="{9EF3F223-8C54-4346-9761-CE7C415EA6CC}" srcOrd="0" destOrd="0" presId="urn:microsoft.com/office/officeart/2018/2/layout/IconVerticalSolidList"/>
    <dgm:cxn modelId="{D0EDD7AE-F038-46D5-91DF-E25779ECB2FB}" type="presParOf" srcId="{E93B2E64-2BBA-4191-B971-A066A44645FD}" destId="{8D330C2D-17D0-400C-A446-FFFBAE40958E}" srcOrd="1" destOrd="0" presId="urn:microsoft.com/office/officeart/2018/2/layout/IconVerticalSolidList"/>
    <dgm:cxn modelId="{72FF9265-BCE3-4F24-83CB-3329EA82DE41}" type="presParOf" srcId="{E93B2E64-2BBA-4191-B971-A066A44645FD}" destId="{90BF1FF1-C2B7-4DAD-8BC5-2B5E1A4A629F}" srcOrd="2" destOrd="0" presId="urn:microsoft.com/office/officeart/2018/2/layout/IconVerticalSolidList"/>
    <dgm:cxn modelId="{4151B47C-414D-4202-BE5C-5B5E09A134FB}" type="presParOf" srcId="{E93B2E64-2BBA-4191-B971-A066A44645FD}" destId="{2F3ED5BD-0DB9-4C06-A271-A0CC75D85747}" srcOrd="3" destOrd="0" presId="urn:microsoft.com/office/officeart/2018/2/layout/IconVerticalSolidList"/>
    <dgm:cxn modelId="{7F2DAA97-3BD0-46ED-AF5A-0C801E6DD16D}" type="presParOf" srcId="{A0C2B7ED-BA7D-4A42-8403-38BB0B35A460}" destId="{D1726152-869D-4749-9A7C-492B2AFFB79B}" srcOrd="3" destOrd="0" presId="urn:microsoft.com/office/officeart/2018/2/layout/IconVerticalSolidList"/>
    <dgm:cxn modelId="{100BEA35-092C-4A69-8C55-609F4C74D7A7}" type="presParOf" srcId="{A0C2B7ED-BA7D-4A42-8403-38BB0B35A460}" destId="{F3B709E7-AAA1-4160-AC88-F0F5F38D95BF}" srcOrd="4" destOrd="0" presId="urn:microsoft.com/office/officeart/2018/2/layout/IconVerticalSolidList"/>
    <dgm:cxn modelId="{2C90BE3B-4907-4233-8AD2-21488876F5DA}" type="presParOf" srcId="{F3B709E7-AAA1-4160-AC88-F0F5F38D95BF}" destId="{1619E401-C332-416A-BC38-762BDC6FDAF0}" srcOrd="0" destOrd="0" presId="urn:microsoft.com/office/officeart/2018/2/layout/IconVerticalSolidList"/>
    <dgm:cxn modelId="{B623989A-9FCF-4365-9006-709E397760D1}" type="presParOf" srcId="{F3B709E7-AAA1-4160-AC88-F0F5F38D95BF}" destId="{8D64796E-93BF-42B1-96A5-7CEDF32E30F8}" srcOrd="1" destOrd="0" presId="urn:microsoft.com/office/officeart/2018/2/layout/IconVerticalSolidList"/>
    <dgm:cxn modelId="{171D6DA2-A108-421D-B3EE-3E17904E20A7}" type="presParOf" srcId="{F3B709E7-AAA1-4160-AC88-F0F5F38D95BF}" destId="{6924073F-D46C-45C7-94D0-BE72B50F5FF4}" srcOrd="2" destOrd="0" presId="urn:microsoft.com/office/officeart/2018/2/layout/IconVerticalSolidList"/>
    <dgm:cxn modelId="{D04E9A83-CCB2-40D2-8935-F8BEAD20761F}" type="presParOf" srcId="{F3B709E7-AAA1-4160-AC88-F0F5F38D95BF}" destId="{5FC87CDB-014E-4328-9916-E1108736D4DA}" srcOrd="3" destOrd="0" presId="urn:microsoft.com/office/officeart/2018/2/layout/IconVerticalSolidList"/>
    <dgm:cxn modelId="{31C09F77-028D-4F75-8B46-8945A424EF7C}" type="presParOf" srcId="{A0C2B7ED-BA7D-4A42-8403-38BB0B35A460}" destId="{1EC5794F-DB00-459E-B0FA-F8C59930F778}" srcOrd="5" destOrd="0" presId="urn:microsoft.com/office/officeart/2018/2/layout/IconVerticalSolidList"/>
    <dgm:cxn modelId="{66C101D9-815B-4F18-A674-8FE33E85CCE1}" type="presParOf" srcId="{A0C2B7ED-BA7D-4A42-8403-38BB0B35A460}" destId="{E015E0DB-7F83-4B54-9AED-566041CBFE07}" srcOrd="6" destOrd="0" presId="urn:microsoft.com/office/officeart/2018/2/layout/IconVerticalSolidList"/>
    <dgm:cxn modelId="{CCBEEA5E-036D-4027-8DB8-3C13BEBF9899}" type="presParOf" srcId="{E015E0DB-7F83-4B54-9AED-566041CBFE07}" destId="{F7E64E0D-1205-474B-AF8B-011BD3CB745D}" srcOrd="0" destOrd="0" presId="urn:microsoft.com/office/officeart/2018/2/layout/IconVerticalSolidList"/>
    <dgm:cxn modelId="{65EA7F4F-EA22-44EA-BB3B-B00F2E741A0D}" type="presParOf" srcId="{E015E0DB-7F83-4B54-9AED-566041CBFE07}" destId="{726593CC-BED5-479F-9794-73AA6FCBCFD2}" srcOrd="1" destOrd="0" presId="urn:microsoft.com/office/officeart/2018/2/layout/IconVerticalSolidList"/>
    <dgm:cxn modelId="{314B8E3C-554E-4F13-91B3-25C3E2E8DCD6}" type="presParOf" srcId="{E015E0DB-7F83-4B54-9AED-566041CBFE07}" destId="{AEA21470-7733-4A73-8D9F-4164A6B88FAF}" srcOrd="2" destOrd="0" presId="urn:microsoft.com/office/officeart/2018/2/layout/IconVerticalSolidList"/>
    <dgm:cxn modelId="{4729708A-22CD-42F1-8C1A-777D397D3A35}" type="presParOf" srcId="{E015E0DB-7F83-4B54-9AED-566041CBFE07}" destId="{93F75E40-AF73-4D71-A683-5DDCD5416701}" srcOrd="3" destOrd="0" presId="urn:microsoft.com/office/officeart/2018/2/layout/IconVerticalSolidList"/>
    <dgm:cxn modelId="{C77F5868-4819-4C9A-BFE3-7C0CD7ACCDDF}" type="presParOf" srcId="{A0C2B7ED-BA7D-4A42-8403-38BB0B35A460}" destId="{1C05B0B6-C444-4B2A-9CE8-F4E729566AED}" srcOrd="7" destOrd="0" presId="urn:microsoft.com/office/officeart/2018/2/layout/IconVerticalSolidList"/>
    <dgm:cxn modelId="{F9D1670C-B2FE-4289-AC2D-38CF83ACDFD5}" type="presParOf" srcId="{A0C2B7ED-BA7D-4A42-8403-38BB0B35A460}" destId="{C2AA4AAD-41FB-4FEA-8D37-923965530AB1}" srcOrd="8" destOrd="0" presId="urn:microsoft.com/office/officeart/2018/2/layout/IconVerticalSolidList"/>
    <dgm:cxn modelId="{DB723432-61EF-473C-8866-A8A075C16CD6}" type="presParOf" srcId="{C2AA4AAD-41FB-4FEA-8D37-923965530AB1}" destId="{98EFB37B-8BE5-4B46-AE65-A0D15F38496C}" srcOrd="0" destOrd="0" presId="urn:microsoft.com/office/officeart/2018/2/layout/IconVerticalSolidList"/>
    <dgm:cxn modelId="{828381BE-BFA9-4C9A-B408-4152D08B6700}" type="presParOf" srcId="{C2AA4AAD-41FB-4FEA-8D37-923965530AB1}" destId="{47F812CD-AAAD-4DFB-B2F9-6B5FF085F780}" srcOrd="1" destOrd="0" presId="urn:microsoft.com/office/officeart/2018/2/layout/IconVerticalSolidList"/>
    <dgm:cxn modelId="{D522E707-3C88-4769-9BF0-A3BF0EE7736B}" type="presParOf" srcId="{C2AA4AAD-41FB-4FEA-8D37-923965530AB1}" destId="{99D9AD5C-C6FE-415B-9AE2-A37DD0B89178}" srcOrd="2" destOrd="0" presId="urn:microsoft.com/office/officeart/2018/2/layout/IconVerticalSolidList"/>
    <dgm:cxn modelId="{BEACEF8C-8345-4968-8CF0-B03D35887AEE}" type="presParOf" srcId="{C2AA4AAD-41FB-4FEA-8D37-923965530AB1}" destId="{FFAC0B53-E7EC-495A-A899-AD5F25DFCFDD}" srcOrd="3" destOrd="0" presId="urn:microsoft.com/office/officeart/2018/2/layout/IconVerticalSolidList"/>
    <dgm:cxn modelId="{C3318963-D245-4735-84F3-CD58A2A54AE6}" type="presParOf" srcId="{A0C2B7ED-BA7D-4A42-8403-38BB0B35A460}" destId="{2D1715D1-1241-4A3A-8458-0F6199291A39}" srcOrd="9" destOrd="0" presId="urn:microsoft.com/office/officeart/2018/2/layout/IconVerticalSolidList"/>
    <dgm:cxn modelId="{54B59E2C-6D34-4607-9240-AF904F9717F1}" type="presParOf" srcId="{A0C2B7ED-BA7D-4A42-8403-38BB0B35A460}" destId="{3D092CB0-5185-4607-BAE1-EB164024BE55}" srcOrd="10" destOrd="0" presId="urn:microsoft.com/office/officeart/2018/2/layout/IconVerticalSolidList"/>
    <dgm:cxn modelId="{D1134D93-B874-4DE0-8607-15FDC9F89C63}" type="presParOf" srcId="{3D092CB0-5185-4607-BAE1-EB164024BE55}" destId="{98FD4618-3E22-42FC-A00E-1F17FECDB403}" srcOrd="0" destOrd="0" presId="urn:microsoft.com/office/officeart/2018/2/layout/IconVerticalSolidList"/>
    <dgm:cxn modelId="{C8817112-2FE3-4744-8AC7-82189498CE37}" type="presParOf" srcId="{3D092CB0-5185-4607-BAE1-EB164024BE55}" destId="{55918AD9-DD3B-48E5-A835-B9C32C3A17E1}" srcOrd="1" destOrd="0" presId="urn:microsoft.com/office/officeart/2018/2/layout/IconVerticalSolidList"/>
    <dgm:cxn modelId="{EB0FED1A-CF7C-4632-AF43-E31237C135F4}" type="presParOf" srcId="{3D092CB0-5185-4607-BAE1-EB164024BE55}" destId="{C23F8734-C36C-41A1-A5CC-F8DC789FB4B9}" srcOrd="2" destOrd="0" presId="urn:microsoft.com/office/officeart/2018/2/layout/IconVerticalSolidList"/>
    <dgm:cxn modelId="{933DC815-F3B2-48F5-B075-276CF649CA12}" type="presParOf" srcId="{3D092CB0-5185-4607-BAE1-EB164024BE55}" destId="{24CFFEEC-4AE5-4BFC-981C-7F5E15D2D9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AE494-D3BC-48EE-A801-135EE27C98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FD9845-A5E1-490E-9B55-557705ADAFCD}">
      <dgm:prSet/>
      <dgm:spPr>
        <a:solidFill>
          <a:schemeClr val="bg1"/>
        </a:solidFill>
      </dgm:spPr>
      <dgm:t>
        <a:bodyPr/>
        <a:lstStyle/>
        <a:p>
          <a:r>
            <a:rPr lang="en-GB" dirty="0"/>
            <a:t>It is important to talk about sexuality after a breast cancer diagnosis.</a:t>
          </a:r>
          <a:endParaRPr lang="en-US" dirty="0"/>
        </a:p>
      </dgm:t>
    </dgm:pt>
    <dgm:pt modelId="{3597A852-9E27-4D90-B6F5-0FB9A31890F8}" type="parTrans" cxnId="{DD2D23FF-2094-4C30-B700-2CD577E49587}">
      <dgm:prSet/>
      <dgm:spPr/>
      <dgm:t>
        <a:bodyPr/>
        <a:lstStyle/>
        <a:p>
          <a:endParaRPr lang="en-US"/>
        </a:p>
      </dgm:t>
    </dgm:pt>
    <dgm:pt modelId="{36CB21DB-382B-4290-976E-D63F8DC6036F}" type="sibTrans" cxnId="{DD2D23FF-2094-4C30-B700-2CD577E49587}">
      <dgm:prSet/>
      <dgm:spPr/>
      <dgm:t>
        <a:bodyPr/>
        <a:lstStyle/>
        <a:p>
          <a:endParaRPr lang="en-US"/>
        </a:p>
      </dgm:t>
    </dgm:pt>
    <dgm:pt modelId="{4DA75167-4326-4360-AFEC-2D6A92D8ED31}">
      <dgm:prSet/>
      <dgm:spPr>
        <a:solidFill>
          <a:schemeClr val="bg1"/>
        </a:solidFill>
      </dgm:spPr>
      <dgm:t>
        <a:bodyPr/>
        <a:lstStyle/>
        <a:p>
          <a:r>
            <a:rPr lang="en-GB" dirty="0"/>
            <a:t>Open conservations matter</a:t>
          </a:r>
          <a:endParaRPr lang="en-US" dirty="0"/>
        </a:p>
      </dgm:t>
    </dgm:pt>
    <dgm:pt modelId="{BA639FE0-885E-4DDF-BAA4-112570B0F120}" type="parTrans" cxnId="{873AA079-B4CB-4AFC-B7BB-DB89A7786341}">
      <dgm:prSet/>
      <dgm:spPr/>
      <dgm:t>
        <a:bodyPr/>
        <a:lstStyle/>
        <a:p>
          <a:endParaRPr lang="en-US"/>
        </a:p>
      </dgm:t>
    </dgm:pt>
    <dgm:pt modelId="{F8048D94-098F-4F7F-BE25-BD070D21D9DC}" type="sibTrans" cxnId="{873AA079-B4CB-4AFC-B7BB-DB89A7786341}">
      <dgm:prSet/>
      <dgm:spPr/>
      <dgm:t>
        <a:bodyPr/>
        <a:lstStyle/>
        <a:p>
          <a:endParaRPr lang="en-US"/>
        </a:p>
      </dgm:t>
    </dgm:pt>
    <dgm:pt modelId="{9D3C37F0-413B-41F2-9A1E-75F603DD1571}">
      <dgm:prSet/>
      <dgm:spPr>
        <a:solidFill>
          <a:schemeClr val="bg1"/>
        </a:solidFill>
      </dgm:spPr>
      <dgm:t>
        <a:bodyPr/>
        <a:lstStyle/>
        <a:p>
          <a:r>
            <a:rPr lang="en-GB" dirty="0"/>
            <a:t>It is important to understand the impact on you and your relationships</a:t>
          </a:r>
          <a:endParaRPr lang="en-US" dirty="0"/>
        </a:p>
      </dgm:t>
    </dgm:pt>
    <dgm:pt modelId="{F3E6A466-929C-4C85-B2CF-C5A191C66CA7}" type="parTrans" cxnId="{6AB88956-5212-4FA6-AFFD-2C75B04DB09A}">
      <dgm:prSet/>
      <dgm:spPr/>
      <dgm:t>
        <a:bodyPr/>
        <a:lstStyle/>
        <a:p>
          <a:endParaRPr lang="en-US"/>
        </a:p>
      </dgm:t>
    </dgm:pt>
    <dgm:pt modelId="{F9FA32FE-CCFA-4EBF-9B3F-399A2F21D753}" type="sibTrans" cxnId="{6AB88956-5212-4FA6-AFFD-2C75B04DB09A}">
      <dgm:prSet/>
      <dgm:spPr/>
      <dgm:t>
        <a:bodyPr/>
        <a:lstStyle/>
        <a:p>
          <a:endParaRPr lang="en-US"/>
        </a:p>
      </dgm:t>
    </dgm:pt>
    <dgm:pt modelId="{4D8BA321-7FA8-46B3-BD82-C5FFCF43DEBB}">
      <dgm:prSet/>
      <dgm:spPr>
        <a:solidFill>
          <a:schemeClr val="bg1"/>
        </a:solidFill>
      </dgm:spPr>
      <dgm:t>
        <a:bodyPr/>
        <a:lstStyle/>
        <a:p>
          <a:r>
            <a:rPr lang="en-GB"/>
            <a:t>Remember you are not alone </a:t>
          </a:r>
          <a:endParaRPr lang="en-US"/>
        </a:p>
      </dgm:t>
    </dgm:pt>
    <dgm:pt modelId="{AB3E6AC2-900D-41A8-9DB8-FDE37C567FEF}" type="parTrans" cxnId="{E2C30BA4-5667-45B2-8447-50FD75F3546D}">
      <dgm:prSet/>
      <dgm:spPr/>
      <dgm:t>
        <a:bodyPr/>
        <a:lstStyle/>
        <a:p>
          <a:endParaRPr lang="en-US"/>
        </a:p>
      </dgm:t>
    </dgm:pt>
    <dgm:pt modelId="{AA5778FC-308C-410B-8DE5-2B0619FB9902}" type="sibTrans" cxnId="{E2C30BA4-5667-45B2-8447-50FD75F3546D}">
      <dgm:prSet/>
      <dgm:spPr/>
      <dgm:t>
        <a:bodyPr/>
        <a:lstStyle/>
        <a:p>
          <a:endParaRPr lang="en-US"/>
        </a:p>
      </dgm:t>
    </dgm:pt>
    <dgm:pt modelId="{00D881D2-073C-44F7-B993-BC5D92C93A06}">
      <dgm:prSet/>
      <dgm:spPr>
        <a:solidFill>
          <a:schemeClr val="bg1"/>
        </a:solidFill>
      </dgm:spPr>
      <dgm:t>
        <a:bodyPr/>
        <a:lstStyle/>
        <a:p>
          <a:r>
            <a:rPr lang="en-GB" dirty="0"/>
            <a:t>Everyone’s experience is different – and you all matter</a:t>
          </a:r>
          <a:endParaRPr lang="en-US" dirty="0"/>
        </a:p>
      </dgm:t>
    </dgm:pt>
    <dgm:pt modelId="{88EC533F-9D50-4300-AB55-A005A2F34D76}" type="parTrans" cxnId="{A527F66D-ECD6-46EE-BC2F-A2247BF359F7}">
      <dgm:prSet/>
      <dgm:spPr/>
      <dgm:t>
        <a:bodyPr/>
        <a:lstStyle/>
        <a:p>
          <a:endParaRPr lang="en-US"/>
        </a:p>
      </dgm:t>
    </dgm:pt>
    <dgm:pt modelId="{5777A42A-44DF-49D9-983A-127908602E04}" type="sibTrans" cxnId="{A527F66D-ECD6-46EE-BC2F-A2247BF359F7}">
      <dgm:prSet/>
      <dgm:spPr/>
      <dgm:t>
        <a:bodyPr/>
        <a:lstStyle/>
        <a:p>
          <a:endParaRPr lang="en-US"/>
        </a:p>
      </dgm:t>
    </dgm:pt>
    <dgm:pt modelId="{F6ACCA56-83E9-4B79-8EF6-08BC0C4E4005}" type="pres">
      <dgm:prSet presAssocID="{9E6AE494-D3BC-48EE-A801-135EE27C9845}" presName="diagram" presStyleCnt="0">
        <dgm:presLayoutVars>
          <dgm:dir/>
          <dgm:resizeHandles val="exact"/>
        </dgm:presLayoutVars>
      </dgm:prSet>
      <dgm:spPr/>
      <dgm:t>
        <a:bodyPr/>
        <a:lstStyle/>
        <a:p>
          <a:endParaRPr lang="en-US"/>
        </a:p>
      </dgm:t>
    </dgm:pt>
    <dgm:pt modelId="{8F0297F1-6BB8-42C8-8EF7-C2F5650C43FB}" type="pres">
      <dgm:prSet presAssocID="{50FD9845-A5E1-490E-9B55-557705ADAFCD}" presName="node" presStyleLbl="node1" presStyleIdx="0" presStyleCnt="5">
        <dgm:presLayoutVars>
          <dgm:bulletEnabled val="1"/>
        </dgm:presLayoutVars>
      </dgm:prSet>
      <dgm:spPr/>
      <dgm:t>
        <a:bodyPr/>
        <a:lstStyle/>
        <a:p>
          <a:endParaRPr lang="en-US"/>
        </a:p>
      </dgm:t>
    </dgm:pt>
    <dgm:pt modelId="{7040FDFB-340F-4FFB-AFEE-EC0A4DC3095F}" type="pres">
      <dgm:prSet presAssocID="{36CB21DB-382B-4290-976E-D63F8DC6036F}" presName="sibTrans" presStyleCnt="0"/>
      <dgm:spPr/>
    </dgm:pt>
    <dgm:pt modelId="{3F302F78-71E2-4A36-84B6-0A1E1DF2775A}" type="pres">
      <dgm:prSet presAssocID="{4DA75167-4326-4360-AFEC-2D6A92D8ED31}" presName="node" presStyleLbl="node1" presStyleIdx="1" presStyleCnt="5">
        <dgm:presLayoutVars>
          <dgm:bulletEnabled val="1"/>
        </dgm:presLayoutVars>
      </dgm:prSet>
      <dgm:spPr/>
      <dgm:t>
        <a:bodyPr/>
        <a:lstStyle/>
        <a:p>
          <a:endParaRPr lang="en-US"/>
        </a:p>
      </dgm:t>
    </dgm:pt>
    <dgm:pt modelId="{6DC06ABD-4FD5-4658-8DC6-DA73B620EBC2}" type="pres">
      <dgm:prSet presAssocID="{F8048D94-098F-4F7F-BE25-BD070D21D9DC}" presName="sibTrans" presStyleCnt="0"/>
      <dgm:spPr/>
    </dgm:pt>
    <dgm:pt modelId="{92192843-8387-4343-BF54-B7F7B295417C}" type="pres">
      <dgm:prSet presAssocID="{9D3C37F0-413B-41F2-9A1E-75F603DD1571}" presName="node" presStyleLbl="node1" presStyleIdx="2" presStyleCnt="5">
        <dgm:presLayoutVars>
          <dgm:bulletEnabled val="1"/>
        </dgm:presLayoutVars>
      </dgm:prSet>
      <dgm:spPr/>
      <dgm:t>
        <a:bodyPr/>
        <a:lstStyle/>
        <a:p>
          <a:endParaRPr lang="en-US"/>
        </a:p>
      </dgm:t>
    </dgm:pt>
    <dgm:pt modelId="{8A834F90-2F10-4248-83C2-CA8B801C9B45}" type="pres">
      <dgm:prSet presAssocID="{F9FA32FE-CCFA-4EBF-9B3F-399A2F21D753}" presName="sibTrans" presStyleCnt="0"/>
      <dgm:spPr/>
    </dgm:pt>
    <dgm:pt modelId="{FBEDF3AA-0472-4D36-9D88-0ED494C18BEB}" type="pres">
      <dgm:prSet presAssocID="{4D8BA321-7FA8-46B3-BD82-C5FFCF43DEBB}" presName="node" presStyleLbl="node1" presStyleIdx="3" presStyleCnt="5">
        <dgm:presLayoutVars>
          <dgm:bulletEnabled val="1"/>
        </dgm:presLayoutVars>
      </dgm:prSet>
      <dgm:spPr/>
      <dgm:t>
        <a:bodyPr/>
        <a:lstStyle/>
        <a:p>
          <a:endParaRPr lang="en-US"/>
        </a:p>
      </dgm:t>
    </dgm:pt>
    <dgm:pt modelId="{4DE5B09C-DFBF-4E60-85BE-D7E01369FC3F}" type="pres">
      <dgm:prSet presAssocID="{AA5778FC-308C-410B-8DE5-2B0619FB9902}" presName="sibTrans" presStyleCnt="0"/>
      <dgm:spPr/>
    </dgm:pt>
    <dgm:pt modelId="{4F011240-B709-4EDB-91B1-E0187C63F157}" type="pres">
      <dgm:prSet presAssocID="{00D881D2-073C-44F7-B993-BC5D92C93A06}" presName="node" presStyleLbl="node1" presStyleIdx="4" presStyleCnt="5">
        <dgm:presLayoutVars>
          <dgm:bulletEnabled val="1"/>
        </dgm:presLayoutVars>
      </dgm:prSet>
      <dgm:spPr/>
      <dgm:t>
        <a:bodyPr/>
        <a:lstStyle/>
        <a:p>
          <a:endParaRPr lang="en-US"/>
        </a:p>
      </dgm:t>
    </dgm:pt>
  </dgm:ptLst>
  <dgm:cxnLst>
    <dgm:cxn modelId="{6AB88956-5212-4FA6-AFFD-2C75B04DB09A}" srcId="{9E6AE494-D3BC-48EE-A801-135EE27C9845}" destId="{9D3C37F0-413B-41F2-9A1E-75F603DD1571}" srcOrd="2" destOrd="0" parTransId="{F3E6A466-929C-4C85-B2CF-C5A191C66CA7}" sibTransId="{F9FA32FE-CCFA-4EBF-9B3F-399A2F21D753}"/>
    <dgm:cxn modelId="{A527F66D-ECD6-46EE-BC2F-A2247BF359F7}" srcId="{9E6AE494-D3BC-48EE-A801-135EE27C9845}" destId="{00D881D2-073C-44F7-B993-BC5D92C93A06}" srcOrd="4" destOrd="0" parTransId="{88EC533F-9D50-4300-AB55-A005A2F34D76}" sibTransId="{5777A42A-44DF-49D9-983A-127908602E04}"/>
    <dgm:cxn modelId="{3FFB698D-DCF5-4F0E-9E15-1C8C74D061F6}" type="presOf" srcId="{9D3C37F0-413B-41F2-9A1E-75F603DD1571}" destId="{92192843-8387-4343-BF54-B7F7B295417C}" srcOrd="0" destOrd="0" presId="urn:microsoft.com/office/officeart/2005/8/layout/default"/>
    <dgm:cxn modelId="{B57A36A9-E2A4-418F-A637-E157D6870278}" type="presOf" srcId="{9E6AE494-D3BC-48EE-A801-135EE27C9845}" destId="{F6ACCA56-83E9-4B79-8EF6-08BC0C4E4005}" srcOrd="0" destOrd="0" presId="urn:microsoft.com/office/officeart/2005/8/layout/default"/>
    <dgm:cxn modelId="{1D6B47D9-A16D-4458-A37C-757CED5FC6E2}" type="presOf" srcId="{4DA75167-4326-4360-AFEC-2D6A92D8ED31}" destId="{3F302F78-71E2-4A36-84B6-0A1E1DF2775A}" srcOrd="0" destOrd="0" presId="urn:microsoft.com/office/officeart/2005/8/layout/default"/>
    <dgm:cxn modelId="{DD2D23FF-2094-4C30-B700-2CD577E49587}" srcId="{9E6AE494-D3BC-48EE-A801-135EE27C9845}" destId="{50FD9845-A5E1-490E-9B55-557705ADAFCD}" srcOrd="0" destOrd="0" parTransId="{3597A852-9E27-4D90-B6F5-0FB9A31890F8}" sibTransId="{36CB21DB-382B-4290-976E-D63F8DC6036F}"/>
    <dgm:cxn modelId="{E2C30BA4-5667-45B2-8447-50FD75F3546D}" srcId="{9E6AE494-D3BC-48EE-A801-135EE27C9845}" destId="{4D8BA321-7FA8-46B3-BD82-C5FFCF43DEBB}" srcOrd="3" destOrd="0" parTransId="{AB3E6AC2-900D-41A8-9DB8-FDE37C567FEF}" sibTransId="{AA5778FC-308C-410B-8DE5-2B0619FB9902}"/>
    <dgm:cxn modelId="{27E88DF6-9BEA-492B-A5F9-6F120DF6B0F9}" type="presOf" srcId="{50FD9845-A5E1-490E-9B55-557705ADAFCD}" destId="{8F0297F1-6BB8-42C8-8EF7-C2F5650C43FB}" srcOrd="0" destOrd="0" presId="urn:microsoft.com/office/officeart/2005/8/layout/default"/>
    <dgm:cxn modelId="{5DBF3DAA-40EB-4AC9-9DE0-324EFB5B2683}" type="presOf" srcId="{4D8BA321-7FA8-46B3-BD82-C5FFCF43DEBB}" destId="{FBEDF3AA-0472-4D36-9D88-0ED494C18BEB}" srcOrd="0" destOrd="0" presId="urn:microsoft.com/office/officeart/2005/8/layout/default"/>
    <dgm:cxn modelId="{873AA079-B4CB-4AFC-B7BB-DB89A7786341}" srcId="{9E6AE494-D3BC-48EE-A801-135EE27C9845}" destId="{4DA75167-4326-4360-AFEC-2D6A92D8ED31}" srcOrd="1" destOrd="0" parTransId="{BA639FE0-885E-4DDF-BAA4-112570B0F120}" sibTransId="{F8048D94-098F-4F7F-BE25-BD070D21D9DC}"/>
    <dgm:cxn modelId="{4B8BC2A6-998F-47D7-B834-27F4D1BF3369}" type="presOf" srcId="{00D881D2-073C-44F7-B993-BC5D92C93A06}" destId="{4F011240-B709-4EDB-91B1-E0187C63F157}" srcOrd="0" destOrd="0" presId="urn:microsoft.com/office/officeart/2005/8/layout/default"/>
    <dgm:cxn modelId="{6B951973-ABFE-4768-B6F0-FA20F6AB9D5C}" type="presParOf" srcId="{F6ACCA56-83E9-4B79-8EF6-08BC0C4E4005}" destId="{8F0297F1-6BB8-42C8-8EF7-C2F5650C43FB}" srcOrd="0" destOrd="0" presId="urn:microsoft.com/office/officeart/2005/8/layout/default"/>
    <dgm:cxn modelId="{44345508-38A5-4369-8753-CC3CBF496AA4}" type="presParOf" srcId="{F6ACCA56-83E9-4B79-8EF6-08BC0C4E4005}" destId="{7040FDFB-340F-4FFB-AFEE-EC0A4DC3095F}" srcOrd="1" destOrd="0" presId="urn:microsoft.com/office/officeart/2005/8/layout/default"/>
    <dgm:cxn modelId="{503F0182-E13D-4FCE-BD82-5334DA6F95E6}" type="presParOf" srcId="{F6ACCA56-83E9-4B79-8EF6-08BC0C4E4005}" destId="{3F302F78-71E2-4A36-84B6-0A1E1DF2775A}" srcOrd="2" destOrd="0" presId="urn:microsoft.com/office/officeart/2005/8/layout/default"/>
    <dgm:cxn modelId="{DEE86314-0106-4F41-8F04-6497B0BC720C}" type="presParOf" srcId="{F6ACCA56-83E9-4B79-8EF6-08BC0C4E4005}" destId="{6DC06ABD-4FD5-4658-8DC6-DA73B620EBC2}" srcOrd="3" destOrd="0" presId="urn:microsoft.com/office/officeart/2005/8/layout/default"/>
    <dgm:cxn modelId="{886C3D44-961A-4EE2-B2B1-A257AC4DD1DE}" type="presParOf" srcId="{F6ACCA56-83E9-4B79-8EF6-08BC0C4E4005}" destId="{92192843-8387-4343-BF54-B7F7B295417C}" srcOrd="4" destOrd="0" presId="urn:microsoft.com/office/officeart/2005/8/layout/default"/>
    <dgm:cxn modelId="{C3E6E78B-8428-4B79-9A70-BBE763793B44}" type="presParOf" srcId="{F6ACCA56-83E9-4B79-8EF6-08BC0C4E4005}" destId="{8A834F90-2F10-4248-83C2-CA8B801C9B45}" srcOrd="5" destOrd="0" presId="urn:microsoft.com/office/officeart/2005/8/layout/default"/>
    <dgm:cxn modelId="{03821623-8ACE-4BE4-89B1-5A0D2DD9C0D7}" type="presParOf" srcId="{F6ACCA56-83E9-4B79-8EF6-08BC0C4E4005}" destId="{FBEDF3AA-0472-4D36-9D88-0ED494C18BEB}" srcOrd="6" destOrd="0" presId="urn:microsoft.com/office/officeart/2005/8/layout/default"/>
    <dgm:cxn modelId="{CD980023-9AF8-45EF-B865-EFFE34AF810B}" type="presParOf" srcId="{F6ACCA56-83E9-4B79-8EF6-08BC0C4E4005}" destId="{4DE5B09C-DFBF-4E60-85BE-D7E01369FC3F}" srcOrd="7" destOrd="0" presId="urn:microsoft.com/office/officeart/2005/8/layout/default"/>
    <dgm:cxn modelId="{DF2F1375-21AE-44F3-B719-F68D0C4B9D82}" type="presParOf" srcId="{F6ACCA56-83E9-4B79-8EF6-08BC0C4E4005}" destId="{4F011240-B709-4EDB-91B1-E0187C63F15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82CFE-4336-4CC8-92F5-09323B8006B5}">
      <dsp:nvSpPr>
        <dsp:cNvPr id="0" name=""/>
        <dsp:cNvSpPr/>
      </dsp:nvSpPr>
      <dsp:spPr>
        <a:xfrm>
          <a:off x="53975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E7088-FFAA-4CD0-B11C-4C9F2FD3254E}">
      <dsp:nvSpPr>
        <dsp:cNvPr id="0" name=""/>
        <dsp:cNvSpPr/>
      </dsp:nvSpPr>
      <dsp:spPr>
        <a:xfrm>
          <a:off x="741730" y="231794"/>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Chemotherapy</a:t>
          </a:r>
        </a:p>
      </dsp:txBody>
      <dsp:txXfrm>
        <a:off x="821085" y="311149"/>
        <a:ext cx="1466890" cy="1466890"/>
      </dsp:txXfrm>
    </dsp:sp>
    <dsp:sp modelId="{61706F83-7C78-4A2E-B835-AE9309DD736C}">
      <dsp:nvSpPr>
        <dsp:cNvPr id="0" name=""/>
        <dsp:cNvSpPr/>
      </dsp:nvSpPr>
      <dsp:spPr>
        <a:xfrm>
          <a:off x="271399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Anti HER2 Therapy</a:t>
          </a:r>
        </a:p>
      </dsp:txBody>
      <dsp:txXfrm>
        <a:off x="2793345" y="343515"/>
        <a:ext cx="1466890" cy="1466890"/>
      </dsp:txXfrm>
    </dsp:sp>
    <dsp:sp modelId="{85EAE8F1-ED32-477C-A483-7C2F3C1106B3}">
      <dsp:nvSpPr>
        <dsp:cNvPr id="0" name=""/>
        <dsp:cNvSpPr/>
      </dsp:nvSpPr>
      <dsp:spPr>
        <a:xfrm>
          <a:off x="80391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Endocrine Therapy </a:t>
          </a:r>
        </a:p>
      </dsp:txBody>
      <dsp:txXfrm>
        <a:off x="883265" y="2253595"/>
        <a:ext cx="1466890" cy="1466890"/>
      </dsp:txXfrm>
    </dsp:sp>
    <dsp:sp modelId="{A7FB30CA-DFDC-49BE-801F-87CC5B6FAD6B}">
      <dsp:nvSpPr>
        <dsp:cNvPr id="0" name=""/>
        <dsp:cNvSpPr/>
      </dsp:nvSpPr>
      <dsp:spPr>
        <a:xfrm>
          <a:off x="2713990" y="217424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CDK4/6 Inhibitors</a:t>
          </a:r>
        </a:p>
      </dsp:txBody>
      <dsp:txXfrm>
        <a:off x="2793345" y="2253595"/>
        <a:ext cx="146689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524E4-FD53-40C2-86CC-18DDAF7BF6D4}">
      <dsp:nvSpPr>
        <dsp:cNvPr id="0" name=""/>
        <dsp:cNvSpPr/>
      </dsp:nvSpPr>
      <dsp:spPr>
        <a:xfrm>
          <a:off x="3521982" y="0"/>
          <a:ext cx="4335236" cy="4335236"/>
        </a:xfrm>
        <a:prstGeom prst="quadArrow">
          <a:avLst>
            <a:gd name="adj1" fmla="val 2000"/>
            <a:gd name="adj2" fmla="val 4000"/>
            <a:gd name="adj3" fmla="val 5000"/>
          </a:avLst>
        </a:prstGeom>
        <a:solidFill>
          <a:schemeClr val="bg1"/>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CD513FE-1C50-44BF-A836-84FBB8051985}">
      <dsp:nvSpPr>
        <dsp:cNvPr id="0" name=""/>
        <dsp:cNvSpPr/>
      </dsp:nvSpPr>
      <dsp:spPr>
        <a:xfrm>
          <a:off x="3803772" y="281790"/>
          <a:ext cx="1734094" cy="1734094"/>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Follow up Care</a:t>
          </a:r>
        </a:p>
      </dsp:txBody>
      <dsp:txXfrm>
        <a:off x="3888423" y="366441"/>
        <a:ext cx="1564792" cy="1564792"/>
      </dsp:txXfrm>
    </dsp:sp>
    <dsp:sp modelId="{0D0CB2CF-0D5D-4A65-84CE-9A84D9AAC00B}">
      <dsp:nvSpPr>
        <dsp:cNvPr id="0" name=""/>
        <dsp:cNvSpPr/>
      </dsp:nvSpPr>
      <dsp:spPr>
        <a:xfrm>
          <a:off x="5841333" y="240969"/>
          <a:ext cx="1734094" cy="1734094"/>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Worries about cancer returning </a:t>
          </a:r>
        </a:p>
      </dsp:txBody>
      <dsp:txXfrm>
        <a:off x="5925984" y="325620"/>
        <a:ext cx="1564792" cy="1564792"/>
      </dsp:txXfrm>
    </dsp:sp>
    <dsp:sp modelId="{D87A0C66-D9E4-451A-AEE9-C9E7DF9ABB25}">
      <dsp:nvSpPr>
        <dsp:cNvPr id="0" name=""/>
        <dsp:cNvSpPr/>
      </dsp:nvSpPr>
      <dsp:spPr>
        <a:xfrm>
          <a:off x="3803772" y="2319351"/>
          <a:ext cx="1734094" cy="1734094"/>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Coping with physical effects</a:t>
          </a:r>
          <a:r>
            <a:rPr lang="en-US" sz="2000" kern="1200" dirty="0">
              <a:solidFill>
                <a:schemeClr val="tx1"/>
              </a:solidFill>
            </a:rPr>
            <a:t>	</a:t>
          </a:r>
        </a:p>
      </dsp:txBody>
      <dsp:txXfrm>
        <a:off x="3888423" y="2404002"/>
        <a:ext cx="1564792" cy="1564792"/>
      </dsp:txXfrm>
    </dsp:sp>
    <dsp:sp modelId="{FC94005D-4BE7-4D2B-A993-8FE8F5677E18}">
      <dsp:nvSpPr>
        <dsp:cNvPr id="0" name=""/>
        <dsp:cNvSpPr/>
      </dsp:nvSpPr>
      <dsp:spPr>
        <a:xfrm>
          <a:off x="5841333" y="2319351"/>
          <a:ext cx="1734094" cy="1734094"/>
        </a:xfrm>
        <a:prstGeom prst="round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Coping emotionally </a:t>
          </a:r>
        </a:p>
      </dsp:txBody>
      <dsp:txXfrm>
        <a:off x="5925984" y="2404002"/>
        <a:ext cx="1564792" cy="1564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B40AC-A350-48D5-AF35-CA7F23233D94}">
      <dsp:nvSpPr>
        <dsp:cNvPr id="0" name=""/>
        <dsp:cNvSpPr/>
      </dsp:nvSpPr>
      <dsp:spPr>
        <a:xfrm>
          <a:off x="0" y="483"/>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C4BF55-1B17-44F8-B623-AF5F2CC14213}">
      <dsp:nvSpPr>
        <dsp:cNvPr id="0" name=""/>
        <dsp:cNvSpPr/>
      </dsp:nvSpPr>
      <dsp:spPr>
        <a:xfrm>
          <a:off x="122905" y="91901"/>
          <a:ext cx="223465" cy="2234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6CA62F-99FC-4534-B6D3-9E4065DB7592}">
      <dsp:nvSpPr>
        <dsp:cNvPr id="0" name=""/>
        <dsp:cNvSpPr/>
      </dsp:nvSpPr>
      <dsp:spPr>
        <a:xfrm>
          <a:off x="469277" y="483"/>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dirty="0">
              <a:solidFill>
                <a:schemeClr val="bg2"/>
              </a:solidFill>
            </a:rPr>
            <a:t>See if there’s a treatable cause</a:t>
          </a:r>
          <a:endParaRPr lang="en-US" sz="2400" kern="1200" dirty="0">
            <a:solidFill>
              <a:schemeClr val="bg2"/>
            </a:solidFill>
          </a:endParaRPr>
        </a:p>
      </dsp:txBody>
      <dsp:txXfrm>
        <a:off x="469277" y="483"/>
        <a:ext cx="8579472" cy="406300"/>
      </dsp:txXfrm>
    </dsp:sp>
    <dsp:sp modelId="{8B53706E-6875-4D99-B821-8DD80C4D13EC}">
      <dsp:nvSpPr>
        <dsp:cNvPr id="0" name=""/>
        <dsp:cNvSpPr/>
      </dsp:nvSpPr>
      <dsp:spPr>
        <a:xfrm>
          <a:off x="0" y="508359"/>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F6913-93E5-4ED6-9357-F72C9B80D60F}">
      <dsp:nvSpPr>
        <dsp:cNvPr id="0" name=""/>
        <dsp:cNvSpPr/>
      </dsp:nvSpPr>
      <dsp:spPr>
        <a:xfrm>
          <a:off x="122905" y="599777"/>
          <a:ext cx="223465" cy="2234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10CB61-843F-4257-9265-7C1A72904905}">
      <dsp:nvSpPr>
        <dsp:cNvPr id="0" name=""/>
        <dsp:cNvSpPr/>
      </dsp:nvSpPr>
      <dsp:spPr>
        <a:xfrm>
          <a:off x="469277" y="508359"/>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dirty="0">
              <a:solidFill>
                <a:schemeClr val="bg2"/>
              </a:solidFill>
            </a:rPr>
            <a:t>Plan time to rest</a:t>
          </a:r>
          <a:endParaRPr lang="en-US" sz="2400" kern="1200" dirty="0">
            <a:solidFill>
              <a:schemeClr val="bg2"/>
            </a:solidFill>
          </a:endParaRPr>
        </a:p>
      </dsp:txBody>
      <dsp:txXfrm>
        <a:off x="469277" y="508359"/>
        <a:ext cx="8579472" cy="406300"/>
      </dsp:txXfrm>
    </dsp:sp>
    <dsp:sp modelId="{E131F646-D1B8-4D7E-97BA-9B71764EE68C}">
      <dsp:nvSpPr>
        <dsp:cNvPr id="0" name=""/>
        <dsp:cNvSpPr/>
      </dsp:nvSpPr>
      <dsp:spPr>
        <a:xfrm>
          <a:off x="0" y="1016235"/>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6E364-1F9D-45D1-8CE3-BBBF7CF1BC9B}">
      <dsp:nvSpPr>
        <dsp:cNvPr id="0" name=""/>
        <dsp:cNvSpPr/>
      </dsp:nvSpPr>
      <dsp:spPr>
        <a:xfrm>
          <a:off x="122905" y="1107653"/>
          <a:ext cx="223465" cy="22346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9AB3C6-148E-48E1-B225-ACC4156DABBE}">
      <dsp:nvSpPr>
        <dsp:cNvPr id="0" name=""/>
        <dsp:cNvSpPr/>
      </dsp:nvSpPr>
      <dsp:spPr>
        <a:xfrm>
          <a:off x="469277" y="1016235"/>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a:solidFill>
                <a:schemeClr val="bg2"/>
              </a:solidFill>
            </a:rPr>
            <a:t>Try relaxation techniques</a:t>
          </a:r>
          <a:endParaRPr lang="en-US" sz="2400" kern="1200">
            <a:solidFill>
              <a:schemeClr val="bg2"/>
            </a:solidFill>
          </a:endParaRPr>
        </a:p>
      </dsp:txBody>
      <dsp:txXfrm>
        <a:off x="469277" y="1016235"/>
        <a:ext cx="8579472" cy="406300"/>
      </dsp:txXfrm>
    </dsp:sp>
    <dsp:sp modelId="{3D26F092-9BC2-4646-A4FE-FC48439C82AF}">
      <dsp:nvSpPr>
        <dsp:cNvPr id="0" name=""/>
        <dsp:cNvSpPr/>
      </dsp:nvSpPr>
      <dsp:spPr>
        <a:xfrm>
          <a:off x="0" y="1524111"/>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9397A-E965-47EB-AFEE-84050322E07B}">
      <dsp:nvSpPr>
        <dsp:cNvPr id="0" name=""/>
        <dsp:cNvSpPr/>
      </dsp:nvSpPr>
      <dsp:spPr>
        <a:xfrm>
          <a:off x="122905" y="1615529"/>
          <a:ext cx="223465" cy="22346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63F1B-1680-497D-A6E4-F5E80FBA70C7}">
      <dsp:nvSpPr>
        <dsp:cNvPr id="0" name=""/>
        <dsp:cNvSpPr/>
      </dsp:nvSpPr>
      <dsp:spPr>
        <a:xfrm>
          <a:off x="469277" y="1524111"/>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a:solidFill>
                <a:schemeClr val="bg2"/>
              </a:solidFill>
            </a:rPr>
            <a:t>Use a fatigue diary</a:t>
          </a:r>
          <a:endParaRPr lang="en-US" sz="2400" kern="1200">
            <a:solidFill>
              <a:schemeClr val="bg2"/>
            </a:solidFill>
          </a:endParaRPr>
        </a:p>
      </dsp:txBody>
      <dsp:txXfrm>
        <a:off x="469277" y="1524111"/>
        <a:ext cx="8579472" cy="406300"/>
      </dsp:txXfrm>
    </dsp:sp>
    <dsp:sp modelId="{6F21161D-5692-4CC2-956C-2D161AC4E29B}">
      <dsp:nvSpPr>
        <dsp:cNvPr id="0" name=""/>
        <dsp:cNvSpPr/>
      </dsp:nvSpPr>
      <dsp:spPr>
        <a:xfrm>
          <a:off x="0" y="2031987"/>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2D996-26E9-4382-9CD1-1FFC4952A305}">
      <dsp:nvSpPr>
        <dsp:cNvPr id="0" name=""/>
        <dsp:cNvSpPr/>
      </dsp:nvSpPr>
      <dsp:spPr>
        <a:xfrm>
          <a:off x="122905" y="2123405"/>
          <a:ext cx="223465" cy="22346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DC6362-52D4-40D0-82BF-DF08FD941ED8}">
      <dsp:nvSpPr>
        <dsp:cNvPr id="0" name=""/>
        <dsp:cNvSpPr/>
      </dsp:nvSpPr>
      <dsp:spPr>
        <a:xfrm>
          <a:off x="469277" y="2031987"/>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a:solidFill>
                <a:schemeClr val="bg2"/>
              </a:solidFill>
            </a:rPr>
            <a:t>Try to be active</a:t>
          </a:r>
          <a:endParaRPr lang="en-US" sz="2400" kern="1200">
            <a:solidFill>
              <a:schemeClr val="bg2"/>
            </a:solidFill>
          </a:endParaRPr>
        </a:p>
      </dsp:txBody>
      <dsp:txXfrm>
        <a:off x="469277" y="2031987"/>
        <a:ext cx="8579472" cy="406300"/>
      </dsp:txXfrm>
    </dsp:sp>
    <dsp:sp modelId="{F570340C-2433-4F24-951B-FE273DB9573E}">
      <dsp:nvSpPr>
        <dsp:cNvPr id="0" name=""/>
        <dsp:cNvSpPr/>
      </dsp:nvSpPr>
      <dsp:spPr>
        <a:xfrm>
          <a:off x="0" y="2539863"/>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4E614-1BF9-4E7C-8521-732A876E9BDE}">
      <dsp:nvSpPr>
        <dsp:cNvPr id="0" name=""/>
        <dsp:cNvSpPr/>
      </dsp:nvSpPr>
      <dsp:spPr>
        <a:xfrm>
          <a:off x="122905" y="2631281"/>
          <a:ext cx="223465" cy="223465"/>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55AD37-761D-4967-8910-3F0440486DCD}">
      <dsp:nvSpPr>
        <dsp:cNvPr id="0" name=""/>
        <dsp:cNvSpPr/>
      </dsp:nvSpPr>
      <dsp:spPr>
        <a:xfrm>
          <a:off x="469277" y="2539863"/>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a:solidFill>
                <a:schemeClr val="bg2"/>
              </a:solidFill>
            </a:rPr>
            <a:t>Stay hydrated</a:t>
          </a:r>
          <a:endParaRPr lang="en-US" sz="2400" kern="1200">
            <a:solidFill>
              <a:schemeClr val="bg2"/>
            </a:solidFill>
          </a:endParaRPr>
        </a:p>
      </dsp:txBody>
      <dsp:txXfrm>
        <a:off x="469277" y="2539863"/>
        <a:ext cx="8579472" cy="406300"/>
      </dsp:txXfrm>
    </dsp:sp>
    <dsp:sp modelId="{2B76B66E-FE05-4C29-A5ED-78A94015288D}">
      <dsp:nvSpPr>
        <dsp:cNvPr id="0" name=""/>
        <dsp:cNvSpPr/>
      </dsp:nvSpPr>
      <dsp:spPr>
        <a:xfrm>
          <a:off x="0" y="3047739"/>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EA124-FD65-4F7D-A71C-DAFF9055552F}">
      <dsp:nvSpPr>
        <dsp:cNvPr id="0" name=""/>
        <dsp:cNvSpPr/>
      </dsp:nvSpPr>
      <dsp:spPr>
        <a:xfrm>
          <a:off x="122905" y="3139157"/>
          <a:ext cx="223465" cy="223465"/>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18687-5661-4ABD-A7D4-47DD93685B24}">
      <dsp:nvSpPr>
        <dsp:cNvPr id="0" name=""/>
        <dsp:cNvSpPr/>
      </dsp:nvSpPr>
      <dsp:spPr>
        <a:xfrm>
          <a:off x="469277" y="3047739"/>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a:solidFill>
                <a:schemeClr val="bg2"/>
              </a:solidFill>
            </a:rPr>
            <a:t>Eat well</a:t>
          </a:r>
          <a:endParaRPr lang="en-US" sz="2400" kern="1200">
            <a:solidFill>
              <a:schemeClr val="bg2"/>
            </a:solidFill>
          </a:endParaRPr>
        </a:p>
      </dsp:txBody>
      <dsp:txXfrm>
        <a:off x="469277" y="3047739"/>
        <a:ext cx="8579472" cy="406300"/>
      </dsp:txXfrm>
    </dsp:sp>
    <dsp:sp modelId="{9338CC1A-2EA5-4670-A09E-295AFBCBA174}">
      <dsp:nvSpPr>
        <dsp:cNvPr id="0" name=""/>
        <dsp:cNvSpPr/>
      </dsp:nvSpPr>
      <dsp:spPr>
        <a:xfrm>
          <a:off x="0" y="3555615"/>
          <a:ext cx="9048750" cy="4063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8E59C2-4BE3-45B8-BE5D-75F3CE5C5D6B}">
      <dsp:nvSpPr>
        <dsp:cNvPr id="0" name=""/>
        <dsp:cNvSpPr/>
      </dsp:nvSpPr>
      <dsp:spPr>
        <a:xfrm>
          <a:off x="122905" y="3647033"/>
          <a:ext cx="223465" cy="223465"/>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F1948-EFE7-4735-B688-B359F5EE9C50}">
      <dsp:nvSpPr>
        <dsp:cNvPr id="0" name=""/>
        <dsp:cNvSpPr/>
      </dsp:nvSpPr>
      <dsp:spPr>
        <a:xfrm>
          <a:off x="469277" y="3555615"/>
          <a:ext cx="8579472" cy="40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000" tIns="43000" rIns="43000" bIns="43000" numCol="1" spcCol="1270" anchor="ctr" anchorCtr="0">
          <a:noAutofit/>
        </a:bodyPr>
        <a:lstStyle/>
        <a:p>
          <a:pPr lvl="0" algn="l" defTabSz="1066800">
            <a:lnSpc>
              <a:spcPct val="90000"/>
            </a:lnSpc>
            <a:spcBef>
              <a:spcPct val="0"/>
            </a:spcBef>
            <a:spcAft>
              <a:spcPct val="35000"/>
            </a:spcAft>
          </a:pPr>
          <a:r>
            <a:rPr lang="en-GB" sz="2400" b="1" kern="1200">
              <a:solidFill>
                <a:schemeClr val="bg2"/>
              </a:solidFill>
            </a:rPr>
            <a:t>Seek support</a:t>
          </a:r>
          <a:endParaRPr lang="en-US" sz="2400" kern="1200">
            <a:solidFill>
              <a:schemeClr val="bg2"/>
            </a:solidFill>
          </a:endParaRPr>
        </a:p>
      </dsp:txBody>
      <dsp:txXfrm>
        <a:off x="469277" y="3555615"/>
        <a:ext cx="8579472" cy="406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B4C79-AA71-43F3-A1CD-8E1E8472372C}">
      <dsp:nvSpPr>
        <dsp:cNvPr id="0" name=""/>
        <dsp:cNvSpPr/>
      </dsp:nvSpPr>
      <dsp:spPr>
        <a:xfrm>
          <a:off x="714052" y="297"/>
          <a:ext cx="1980902" cy="11885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DIET</a:t>
          </a:r>
        </a:p>
      </dsp:txBody>
      <dsp:txXfrm>
        <a:off x="714052" y="297"/>
        <a:ext cx="1980902" cy="1188541"/>
      </dsp:txXfrm>
    </dsp:sp>
    <dsp:sp modelId="{0FD14A7B-D5DC-4E62-96C4-883154CCFE16}">
      <dsp:nvSpPr>
        <dsp:cNvPr id="0" name=""/>
        <dsp:cNvSpPr/>
      </dsp:nvSpPr>
      <dsp:spPr>
        <a:xfrm>
          <a:off x="2893045" y="297"/>
          <a:ext cx="1980902" cy="11885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CACLCIUM</a:t>
          </a:r>
        </a:p>
      </dsp:txBody>
      <dsp:txXfrm>
        <a:off x="2893045" y="297"/>
        <a:ext cx="1980902" cy="1188541"/>
      </dsp:txXfrm>
    </dsp:sp>
    <dsp:sp modelId="{9AFB5065-2701-4041-9EB4-76B367237FA9}">
      <dsp:nvSpPr>
        <dsp:cNvPr id="0" name=""/>
        <dsp:cNvSpPr/>
      </dsp:nvSpPr>
      <dsp:spPr>
        <a:xfrm>
          <a:off x="714052" y="1386929"/>
          <a:ext cx="1980902" cy="11885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VITAMIN D</a:t>
          </a:r>
        </a:p>
      </dsp:txBody>
      <dsp:txXfrm>
        <a:off x="714052" y="1386929"/>
        <a:ext cx="1980902" cy="1188541"/>
      </dsp:txXfrm>
    </dsp:sp>
    <dsp:sp modelId="{F90A8072-F50B-4643-A622-F05251041CCB}">
      <dsp:nvSpPr>
        <dsp:cNvPr id="0" name=""/>
        <dsp:cNvSpPr/>
      </dsp:nvSpPr>
      <dsp:spPr>
        <a:xfrm>
          <a:off x="2893045" y="1386929"/>
          <a:ext cx="1980902" cy="11885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EXERCISE</a:t>
          </a:r>
        </a:p>
      </dsp:txBody>
      <dsp:txXfrm>
        <a:off x="2893045" y="1386929"/>
        <a:ext cx="1980902" cy="1188541"/>
      </dsp:txXfrm>
    </dsp:sp>
    <dsp:sp modelId="{9BA6A83A-B213-4ABA-836B-29948DB4B0B4}">
      <dsp:nvSpPr>
        <dsp:cNvPr id="0" name=""/>
        <dsp:cNvSpPr/>
      </dsp:nvSpPr>
      <dsp:spPr>
        <a:xfrm>
          <a:off x="714052" y="2773560"/>
          <a:ext cx="1980902" cy="11885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SMOKING</a:t>
          </a:r>
        </a:p>
      </dsp:txBody>
      <dsp:txXfrm>
        <a:off x="714052" y="2773560"/>
        <a:ext cx="1980902" cy="1188541"/>
      </dsp:txXfrm>
    </dsp:sp>
    <dsp:sp modelId="{8631088F-5A8F-4A14-873E-126583725493}">
      <dsp:nvSpPr>
        <dsp:cNvPr id="0" name=""/>
        <dsp:cNvSpPr/>
      </dsp:nvSpPr>
      <dsp:spPr>
        <a:xfrm>
          <a:off x="2893045" y="2773560"/>
          <a:ext cx="1980902" cy="11885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a:t>ALCOHOL</a:t>
          </a:r>
        </a:p>
      </dsp:txBody>
      <dsp:txXfrm>
        <a:off x="2893045" y="2773560"/>
        <a:ext cx="1980902" cy="1188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B44C5-042A-44BB-AAFD-F2471978DC91}">
      <dsp:nvSpPr>
        <dsp:cNvPr id="0" name=""/>
        <dsp:cNvSpPr/>
      </dsp:nvSpPr>
      <dsp:spPr>
        <a:xfrm>
          <a:off x="1609966" y="0"/>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dirty="0">
              <a:solidFill>
                <a:schemeClr val="tx1"/>
              </a:solidFill>
            </a:rPr>
            <a:t>Being kind to yourself</a:t>
          </a:r>
          <a:endParaRPr lang="en-US" sz="1800" kern="1200" dirty="0">
            <a:solidFill>
              <a:schemeClr val="tx1"/>
            </a:solidFill>
          </a:endParaRPr>
        </a:p>
      </dsp:txBody>
      <dsp:txXfrm>
        <a:off x="1639515" y="29549"/>
        <a:ext cx="5611595" cy="546223"/>
      </dsp:txXfrm>
    </dsp:sp>
    <dsp:sp modelId="{6E557C82-958A-4B75-B0D8-C1C59664966C}">
      <dsp:nvSpPr>
        <dsp:cNvPr id="0" name=""/>
        <dsp:cNvSpPr/>
      </dsp:nvSpPr>
      <dsp:spPr>
        <a:xfrm>
          <a:off x="1630675" y="635964"/>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a:solidFill>
                <a:schemeClr val="tx1"/>
              </a:solidFill>
            </a:rPr>
            <a:t>Your identity, body image &amp; relationships</a:t>
          </a:r>
          <a:endParaRPr lang="en-US" sz="1800" kern="1200">
            <a:solidFill>
              <a:schemeClr val="tx1"/>
            </a:solidFill>
          </a:endParaRPr>
        </a:p>
      </dsp:txBody>
      <dsp:txXfrm>
        <a:off x="1660224" y="665513"/>
        <a:ext cx="5611595" cy="546223"/>
      </dsp:txXfrm>
    </dsp:sp>
    <dsp:sp modelId="{09A1A409-ACEA-4550-942B-DB41CFE9815C}">
      <dsp:nvSpPr>
        <dsp:cNvPr id="0" name=""/>
        <dsp:cNvSpPr/>
      </dsp:nvSpPr>
      <dsp:spPr>
        <a:xfrm>
          <a:off x="1630675" y="1271552"/>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dirty="0">
              <a:solidFill>
                <a:schemeClr val="tx1"/>
              </a:solidFill>
            </a:rPr>
            <a:t>Reassess priorities &amp; stop multi-tasking</a:t>
          </a:r>
          <a:endParaRPr lang="en-US" sz="1800" kern="1200" dirty="0">
            <a:solidFill>
              <a:schemeClr val="tx1"/>
            </a:solidFill>
          </a:endParaRPr>
        </a:p>
      </dsp:txBody>
      <dsp:txXfrm>
        <a:off x="1660224" y="1301101"/>
        <a:ext cx="5611595" cy="546223"/>
      </dsp:txXfrm>
    </dsp:sp>
    <dsp:sp modelId="{28E68EB1-F598-4B2C-B0FC-0BA23786A6E2}">
      <dsp:nvSpPr>
        <dsp:cNvPr id="0" name=""/>
        <dsp:cNvSpPr/>
      </dsp:nvSpPr>
      <dsp:spPr>
        <a:xfrm>
          <a:off x="1630675" y="1907139"/>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a:solidFill>
                <a:schemeClr val="tx1"/>
              </a:solidFill>
            </a:rPr>
            <a:t>Managing physical effects after treatment </a:t>
          </a:r>
          <a:endParaRPr lang="en-US" sz="1800" kern="1200">
            <a:solidFill>
              <a:schemeClr val="tx1"/>
            </a:solidFill>
          </a:endParaRPr>
        </a:p>
      </dsp:txBody>
      <dsp:txXfrm>
        <a:off x="1660224" y="1936688"/>
        <a:ext cx="5611595" cy="546223"/>
      </dsp:txXfrm>
    </dsp:sp>
    <dsp:sp modelId="{FDA93414-3117-4E3D-8EAB-C2B5AEEFF152}">
      <dsp:nvSpPr>
        <dsp:cNvPr id="0" name=""/>
        <dsp:cNvSpPr/>
      </dsp:nvSpPr>
      <dsp:spPr>
        <a:xfrm>
          <a:off x="1630675" y="2542726"/>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a:solidFill>
                <a:schemeClr val="tx1"/>
              </a:solidFill>
            </a:rPr>
            <a:t>Managing diet and exercise</a:t>
          </a:r>
          <a:endParaRPr lang="en-US" sz="1800" kern="1200">
            <a:solidFill>
              <a:schemeClr val="tx1"/>
            </a:solidFill>
          </a:endParaRPr>
        </a:p>
      </dsp:txBody>
      <dsp:txXfrm>
        <a:off x="1660224" y="2572275"/>
        <a:ext cx="5611595" cy="546223"/>
      </dsp:txXfrm>
    </dsp:sp>
    <dsp:sp modelId="{3A097DAE-CDA3-403E-8D81-9908D8278453}">
      <dsp:nvSpPr>
        <dsp:cNvPr id="0" name=""/>
        <dsp:cNvSpPr/>
      </dsp:nvSpPr>
      <dsp:spPr>
        <a:xfrm>
          <a:off x="1630675" y="3178313"/>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a:solidFill>
                <a:schemeClr val="tx1"/>
              </a:solidFill>
            </a:rPr>
            <a:t>Looking after your mental health</a:t>
          </a:r>
          <a:endParaRPr lang="en-US" sz="1800" kern="1200">
            <a:solidFill>
              <a:schemeClr val="tx1"/>
            </a:solidFill>
          </a:endParaRPr>
        </a:p>
      </dsp:txBody>
      <dsp:txXfrm>
        <a:off x="1660224" y="3207862"/>
        <a:ext cx="5611595" cy="546223"/>
      </dsp:txXfrm>
    </dsp:sp>
    <dsp:sp modelId="{9DEA864E-4FA6-44A8-8771-4A06E810EC0A}">
      <dsp:nvSpPr>
        <dsp:cNvPr id="0" name=""/>
        <dsp:cNvSpPr/>
      </dsp:nvSpPr>
      <dsp:spPr>
        <a:xfrm>
          <a:off x="1630675" y="3813901"/>
          <a:ext cx="5670693" cy="6053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i="0" kern="1200" baseline="0">
              <a:solidFill>
                <a:schemeClr val="tx1"/>
              </a:solidFill>
            </a:rPr>
            <a:t>Getting Support</a:t>
          </a:r>
          <a:endParaRPr lang="en-US" sz="1800" kern="1200">
            <a:solidFill>
              <a:schemeClr val="tx1"/>
            </a:solidFill>
          </a:endParaRPr>
        </a:p>
      </dsp:txBody>
      <dsp:txXfrm>
        <a:off x="1660224" y="3843450"/>
        <a:ext cx="5611595" cy="546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6706A-61B7-46B1-92B1-6E0F0C9EEA91}">
      <dsp:nvSpPr>
        <dsp:cNvPr id="0" name=""/>
        <dsp:cNvSpPr/>
      </dsp:nvSpPr>
      <dsp:spPr>
        <a:xfrm>
          <a:off x="1104679" y="473"/>
          <a:ext cx="3254642" cy="195278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70% of breast cancer survivors have reported sexual issues (Cancer connect March 2021)</a:t>
          </a:r>
          <a:endParaRPr lang="en-US" sz="2500" kern="1200" dirty="0"/>
        </a:p>
      </dsp:txBody>
      <dsp:txXfrm>
        <a:off x="1104679" y="473"/>
        <a:ext cx="3254642" cy="1952785"/>
      </dsp:txXfrm>
    </dsp:sp>
    <dsp:sp modelId="{D29F5B1D-4F6A-4FFB-8859-A379795E4922}">
      <dsp:nvSpPr>
        <dsp:cNvPr id="0" name=""/>
        <dsp:cNvSpPr/>
      </dsp:nvSpPr>
      <dsp:spPr>
        <a:xfrm>
          <a:off x="4684785" y="473"/>
          <a:ext cx="3254642" cy="195278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The two most common concerns expressed are loss of libido / lack of interest and vaginal dryness</a:t>
          </a:r>
          <a:endParaRPr lang="en-US" sz="2500" kern="1200" dirty="0"/>
        </a:p>
      </dsp:txBody>
      <dsp:txXfrm>
        <a:off x="4684785" y="473"/>
        <a:ext cx="3254642" cy="1952785"/>
      </dsp:txXfrm>
    </dsp:sp>
    <dsp:sp modelId="{3034162B-1220-409B-82B3-B49BDC4B8758}">
      <dsp:nvSpPr>
        <dsp:cNvPr id="0" name=""/>
        <dsp:cNvSpPr/>
      </dsp:nvSpPr>
      <dsp:spPr>
        <a:xfrm>
          <a:off x="1104679" y="2278723"/>
          <a:ext cx="3254642" cy="195278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Most common factors that influence sexual issues are body image and hormonal therapies</a:t>
          </a:r>
          <a:endParaRPr lang="en-US" sz="2500" kern="1200"/>
        </a:p>
      </dsp:txBody>
      <dsp:txXfrm>
        <a:off x="1104679" y="2278723"/>
        <a:ext cx="3254642" cy="1952785"/>
      </dsp:txXfrm>
    </dsp:sp>
    <dsp:sp modelId="{46912C8E-CDCF-4C6C-A83B-72FFA6E1EC53}">
      <dsp:nvSpPr>
        <dsp:cNvPr id="0" name=""/>
        <dsp:cNvSpPr/>
      </dsp:nvSpPr>
      <dsp:spPr>
        <a:xfrm>
          <a:off x="4684785" y="2278723"/>
          <a:ext cx="3254642" cy="195278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It is a very common issue, but it is rarely discussed</a:t>
          </a:r>
          <a:endParaRPr lang="en-US" sz="2500" kern="1200"/>
        </a:p>
      </dsp:txBody>
      <dsp:txXfrm>
        <a:off x="4684785" y="2278723"/>
        <a:ext cx="3254642" cy="19527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3EDBB-B889-42EE-A801-D5CA206381D6}">
      <dsp:nvSpPr>
        <dsp:cNvPr id="0" name=""/>
        <dsp:cNvSpPr/>
      </dsp:nvSpPr>
      <dsp:spPr>
        <a:xfrm>
          <a:off x="0" y="1523"/>
          <a:ext cx="8364162" cy="649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B2F25-1190-4CD5-9146-DA592E495C74}">
      <dsp:nvSpPr>
        <dsp:cNvPr id="0" name=""/>
        <dsp:cNvSpPr/>
      </dsp:nvSpPr>
      <dsp:spPr>
        <a:xfrm>
          <a:off x="196417" y="147619"/>
          <a:ext cx="357123" cy="3571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7085AE-542F-42EB-83B9-38135B6D3644}">
      <dsp:nvSpPr>
        <dsp:cNvPr id="0" name=""/>
        <dsp:cNvSpPr/>
      </dsp:nvSpPr>
      <dsp:spPr>
        <a:xfrm>
          <a:off x="749959" y="1523"/>
          <a:ext cx="7614202" cy="6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9" tIns="68719" rIns="68719" bIns="68719" numCol="1" spcCol="1270" anchor="ctr" anchorCtr="0">
          <a:noAutofit/>
        </a:bodyPr>
        <a:lstStyle/>
        <a:p>
          <a:pPr lvl="0" algn="l" defTabSz="844550">
            <a:lnSpc>
              <a:spcPct val="90000"/>
            </a:lnSpc>
            <a:spcBef>
              <a:spcPct val="0"/>
            </a:spcBef>
            <a:spcAft>
              <a:spcPct val="35000"/>
            </a:spcAft>
          </a:pPr>
          <a:r>
            <a:rPr lang="en-GB" sz="1900" kern="1200" dirty="0">
              <a:solidFill>
                <a:schemeClr val="bg2"/>
              </a:solidFill>
              <a:latin typeface="Arial" panose="020B0604020202020204" pitchFamily="34" charset="0"/>
              <a:cs typeface="Arial" panose="020B0604020202020204" pitchFamily="34" charset="0"/>
            </a:rPr>
            <a:t>Communication is key</a:t>
          </a:r>
          <a:endParaRPr lang="en-US" sz="1900" kern="1200" dirty="0">
            <a:solidFill>
              <a:schemeClr val="bg2"/>
            </a:solidFill>
            <a:latin typeface="Arial" panose="020B0604020202020204" pitchFamily="34" charset="0"/>
            <a:cs typeface="Arial" panose="020B0604020202020204" pitchFamily="34" charset="0"/>
          </a:endParaRPr>
        </a:p>
      </dsp:txBody>
      <dsp:txXfrm>
        <a:off x="749959" y="1523"/>
        <a:ext cx="7614202" cy="649315"/>
      </dsp:txXfrm>
    </dsp:sp>
    <dsp:sp modelId="{9EF3F223-8C54-4346-9761-CE7C415EA6CC}">
      <dsp:nvSpPr>
        <dsp:cNvPr id="0" name=""/>
        <dsp:cNvSpPr/>
      </dsp:nvSpPr>
      <dsp:spPr>
        <a:xfrm>
          <a:off x="0" y="813168"/>
          <a:ext cx="8364162" cy="649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30C2D-17D0-400C-A446-FFFBAE40958E}">
      <dsp:nvSpPr>
        <dsp:cNvPr id="0" name=""/>
        <dsp:cNvSpPr/>
      </dsp:nvSpPr>
      <dsp:spPr>
        <a:xfrm>
          <a:off x="196417" y="959264"/>
          <a:ext cx="357123" cy="3571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3ED5BD-0DB9-4C06-A271-A0CC75D85747}">
      <dsp:nvSpPr>
        <dsp:cNvPr id="0" name=""/>
        <dsp:cNvSpPr/>
      </dsp:nvSpPr>
      <dsp:spPr>
        <a:xfrm>
          <a:off x="749959" y="813168"/>
          <a:ext cx="7614202" cy="6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9" tIns="68719" rIns="68719" bIns="68719" numCol="1" spcCol="1270" anchor="ctr" anchorCtr="0">
          <a:noAutofit/>
        </a:bodyPr>
        <a:lstStyle/>
        <a:p>
          <a:pPr lvl="0" algn="l" defTabSz="844550">
            <a:lnSpc>
              <a:spcPct val="90000"/>
            </a:lnSpc>
            <a:spcBef>
              <a:spcPct val="0"/>
            </a:spcBef>
            <a:spcAft>
              <a:spcPct val="35000"/>
            </a:spcAft>
          </a:pPr>
          <a:r>
            <a:rPr lang="en-GB" sz="1900" kern="1200" dirty="0">
              <a:solidFill>
                <a:schemeClr val="bg2"/>
              </a:solidFill>
              <a:latin typeface="Arial" panose="020B0604020202020204" pitchFamily="34" charset="0"/>
              <a:cs typeface="Arial" panose="020B0604020202020204" pitchFamily="34" charset="0"/>
            </a:rPr>
            <a:t>Reconnect with your sensuality</a:t>
          </a:r>
          <a:endParaRPr lang="en-US" sz="1900" kern="1200" dirty="0">
            <a:solidFill>
              <a:schemeClr val="bg2"/>
            </a:solidFill>
            <a:latin typeface="Arial" panose="020B0604020202020204" pitchFamily="34" charset="0"/>
            <a:cs typeface="Arial" panose="020B0604020202020204" pitchFamily="34" charset="0"/>
          </a:endParaRPr>
        </a:p>
      </dsp:txBody>
      <dsp:txXfrm>
        <a:off x="749959" y="813168"/>
        <a:ext cx="7614202" cy="649315"/>
      </dsp:txXfrm>
    </dsp:sp>
    <dsp:sp modelId="{1619E401-C332-416A-BC38-762BDC6FDAF0}">
      <dsp:nvSpPr>
        <dsp:cNvPr id="0" name=""/>
        <dsp:cNvSpPr/>
      </dsp:nvSpPr>
      <dsp:spPr>
        <a:xfrm>
          <a:off x="0" y="1624812"/>
          <a:ext cx="8364162" cy="649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64796E-93BF-42B1-96A5-7CEDF32E30F8}">
      <dsp:nvSpPr>
        <dsp:cNvPr id="0" name=""/>
        <dsp:cNvSpPr/>
      </dsp:nvSpPr>
      <dsp:spPr>
        <a:xfrm>
          <a:off x="196417" y="1770908"/>
          <a:ext cx="357123" cy="35712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C87CDB-014E-4328-9916-E1108736D4DA}">
      <dsp:nvSpPr>
        <dsp:cNvPr id="0" name=""/>
        <dsp:cNvSpPr/>
      </dsp:nvSpPr>
      <dsp:spPr>
        <a:xfrm>
          <a:off x="749959" y="1624812"/>
          <a:ext cx="7614202" cy="6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9" tIns="68719" rIns="68719" bIns="68719" numCol="1" spcCol="1270" anchor="ctr" anchorCtr="0">
          <a:noAutofit/>
        </a:bodyPr>
        <a:lstStyle/>
        <a:p>
          <a:pPr lvl="0" algn="l" defTabSz="844550">
            <a:lnSpc>
              <a:spcPct val="90000"/>
            </a:lnSpc>
            <a:spcBef>
              <a:spcPct val="0"/>
            </a:spcBef>
            <a:spcAft>
              <a:spcPct val="35000"/>
            </a:spcAft>
          </a:pPr>
          <a:r>
            <a:rPr lang="en-GB" sz="1900" kern="1200" dirty="0">
              <a:solidFill>
                <a:schemeClr val="bg2"/>
              </a:solidFill>
              <a:latin typeface="Arial" panose="020B0604020202020204" pitchFamily="34" charset="0"/>
              <a:cs typeface="Arial" panose="020B0604020202020204" pitchFamily="34" charset="0"/>
            </a:rPr>
            <a:t>Recognise what works for you</a:t>
          </a:r>
          <a:endParaRPr lang="en-US" sz="1900" kern="1200" dirty="0">
            <a:solidFill>
              <a:schemeClr val="bg2"/>
            </a:solidFill>
            <a:latin typeface="Arial" panose="020B0604020202020204" pitchFamily="34" charset="0"/>
            <a:cs typeface="Arial" panose="020B0604020202020204" pitchFamily="34" charset="0"/>
          </a:endParaRPr>
        </a:p>
      </dsp:txBody>
      <dsp:txXfrm>
        <a:off x="749959" y="1624812"/>
        <a:ext cx="7614202" cy="649315"/>
      </dsp:txXfrm>
    </dsp:sp>
    <dsp:sp modelId="{F7E64E0D-1205-474B-AF8B-011BD3CB745D}">
      <dsp:nvSpPr>
        <dsp:cNvPr id="0" name=""/>
        <dsp:cNvSpPr/>
      </dsp:nvSpPr>
      <dsp:spPr>
        <a:xfrm>
          <a:off x="0" y="2560352"/>
          <a:ext cx="8364162" cy="649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593CC-BED5-479F-9794-73AA6FCBCFD2}">
      <dsp:nvSpPr>
        <dsp:cNvPr id="0" name=""/>
        <dsp:cNvSpPr/>
      </dsp:nvSpPr>
      <dsp:spPr>
        <a:xfrm>
          <a:off x="196417" y="2582552"/>
          <a:ext cx="357123" cy="35712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F75E40-AF73-4D71-A683-5DDCD5416701}">
      <dsp:nvSpPr>
        <dsp:cNvPr id="0" name=""/>
        <dsp:cNvSpPr/>
      </dsp:nvSpPr>
      <dsp:spPr>
        <a:xfrm>
          <a:off x="749959" y="2436456"/>
          <a:ext cx="7614202" cy="6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9" tIns="68719" rIns="68719" bIns="68719" numCol="1" spcCol="1270" anchor="ctr" anchorCtr="0">
          <a:noAutofit/>
        </a:bodyPr>
        <a:lstStyle/>
        <a:p>
          <a:pPr lvl="0" algn="l" defTabSz="844550">
            <a:lnSpc>
              <a:spcPct val="90000"/>
            </a:lnSpc>
            <a:spcBef>
              <a:spcPct val="0"/>
            </a:spcBef>
            <a:spcAft>
              <a:spcPct val="35000"/>
            </a:spcAft>
          </a:pPr>
          <a:r>
            <a:rPr lang="en-GB" sz="1900" kern="1200" dirty="0">
              <a:solidFill>
                <a:schemeClr val="bg2"/>
              </a:solidFill>
              <a:latin typeface="Arial" panose="020B0604020202020204" pitchFamily="34" charset="0"/>
              <a:cs typeface="Arial" panose="020B0604020202020204" pitchFamily="34" charset="0"/>
            </a:rPr>
            <a:t>Address issues of anxiety, stress and low mood</a:t>
          </a:r>
          <a:endParaRPr lang="en-US" sz="1900" kern="1200" dirty="0">
            <a:solidFill>
              <a:schemeClr val="bg2"/>
            </a:solidFill>
            <a:latin typeface="Arial" panose="020B0604020202020204" pitchFamily="34" charset="0"/>
            <a:cs typeface="Arial" panose="020B0604020202020204" pitchFamily="34" charset="0"/>
          </a:endParaRPr>
        </a:p>
      </dsp:txBody>
      <dsp:txXfrm>
        <a:off x="749959" y="2436456"/>
        <a:ext cx="7614202" cy="649315"/>
      </dsp:txXfrm>
    </dsp:sp>
    <dsp:sp modelId="{98EFB37B-8BE5-4B46-AE65-A0D15F38496C}">
      <dsp:nvSpPr>
        <dsp:cNvPr id="0" name=""/>
        <dsp:cNvSpPr/>
      </dsp:nvSpPr>
      <dsp:spPr>
        <a:xfrm>
          <a:off x="0" y="3310380"/>
          <a:ext cx="8364162" cy="52475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812CD-AAAD-4DFB-B2F9-6B5FF085F780}">
      <dsp:nvSpPr>
        <dsp:cNvPr id="0" name=""/>
        <dsp:cNvSpPr/>
      </dsp:nvSpPr>
      <dsp:spPr>
        <a:xfrm>
          <a:off x="196417" y="3394197"/>
          <a:ext cx="357123" cy="35712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C0B53-E7EC-495A-A899-AD5F25DFCFDD}">
      <dsp:nvSpPr>
        <dsp:cNvPr id="0" name=""/>
        <dsp:cNvSpPr/>
      </dsp:nvSpPr>
      <dsp:spPr>
        <a:xfrm>
          <a:off x="749959" y="3248101"/>
          <a:ext cx="7614202" cy="6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9" tIns="68719" rIns="68719" bIns="68719" numCol="1" spcCol="1270" anchor="ctr" anchorCtr="0">
          <a:noAutofit/>
        </a:bodyPr>
        <a:lstStyle/>
        <a:p>
          <a:pPr lvl="0" algn="l" defTabSz="666750">
            <a:lnSpc>
              <a:spcPct val="90000"/>
            </a:lnSpc>
            <a:spcBef>
              <a:spcPct val="0"/>
            </a:spcBef>
            <a:spcAft>
              <a:spcPct val="35000"/>
            </a:spcAft>
          </a:pPr>
          <a:r>
            <a:rPr lang="en-GB" sz="1500" kern="1200" dirty="0">
              <a:solidFill>
                <a:schemeClr val="bg2"/>
              </a:solidFill>
              <a:latin typeface="Arial" panose="020B0604020202020204" pitchFamily="34" charset="0"/>
              <a:cs typeface="Arial" panose="020B0604020202020204" pitchFamily="34" charset="0"/>
            </a:rPr>
            <a:t>Seeking support is part of your recovery counselling, Relate NI, Regional psychosexual clinic  </a:t>
          </a:r>
          <a:endParaRPr lang="en-US" sz="1500" kern="1200" dirty="0">
            <a:solidFill>
              <a:schemeClr val="bg2"/>
            </a:solidFill>
            <a:latin typeface="Arial" panose="020B0604020202020204" pitchFamily="34" charset="0"/>
            <a:cs typeface="Arial" panose="020B0604020202020204" pitchFamily="34" charset="0"/>
          </a:endParaRPr>
        </a:p>
      </dsp:txBody>
      <dsp:txXfrm>
        <a:off x="749959" y="3248101"/>
        <a:ext cx="7614202" cy="649315"/>
      </dsp:txXfrm>
    </dsp:sp>
    <dsp:sp modelId="{98FD4618-3E22-42FC-A00E-1F17FECDB403}">
      <dsp:nvSpPr>
        <dsp:cNvPr id="0" name=""/>
        <dsp:cNvSpPr/>
      </dsp:nvSpPr>
      <dsp:spPr>
        <a:xfrm>
          <a:off x="0" y="4059745"/>
          <a:ext cx="8364162" cy="649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18AD9-DD3B-48E5-A835-B9C32C3A17E1}">
      <dsp:nvSpPr>
        <dsp:cNvPr id="0" name=""/>
        <dsp:cNvSpPr/>
      </dsp:nvSpPr>
      <dsp:spPr>
        <a:xfrm>
          <a:off x="196417" y="4205841"/>
          <a:ext cx="357123" cy="35712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CFFEEC-4AE5-4BFC-981C-7F5E15D2D91C}">
      <dsp:nvSpPr>
        <dsp:cNvPr id="0" name=""/>
        <dsp:cNvSpPr/>
      </dsp:nvSpPr>
      <dsp:spPr>
        <a:xfrm>
          <a:off x="749959" y="4073767"/>
          <a:ext cx="7614202" cy="62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719" tIns="68719" rIns="68719" bIns="68719" numCol="1" spcCol="1270" anchor="ctr" anchorCtr="0">
          <a:noAutofit/>
        </a:bodyPr>
        <a:lstStyle/>
        <a:p>
          <a:pPr lvl="0" algn="l" defTabSz="844550">
            <a:lnSpc>
              <a:spcPct val="90000"/>
            </a:lnSpc>
            <a:spcBef>
              <a:spcPct val="0"/>
            </a:spcBef>
            <a:spcAft>
              <a:spcPct val="35000"/>
            </a:spcAft>
          </a:pPr>
          <a:r>
            <a:rPr lang="en-GB" sz="1900" kern="1200" dirty="0">
              <a:solidFill>
                <a:schemeClr val="bg2"/>
              </a:solidFill>
              <a:latin typeface="Arial" panose="020B0604020202020204" pitchFamily="34" charset="0"/>
              <a:cs typeface="Arial" panose="020B0604020202020204" pitchFamily="34" charset="0"/>
            </a:rPr>
            <a:t>Use techniques to manage menopausal symptoms</a:t>
          </a:r>
          <a:endParaRPr lang="en-US" sz="1900" kern="1200" dirty="0">
            <a:solidFill>
              <a:schemeClr val="bg2"/>
            </a:solidFill>
            <a:latin typeface="Arial" panose="020B0604020202020204" pitchFamily="34" charset="0"/>
            <a:cs typeface="Arial" panose="020B0604020202020204" pitchFamily="34" charset="0"/>
          </a:endParaRPr>
        </a:p>
      </dsp:txBody>
      <dsp:txXfrm>
        <a:off x="749959" y="4073767"/>
        <a:ext cx="7614202" cy="6212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297F1-6BB8-42C8-8EF7-C2F5650C43FB}">
      <dsp:nvSpPr>
        <dsp:cNvPr id="0" name=""/>
        <dsp:cNvSpPr/>
      </dsp:nvSpPr>
      <dsp:spPr>
        <a:xfrm>
          <a:off x="0" y="247649"/>
          <a:ext cx="2667000" cy="1600199"/>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t>It is important to talk about sexuality after a breast cancer diagnosis.</a:t>
          </a:r>
          <a:endParaRPr lang="en-US" sz="2300" kern="1200" dirty="0"/>
        </a:p>
      </dsp:txBody>
      <dsp:txXfrm>
        <a:off x="0" y="247649"/>
        <a:ext cx="2667000" cy="1600199"/>
      </dsp:txXfrm>
    </dsp:sp>
    <dsp:sp modelId="{3F302F78-71E2-4A36-84B6-0A1E1DF2775A}">
      <dsp:nvSpPr>
        <dsp:cNvPr id="0" name=""/>
        <dsp:cNvSpPr/>
      </dsp:nvSpPr>
      <dsp:spPr>
        <a:xfrm>
          <a:off x="2933700" y="247649"/>
          <a:ext cx="2667000" cy="1600199"/>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t>Open conservations matter</a:t>
          </a:r>
          <a:endParaRPr lang="en-US" sz="2300" kern="1200" dirty="0"/>
        </a:p>
      </dsp:txBody>
      <dsp:txXfrm>
        <a:off x="2933700" y="247649"/>
        <a:ext cx="2667000" cy="1600199"/>
      </dsp:txXfrm>
    </dsp:sp>
    <dsp:sp modelId="{92192843-8387-4343-BF54-B7F7B295417C}">
      <dsp:nvSpPr>
        <dsp:cNvPr id="0" name=""/>
        <dsp:cNvSpPr/>
      </dsp:nvSpPr>
      <dsp:spPr>
        <a:xfrm>
          <a:off x="5867399" y="247649"/>
          <a:ext cx="2667000" cy="1600199"/>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t>It is important to understand the impact on you and your relationships</a:t>
          </a:r>
          <a:endParaRPr lang="en-US" sz="2300" kern="1200" dirty="0"/>
        </a:p>
      </dsp:txBody>
      <dsp:txXfrm>
        <a:off x="5867399" y="247649"/>
        <a:ext cx="2667000" cy="1600199"/>
      </dsp:txXfrm>
    </dsp:sp>
    <dsp:sp modelId="{FBEDF3AA-0472-4D36-9D88-0ED494C18BEB}">
      <dsp:nvSpPr>
        <dsp:cNvPr id="0" name=""/>
        <dsp:cNvSpPr/>
      </dsp:nvSpPr>
      <dsp:spPr>
        <a:xfrm>
          <a:off x="1466850" y="2114549"/>
          <a:ext cx="2667000" cy="1600199"/>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a:t>Remember you are not alone </a:t>
          </a:r>
          <a:endParaRPr lang="en-US" sz="2300" kern="1200"/>
        </a:p>
      </dsp:txBody>
      <dsp:txXfrm>
        <a:off x="1466850" y="2114549"/>
        <a:ext cx="2667000" cy="1600199"/>
      </dsp:txXfrm>
    </dsp:sp>
    <dsp:sp modelId="{4F011240-B709-4EDB-91B1-E0187C63F157}">
      <dsp:nvSpPr>
        <dsp:cNvPr id="0" name=""/>
        <dsp:cNvSpPr/>
      </dsp:nvSpPr>
      <dsp:spPr>
        <a:xfrm>
          <a:off x="4400550" y="2114550"/>
          <a:ext cx="2667000" cy="1600199"/>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t>Everyone’s experience is different – and you all matter</a:t>
          </a:r>
          <a:endParaRPr lang="en-US" sz="2300" kern="1200" dirty="0"/>
        </a:p>
      </dsp:txBody>
      <dsp:txXfrm>
        <a:off x="4400550" y="2114550"/>
        <a:ext cx="2667000" cy="160019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294F171B-0637-4B50-9DE7-D28F39551539}" type="datetimeFigureOut">
              <a:rPr lang="en-GB" smtClean="0"/>
              <a:t>18/03/2026</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308AB68-A8A9-439E-9A7B-1F2341276226}" type="slidenum">
              <a:rPr lang="en-GB" smtClean="0"/>
              <a:t>‹#›</a:t>
            </a:fld>
            <a:endParaRPr lang="en-GB"/>
          </a:p>
        </p:txBody>
      </p:sp>
    </p:spTree>
    <p:extLst>
      <p:ext uri="{BB962C8B-B14F-4D97-AF65-F5344CB8AC3E}">
        <p14:creationId xmlns:p14="http://schemas.microsoft.com/office/powerpoint/2010/main" val="1539600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B408657-4DE7-485C-B656-19CC79128714}" type="datetimeFigureOut">
              <a:rPr lang="en-GB" smtClean="0"/>
              <a:t>18/03/2026</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DAE07B6-F19B-4F49-B2E0-9588F7CE4A8B}" type="slidenum">
              <a:rPr lang="en-GB" smtClean="0"/>
              <a:t>‹#›</a:t>
            </a:fld>
            <a:endParaRPr lang="en-GB"/>
          </a:p>
        </p:txBody>
      </p:sp>
    </p:spTree>
    <p:extLst>
      <p:ext uri="{BB962C8B-B14F-4D97-AF65-F5344CB8AC3E}">
        <p14:creationId xmlns:p14="http://schemas.microsoft.com/office/powerpoint/2010/main" val="211218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425043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72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76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it’s not back to normal and that is why the breast care team are still here for you</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03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Breast awareness is an important</a:t>
            </a:r>
            <a:r>
              <a:rPr lang="en-GB" baseline="0" dirty="0"/>
              <a:t> part of moving forward and your follow up. </a:t>
            </a:r>
          </a:p>
          <a:p>
            <a:endParaRPr lang="en-GB" baseline="0" dirty="0"/>
          </a:p>
          <a:p>
            <a:r>
              <a:rPr lang="en-GB" baseline="0" dirty="0"/>
              <a:t>It is important to touch, look &amp; check your whole breast/chest area, including your collarbone and under your armpit.  </a:t>
            </a:r>
          </a:p>
          <a:p>
            <a:endParaRPr lang="en-GB" baseline="0" dirty="0"/>
          </a:p>
          <a:p>
            <a:r>
              <a:rPr lang="en-GB" baseline="0" dirty="0"/>
              <a:t>There is no right or wrong way to do this, some people prefer to this when you’re in the bath or shower, standing in front of a mirror or lying down with your arm about your head.  </a:t>
            </a:r>
          </a:p>
          <a:p>
            <a:endParaRPr lang="en-GB" baseline="0" dirty="0"/>
          </a:p>
          <a:p>
            <a:r>
              <a:rPr lang="en-GB" baseline="0" dirty="0"/>
              <a:t>We recommend we do this once a month</a:t>
            </a:r>
          </a:p>
          <a:p>
            <a:endParaRPr lang="en-GB" baseline="0" dirty="0"/>
          </a:p>
          <a:p>
            <a:r>
              <a:rPr lang="en-GB" baseline="0" dirty="0"/>
              <a:t>Changes to look and feel for include: </a:t>
            </a:r>
          </a:p>
          <a:p>
            <a:endParaRPr lang="en-GB" baseline="0" dirty="0"/>
          </a:p>
          <a:p>
            <a:pPr marL="171450" indent="-171450">
              <a:buFont typeface="Arial" panose="020B0604020202020204" pitchFamily="34" charset="0"/>
              <a:buChar char="•"/>
            </a:pPr>
            <a:r>
              <a:rPr lang="en-GB" baseline="0" dirty="0"/>
              <a:t>A lump or swelling</a:t>
            </a:r>
          </a:p>
          <a:p>
            <a:pPr marL="171450" indent="-171450">
              <a:buFont typeface="Arial" panose="020B0604020202020204" pitchFamily="34" charset="0"/>
              <a:buChar char="•"/>
            </a:pPr>
            <a:r>
              <a:rPr lang="en-GB" baseline="0" dirty="0"/>
              <a:t>A change to the skin such as puckering or dimpling</a:t>
            </a:r>
          </a:p>
          <a:p>
            <a:pPr marL="171450" indent="-171450">
              <a:buFont typeface="Arial" panose="020B0604020202020204" pitchFamily="34" charset="0"/>
              <a:buChar char="•"/>
            </a:pPr>
            <a:r>
              <a:rPr lang="en-GB" baseline="0" dirty="0"/>
              <a:t>A change in the colour</a:t>
            </a:r>
          </a:p>
          <a:p>
            <a:pPr marL="171450" indent="-171450">
              <a:buFont typeface="Arial" panose="020B0604020202020204" pitchFamily="34" charset="0"/>
              <a:buChar char="•"/>
            </a:pPr>
            <a:r>
              <a:rPr lang="en-GB" baseline="0" dirty="0"/>
              <a:t>Any nipple changes including a rash or crusting around the nipple, nipple discharge</a:t>
            </a:r>
          </a:p>
          <a:p>
            <a:pPr marL="171450" indent="-171450">
              <a:buFont typeface="Arial" panose="020B0604020202020204" pitchFamily="34" charset="0"/>
              <a:buChar char="•"/>
            </a:pPr>
            <a:r>
              <a:rPr lang="en-GB" baseline="0" dirty="0"/>
              <a:t>A change in size or shape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there</a:t>
            </a:r>
            <a:r>
              <a:rPr lang="en-GB" baseline="0" dirty="0"/>
              <a:t> is a risk that breast cancer can come back in your breast/scar area or other places in your body.  </a:t>
            </a:r>
          </a:p>
          <a:p>
            <a:endParaRPr lang="en-GB" baseline="0" dirty="0"/>
          </a:p>
          <a:p>
            <a:r>
              <a:rPr lang="en-GB" baseline="0" dirty="0"/>
              <a:t>The main areas in your body are brain, bone, lung, lymph nodes and liver.  </a:t>
            </a:r>
          </a:p>
          <a:p>
            <a:endParaRPr lang="en-GB" baseline="0" dirty="0"/>
          </a:p>
          <a:p>
            <a:r>
              <a:rPr lang="en-GB" baseline="0" dirty="0"/>
              <a:t>That is why it is important to be breast and body aware. </a:t>
            </a:r>
          </a:p>
          <a:p>
            <a:endParaRPr lang="en-GB" baseline="0" dirty="0"/>
          </a:p>
          <a:p>
            <a:r>
              <a:rPr lang="en-GB" baseline="0" dirty="0"/>
              <a:t> If you develop any new symptoms that persist over a 4 week period please contact your breast care nurse.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82693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146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a:t>
            </a:r>
            <a:r>
              <a:rPr lang="en-GB" baseline="0" dirty="0"/>
              <a:t> back to normal life can be overwhelming, this can be in relation to the not knowing what is normal, the physical side effects of treatment, the fear of cancer recurrence  and the impact on your emotional wellbeing. </a:t>
            </a:r>
          </a:p>
          <a:p>
            <a:endParaRPr lang="en-GB" baseline="0" dirty="0"/>
          </a:p>
          <a:p>
            <a:r>
              <a:rPr lang="en-GB" baseline="0" dirty="0"/>
              <a:t>The 3 peas can be a useful coping strategy  - Plan, Prioritise and Pace. </a:t>
            </a:r>
          </a:p>
          <a:p>
            <a:endParaRPr lang="en-GB" baseline="0" dirty="0"/>
          </a:p>
          <a:p>
            <a:r>
              <a:rPr lang="en-GB" baseline="0" dirty="0"/>
              <a:t>Plan ahead:  days, weeks considering energy levels, side effects and how you are feeling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Prioritise: When we look at some tasks do we really</a:t>
            </a:r>
            <a:r>
              <a:rPr lang="en-GB" baseline="0" dirty="0"/>
              <a:t> need to be doing them, are they essential.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Prioritise what is important to you.</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Can we delegate some tasks!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Pace Yourself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Support from others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385F5-94C0-4258-BD2B-E7192966D2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0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60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involves recording your level of fatigue every day from 1 (no fatigue) to 10 (extreme fatigue).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Plan your day to balance your activities and rest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Try to get plenty of rest between your daily activities, but limit the number of naps you have. Keep naps to less than half an hour and avoid taking them in the late afternoon, so that it doesn’t disrupt your sleep at night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48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It </a:t>
            </a:r>
            <a:r>
              <a:rPr lang="en-GB" sz="1200" b="0" i="0" kern="1200" dirty="0">
                <a:solidFill>
                  <a:schemeClr val="tx1"/>
                </a:solidFill>
                <a:effectLst/>
                <a:latin typeface="+mn-lt"/>
                <a:ea typeface="+mn-ea"/>
                <a:cs typeface="+mn-cs"/>
              </a:rPr>
              <a:t>can be caused by: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Stress and anxiety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Changes to your sleep pattern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Changes to your daily routine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Side effects of treatment</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27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issues aren’t universal but can be grouped together linked</a:t>
            </a:r>
            <a:r>
              <a:rPr lang="en-GB" baseline="0" dirty="0"/>
              <a:t> to the various treatment modalities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91578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menopause is a natural event for all women</a:t>
            </a:r>
            <a:r>
              <a:rPr lang="en-GB" baseline="0" dirty="0"/>
              <a:t> and symptoms can span over several months or years.  </a:t>
            </a:r>
          </a:p>
          <a:p>
            <a:endParaRPr lang="en-GB" baseline="0" dirty="0"/>
          </a:p>
          <a:p>
            <a:r>
              <a:rPr lang="en-GB" baseline="0" dirty="0"/>
              <a:t>We know that some treatments for breast cancer can cause earlier and/or significant menopausal symptoms.  These treatments include hormone therapies, ovarian suppression and chemotherapy. </a:t>
            </a:r>
          </a:p>
          <a:p>
            <a:endParaRPr lang="en-GB" baseline="0" dirty="0"/>
          </a:p>
          <a:p>
            <a:r>
              <a:rPr lang="en-GB" baseline="0" dirty="0"/>
              <a:t>Please note that not everyone may experience these symptoms. </a:t>
            </a:r>
          </a:p>
          <a:p>
            <a:endParaRPr lang="en-GB" baseline="0" dirty="0"/>
          </a:p>
          <a:p>
            <a:r>
              <a:rPr lang="en-GB" baseline="0" dirty="0"/>
              <a:t>These symptoms may include: </a:t>
            </a:r>
          </a:p>
          <a:p>
            <a:r>
              <a:rPr lang="en-GB" sz="1200" dirty="0"/>
              <a:t>Hot flushes</a:t>
            </a:r>
          </a:p>
          <a:p>
            <a:r>
              <a:rPr lang="en-GB" sz="1200" dirty="0"/>
              <a:t>Night sweats                          </a:t>
            </a:r>
          </a:p>
          <a:p>
            <a:pPr>
              <a:lnSpc>
                <a:spcPct val="150000"/>
              </a:lnSpc>
            </a:pPr>
            <a:r>
              <a:rPr lang="en-GB" sz="1200" dirty="0"/>
              <a:t>Headaches</a:t>
            </a:r>
          </a:p>
          <a:p>
            <a:pPr>
              <a:lnSpc>
                <a:spcPct val="150000"/>
              </a:lnSpc>
            </a:pPr>
            <a:r>
              <a:rPr lang="en-GB" sz="1200" dirty="0"/>
              <a:t>Sleep disturbance</a:t>
            </a:r>
          </a:p>
          <a:p>
            <a:pPr>
              <a:lnSpc>
                <a:spcPct val="150000"/>
              </a:lnSpc>
            </a:pPr>
            <a:r>
              <a:rPr lang="en-GB" sz="1200" dirty="0"/>
              <a:t>Vaginal dryness/ discomfort</a:t>
            </a:r>
          </a:p>
          <a:p>
            <a:pPr>
              <a:lnSpc>
                <a:spcPct val="150000"/>
              </a:lnSpc>
            </a:pPr>
            <a:r>
              <a:rPr lang="en-GB" sz="1200" dirty="0"/>
              <a:t>Lower desire for sex</a:t>
            </a:r>
          </a:p>
          <a:p>
            <a:pPr>
              <a:lnSpc>
                <a:spcPct val="150000"/>
              </a:lnSpc>
            </a:pPr>
            <a:r>
              <a:rPr lang="en-GB" sz="1200" dirty="0"/>
              <a:t>Urinary changes/infections</a:t>
            </a:r>
          </a:p>
          <a:p>
            <a:pPr>
              <a:lnSpc>
                <a:spcPct val="150000"/>
              </a:lnSpc>
            </a:pPr>
            <a:r>
              <a:rPr lang="en-GB" sz="1400" dirty="0"/>
              <a:t>Changes in texture of skin and hair</a:t>
            </a:r>
          </a:p>
          <a:p>
            <a:pPr>
              <a:lnSpc>
                <a:spcPct val="150000"/>
              </a:lnSpc>
            </a:pPr>
            <a:r>
              <a:rPr lang="en-GB" sz="1400" dirty="0"/>
              <a:t>Mood changes / depression</a:t>
            </a:r>
          </a:p>
          <a:p>
            <a:r>
              <a:rPr lang="en-GB" sz="1400" dirty="0"/>
              <a:t>Feeling anxious or irritable</a:t>
            </a:r>
          </a:p>
          <a:p>
            <a:r>
              <a:rPr lang="en-GB" sz="1400" dirty="0"/>
              <a:t>Weight gain</a:t>
            </a:r>
          </a:p>
          <a:p>
            <a:pPr>
              <a:lnSpc>
                <a:spcPct val="150000"/>
              </a:lnSpc>
            </a:pPr>
            <a:r>
              <a:rPr lang="en-GB" sz="1400" dirty="0"/>
              <a:t>Memory and concentration problems</a:t>
            </a:r>
          </a:p>
          <a:p>
            <a:pPr>
              <a:lnSpc>
                <a:spcPct val="150000"/>
              </a:lnSpc>
            </a:pPr>
            <a:r>
              <a:rPr lang="en-GB" sz="1400" dirty="0"/>
              <a:t>Joint aches and pains</a:t>
            </a:r>
          </a:p>
          <a:p>
            <a:pPr>
              <a:lnSpc>
                <a:spcPct val="150000"/>
              </a:lnSpc>
            </a:pPr>
            <a:r>
              <a:rPr lang="en-GB" sz="1400" dirty="0"/>
              <a:t>Fatigue / extreme tiredness</a:t>
            </a:r>
          </a:p>
          <a:p>
            <a:pPr marL="0" indent="0">
              <a:buNone/>
            </a:pPr>
            <a:endParaRPr lang="en-GB" sz="1400"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571845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useful to keep a diary</a:t>
            </a:r>
            <a:r>
              <a:rPr lang="en-GB" baseline="0" dirty="0"/>
              <a:t> of when you experience hot flushes, this may help identify and patterns or triggers.</a:t>
            </a:r>
          </a:p>
          <a:p>
            <a:endParaRPr lang="en-GB" baseline="0" dirty="0"/>
          </a:p>
          <a:p>
            <a:r>
              <a:rPr lang="en-GB" baseline="0" dirty="0"/>
              <a:t>Triggers can include spicy foods, caffeine and alcohol.</a:t>
            </a:r>
          </a:p>
          <a:p>
            <a:endParaRPr lang="en-GB" baseline="0" dirty="0"/>
          </a:p>
          <a:p>
            <a:r>
              <a:rPr lang="en-GB" dirty="0"/>
              <a:t>Coping mechanisms may include:</a:t>
            </a:r>
          </a:p>
          <a:p>
            <a:endParaRPr lang="en-GB" dirty="0"/>
          </a:p>
          <a:p>
            <a:r>
              <a:rPr lang="en-GB" dirty="0"/>
              <a:t>keep a battery operated fan</a:t>
            </a:r>
            <a:r>
              <a:rPr lang="en-GB" baseline="0" dirty="0"/>
              <a:t> with you, </a:t>
            </a:r>
          </a:p>
          <a:p>
            <a:r>
              <a:rPr lang="en-GB" baseline="0" dirty="0"/>
              <a:t>wear layers so you can remove clothing, </a:t>
            </a:r>
          </a:p>
          <a:p>
            <a:r>
              <a:rPr lang="en-GB" baseline="0" dirty="0"/>
              <a:t>wear cotton clothing, </a:t>
            </a:r>
          </a:p>
          <a:p>
            <a:r>
              <a:rPr lang="en-GB" baseline="0" dirty="0"/>
              <a:t>using a silk pillowcase. </a:t>
            </a:r>
          </a:p>
          <a:p>
            <a:r>
              <a:rPr lang="en-GB" baseline="0" dirty="0"/>
              <a:t>The importance of diet and exercise. </a:t>
            </a:r>
          </a:p>
          <a:p>
            <a:r>
              <a:rPr lang="en-GB" baseline="0" dirty="0"/>
              <a:t>Try complimentary therapies and relaxation</a:t>
            </a:r>
          </a:p>
          <a:p>
            <a:r>
              <a:rPr lang="en-GB" baseline="0" dirty="0"/>
              <a:t>Talking to others and seeking support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442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varied and balanced diet will give you the nutrients that are important for strong, healthy bones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Calcium is a vital mineral for teeth and bones because it gives them strength and hardness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Vitamin D is needed to help your body absorb calcium. You can get vitamin D from:</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Sunlight,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Food</a:t>
            </a:r>
            <a:r>
              <a:rPr lang="en-GB" sz="1200" b="0" i="0" kern="1200" baseline="0" dirty="0">
                <a:solidFill>
                  <a:schemeClr val="tx1"/>
                </a:solidFill>
                <a:effectLst/>
                <a:latin typeface="+mn-lt"/>
                <a:ea typeface="+mn-ea"/>
                <a:cs typeface="+mn-cs"/>
              </a:rPr>
              <a:t> &amp; </a:t>
            </a:r>
            <a:r>
              <a:rPr lang="en-GB" sz="1200" b="0" i="0" kern="1200" dirty="0">
                <a:solidFill>
                  <a:schemeClr val="tx1"/>
                </a:solidFill>
                <a:effectLst/>
                <a:latin typeface="+mn-lt"/>
                <a:ea typeface="+mn-ea"/>
                <a:cs typeface="+mn-cs"/>
              </a:rPr>
              <a:t>Supplements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Drinking too much alcohol can affect your bone strength and thickness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Regular physical activity and exercise are important for managing osteoporosis. Regular weight-bearing exercise or activities help stimulate growth and maintain the strength of the bones and muscles. Weight-bearing exercises can be moderate-impact or low-impact,</a:t>
            </a:r>
            <a:r>
              <a:rPr lang="en-GB" sz="1200" b="0" i="0" kern="1200" baseline="0" dirty="0">
                <a:solidFill>
                  <a:schemeClr val="tx1"/>
                </a:solidFill>
                <a:effectLst/>
                <a:latin typeface="+mn-lt"/>
                <a:ea typeface="+mn-ea"/>
                <a:cs typeface="+mn-cs"/>
              </a:rPr>
              <a:t> running, walking </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Smoking has been linked to a higher risk of fractures, so it’s a good idea to stop or cut down if you smoke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238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breast care nurse continues</a:t>
            </a:r>
            <a:r>
              <a:rPr lang="en-GB" baseline="0" dirty="0"/>
              <a:t> to be your keyworker going forward. </a:t>
            </a:r>
          </a:p>
          <a:p>
            <a:r>
              <a:rPr lang="en-GB" baseline="0" dirty="0"/>
              <a:t>We will continue to be a point of contact, provide information and support, prosthesis fitting and complete referrals </a:t>
            </a:r>
          </a:p>
          <a:p>
            <a:r>
              <a:rPr lang="en-GB" baseline="0" dirty="0"/>
              <a:t>Therefore if you have any breast concerns please don’t hesitate to contact us.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663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186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747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90139-048F-4672-8DA2-09D3EA4497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417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presentation is to help improve understanding of how breast cancer treatment can affect</a:t>
            </a:r>
            <a:r>
              <a:rPr lang="en-GB" baseline="0" dirty="0"/>
              <a:t> some aspects of a woman’s health, identity and relationships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772617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high</a:t>
            </a:r>
            <a:r>
              <a:rPr lang="en-GB" baseline="0" dirty="0"/>
              <a:t> percentage of women experience some negative issues with their sexual health and their body image during treatment and also into their recovery but it is not widely discussed and we want to change that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188353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a really common issue so no</a:t>
            </a:r>
            <a:r>
              <a:rPr lang="en-GB" baseline="0" dirty="0"/>
              <a:t> one should feel alone in this. The Mental Health Foundation highlight how common body image issues are and they record 1 in 5 adults have negative body image issues. If you are not happy with the way you look on a regular basis you can end up giving yourself negative feedback. This can lead to low self esteem and low mood.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33682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941621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changes to your body from breast surgery and treatment side-effects</a:t>
            </a:r>
            <a:r>
              <a:rPr lang="en-GB" baseline="0" dirty="0"/>
              <a:t> can make you feel and look less like you……Physical changes examples</a:t>
            </a:r>
          </a:p>
          <a:p>
            <a:r>
              <a:rPr lang="en-GB" baseline="0" dirty="0"/>
              <a:t>These changes can impact on you emotionally – You may find you avoid situations such as going out and meeting friends and family or even going out shopping in case you meet someone you know. You may avoid intimate situations. If you feel less attractive you may think your partner feels the same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760445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a:t>
            </a:r>
            <a:r>
              <a:rPr lang="en-GB" baseline="0" dirty="0"/>
              <a:t> do we switch these feelings around – </a:t>
            </a:r>
          </a:p>
          <a:p>
            <a:pPr marL="228600" indent="-228600">
              <a:buAutoNum type="arabicPeriod"/>
            </a:pPr>
            <a:r>
              <a:rPr lang="en-GB" baseline="0" dirty="0"/>
              <a:t>If the breast / scar line feels firm or looks different it might put you off looking at yourself. So check with your health professional what is to be expected and normal post surgery and treatment </a:t>
            </a:r>
          </a:p>
          <a:p>
            <a:pPr marL="0" indent="0">
              <a:buNone/>
            </a:pPr>
            <a:r>
              <a:rPr lang="en-GB" baseline="0" dirty="0"/>
              <a:t>2 &amp; 3 Honesty leads to acceptance</a:t>
            </a:r>
          </a:p>
          <a:p>
            <a:pPr marL="0" indent="0">
              <a:buNone/>
            </a:pPr>
            <a:r>
              <a:rPr lang="en-GB" baseline="0" dirty="0"/>
              <a:t>4. Use counselling, BCNs, sharing with others – peer group support in Action Cancer, Someone Like Me with Breast Cancer Now, Flat Friends support group and also keeping a journal and writing your feelings down can be very helpful</a:t>
            </a:r>
          </a:p>
          <a:p>
            <a:pPr marL="0" indent="0">
              <a:buNone/>
            </a:pPr>
            <a:r>
              <a:rPr lang="en-GB" baseline="0" dirty="0"/>
              <a:t>5.Exercise releases endorphins that make you feel more energised &amp; stronger and exercise is also good for uplifting the mood</a:t>
            </a:r>
          </a:p>
          <a:p>
            <a:pPr marL="0" indent="0">
              <a:buNone/>
            </a:pPr>
            <a:r>
              <a:rPr lang="en-GB" baseline="0" dirty="0"/>
              <a:t>6.Learn to love the body you have as the slide says ‘self love’.  Reprogram your thoughts with positive affirmations.  They are positive phrases to repeat to yourself over &amp; over &amp; are a good way of pushing negativity out of your daily life. &amp; improve your self belief. They should be short and easy to remember, be in the present tense and only contain positive words. You could say things like –</a:t>
            </a:r>
          </a:p>
          <a:p>
            <a:pPr marL="0" indent="0">
              <a:buNone/>
            </a:pPr>
            <a:r>
              <a:rPr lang="en-GB" baseline="0" dirty="0"/>
              <a:t>I love myself just as I am today</a:t>
            </a:r>
          </a:p>
          <a:p>
            <a:pPr marL="0" indent="0">
              <a:buNone/>
            </a:pPr>
            <a:r>
              <a:rPr lang="en-GB" baseline="0" dirty="0"/>
              <a:t>I am grateful to be the person I am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359856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this quote really</a:t>
            </a:r>
            <a:r>
              <a:rPr lang="en-GB" baseline="0" dirty="0"/>
              <a:t> </a:t>
            </a:r>
            <a:r>
              <a:rPr lang="en-GB" baseline="0"/>
              <a:t>sums it up….</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965551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the way we think,</a:t>
            </a:r>
            <a:r>
              <a:rPr lang="en-GB" baseline="0" dirty="0"/>
              <a:t> talk, walk and dress. It’s the way we connect physically and emotionally with others and it’s in the way we express ourselves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789733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Cancer surgery and treatments</a:t>
            </a:r>
            <a:r>
              <a:rPr lang="en-GB" baseline="0" dirty="0"/>
              <a:t> can affect someone's sexuality both physically and emotionally </a:t>
            </a:r>
          </a:p>
          <a:p>
            <a:r>
              <a:rPr lang="en-GB" baseline="0" dirty="0"/>
              <a:t>Urogenital issues such as urgency and an increase in urinary infections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927265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353744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105984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1.Be open,</a:t>
            </a:r>
            <a:r>
              <a:rPr lang="en-GB" baseline="0" dirty="0"/>
              <a:t> start the conversation, let your partner know how you are feeling. Explain if you have any pain, talk about your fears &amp; feelings</a:t>
            </a:r>
          </a:p>
          <a:p>
            <a:r>
              <a:rPr lang="en-GB" baseline="0" dirty="0"/>
              <a:t>2. Think about the things that make you feel good about yourself – put on your favourite scented body lotion / perfume, get your make-up on / or done, play your favourite music. Make time for each other, have date nights, make the other person feel special, physical touch is important – who doesn’t love </a:t>
            </a:r>
            <a:r>
              <a:rPr lang="en-GB" baseline="0"/>
              <a:t>a hug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448939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C30DE6-FE16-4044-83EC-ED6F32EA9B74}"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68038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only thing</a:t>
            </a:r>
            <a:r>
              <a:rPr lang="en-GB" baseline="0" dirty="0"/>
              <a:t> about this final picture is the nerve looks entirely like the pre-op. In adults they never entirely return to normal function. This whole process takes approx. 2 years. Re-educating nerves through massage speeds this process up and reduces abnormal nerve signals being sent.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05164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Radiotherapy</a:t>
            </a:r>
            <a:r>
              <a:rPr lang="en-GB" baseline="0" dirty="0"/>
              <a:t> causes injury to the tissue that cant be seen at the time, but can become more obvious as time goes on. The gift that keeps on giving! </a:t>
            </a:r>
            <a:r>
              <a:rPr lang="mr-IN" baseline="0" dirty="0"/>
              <a:t>–</a:t>
            </a:r>
            <a:r>
              <a:rPr lang="en-GB" baseline="0" dirty="0"/>
              <a:t> but is having the benefit of reducing the risk of recurrence further down the line.</a:t>
            </a:r>
          </a:p>
          <a:p>
            <a:r>
              <a:rPr lang="en-GB" baseline="0" dirty="0"/>
              <a:t>Patient isn't always aware of it, but serial photos show it e.g.. Patient who notices she's having more difficulty getting a bra to fit, nipple being pulled off centre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131604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23746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65314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5675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2C04D-725D-4484-A8B9-6A2576AE90DA}" type="slidenum">
              <a:rPr kumimoji="0" lang="en-GB"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424102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05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736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8591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38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982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535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4749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844800" cy="5562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52400"/>
            <a:ext cx="83312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051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752600"/>
            <a:ext cx="5588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0800" y="1752600"/>
            <a:ext cx="5588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478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29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1787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42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5861050"/>
            <a:ext cx="12192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1269" name="Rectangle 5"/>
          <p:cNvSpPr>
            <a:spLocks noGrp="1" noChangeArrowheads="1"/>
          </p:cNvSpPr>
          <p:nvPr>
            <p:ph type="ctrTitle" sz="quarter"/>
          </p:nvPr>
        </p:nvSpPr>
        <p:spPr>
          <a:xfrm>
            <a:off x="1016000" y="990600"/>
            <a:ext cx="103632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ctr">
              <a:defRPr>
                <a:solidFill>
                  <a:schemeClr val="bg2"/>
                </a:solidFill>
              </a:defRPr>
            </a:lvl1pPr>
          </a:lstStyle>
          <a:p>
            <a:pPr lvl="0"/>
            <a:r>
              <a:rPr lang="en-US" noProof="0"/>
              <a:t>Click to edit Master title style</a:t>
            </a:r>
          </a:p>
        </p:txBody>
      </p:sp>
      <p:pic>
        <p:nvPicPr>
          <p:cNvPr id="11277" name="Picture 13" descr="curves-belfast-white bk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917" y="3213100"/>
            <a:ext cx="3251200" cy="349250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subTitle" sz="quarter" idx="1"/>
          </p:nvPr>
        </p:nvSpPr>
        <p:spPr>
          <a:xfrm>
            <a:off x="2133600" y="2438400"/>
            <a:ext cx="8534400" cy="1752600"/>
          </a:xfrm>
          <a:effectLst>
            <a:outerShdw dist="28398" dir="1593903" algn="ctr" rotWithShape="0">
              <a:schemeClr val="bg2">
                <a:alpha val="50000"/>
              </a:schemeClr>
            </a:outerShdw>
          </a:effectLst>
        </p:spPr>
        <p:txBody>
          <a:bodyPr lIns="92075" tIns="46038" rIns="92075" bIns="46038" anchor="ctr"/>
          <a:lstStyle>
            <a:lvl1pPr marL="0" indent="0" algn="ctr">
              <a:buFont typeface="Wingdings" pitchFamily="2" charset="2"/>
              <a:buNone/>
              <a:defRPr>
                <a:solidFill>
                  <a:srgbClr val="661C78"/>
                </a:solidFill>
              </a:defRPr>
            </a:lvl1pPr>
          </a:lstStyle>
          <a:p>
            <a:pPr lvl="0"/>
            <a:r>
              <a:rPr lang="en-US" noProof="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889" y="5867401"/>
            <a:ext cx="3561707" cy="77182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5371" y="5817253"/>
            <a:ext cx="4321109" cy="872118"/>
          </a:xfrm>
          <a:prstGeom prst="rect">
            <a:avLst/>
          </a:prstGeom>
        </p:spPr>
      </p:pic>
    </p:spTree>
    <p:extLst>
      <p:ext uri="{BB962C8B-B14F-4D97-AF65-F5344CB8AC3E}">
        <p14:creationId xmlns:p14="http://schemas.microsoft.com/office/powerpoint/2010/main" val="211757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61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6656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752600"/>
            <a:ext cx="5588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0800" y="1752600"/>
            <a:ext cx="5588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386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5.jp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Arc 3"/>
          <p:cNvSpPr>
            <a:spLocks/>
          </p:cNvSpPr>
          <p:nvPr/>
        </p:nvSpPr>
        <p:spPr bwMode="auto">
          <a:xfrm>
            <a:off x="1" y="228600"/>
            <a:ext cx="11214100" cy="661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rgbClr val="8F66A8"/>
              </a:solidFill>
            </a:endParaRPr>
          </a:p>
        </p:txBody>
      </p:sp>
      <p:pic>
        <p:nvPicPr>
          <p:cNvPr id="10244" name="Picture 4" descr="BHSCTmainlogo_purple co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000" y="6096000"/>
            <a:ext cx="4064000" cy="604838"/>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Grp="1" noChangeArrowheads="1"/>
          </p:cNvSpPr>
          <p:nvPr>
            <p:ph type="title"/>
          </p:nvPr>
        </p:nvSpPr>
        <p:spPr bwMode="auto">
          <a:xfrm>
            <a:off x="609600" y="152400"/>
            <a:ext cx="103632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7" name="Rectangle 7"/>
          <p:cNvSpPr>
            <a:spLocks noChangeArrowheads="1"/>
          </p:cNvSpPr>
          <p:nvPr/>
        </p:nvSpPr>
        <p:spPr bwMode="auto">
          <a:xfrm>
            <a:off x="0" y="5867400"/>
            <a:ext cx="12192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pic>
        <p:nvPicPr>
          <p:cNvPr id="10251" name="Picture 11" descr="curves-belfast-white bkg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8538" y="3307098"/>
            <a:ext cx="2200263" cy="2363564"/>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p:cNvSpPr>
            <a:spLocks noGrp="1" noChangeArrowheads="1"/>
          </p:cNvSpPr>
          <p:nvPr>
            <p:ph type="body" idx="1"/>
          </p:nvPr>
        </p:nvSpPr>
        <p:spPr bwMode="auto">
          <a:xfrm>
            <a:off x="609600" y="1752600"/>
            <a:ext cx="1137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2136" y="6073327"/>
            <a:ext cx="2155160" cy="467025"/>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10733" y="6001506"/>
            <a:ext cx="3378068" cy="610665"/>
          </a:xfrm>
          <a:prstGeom prst="rect">
            <a:avLst/>
          </a:prstGeom>
        </p:spPr>
      </p:pic>
    </p:spTree>
    <p:extLst>
      <p:ext uri="{BB962C8B-B14F-4D97-AF65-F5344CB8AC3E}">
        <p14:creationId xmlns:p14="http://schemas.microsoft.com/office/powerpoint/2010/main" val="4286912722"/>
      </p:ext>
    </p:extLst>
  </p:cSld>
  <p:clrMap bg1="dk2" tx1="lt1" bg2="dk1" tx2="lt2" accent1="accent1" accent2="accent2" accent3="accent3" accent4="accent4" accent5="accent5" accent6="accent6" hlink="hlink" folHlink="folHlink"/>
  <p:sldLayoutIdLst>
    <p:sldLayoutId id="2147483672" r:id="rId1"/>
    <p:sldLayoutId id="2147483772" r:id="rId2"/>
    <p:sldLayoutId id="2147483773" r:id="rId3"/>
    <p:sldLayoutId id="2147483798" r:id="rId4"/>
    <p:sldLayoutId id="2147483799" r:id="rId5"/>
  </p:sldLayoutIdLst>
  <p:txStyles>
    <p:titleStyle>
      <a:lvl1pPr algn="l" rtl="0" eaLnBrk="1" fontAlgn="base" hangingPunct="1">
        <a:spcBef>
          <a:spcPct val="0"/>
        </a:spcBef>
        <a:spcAft>
          <a:spcPct val="0"/>
        </a:spcAft>
        <a:defRPr sz="4000" b="1">
          <a:solidFill>
            <a:srgbClr val="661C78"/>
          </a:solidFill>
          <a:latin typeface="+mj-lt"/>
          <a:ea typeface="+mj-ea"/>
          <a:cs typeface="+mj-cs"/>
        </a:defRPr>
      </a:lvl1pPr>
      <a:lvl2pPr algn="l" rtl="0" eaLnBrk="1" fontAlgn="base" hangingPunct="1">
        <a:spcBef>
          <a:spcPct val="0"/>
        </a:spcBef>
        <a:spcAft>
          <a:spcPct val="0"/>
        </a:spcAft>
        <a:defRPr sz="4000" b="1">
          <a:solidFill>
            <a:srgbClr val="661C78"/>
          </a:solidFill>
          <a:latin typeface="Arial" charset="0"/>
        </a:defRPr>
      </a:lvl2pPr>
      <a:lvl3pPr algn="l" rtl="0" eaLnBrk="1" fontAlgn="base" hangingPunct="1">
        <a:spcBef>
          <a:spcPct val="0"/>
        </a:spcBef>
        <a:spcAft>
          <a:spcPct val="0"/>
        </a:spcAft>
        <a:defRPr sz="4000" b="1">
          <a:solidFill>
            <a:srgbClr val="661C78"/>
          </a:solidFill>
          <a:latin typeface="Arial" charset="0"/>
        </a:defRPr>
      </a:lvl3pPr>
      <a:lvl4pPr algn="l" rtl="0" eaLnBrk="1" fontAlgn="base" hangingPunct="1">
        <a:spcBef>
          <a:spcPct val="0"/>
        </a:spcBef>
        <a:spcAft>
          <a:spcPct val="0"/>
        </a:spcAft>
        <a:defRPr sz="4000" b="1">
          <a:solidFill>
            <a:srgbClr val="661C78"/>
          </a:solidFill>
          <a:latin typeface="Arial" charset="0"/>
        </a:defRPr>
      </a:lvl4pPr>
      <a:lvl5pPr algn="l" rtl="0" eaLnBrk="1" fontAlgn="base" hangingPunct="1">
        <a:spcBef>
          <a:spcPct val="0"/>
        </a:spcBef>
        <a:spcAft>
          <a:spcPct val="0"/>
        </a:spcAft>
        <a:defRPr sz="4000" b="1">
          <a:solidFill>
            <a:srgbClr val="661C78"/>
          </a:solidFill>
          <a:latin typeface="Arial" charset="0"/>
        </a:defRPr>
      </a:lvl5pPr>
      <a:lvl6pPr marL="457200" algn="l" rtl="0" eaLnBrk="1" fontAlgn="base" hangingPunct="1">
        <a:spcBef>
          <a:spcPct val="0"/>
        </a:spcBef>
        <a:spcAft>
          <a:spcPct val="0"/>
        </a:spcAft>
        <a:defRPr sz="4000" b="1">
          <a:solidFill>
            <a:srgbClr val="661C78"/>
          </a:solidFill>
          <a:latin typeface="Arial" charset="0"/>
        </a:defRPr>
      </a:lvl6pPr>
      <a:lvl7pPr marL="914400" algn="l" rtl="0" eaLnBrk="1" fontAlgn="base" hangingPunct="1">
        <a:spcBef>
          <a:spcPct val="0"/>
        </a:spcBef>
        <a:spcAft>
          <a:spcPct val="0"/>
        </a:spcAft>
        <a:defRPr sz="4000" b="1">
          <a:solidFill>
            <a:srgbClr val="661C78"/>
          </a:solidFill>
          <a:latin typeface="Arial" charset="0"/>
        </a:defRPr>
      </a:lvl7pPr>
      <a:lvl8pPr marL="1371600" algn="l" rtl="0" eaLnBrk="1" fontAlgn="base" hangingPunct="1">
        <a:spcBef>
          <a:spcPct val="0"/>
        </a:spcBef>
        <a:spcAft>
          <a:spcPct val="0"/>
        </a:spcAft>
        <a:defRPr sz="4000" b="1">
          <a:solidFill>
            <a:srgbClr val="661C78"/>
          </a:solidFill>
          <a:latin typeface="Arial" charset="0"/>
        </a:defRPr>
      </a:lvl8pPr>
      <a:lvl9pPr marL="1828800" algn="l" rtl="0" eaLnBrk="1" fontAlgn="base" hangingPunct="1">
        <a:spcBef>
          <a:spcPct val="0"/>
        </a:spcBef>
        <a:spcAft>
          <a:spcPct val="0"/>
        </a:spcAft>
        <a:defRPr sz="4000" b="1">
          <a:solidFill>
            <a:srgbClr val="661C78"/>
          </a:solidFill>
          <a:latin typeface="Arial" charset="0"/>
        </a:defRPr>
      </a:lvl9pPr>
    </p:titleStyle>
    <p:body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Arc 3"/>
          <p:cNvSpPr>
            <a:spLocks/>
          </p:cNvSpPr>
          <p:nvPr/>
        </p:nvSpPr>
        <p:spPr bwMode="auto">
          <a:xfrm>
            <a:off x="1" y="228600"/>
            <a:ext cx="11214100" cy="661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rgbClr val="8F66A8"/>
              </a:solidFill>
            </a:endParaRPr>
          </a:p>
        </p:txBody>
      </p:sp>
      <p:pic>
        <p:nvPicPr>
          <p:cNvPr id="10244" name="Picture 4" descr="BHSCTmainlogo_purple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8000" y="6096000"/>
            <a:ext cx="4064000" cy="604838"/>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Grp="1" noChangeArrowheads="1"/>
          </p:cNvSpPr>
          <p:nvPr>
            <p:ph type="title"/>
          </p:nvPr>
        </p:nvSpPr>
        <p:spPr bwMode="auto">
          <a:xfrm>
            <a:off x="609600" y="152400"/>
            <a:ext cx="103632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7" name="Rectangle 7"/>
          <p:cNvSpPr>
            <a:spLocks noChangeArrowheads="1"/>
          </p:cNvSpPr>
          <p:nvPr/>
        </p:nvSpPr>
        <p:spPr bwMode="auto">
          <a:xfrm>
            <a:off x="0" y="5867400"/>
            <a:ext cx="12192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pic>
        <p:nvPicPr>
          <p:cNvPr id="10251" name="Picture 11" descr="curves-belfast-white bkg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88917" y="3213100"/>
            <a:ext cx="3251200" cy="349250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p:cNvSpPr>
            <a:spLocks noGrp="1" noChangeArrowheads="1"/>
          </p:cNvSpPr>
          <p:nvPr>
            <p:ph type="body" idx="1"/>
          </p:nvPr>
        </p:nvSpPr>
        <p:spPr bwMode="auto">
          <a:xfrm>
            <a:off x="609600" y="1752600"/>
            <a:ext cx="1137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889" y="5867401"/>
            <a:ext cx="3561707" cy="771825"/>
          </a:xfrm>
          <a:prstGeom prst="rect">
            <a:avLst/>
          </a:prstGeom>
        </p:spPr>
      </p:pic>
    </p:spTree>
    <p:extLst>
      <p:ext uri="{BB962C8B-B14F-4D97-AF65-F5344CB8AC3E}">
        <p14:creationId xmlns:p14="http://schemas.microsoft.com/office/powerpoint/2010/main" val="3895103404"/>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4000" b="1">
          <a:solidFill>
            <a:srgbClr val="661C78"/>
          </a:solidFill>
          <a:latin typeface="+mj-lt"/>
          <a:ea typeface="+mj-ea"/>
          <a:cs typeface="+mj-cs"/>
        </a:defRPr>
      </a:lvl1pPr>
      <a:lvl2pPr algn="l" rtl="0" eaLnBrk="1" fontAlgn="base" hangingPunct="1">
        <a:spcBef>
          <a:spcPct val="0"/>
        </a:spcBef>
        <a:spcAft>
          <a:spcPct val="0"/>
        </a:spcAft>
        <a:defRPr sz="4000" b="1">
          <a:solidFill>
            <a:srgbClr val="661C78"/>
          </a:solidFill>
          <a:latin typeface="Arial" charset="0"/>
        </a:defRPr>
      </a:lvl2pPr>
      <a:lvl3pPr algn="l" rtl="0" eaLnBrk="1" fontAlgn="base" hangingPunct="1">
        <a:spcBef>
          <a:spcPct val="0"/>
        </a:spcBef>
        <a:spcAft>
          <a:spcPct val="0"/>
        </a:spcAft>
        <a:defRPr sz="4000" b="1">
          <a:solidFill>
            <a:srgbClr val="661C78"/>
          </a:solidFill>
          <a:latin typeface="Arial" charset="0"/>
        </a:defRPr>
      </a:lvl3pPr>
      <a:lvl4pPr algn="l" rtl="0" eaLnBrk="1" fontAlgn="base" hangingPunct="1">
        <a:spcBef>
          <a:spcPct val="0"/>
        </a:spcBef>
        <a:spcAft>
          <a:spcPct val="0"/>
        </a:spcAft>
        <a:defRPr sz="4000" b="1">
          <a:solidFill>
            <a:srgbClr val="661C78"/>
          </a:solidFill>
          <a:latin typeface="Arial" charset="0"/>
        </a:defRPr>
      </a:lvl4pPr>
      <a:lvl5pPr algn="l" rtl="0" eaLnBrk="1" fontAlgn="base" hangingPunct="1">
        <a:spcBef>
          <a:spcPct val="0"/>
        </a:spcBef>
        <a:spcAft>
          <a:spcPct val="0"/>
        </a:spcAft>
        <a:defRPr sz="4000" b="1">
          <a:solidFill>
            <a:srgbClr val="661C78"/>
          </a:solidFill>
          <a:latin typeface="Arial" charset="0"/>
        </a:defRPr>
      </a:lvl5pPr>
      <a:lvl6pPr marL="457200" algn="l" rtl="0" eaLnBrk="1" fontAlgn="base" hangingPunct="1">
        <a:spcBef>
          <a:spcPct val="0"/>
        </a:spcBef>
        <a:spcAft>
          <a:spcPct val="0"/>
        </a:spcAft>
        <a:defRPr sz="4000" b="1">
          <a:solidFill>
            <a:srgbClr val="661C78"/>
          </a:solidFill>
          <a:latin typeface="Arial" charset="0"/>
        </a:defRPr>
      </a:lvl6pPr>
      <a:lvl7pPr marL="914400" algn="l" rtl="0" eaLnBrk="1" fontAlgn="base" hangingPunct="1">
        <a:spcBef>
          <a:spcPct val="0"/>
        </a:spcBef>
        <a:spcAft>
          <a:spcPct val="0"/>
        </a:spcAft>
        <a:defRPr sz="4000" b="1">
          <a:solidFill>
            <a:srgbClr val="661C78"/>
          </a:solidFill>
          <a:latin typeface="Arial" charset="0"/>
        </a:defRPr>
      </a:lvl7pPr>
      <a:lvl8pPr marL="1371600" algn="l" rtl="0" eaLnBrk="1" fontAlgn="base" hangingPunct="1">
        <a:spcBef>
          <a:spcPct val="0"/>
        </a:spcBef>
        <a:spcAft>
          <a:spcPct val="0"/>
        </a:spcAft>
        <a:defRPr sz="4000" b="1">
          <a:solidFill>
            <a:srgbClr val="661C78"/>
          </a:solidFill>
          <a:latin typeface="Arial" charset="0"/>
        </a:defRPr>
      </a:lvl8pPr>
      <a:lvl9pPr marL="1828800" algn="l" rtl="0" eaLnBrk="1" fontAlgn="base" hangingPunct="1">
        <a:spcBef>
          <a:spcPct val="0"/>
        </a:spcBef>
        <a:spcAft>
          <a:spcPct val="0"/>
        </a:spcAft>
        <a:defRPr sz="4000" b="1">
          <a:solidFill>
            <a:srgbClr val="661C78"/>
          </a:solidFill>
          <a:latin typeface="Arial" charset="0"/>
        </a:defRPr>
      </a:lvl9pPr>
    </p:titleStyle>
    <p:body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2.pn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7.COM"/><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cid:9e661bc1-f765-4ec6-b2ea-a52ad1280b5a@EURP193.PROD.OUTLOOK.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image" Target="cid:c8f9b88e-0ef0-4603-90f5-0da21e9c7345@EURP193.PROD.OUTLOOK.COM" TargetMode="External"/><Relationship Id="rId13" Type="http://schemas.openxmlformats.org/officeDocument/2006/relationships/image" Target="../media/image67.jfif"/><Relationship Id="rId3" Type="http://schemas.openxmlformats.org/officeDocument/2006/relationships/image" Target="../media/image62.jpeg"/><Relationship Id="rId7" Type="http://schemas.openxmlformats.org/officeDocument/2006/relationships/image" Target="../media/image64.jpeg"/><Relationship Id="rId12" Type="http://schemas.openxmlformats.org/officeDocument/2006/relationships/image" Target="cid:e81e21b0-2a9b-472f-8ad5-31caf223ace2@EURP193.PROD.OUTLOOK.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cid:d7d9c845-11af-43fb-b121-f4c7b171c876@EURP193.PROD.OUTLOOK.COM" TargetMode="External"/><Relationship Id="rId11" Type="http://schemas.openxmlformats.org/officeDocument/2006/relationships/image" Target="../media/image66.png"/><Relationship Id="rId5" Type="http://schemas.openxmlformats.org/officeDocument/2006/relationships/image" Target="../media/image63.jpeg"/><Relationship Id="rId10" Type="http://schemas.openxmlformats.org/officeDocument/2006/relationships/image" Target="cid:207cb7ba-bd41-4eab-b1c7-f4bad02cd7ec@EURP193.PROD.OUTLOOK.COM" TargetMode="External"/><Relationship Id="rId4" Type="http://schemas.openxmlformats.org/officeDocument/2006/relationships/image" Target="cid:bdeb7012-0520-47f9-a8d5-43a567c9ae20@EURP193.PROD.OUTLOOK.COM" TargetMode="External"/><Relationship Id="rId9"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79.COM"/><Relationship Id="rId3" Type="http://schemas.openxmlformats.org/officeDocument/2006/relationships/image" Target="../media/image74.COM"/><Relationship Id="rId7" Type="http://schemas.openxmlformats.org/officeDocument/2006/relationships/image" Target="../media/image78.COM"/><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77.jpeg"/><Relationship Id="rId5" Type="http://schemas.openxmlformats.org/officeDocument/2006/relationships/image" Target="../media/image76.COM"/><Relationship Id="rId10" Type="http://schemas.openxmlformats.org/officeDocument/2006/relationships/image" Target="../media/image49.jpeg"/><Relationship Id="rId4" Type="http://schemas.openxmlformats.org/officeDocument/2006/relationships/image" Target="../media/image75.COM"/><Relationship Id="rId9"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278989" y="769243"/>
            <a:ext cx="7772400" cy="1143000"/>
          </a:xfrm>
        </p:spPr>
        <p:txBody>
          <a:bodyPr/>
          <a:lstStyle/>
          <a:p>
            <a:r>
              <a:rPr lang="en-US" sz="3200" dirty="0"/>
              <a:t/>
            </a:r>
            <a:br>
              <a:rPr lang="en-US" sz="3200" dirty="0"/>
            </a:br>
            <a:r>
              <a:rPr lang="en-US" dirty="0">
                <a:solidFill>
                  <a:srgbClr val="661C78"/>
                </a:solidFill>
              </a:rPr>
              <a:t>Breast Health &amp; Wellbeing Event</a:t>
            </a:r>
            <a:r>
              <a:rPr lang="en-US" dirty="0"/>
              <a:t/>
            </a:r>
            <a:br>
              <a:rPr lang="en-US" dirty="0"/>
            </a:br>
            <a:endParaRPr lang="en-US" dirty="0"/>
          </a:p>
        </p:txBody>
      </p:sp>
      <p:sp>
        <p:nvSpPr>
          <p:cNvPr id="3" name="Subtitle 2"/>
          <p:cNvSpPr>
            <a:spLocks noGrp="1"/>
          </p:cNvSpPr>
          <p:nvPr>
            <p:ph type="subTitle" sz="quarter" idx="1"/>
          </p:nvPr>
        </p:nvSpPr>
        <p:spPr>
          <a:xfrm>
            <a:off x="2014780" y="2438400"/>
            <a:ext cx="8229600" cy="2862808"/>
          </a:xfrm>
        </p:spPr>
        <p:txBody>
          <a:bodyPr/>
          <a:lstStyle/>
          <a:p>
            <a:r>
              <a:rPr lang="en-GB" sz="4000" b="1" dirty="0"/>
              <a:t>What Next?</a:t>
            </a:r>
          </a:p>
          <a:p>
            <a:endParaRPr lang="en-GB" dirty="0"/>
          </a:p>
          <a:p>
            <a:r>
              <a:rPr lang="en-GB" dirty="0">
                <a:solidFill>
                  <a:schemeClr val="bg2"/>
                </a:solidFill>
              </a:rPr>
              <a:t>Dr Rebekah Ross</a:t>
            </a:r>
          </a:p>
          <a:p>
            <a:r>
              <a:rPr lang="en-GB" dirty="0">
                <a:solidFill>
                  <a:schemeClr val="bg2"/>
                </a:solidFill>
              </a:rPr>
              <a:t>Medical Oncology Specialist Registrar (ST5)</a:t>
            </a:r>
          </a:p>
          <a:p>
            <a:endParaRPr lang="en-GB" dirty="0">
              <a:solidFill>
                <a:schemeClr val="bg2"/>
              </a:solidFill>
            </a:endParaRPr>
          </a:p>
        </p:txBody>
      </p:sp>
    </p:spTree>
    <p:extLst>
      <p:ext uri="{BB962C8B-B14F-4D97-AF65-F5344CB8AC3E}">
        <p14:creationId xmlns:p14="http://schemas.microsoft.com/office/powerpoint/2010/main" val="118210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772400" cy="1143000"/>
          </a:xfrm>
        </p:spPr>
        <p:txBody>
          <a:bodyPr/>
          <a:lstStyle/>
          <a:p>
            <a:pPr algn="ctr"/>
            <a:r>
              <a:rPr lang="en-US" sz="3800" dirty="0"/>
              <a:t>Autologous Flap Reconstruction</a:t>
            </a:r>
          </a:p>
        </p:txBody>
      </p:sp>
      <p:sp>
        <p:nvSpPr>
          <p:cNvPr id="3" name="Content Placeholder 2"/>
          <p:cNvSpPr>
            <a:spLocks noGrp="1"/>
          </p:cNvSpPr>
          <p:nvPr>
            <p:ph idx="1"/>
          </p:nvPr>
        </p:nvSpPr>
        <p:spPr>
          <a:xfrm>
            <a:off x="1981200" y="1295400"/>
            <a:ext cx="8534400" cy="4509864"/>
          </a:xfrm>
        </p:spPr>
        <p:txBody>
          <a:bodyPr/>
          <a:lstStyle/>
          <a:p>
            <a:r>
              <a:rPr lang="en-US" sz="2000" dirty="0">
                <a:cs typeface="Arial"/>
              </a:rPr>
              <a:t>DIEP Flap Reconstruction &amp; LD flap reconstruction</a:t>
            </a:r>
          </a:p>
          <a:p>
            <a:pPr marL="0" indent="0">
              <a:buNone/>
            </a:pPr>
            <a:endParaRPr lang="en-US" sz="2000" dirty="0">
              <a:cs typeface="Arial"/>
            </a:endParaRPr>
          </a:p>
          <a:p>
            <a:pPr marL="0" indent="0">
              <a:buNone/>
            </a:pPr>
            <a:endParaRPr lang="en-US" sz="1800" dirty="0">
              <a:cs typeface="Arial"/>
            </a:endParaRPr>
          </a:p>
          <a:p>
            <a:r>
              <a:rPr lang="en-US" sz="2000" dirty="0"/>
              <a:t>Problems related to the donor site</a:t>
            </a:r>
            <a:endParaRPr lang="en-US" sz="2000" dirty="0">
              <a:cs typeface="Arial"/>
            </a:endParaRPr>
          </a:p>
          <a:p>
            <a:pPr lvl="1">
              <a:buFont typeface="Arial" panose="020B0604020202020204" pitchFamily="34" charset="0"/>
              <a:buChar char="•"/>
            </a:pPr>
            <a:r>
              <a:rPr lang="en-US" sz="2000" dirty="0"/>
              <a:t>back/shoulder function</a:t>
            </a:r>
          </a:p>
          <a:p>
            <a:pPr lvl="1">
              <a:buFont typeface="Arial" panose="020B0604020202020204" pitchFamily="34" charset="0"/>
              <a:buChar char="•"/>
            </a:pPr>
            <a:r>
              <a:rPr lang="en-US" sz="2000" dirty="0"/>
              <a:t>shoulder weakness/pain.</a:t>
            </a:r>
            <a:endParaRPr lang="en-US" sz="2000" dirty="0">
              <a:cs typeface="Arial"/>
            </a:endParaRPr>
          </a:p>
          <a:p>
            <a:pPr lvl="1">
              <a:buFont typeface="Arial" panose="020B0604020202020204" pitchFamily="34" charset="0"/>
              <a:buChar char="•"/>
            </a:pPr>
            <a:r>
              <a:rPr lang="en-US" sz="2000" dirty="0"/>
              <a:t>abdominal wall- hernias/bulging/numb patches below umbilicus.</a:t>
            </a:r>
            <a:endParaRPr lang="en-US" sz="2000" dirty="0">
              <a:cs typeface="Arial"/>
            </a:endParaRPr>
          </a:p>
          <a:p>
            <a:pPr lvl="1">
              <a:buFont typeface="Arial" panose="020B0604020202020204" pitchFamily="34" charset="0"/>
              <a:buChar char="•"/>
            </a:pPr>
            <a:r>
              <a:rPr lang="en-US" sz="2000" dirty="0"/>
              <a:t>‘tunnels’ where tissue were moved along that have no visible scar (chest wall discomfort, pulling sensation)</a:t>
            </a:r>
            <a:endParaRPr lang="en-US" sz="2000" dirty="0">
              <a:cs typeface="Arial"/>
            </a:endParaRPr>
          </a:p>
          <a:p>
            <a:pPr lvl="1">
              <a:buClr>
                <a:srgbClr val="FFFFFF"/>
              </a:buClr>
            </a:pPr>
            <a:endParaRPr lang="en-US" sz="1800" dirty="0">
              <a:cs typeface="Arial"/>
            </a:endParaRPr>
          </a:p>
          <a:p>
            <a:pPr lvl="1"/>
            <a:endParaRPr lang="en-US" sz="1800" dirty="0"/>
          </a:p>
        </p:txBody>
      </p:sp>
    </p:spTree>
    <p:extLst>
      <p:ext uri="{BB962C8B-B14F-4D97-AF65-F5344CB8AC3E}">
        <p14:creationId xmlns:p14="http://schemas.microsoft.com/office/powerpoint/2010/main" val="333173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Lymphoedema</a:t>
            </a:r>
          </a:p>
        </p:txBody>
      </p:sp>
      <p:sp>
        <p:nvSpPr>
          <p:cNvPr id="3" name="Content Placeholder 2"/>
          <p:cNvSpPr>
            <a:spLocks noGrp="1"/>
          </p:cNvSpPr>
          <p:nvPr>
            <p:ph idx="1"/>
          </p:nvPr>
        </p:nvSpPr>
        <p:spPr>
          <a:xfrm>
            <a:off x="1981200" y="1295400"/>
            <a:ext cx="8534400" cy="4419600"/>
          </a:xfrm>
        </p:spPr>
        <p:txBody>
          <a:bodyPr/>
          <a:lstStyle/>
          <a:p>
            <a:r>
              <a:rPr lang="en-GB" sz="2400" dirty="0"/>
              <a:t>Much less common now than previously</a:t>
            </a:r>
          </a:p>
          <a:p>
            <a:pPr lvl="2">
              <a:buClr>
                <a:srgbClr val="00FFFF"/>
              </a:buClr>
              <a:buFont typeface="Wingdings"/>
              <a:buChar char="§"/>
            </a:pPr>
            <a:r>
              <a:rPr lang="en-GB" dirty="0"/>
              <a:t>SLNB rather than ANC</a:t>
            </a:r>
            <a:endParaRPr lang="en-GB" dirty="0">
              <a:cs typeface="Arial"/>
            </a:endParaRPr>
          </a:p>
          <a:p>
            <a:pPr marL="914400" lvl="2" indent="0">
              <a:buClr>
                <a:srgbClr val="00FFFF"/>
              </a:buClr>
              <a:buNone/>
            </a:pPr>
            <a:endParaRPr lang="en-GB" dirty="0"/>
          </a:p>
          <a:p>
            <a:r>
              <a:rPr lang="en-GB" sz="2400" dirty="0"/>
              <a:t>You may notice lymphoedema in the months after </a:t>
            </a:r>
            <a:r>
              <a:rPr lang="en-GB" sz="2400" b="1" dirty="0"/>
              <a:t>surgery</a:t>
            </a:r>
            <a:r>
              <a:rPr lang="en-GB" sz="2400" dirty="0"/>
              <a:t>, </a:t>
            </a:r>
            <a:r>
              <a:rPr lang="en-GB" sz="2400" b="1" dirty="0"/>
              <a:t>radiotherapy</a:t>
            </a:r>
            <a:r>
              <a:rPr lang="en-GB" sz="2400" dirty="0"/>
              <a:t> or sometimes </a:t>
            </a:r>
            <a:r>
              <a:rPr lang="en-GB" sz="2400" b="1" dirty="0"/>
              <a:t>chemotherapy</a:t>
            </a:r>
            <a:r>
              <a:rPr lang="en-GB" sz="2400" dirty="0"/>
              <a:t>. Or it can happen many years later</a:t>
            </a:r>
          </a:p>
          <a:p>
            <a:endParaRPr lang="en-GB" sz="2400" dirty="0"/>
          </a:p>
          <a:p>
            <a:r>
              <a:rPr lang="en-GB" sz="2400" dirty="0"/>
              <a:t>Very mild to severe swelling</a:t>
            </a:r>
          </a:p>
          <a:p>
            <a:pPr marL="0" indent="0">
              <a:buNone/>
            </a:pPr>
            <a:endParaRPr lang="en-GB" sz="2400" dirty="0">
              <a:cs typeface="Arial"/>
            </a:endParaRPr>
          </a:p>
          <a:p>
            <a:r>
              <a:rPr lang="en-GB" sz="2400" dirty="0"/>
              <a:t>Physio discussion</a:t>
            </a:r>
          </a:p>
          <a:p>
            <a:endParaRPr lang="en-GB" dirty="0"/>
          </a:p>
        </p:txBody>
      </p:sp>
      <p:pic>
        <p:nvPicPr>
          <p:cNvPr id="4" name="Picture 3"/>
          <p:cNvPicPr>
            <a:picLocks noChangeAspect="1"/>
          </p:cNvPicPr>
          <p:nvPr/>
        </p:nvPicPr>
        <p:blipFill rotWithShape="1">
          <a:blip r:embed="rId2"/>
          <a:srcRect t="8494" b="29214"/>
          <a:stretch/>
        </p:blipFill>
        <p:spPr>
          <a:xfrm>
            <a:off x="8199678" y="3473192"/>
            <a:ext cx="2304281" cy="2952328"/>
          </a:xfrm>
          <a:prstGeom prst="rect">
            <a:avLst/>
          </a:prstGeom>
          <a:ln w="38100">
            <a:solidFill>
              <a:schemeClr val="bg2">
                <a:alpha val="75000"/>
              </a:schemeClr>
            </a:solidFill>
          </a:ln>
        </p:spPr>
      </p:pic>
    </p:spTree>
    <p:extLst>
      <p:ext uri="{BB962C8B-B14F-4D97-AF65-F5344CB8AC3E}">
        <p14:creationId xmlns:p14="http://schemas.microsoft.com/office/powerpoint/2010/main" val="331747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Radiotherapy</a:t>
            </a:r>
            <a:endParaRPr lang="en-GB" dirty="0"/>
          </a:p>
        </p:txBody>
      </p:sp>
      <p:sp>
        <p:nvSpPr>
          <p:cNvPr id="4" name="Content Placeholder 3"/>
          <p:cNvSpPr>
            <a:spLocks noGrp="1"/>
          </p:cNvSpPr>
          <p:nvPr>
            <p:ph idx="1"/>
          </p:nvPr>
        </p:nvSpPr>
        <p:spPr>
          <a:xfrm>
            <a:off x="7405737" y="5841430"/>
            <a:ext cx="8534400" cy="3962400"/>
          </a:xfrm>
        </p:spPr>
        <p:txBody>
          <a:bodyPr/>
          <a:lstStyle/>
          <a:p>
            <a:pPr lvl="1"/>
            <a:endParaRPr lang="en-US" dirty="0"/>
          </a:p>
          <a:p>
            <a:pPr lvl="1"/>
            <a:endParaRPr lang="en-US" dirty="0"/>
          </a:p>
          <a:p>
            <a:pPr marL="0" indent="0">
              <a:buNone/>
            </a:pPr>
            <a:r>
              <a:rPr lang="en-GB" dirty="0"/>
              <a:t> </a:t>
            </a:r>
          </a:p>
        </p:txBody>
      </p:sp>
      <p:sp>
        <p:nvSpPr>
          <p:cNvPr id="3" name="TextBox 2"/>
          <p:cNvSpPr txBox="1"/>
          <p:nvPr/>
        </p:nvSpPr>
        <p:spPr>
          <a:xfrm>
            <a:off x="1718166" y="1379310"/>
            <a:ext cx="4953898" cy="4708981"/>
          </a:xfrm>
          <a:prstGeom prst="rect">
            <a:avLst/>
          </a:prstGeom>
          <a:noFill/>
        </p:spPr>
        <p:txBody>
          <a:bodyPr wrap="square" lIns="91440" tIns="45720" rIns="91440" bIns="45720" rtlCol="0" anchor="t">
            <a:spAutoFit/>
          </a:bodyPr>
          <a:lstStyle/>
          <a:p>
            <a:pPr marL="342900" indent="-342900" fontAlgn="base">
              <a:spcBef>
                <a:spcPct val="0"/>
              </a:spcBef>
              <a:spcAft>
                <a:spcPct val="0"/>
              </a:spcAft>
              <a:buFont typeface="Arial"/>
              <a:buChar char="•"/>
            </a:pPr>
            <a:r>
              <a:rPr lang="en-GB" sz="2000" dirty="0">
                <a:solidFill>
                  <a:srgbClr val="000000"/>
                </a:solidFill>
                <a:latin typeface="Arial"/>
              </a:rPr>
              <a:t>Changes in skin – dryness / firmness / skin tone</a:t>
            </a:r>
          </a:p>
          <a:p>
            <a:pPr fontAlgn="base">
              <a:spcBef>
                <a:spcPct val="0"/>
              </a:spcBef>
              <a:spcAft>
                <a:spcPct val="0"/>
              </a:spcAft>
            </a:pPr>
            <a:endParaRPr lang="en-GB" sz="2000" dirty="0">
              <a:solidFill>
                <a:srgbClr val="000000"/>
              </a:solidFill>
              <a:latin typeface="Arial"/>
            </a:endParaRPr>
          </a:p>
          <a:p>
            <a:pPr marL="342900" indent="-342900" fontAlgn="base">
              <a:spcBef>
                <a:spcPct val="0"/>
              </a:spcBef>
              <a:spcAft>
                <a:spcPct val="0"/>
              </a:spcAft>
              <a:buFont typeface="Arial"/>
              <a:buChar char="•"/>
            </a:pPr>
            <a:r>
              <a:rPr lang="en-GB" sz="2000" dirty="0">
                <a:solidFill>
                  <a:srgbClr val="000000"/>
                </a:solidFill>
                <a:latin typeface="Arial"/>
              </a:rPr>
              <a:t>Hair loss in armpit</a:t>
            </a:r>
          </a:p>
          <a:p>
            <a:pPr fontAlgn="base">
              <a:spcBef>
                <a:spcPct val="0"/>
              </a:spcBef>
              <a:spcAft>
                <a:spcPct val="0"/>
              </a:spcAft>
            </a:pPr>
            <a:endParaRPr lang="en-GB" sz="2000" dirty="0">
              <a:solidFill>
                <a:srgbClr val="000000"/>
              </a:solidFill>
              <a:latin typeface="Arial"/>
              <a:cs typeface="Arial"/>
            </a:endParaRPr>
          </a:p>
          <a:p>
            <a:pPr marL="342900" indent="-342900" fontAlgn="base">
              <a:spcBef>
                <a:spcPct val="0"/>
              </a:spcBef>
              <a:spcAft>
                <a:spcPct val="0"/>
              </a:spcAft>
              <a:buFont typeface="Arial"/>
              <a:buChar char="•"/>
            </a:pPr>
            <a:r>
              <a:rPr lang="en-GB" sz="2000" dirty="0">
                <a:solidFill>
                  <a:srgbClr val="000000"/>
                </a:solidFill>
                <a:latin typeface="Arial"/>
              </a:rPr>
              <a:t>Breast shrinkage</a:t>
            </a:r>
            <a:endParaRPr lang="en-GB" sz="2000" dirty="0">
              <a:solidFill>
                <a:srgbClr val="000000"/>
              </a:solidFill>
              <a:latin typeface="Arial"/>
              <a:cs typeface="Arial"/>
            </a:endParaRPr>
          </a:p>
          <a:p>
            <a:pPr marL="800100" lvl="1" indent="-342900" fontAlgn="base">
              <a:spcBef>
                <a:spcPct val="0"/>
              </a:spcBef>
              <a:spcAft>
                <a:spcPct val="0"/>
              </a:spcAft>
              <a:buFont typeface="Arial"/>
              <a:buChar char="•"/>
            </a:pPr>
            <a:r>
              <a:rPr lang="en-GB" sz="2000" dirty="0">
                <a:solidFill>
                  <a:srgbClr val="000000"/>
                </a:solidFill>
                <a:latin typeface="Arial"/>
              </a:rPr>
              <a:t>Breast tissue can become tethered </a:t>
            </a:r>
          </a:p>
          <a:p>
            <a:pPr marL="800100" lvl="1" indent="-342900" fontAlgn="base">
              <a:spcBef>
                <a:spcPct val="0"/>
              </a:spcBef>
              <a:spcAft>
                <a:spcPct val="0"/>
              </a:spcAft>
              <a:buFont typeface="Arial"/>
              <a:buChar char="•"/>
            </a:pPr>
            <a:r>
              <a:rPr lang="en-GB" sz="2000" dirty="0">
                <a:solidFill>
                  <a:srgbClr val="000000"/>
                </a:solidFill>
                <a:latin typeface="Arial"/>
              </a:rPr>
              <a:t>Can change shape as years progress</a:t>
            </a:r>
          </a:p>
          <a:p>
            <a:pPr lvl="1" fontAlgn="base">
              <a:spcBef>
                <a:spcPct val="0"/>
              </a:spcBef>
              <a:spcAft>
                <a:spcPct val="0"/>
              </a:spcAft>
            </a:pPr>
            <a:endParaRPr lang="en-GB" sz="2000" dirty="0">
              <a:solidFill>
                <a:srgbClr val="000000"/>
              </a:solidFill>
              <a:latin typeface="Arial"/>
            </a:endParaRPr>
          </a:p>
          <a:p>
            <a:pPr marL="342900" indent="-342900" fontAlgn="base">
              <a:spcBef>
                <a:spcPct val="0"/>
              </a:spcBef>
              <a:spcAft>
                <a:spcPct val="0"/>
              </a:spcAft>
              <a:buFont typeface="Arial"/>
              <a:buChar char="•"/>
            </a:pPr>
            <a:r>
              <a:rPr lang="en-GB" sz="2000" dirty="0">
                <a:solidFill>
                  <a:srgbClr val="000000"/>
                </a:solidFill>
                <a:latin typeface="Arial"/>
              </a:rPr>
              <a:t>These changes can cause discomfort</a:t>
            </a:r>
          </a:p>
          <a:p>
            <a:pPr fontAlgn="base">
              <a:spcBef>
                <a:spcPct val="0"/>
              </a:spcBef>
              <a:spcAft>
                <a:spcPct val="0"/>
              </a:spcAft>
            </a:pPr>
            <a:endParaRPr lang="en-GB" sz="2000" dirty="0">
              <a:solidFill>
                <a:srgbClr val="000000"/>
              </a:solidFill>
              <a:latin typeface="Arial"/>
              <a:cs typeface="Arial"/>
            </a:endParaRPr>
          </a:p>
          <a:p>
            <a:pPr marL="342900" indent="-342900" fontAlgn="base">
              <a:spcBef>
                <a:spcPct val="0"/>
              </a:spcBef>
              <a:spcAft>
                <a:spcPct val="0"/>
              </a:spcAft>
              <a:buFont typeface="Arial"/>
              <a:buChar char="•"/>
            </a:pPr>
            <a:r>
              <a:rPr lang="en-GB" sz="2000" dirty="0">
                <a:solidFill>
                  <a:srgbClr val="000000"/>
                </a:solidFill>
                <a:latin typeface="Arial"/>
              </a:rPr>
              <a:t>Benefit from massage and occasionally medication</a:t>
            </a:r>
            <a:endParaRPr lang="en-GB" sz="2000" dirty="0">
              <a:solidFill>
                <a:srgbClr val="000000"/>
              </a:solidFill>
              <a:latin typeface="Arial"/>
              <a:cs typeface="Arial"/>
            </a:endParaRPr>
          </a:p>
          <a:p>
            <a:pPr fontAlgn="base">
              <a:spcBef>
                <a:spcPct val="0"/>
              </a:spcBef>
              <a:spcAft>
                <a:spcPct val="0"/>
              </a:spcAft>
            </a:pPr>
            <a:endParaRPr lang="en-GB" sz="2000" dirty="0">
              <a:solidFill>
                <a:srgbClr val="FFFFFF"/>
              </a:solidFill>
              <a:latin typeface="Times New Roman" charset="0"/>
            </a:endParaRPr>
          </a:p>
        </p:txBody>
      </p:sp>
      <p:pic>
        <p:nvPicPr>
          <p:cNvPr id="1026" name="Picture 2" descr="Lumpectomy and radiotherapy: All you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136" y="2996952"/>
            <a:ext cx="2990850" cy="3600400"/>
          </a:xfrm>
          <a:prstGeom prst="rect">
            <a:avLst/>
          </a:prstGeom>
          <a:noFill/>
          <a:ln w="38100">
            <a:solidFill>
              <a:schemeClr val="bg2">
                <a:alpha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604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Systemic Anti-Cancer Therapy</a:t>
            </a:r>
            <a:endParaRPr lang="en-GB" dirty="0"/>
          </a:p>
        </p:txBody>
      </p:sp>
      <p:sp>
        <p:nvSpPr>
          <p:cNvPr id="5" name="Content Placeholder 4"/>
          <p:cNvSpPr>
            <a:spLocks noGrp="1"/>
          </p:cNvSpPr>
          <p:nvPr>
            <p:ph sz="half" idx="1"/>
          </p:nvPr>
        </p:nvSpPr>
        <p:spPr/>
        <p:txBody>
          <a:bodyPr/>
          <a:lstStyle/>
          <a:p>
            <a:r>
              <a:rPr lang="en-US" dirty="0"/>
              <a:t>Multiple drug combinations</a:t>
            </a:r>
          </a:p>
          <a:p>
            <a:r>
              <a:rPr lang="en-US" dirty="0"/>
              <a:t>Tailored to individual</a:t>
            </a:r>
          </a:p>
          <a:p>
            <a:r>
              <a:rPr lang="en-US" dirty="0"/>
              <a:t>May have be given before or after surgery</a:t>
            </a:r>
          </a:p>
          <a:p>
            <a:r>
              <a:rPr lang="en-US" dirty="0"/>
              <a:t>Each treatment may have associated long term side effects</a:t>
            </a:r>
          </a:p>
          <a:p>
            <a:pPr marL="0" indent="0">
              <a:buNone/>
            </a:pPr>
            <a:endParaRPr lang="en-GB" dirty="0"/>
          </a:p>
        </p:txBody>
      </p:sp>
      <p:sp>
        <p:nvSpPr>
          <p:cNvPr id="4" name="Content Placeholder 3"/>
          <p:cNvSpPr>
            <a:spLocks noGrp="1"/>
          </p:cNvSpPr>
          <p:nvPr>
            <p:ph sz="half" idx="2"/>
          </p:nvPr>
        </p:nvSpPr>
        <p:spPr/>
        <p:txBody>
          <a:bodyPr/>
          <a:lstStyle/>
          <a:p>
            <a:pPr marL="0" indent="0">
              <a:buNone/>
            </a:pPr>
            <a:endParaRPr lang="en-GB" dirty="0"/>
          </a:p>
        </p:txBody>
      </p:sp>
      <p:graphicFrame>
        <p:nvGraphicFramePr>
          <p:cNvPr id="3" name="Diagram 2"/>
          <p:cNvGraphicFramePr/>
          <p:nvPr/>
        </p:nvGraphicFramePr>
        <p:xfrm>
          <a:off x="5957751" y="1717671"/>
          <a:ext cx="51435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711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631504" y="332656"/>
            <a:ext cx="8856984" cy="804862"/>
          </a:xfrm>
        </p:spPr>
        <p:txBody>
          <a:bodyPr/>
          <a:lstStyle/>
          <a:p>
            <a:pPr algn="ctr"/>
            <a:r>
              <a:rPr lang="en-GB" sz="2000" b="1" dirty="0">
                <a:solidFill>
                  <a:srgbClr val="661C78"/>
                </a:solidFill>
              </a:rPr>
              <a:t>Late effects may be minor and not affect your daily life much. </a:t>
            </a:r>
          </a:p>
          <a:p>
            <a:pPr algn="ctr"/>
            <a:r>
              <a:rPr lang="en-GB" sz="2000" b="1" dirty="0">
                <a:solidFill>
                  <a:srgbClr val="661C78"/>
                </a:solidFill>
              </a:rPr>
              <a:t>Or they may be more difficult to live with and affect your daily life more. </a:t>
            </a:r>
            <a:endParaRPr lang="en-US" sz="2000" b="1" dirty="0">
              <a:solidFill>
                <a:srgbClr val="661C78"/>
              </a:solidFill>
            </a:endParaRPr>
          </a:p>
          <a:p>
            <a:endParaRPr lang="en-GB" sz="2000" dirty="0">
              <a:solidFill>
                <a:srgbClr val="661C78"/>
              </a:solidFill>
            </a:endParaRPr>
          </a:p>
        </p:txBody>
      </p:sp>
      <p:pic>
        <p:nvPicPr>
          <p:cNvPr id="7" name="Picture 2" descr="The long term side effects of breast cancer list of them and symptom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1412776"/>
            <a:ext cx="7416824" cy="3960440"/>
          </a:xfrm>
          <a:prstGeom prst="rect">
            <a:avLst/>
          </a:prstGeom>
          <a:noFill/>
          <a:ln w="38100">
            <a:solidFill>
              <a:schemeClr val="bg2">
                <a:alpha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Chemotherapy</a:t>
            </a:r>
          </a:p>
        </p:txBody>
      </p:sp>
      <p:sp>
        <p:nvSpPr>
          <p:cNvPr id="6" name="Content Placeholder 5"/>
          <p:cNvSpPr>
            <a:spLocks noGrp="1"/>
          </p:cNvSpPr>
          <p:nvPr>
            <p:ph sz="half" idx="1"/>
          </p:nvPr>
        </p:nvSpPr>
        <p:spPr/>
        <p:txBody>
          <a:bodyPr/>
          <a:lstStyle/>
          <a:p>
            <a:r>
              <a:rPr lang="en-US" sz="2400" b="1" dirty="0"/>
              <a:t>Peripheral neuropathy</a:t>
            </a:r>
          </a:p>
          <a:p>
            <a:pPr marL="0" indent="0">
              <a:buNone/>
            </a:pPr>
            <a:r>
              <a:rPr lang="en-US" sz="1800" dirty="0"/>
              <a:t>Nerves are prone to ‘injury’ and  can present as post-chemo pain</a:t>
            </a:r>
          </a:p>
          <a:p>
            <a:pPr marL="0" indent="0">
              <a:buNone/>
            </a:pPr>
            <a:r>
              <a:rPr lang="en-US" sz="1800" dirty="0"/>
              <a:t>Funny feeling in hands and feet (dysesthesia)/numbness </a:t>
            </a:r>
          </a:p>
          <a:p>
            <a:pPr marL="0" indent="0">
              <a:buNone/>
            </a:pPr>
            <a:r>
              <a:rPr lang="en-US" sz="1800" dirty="0"/>
              <a:t>Majority settles with time</a:t>
            </a:r>
          </a:p>
          <a:p>
            <a:pPr marL="0" indent="0">
              <a:buNone/>
            </a:pPr>
            <a:endParaRPr lang="en-US" sz="1800" dirty="0"/>
          </a:p>
          <a:p>
            <a:pPr marL="0" indent="0">
              <a:buNone/>
            </a:pPr>
            <a:r>
              <a:rPr lang="en-US" sz="1800" dirty="0"/>
              <a:t>Pain relief</a:t>
            </a:r>
          </a:p>
          <a:p>
            <a:pPr marL="0" indent="0">
              <a:buNone/>
            </a:pPr>
            <a:r>
              <a:rPr lang="en-US" sz="1800" dirty="0"/>
              <a:t>Skin care </a:t>
            </a:r>
          </a:p>
          <a:p>
            <a:pPr marL="0" indent="0">
              <a:buNone/>
            </a:pPr>
            <a:r>
              <a:rPr lang="en-US" sz="1800" dirty="0"/>
              <a:t>Reflexology  </a:t>
            </a:r>
          </a:p>
          <a:p>
            <a:pPr marL="0" indent="0">
              <a:buNone/>
            </a:pPr>
            <a:r>
              <a:rPr lang="en-US" sz="1800" dirty="0"/>
              <a:t>Occupational therapy can help with strategies to deal with it</a:t>
            </a:r>
          </a:p>
          <a:p>
            <a:pPr marL="457200" lvl="1" indent="0">
              <a:buNone/>
            </a:pPr>
            <a:endParaRPr lang="en-US" sz="1800" dirty="0"/>
          </a:p>
          <a:p>
            <a:pPr marL="457200" lvl="1" indent="0">
              <a:buNone/>
            </a:pPr>
            <a:endParaRPr lang="en-US" sz="1800" dirty="0"/>
          </a:p>
        </p:txBody>
      </p:sp>
      <p:sp>
        <p:nvSpPr>
          <p:cNvPr id="2" name="Content Placeholder 1"/>
          <p:cNvSpPr>
            <a:spLocks noGrp="1"/>
          </p:cNvSpPr>
          <p:nvPr>
            <p:ph sz="half" idx="2"/>
          </p:nvPr>
        </p:nvSpPr>
        <p:spPr>
          <a:xfrm>
            <a:off x="6172200" y="1752600"/>
            <a:ext cx="4343400" cy="3962400"/>
          </a:xfrm>
        </p:spPr>
        <p:txBody>
          <a:bodyPr/>
          <a:lstStyle/>
          <a:p>
            <a:r>
              <a:rPr lang="en-US" sz="2400" b="1" dirty="0"/>
              <a:t>Cognitive ‘fogginess’</a:t>
            </a:r>
          </a:p>
          <a:p>
            <a:pPr marL="0" indent="0">
              <a:buNone/>
            </a:pPr>
            <a:r>
              <a:rPr lang="en-US" sz="1800" dirty="0"/>
              <a:t>We don</a:t>
            </a:r>
            <a:r>
              <a:rPr lang="mr-IN" sz="1800" dirty="0"/>
              <a:t>’</a:t>
            </a:r>
            <a:r>
              <a:rPr lang="en-US" sz="1800" dirty="0"/>
              <a:t>t know why this happens</a:t>
            </a:r>
          </a:p>
          <a:p>
            <a:pPr marL="0" indent="0">
              <a:buNone/>
            </a:pPr>
            <a:r>
              <a:rPr lang="en-US" sz="1800" dirty="0"/>
              <a:t>Sudden change in pace/new information/drugs/GA</a:t>
            </a:r>
          </a:p>
          <a:p>
            <a:pPr marL="0" indent="0">
              <a:buNone/>
            </a:pPr>
            <a:r>
              <a:rPr lang="en-US" sz="1800" dirty="0"/>
              <a:t>You may find it difficult to concentrate and be forgetful at times – commonly called chemo brain</a:t>
            </a:r>
          </a:p>
          <a:p>
            <a:pPr marL="0" indent="0">
              <a:buNone/>
            </a:pPr>
            <a:r>
              <a:rPr lang="en-US" sz="1800" dirty="0"/>
              <a:t>Improves with time </a:t>
            </a:r>
          </a:p>
          <a:p>
            <a:pPr marL="0" indent="0">
              <a:buNone/>
            </a:pPr>
            <a:endParaRPr lang="en-US" sz="1800" dirty="0"/>
          </a:p>
          <a:p>
            <a:pPr marL="0" indent="0">
              <a:buNone/>
            </a:pPr>
            <a:r>
              <a:rPr lang="en-US" sz="1800" b="1" dirty="0"/>
              <a:t>Coping strategies</a:t>
            </a:r>
          </a:p>
          <a:p>
            <a:pPr marL="0" indent="0">
              <a:buNone/>
            </a:pPr>
            <a:r>
              <a:rPr lang="en-US" sz="1800" dirty="0"/>
              <a:t>Keep a diary</a:t>
            </a:r>
          </a:p>
          <a:p>
            <a:pPr marL="0" indent="0">
              <a:buNone/>
            </a:pPr>
            <a:r>
              <a:rPr lang="en-US" sz="1800" dirty="0"/>
              <a:t>Healthy balanced diet and exercise</a:t>
            </a:r>
          </a:p>
          <a:p>
            <a:pPr marL="0" indent="0">
              <a:buNone/>
            </a:pPr>
            <a:r>
              <a:rPr lang="en-US" sz="1800" dirty="0"/>
              <a:t>Brain Training </a:t>
            </a:r>
          </a:p>
          <a:p>
            <a:pPr marL="0" indent="0">
              <a:buNone/>
            </a:pPr>
            <a:r>
              <a:rPr lang="en-US" sz="1800" dirty="0"/>
              <a:t>Mindfulness </a:t>
            </a:r>
          </a:p>
          <a:p>
            <a:endParaRPr lang="en-GB" dirty="0"/>
          </a:p>
          <a:p>
            <a:endParaRPr lang="en-GB" dirty="0"/>
          </a:p>
        </p:txBody>
      </p:sp>
    </p:spTree>
    <p:extLst>
      <p:ext uri="{BB962C8B-B14F-4D97-AF65-F5344CB8AC3E}">
        <p14:creationId xmlns:p14="http://schemas.microsoft.com/office/powerpoint/2010/main" val="2227283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Anti-HER2 Therapy </a:t>
            </a:r>
          </a:p>
        </p:txBody>
      </p:sp>
      <p:sp>
        <p:nvSpPr>
          <p:cNvPr id="3" name="Content Placeholder 2"/>
          <p:cNvSpPr>
            <a:spLocks noGrp="1"/>
          </p:cNvSpPr>
          <p:nvPr>
            <p:ph sz="half" idx="1"/>
          </p:nvPr>
        </p:nvSpPr>
        <p:spPr>
          <a:xfrm>
            <a:off x="1775520" y="1752600"/>
            <a:ext cx="4464496" cy="3962400"/>
          </a:xfrm>
        </p:spPr>
        <p:txBody>
          <a:bodyPr/>
          <a:lstStyle/>
          <a:p>
            <a:r>
              <a:rPr lang="en-GB" sz="2400" dirty="0"/>
              <a:t>Targeted therapy used in the treatment of HER2 positive breast cancer. </a:t>
            </a:r>
          </a:p>
          <a:p>
            <a:r>
              <a:rPr lang="en-GB" sz="2400" dirty="0"/>
              <a:t>Phesgo, Herceptin &amp; Kadcyla </a:t>
            </a:r>
          </a:p>
          <a:p>
            <a:r>
              <a:rPr lang="en-GB" sz="2400" dirty="0"/>
              <a:t>Given as an injection or infusion every 3 weeks </a:t>
            </a:r>
          </a:p>
          <a:p>
            <a:r>
              <a:rPr lang="en-GB" sz="2400" dirty="0"/>
              <a:t>Heart monitoring during duration of treatment (echo)</a:t>
            </a:r>
          </a:p>
          <a:p>
            <a:endParaRPr lang="en-GB" sz="2400" dirty="0"/>
          </a:p>
          <a:p>
            <a:endParaRPr lang="en-GB" b="1" dirty="0"/>
          </a:p>
          <a:p>
            <a:endParaRPr lang="en-GB" dirty="0"/>
          </a:p>
        </p:txBody>
      </p:sp>
      <p:sp>
        <p:nvSpPr>
          <p:cNvPr id="5" name="Content Placeholder 4"/>
          <p:cNvSpPr>
            <a:spLocks noGrp="1"/>
          </p:cNvSpPr>
          <p:nvPr>
            <p:ph sz="half" idx="2"/>
          </p:nvPr>
        </p:nvSpPr>
        <p:spPr>
          <a:xfrm>
            <a:off x="6240016" y="1752600"/>
            <a:ext cx="4275584" cy="3962400"/>
          </a:xfrm>
        </p:spPr>
        <p:txBody>
          <a:bodyPr/>
          <a:lstStyle/>
          <a:p>
            <a:pPr marL="0" indent="0">
              <a:buNone/>
            </a:pPr>
            <a:r>
              <a:rPr lang="en-GB" sz="2400" dirty="0"/>
              <a:t>Common Side Effects include:</a:t>
            </a:r>
          </a:p>
          <a:p>
            <a:r>
              <a:rPr lang="en-GB" sz="2400" dirty="0"/>
              <a:t>Soreness at the injection site</a:t>
            </a:r>
          </a:p>
          <a:p>
            <a:r>
              <a:rPr lang="en-GB" sz="2400" dirty="0"/>
              <a:t>Flu like symptoms</a:t>
            </a:r>
          </a:p>
          <a:p>
            <a:r>
              <a:rPr lang="en-GB" sz="2400" dirty="0"/>
              <a:t>Pains in the joints &amp; muscles</a:t>
            </a:r>
          </a:p>
          <a:p>
            <a:r>
              <a:rPr lang="en-GB" sz="2400" dirty="0"/>
              <a:t>Extreme tiredness</a:t>
            </a:r>
          </a:p>
          <a:p>
            <a:endParaRPr lang="en-GB" sz="2400" dirty="0"/>
          </a:p>
          <a:p>
            <a:pPr marL="0" indent="0">
              <a:buNone/>
            </a:pPr>
            <a:r>
              <a:rPr lang="en-GB" b="1" dirty="0">
                <a:solidFill>
                  <a:srgbClr val="661C78"/>
                </a:solidFill>
              </a:rPr>
              <a:t>Contact oncology helpline if needed</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03124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7772400" cy="1143000"/>
          </a:xfrm>
        </p:spPr>
        <p:txBody>
          <a:bodyPr/>
          <a:lstStyle/>
          <a:p>
            <a:pPr algn="ctr"/>
            <a:r>
              <a:rPr lang="en-GB" dirty="0"/>
              <a:t>CDK4/6 Inhibitors </a:t>
            </a:r>
          </a:p>
        </p:txBody>
      </p:sp>
      <p:sp>
        <p:nvSpPr>
          <p:cNvPr id="3" name="Content Placeholder 2"/>
          <p:cNvSpPr>
            <a:spLocks noGrp="1"/>
          </p:cNvSpPr>
          <p:nvPr>
            <p:ph sz="half" idx="1"/>
          </p:nvPr>
        </p:nvSpPr>
        <p:spPr>
          <a:xfrm>
            <a:off x="1981200" y="1259632"/>
            <a:ext cx="4191000" cy="4455368"/>
          </a:xfrm>
        </p:spPr>
        <p:txBody>
          <a:bodyPr/>
          <a:lstStyle/>
          <a:p>
            <a:r>
              <a:rPr lang="en-GB" sz="2000" dirty="0"/>
              <a:t>Targeted therapy used to treat breast cancer that is oestrogen receptor positive and HER2-negative.</a:t>
            </a:r>
          </a:p>
          <a:p>
            <a:r>
              <a:rPr lang="en-GB" sz="2000" dirty="0"/>
              <a:t>You may be offered a treatment such as Abemaciclib.  This would have been discussed by your treatment team if they feel you would benefit from this. </a:t>
            </a:r>
          </a:p>
          <a:p>
            <a:r>
              <a:rPr lang="en-GB" sz="2000" dirty="0"/>
              <a:t>Given for 2 years alongside hormone therapy </a:t>
            </a:r>
          </a:p>
        </p:txBody>
      </p:sp>
      <p:sp>
        <p:nvSpPr>
          <p:cNvPr id="4" name="Content Placeholder 3"/>
          <p:cNvSpPr>
            <a:spLocks noGrp="1"/>
          </p:cNvSpPr>
          <p:nvPr>
            <p:ph sz="half" idx="2"/>
          </p:nvPr>
        </p:nvSpPr>
        <p:spPr>
          <a:xfrm>
            <a:off x="6172200" y="1259632"/>
            <a:ext cx="4343400" cy="4455368"/>
          </a:xfrm>
        </p:spPr>
        <p:txBody>
          <a:bodyPr/>
          <a:lstStyle/>
          <a:p>
            <a:r>
              <a:rPr lang="en-GB" sz="2000" dirty="0"/>
              <a:t>Common Side Effects</a:t>
            </a:r>
          </a:p>
          <a:p>
            <a:pPr lvl="1">
              <a:buClr>
                <a:srgbClr val="00B5CC"/>
              </a:buClr>
              <a:buFont typeface="Arial" panose="020B0604020202020204" pitchFamily="34" charset="0"/>
              <a:buChar char="•"/>
            </a:pPr>
            <a:r>
              <a:rPr lang="en-GB" sz="2000" dirty="0"/>
              <a:t>Diarrhoea</a:t>
            </a:r>
          </a:p>
          <a:p>
            <a:pPr lvl="1">
              <a:buClr>
                <a:srgbClr val="00B5CC"/>
              </a:buClr>
              <a:buFont typeface="Arial" panose="020B0604020202020204" pitchFamily="34" charset="0"/>
              <a:buChar char="•"/>
            </a:pPr>
            <a:r>
              <a:rPr lang="en-GB" sz="2000" dirty="0"/>
              <a:t>Effects of the blood</a:t>
            </a:r>
          </a:p>
          <a:p>
            <a:pPr lvl="1">
              <a:buClr>
                <a:srgbClr val="00B5CC"/>
              </a:buClr>
              <a:buFont typeface="Arial" panose="020B0604020202020204" pitchFamily="34" charset="0"/>
              <a:buChar char="•"/>
            </a:pPr>
            <a:r>
              <a:rPr lang="en-GB" sz="2000" dirty="0"/>
              <a:t>Risk of infection </a:t>
            </a:r>
          </a:p>
          <a:p>
            <a:pPr lvl="1">
              <a:buClr>
                <a:srgbClr val="00B5CC"/>
              </a:buClr>
              <a:buFont typeface="Arial" panose="020B0604020202020204" pitchFamily="34" charset="0"/>
              <a:buChar char="•"/>
            </a:pPr>
            <a:r>
              <a:rPr lang="en-GB" sz="2000" dirty="0"/>
              <a:t>Extreme Tiredness</a:t>
            </a:r>
          </a:p>
          <a:p>
            <a:pPr lvl="1">
              <a:buClr>
                <a:srgbClr val="00B5CC"/>
              </a:buClr>
              <a:buFont typeface="Arial" panose="020B0604020202020204" pitchFamily="34" charset="0"/>
              <a:buChar char="•"/>
            </a:pPr>
            <a:r>
              <a:rPr lang="en-GB" sz="2000" dirty="0"/>
              <a:t>Nausea &amp; Vomiting</a:t>
            </a:r>
          </a:p>
          <a:p>
            <a:pPr lvl="1">
              <a:buClr>
                <a:srgbClr val="00B5CC"/>
              </a:buClr>
              <a:buFont typeface="Arial" panose="020B0604020202020204" pitchFamily="34" charset="0"/>
              <a:buChar char="•"/>
            </a:pPr>
            <a:r>
              <a:rPr lang="en-GB" sz="2000" dirty="0"/>
              <a:t>Dry Skin &amp; Rash </a:t>
            </a:r>
          </a:p>
          <a:p>
            <a:pPr lvl="1">
              <a:buClr>
                <a:srgbClr val="00B5CC"/>
              </a:buClr>
              <a:buFont typeface="Arial" panose="020B0604020202020204" pitchFamily="34" charset="0"/>
              <a:buChar char="•"/>
            </a:pPr>
            <a:endParaRPr lang="en-GB" dirty="0"/>
          </a:p>
          <a:p>
            <a:pPr>
              <a:buClr>
                <a:srgbClr val="00B5CC"/>
              </a:buClr>
              <a:buFont typeface="Arial" panose="020B0604020202020204" pitchFamily="34" charset="0"/>
              <a:buChar char="•"/>
            </a:pPr>
            <a:r>
              <a:rPr lang="en-GB" sz="2000" b="1" dirty="0">
                <a:solidFill>
                  <a:srgbClr val="661C78"/>
                </a:solidFill>
              </a:rPr>
              <a:t>You will continue to have review appointments with your oncology team &amp; contact oncology helpline if needed </a:t>
            </a:r>
          </a:p>
          <a:p>
            <a:endParaRPr lang="en-GB" dirty="0"/>
          </a:p>
          <a:p>
            <a:endParaRPr lang="en-GB" dirty="0"/>
          </a:p>
        </p:txBody>
      </p:sp>
    </p:spTree>
    <p:extLst>
      <p:ext uri="{BB962C8B-B14F-4D97-AF65-F5344CB8AC3E}">
        <p14:creationId xmlns:p14="http://schemas.microsoft.com/office/powerpoint/2010/main" val="375862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Hormonal Treatment</a:t>
            </a:r>
            <a:endParaRPr lang="en-GB" dirty="0"/>
          </a:p>
        </p:txBody>
      </p:sp>
      <p:sp>
        <p:nvSpPr>
          <p:cNvPr id="8" name="Content Placeholder 7"/>
          <p:cNvSpPr>
            <a:spLocks noGrp="1"/>
          </p:cNvSpPr>
          <p:nvPr>
            <p:ph sz="half" idx="1"/>
          </p:nvPr>
        </p:nvSpPr>
        <p:spPr>
          <a:xfrm>
            <a:off x="1981200" y="1752600"/>
            <a:ext cx="4114800" cy="3962400"/>
          </a:xfrm>
        </p:spPr>
        <p:txBody>
          <a:bodyPr/>
          <a:lstStyle/>
          <a:p>
            <a:pPr marL="0" indent="0" algn="ctr">
              <a:buNone/>
            </a:pPr>
            <a:r>
              <a:rPr lang="en-US" sz="2000" b="1" dirty="0">
                <a:solidFill>
                  <a:srgbClr val="661C78"/>
                </a:solidFill>
              </a:rPr>
              <a:t>Pre menopausal Female or Male</a:t>
            </a:r>
          </a:p>
          <a:p>
            <a:pPr marL="0" indent="0" algn="ctr">
              <a:buNone/>
            </a:pPr>
            <a:endParaRPr lang="en-US" sz="2000" dirty="0">
              <a:solidFill>
                <a:srgbClr val="000000"/>
              </a:solidFill>
            </a:endParaRPr>
          </a:p>
          <a:p>
            <a:pPr marL="0" indent="0">
              <a:buNone/>
            </a:pPr>
            <a:r>
              <a:rPr lang="en-US" sz="2000" b="1" dirty="0">
                <a:solidFill>
                  <a:srgbClr val="000000"/>
                </a:solidFill>
              </a:rPr>
              <a:t>Tamoxifen for 5 or 10 years </a:t>
            </a:r>
          </a:p>
          <a:p>
            <a:pPr lvl="0"/>
            <a:r>
              <a:rPr lang="en-GB" sz="2000" dirty="0">
                <a:solidFill>
                  <a:srgbClr val="000000"/>
                </a:solidFill>
              </a:rPr>
              <a:t>Menopausal Symptoms</a:t>
            </a:r>
          </a:p>
          <a:p>
            <a:pPr lvl="0"/>
            <a:r>
              <a:rPr lang="en-GB" sz="2000" dirty="0">
                <a:solidFill>
                  <a:srgbClr val="000000"/>
                </a:solidFill>
              </a:rPr>
              <a:t>Weight gain</a:t>
            </a:r>
          </a:p>
          <a:p>
            <a:pPr lvl="0"/>
            <a:r>
              <a:rPr lang="en-GB" sz="2000" dirty="0">
                <a:solidFill>
                  <a:srgbClr val="000000"/>
                </a:solidFill>
              </a:rPr>
              <a:t>Increased risk of DVT</a:t>
            </a:r>
          </a:p>
          <a:p>
            <a:pPr lvl="0"/>
            <a:r>
              <a:rPr lang="en-GB" sz="2000" dirty="0">
                <a:solidFill>
                  <a:srgbClr val="000000"/>
                </a:solidFill>
              </a:rPr>
              <a:t>Increased risk of infertility</a:t>
            </a:r>
          </a:p>
          <a:p>
            <a:pPr lvl="0"/>
            <a:endParaRPr lang="en-GB" sz="2000" dirty="0">
              <a:solidFill>
                <a:srgbClr val="000000"/>
              </a:solidFill>
            </a:endParaRPr>
          </a:p>
          <a:p>
            <a:pPr lvl="0"/>
            <a:r>
              <a:rPr lang="en-GB" sz="2000" dirty="0">
                <a:solidFill>
                  <a:srgbClr val="000000"/>
                </a:solidFill>
              </a:rPr>
              <a:t>+/- ovarian suppression</a:t>
            </a:r>
          </a:p>
          <a:p>
            <a:endParaRPr lang="en-GB" dirty="0"/>
          </a:p>
        </p:txBody>
      </p:sp>
      <p:sp>
        <p:nvSpPr>
          <p:cNvPr id="9" name="Content Placeholder 8"/>
          <p:cNvSpPr>
            <a:spLocks noGrp="1"/>
          </p:cNvSpPr>
          <p:nvPr>
            <p:ph sz="half" idx="2"/>
          </p:nvPr>
        </p:nvSpPr>
        <p:spPr>
          <a:xfrm>
            <a:off x="6096000" y="1752600"/>
            <a:ext cx="4032448" cy="3962400"/>
          </a:xfrm>
        </p:spPr>
        <p:txBody>
          <a:bodyPr/>
          <a:lstStyle/>
          <a:p>
            <a:pPr marL="0" indent="0" algn="ctr">
              <a:buNone/>
            </a:pPr>
            <a:r>
              <a:rPr lang="en-US" sz="2000" b="1" dirty="0">
                <a:solidFill>
                  <a:srgbClr val="661C78"/>
                </a:solidFill>
              </a:rPr>
              <a:t>Post menopausal Female </a:t>
            </a:r>
          </a:p>
          <a:p>
            <a:pPr marL="0" indent="0" algn="ctr">
              <a:buNone/>
            </a:pPr>
            <a:endParaRPr lang="en-US" sz="2000" dirty="0">
              <a:solidFill>
                <a:srgbClr val="000000"/>
              </a:solidFill>
            </a:endParaRPr>
          </a:p>
          <a:p>
            <a:pPr marL="0" indent="0">
              <a:buNone/>
            </a:pPr>
            <a:r>
              <a:rPr lang="en-US" sz="2000" b="1" dirty="0">
                <a:solidFill>
                  <a:srgbClr val="000000"/>
                </a:solidFill>
              </a:rPr>
              <a:t>Treatment “Switch”</a:t>
            </a:r>
          </a:p>
          <a:p>
            <a:pPr lvl="0"/>
            <a:r>
              <a:rPr lang="en-GB" sz="2000" dirty="0">
                <a:solidFill>
                  <a:srgbClr val="000000"/>
                </a:solidFill>
              </a:rPr>
              <a:t>Tamoxifen for 2 years </a:t>
            </a:r>
          </a:p>
          <a:p>
            <a:pPr lvl="0"/>
            <a:r>
              <a:rPr lang="en-US" sz="2000" dirty="0">
                <a:solidFill>
                  <a:srgbClr val="000000"/>
                </a:solidFill>
              </a:rPr>
              <a:t>Exemestane for  3 years</a:t>
            </a:r>
          </a:p>
          <a:p>
            <a:pPr lvl="0"/>
            <a:endParaRPr lang="en-GB" sz="2000" dirty="0">
              <a:solidFill>
                <a:srgbClr val="000000"/>
              </a:solidFill>
            </a:endParaRPr>
          </a:p>
          <a:p>
            <a:pPr marL="0" indent="0">
              <a:buNone/>
            </a:pPr>
            <a:r>
              <a:rPr lang="en-GB" sz="2000" b="1" dirty="0"/>
              <a:t>Aromatase Inhibitor for 5 years</a:t>
            </a:r>
          </a:p>
          <a:p>
            <a:pPr lvl="0"/>
            <a:r>
              <a:rPr lang="en-US" sz="2000" dirty="0">
                <a:solidFill>
                  <a:srgbClr val="000000"/>
                </a:solidFill>
              </a:rPr>
              <a:t>+/- further 5 years</a:t>
            </a:r>
          </a:p>
          <a:p>
            <a:pPr lvl="0"/>
            <a:r>
              <a:rPr lang="en-US" sz="2000" dirty="0">
                <a:solidFill>
                  <a:srgbClr val="000000"/>
                </a:solidFill>
              </a:rPr>
              <a:t>All patients on aromatase inhibitors require DEXA scan</a:t>
            </a:r>
          </a:p>
          <a:p>
            <a:pPr lvl="0"/>
            <a:r>
              <a:rPr lang="en-GB" sz="2000" dirty="0">
                <a:solidFill>
                  <a:srgbClr val="000000"/>
                </a:solidFill>
              </a:rPr>
              <a:t>Risk of osteoporosis</a:t>
            </a:r>
          </a:p>
          <a:p>
            <a:pPr marL="0" indent="0">
              <a:buNone/>
            </a:pPr>
            <a:endParaRPr lang="en-GB" sz="2000" dirty="0"/>
          </a:p>
          <a:p>
            <a:pPr marL="0" indent="0">
              <a:buNone/>
            </a:pPr>
            <a:endParaRPr lang="en-GB" sz="2000" dirty="0"/>
          </a:p>
        </p:txBody>
      </p:sp>
      <p:pic>
        <p:nvPicPr>
          <p:cNvPr id="2" name="Picture 1"/>
          <p:cNvPicPr>
            <a:picLocks noChangeAspect="1"/>
          </p:cNvPicPr>
          <p:nvPr/>
        </p:nvPicPr>
        <p:blipFill rotWithShape="1">
          <a:blip r:embed="rId2"/>
          <a:srcRect r="55037"/>
          <a:stretch/>
        </p:blipFill>
        <p:spPr>
          <a:xfrm>
            <a:off x="7824192" y="260649"/>
            <a:ext cx="2304256" cy="1365041"/>
          </a:xfrm>
          <a:prstGeom prst="rect">
            <a:avLst/>
          </a:prstGeom>
          <a:ln w="38100">
            <a:solidFill>
              <a:schemeClr val="bg2">
                <a:alpha val="75000"/>
              </a:schemeClr>
            </a:solidFill>
          </a:ln>
        </p:spPr>
      </p:pic>
    </p:spTree>
    <p:extLst>
      <p:ext uri="{BB962C8B-B14F-4D97-AF65-F5344CB8AC3E}">
        <p14:creationId xmlns:p14="http://schemas.microsoft.com/office/powerpoint/2010/main" val="418165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Follow Up &amp; Self-directed Aftercare</a:t>
            </a:r>
            <a:endParaRPr lang="en-GB" dirty="0"/>
          </a:p>
        </p:txBody>
      </p:sp>
      <p:sp>
        <p:nvSpPr>
          <p:cNvPr id="3" name="Content Placeholder 2"/>
          <p:cNvSpPr>
            <a:spLocks noGrp="1"/>
          </p:cNvSpPr>
          <p:nvPr>
            <p:ph idx="1"/>
          </p:nvPr>
        </p:nvSpPr>
        <p:spPr>
          <a:xfrm>
            <a:off x="1981200" y="1752600"/>
            <a:ext cx="8534400" cy="4484712"/>
          </a:xfrm>
        </p:spPr>
        <p:txBody>
          <a:bodyPr/>
          <a:lstStyle/>
          <a:p>
            <a:r>
              <a:rPr lang="en-US" sz="2800" dirty="0"/>
              <a:t>Remain under a </a:t>
            </a:r>
            <a:r>
              <a:rPr lang="en-US" sz="2800" dirty="0" smtClean="0"/>
              <a:t>Consultant’s </a:t>
            </a:r>
            <a:r>
              <a:rPr lang="en-US" sz="2800" dirty="0"/>
              <a:t>care</a:t>
            </a:r>
          </a:p>
          <a:p>
            <a:r>
              <a:rPr lang="en-US" sz="2800" dirty="0"/>
              <a:t>Regular mammograms</a:t>
            </a:r>
          </a:p>
          <a:p>
            <a:r>
              <a:rPr lang="en-US" sz="2800" dirty="0"/>
              <a:t>Assessment of Holistic Needs</a:t>
            </a:r>
          </a:p>
          <a:p>
            <a:r>
              <a:rPr lang="en-US" sz="2800" dirty="0"/>
              <a:t>Rapid access to services</a:t>
            </a:r>
          </a:p>
          <a:p>
            <a:r>
              <a:rPr lang="en-US" sz="2800" dirty="0"/>
              <a:t>Education and support</a:t>
            </a:r>
          </a:p>
          <a:p>
            <a:r>
              <a:rPr lang="en-US" sz="2800" dirty="0"/>
              <a:t>Signposting to support services</a:t>
            </a:r>
          </a:p>
          <a:p>
            <a:endParaRPr lang="en-GB" sz="2400" dirty="0"/>
          </a:p>
        </p:txBody>
      </p:sp>
      <p:pic>
        <p:nvPicPr>
          <p:cNvPr id="4" name="Picture 3"/>
          <p:cNvPicPr>
            <a:picLocks noChangeAspect="1"/>
          </p:cNvPicPr>
          <p:nvPr/>
        </p:nvPicPr>
        <p:blipFill>
          <a:blip r:embed="rId3"/>
          <a:stretch>
            <a:fillRect/>
          </a:stretch>
        </p:blipFill>
        <p:spPr>
          <a:xfrm>
            <a:off x="7392144" y="3140968"/>
            <a:ext cx="3275856" cy="3553544"/>
          </a:xfrm>
          <a:prstGeom prst="rect">
            <a:avLst/>
          </a:prstGeom>
        </p:spPr>
      </p:pic>
    </p:spTree>
    <p:extLst>
      <p:ext uri="{BB962C8B-B14F-4D97-AF65-F5344CB8AC3E}">
        <p14:creationId xmlns:p14="http://schemas.microsoft.com/office/powerpoint/2010/main" val="276355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330C-1BE7-EE98-529D-57A459F2FDED}"/>
              </a:ext>
            </a:extLst>
          </p:cNvPr>
          <p:cNvSpPr>
            <a:spLocks noGrp="1"/>
          </p:cNvSpPr>
          <p:nvPr>
            <p:ph type="title"/>
          </p:nvPr>
        </p:nvSpPr>
        <p:spPr>
          <a:xfrm>
            <a:off x="1981200" y="152400"/>
            <a:ext cx="7826188" cy="972344"/>
          </a:xfrm>
        </p:spPr>
        <p:txBody>
          <a:bodyPr/>
          <a:lstStyle/>
          <a:p>
            <a:pPr algn="ctr"/>
            <a:r>
              <a:rPr lang="en-US" sz="3600" dirty="0">
                <a:cs typeface="Arial"/>
              </a:rPr>
              <a:t/>
            </a:r>
            <a:br>
              <a:rPr lang="en-US" sz="3600" dirty="0">
                <a:cs typeface="Arial"/>
              </a:rPr>
            </a:br>
            <a:r>
              <a:rPr lang="en-US" sz="3600" dirty="0">
                <a:cs typeface="Arial"/>
              </a:rPr>
              <a:t>Overall Cancer Survival</a:t>
            </a:r>
            <a:br>
              <a:rPr lang="en-US" sz="3600" dirty="0">
                <a:cs typeface="Arial"/>
              </a:rPr>
            </a:br>
            <a:endParaRPr lang="en-US" dirty="0"/>
          </a:p>
        </p:txBody>
      </p:sp>
      <p:sp>
        <p:nvSpPr>
          <p:cNvPr id="6" name="TextBox 5">
            <a:extLst>
              <a:ext uri="{FF2B5EF4-FFF2-40B4-BE49-F238E27FC236}">
                <a16:creationId xmlns:a16="http://schemas.microsoft.com/office/drawing/2014/main" id="{F9B4E6A8-0569-6038-E602-FADFBFCE97AE}"/>
              </a:ext>
            </a:extLst>
          </p:cNvPr>
          <p:cNvSpPr txBox="1"/>
          <p:nvPr/>
        </p:nvSpPr>
        <p:spPr>
          <a:xfrm>
            <a:off x="1992966" y="709246"/>
            <a:ext cx="59284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spcBef>
                <a:spcPct val="0"/>
              </a:spcBef>
              <a:spcAft>
                <a:spcPct val="0"/>
              </a:spcAft>
            </a:pPr>
            <a:endParaRPr lang="en-GB" sz="2400" dirty="0">
              <a:solidFill>
                <a:srgbClr val="000000"/>
              </a:solidFill>
              <a:latin typeface="Arial"/>
            </a:endParaRPr>
          </a:p>
          <a:p>
            <a:pPr fontAlgn="base">
              <a:spcBef>
                <a:spcPct val="0"/>
              </a:spcBef>
              <a:spcAft>
                <a:spcPct val="0"/>
              </a:spcAft>
            </a:pPr>
            <a:r>
              <a:rPr lang="en-GB" sz="2400" b="1" dirty="0">
                <a:solidFill>
                  <a:srgbClr val="000000"/>
                </a:solidFill>
                <a:latin typeface="Arial"/>
              </a:rPr>
              <a:t>NI </a:t>
            </a:r>
            <a:r>
              <a:rPr lang="en-GB" sz="2400" b="1" dirty="0">
                <a:solidFill>
                  <a:srgbClr val="000000"/>
                </a:solidFill>
                <a:latin typeface="Arial"/>
                <a:cs typeface="Arial"/>
              </a:rPr>
              <a:t>Cancer Registry Data</a:t>
            </a:r>
            <a:r>
              <a:rPr lang="en-GB" sz="2400" dirty="0">
                <a:solidFill>
                  <a:srgbClr val="FFFFFF"/>
                </a:solidFill>
                <a:latin typeface="Arial"/>
              </a:rPr>
              <a:t> </a:t>
            </a:r>
            <a:endParaRPr lang="en-GB" sz="2400" dirty="0">
              <a:solidFill>
                <a:srgbClr val="FFFFFF"/>
              </a:solidFill>
              <a:latin typeface="Arial"/>
              <a:cs typeface="Arial"/>
            </a:endParaRPr>
          </a:p>
        </p:txBody>
      </p:sp>
      <p:pic>
        <p:nvPicPr>
          <p:cNvPr id="8" name="Content Placeholder 7" descr="A graph with blue lines and numbers">
            <a:extLst>
              <a:ext uri="{FF2B5EF4-FFF2-40B4-BE49-F238E27FC236}">
                <a16:creationId xmlns:a16="http://schemas.microsoft.com/office/drawing/2014/main" id="{AADF682E-093A-2472-72A7-C972C5D28BCD}"/>
              </a:ext>
            </a:extLst>
          </p:cNvPr>
          <p:cNvPicPr>
            <a:picLocks noGrp="1" noChangeAspect="1"/>
          </p:cNvPicPr>
          <p:nvPr>
            <p:ph idx="1"/>
          </p:nvPr>
        </p:nvPicPr>
        <p:blipFill rotWithShape="1">
          <a:blip r:embed="rId2"/>
          <a:srcRect t="30339" r="1990"/>
          <a:stretch/>
        </p:blipFill>
        <p:spPr>
          <a:xfrm>
            <a:off x="2351584" y="2204864"/>
            <a:ext cx="7056784" cy="3096344"/>
          </a:xfrm>
        </p:spPr>
      </p:pic>
    </p:spTree>
    <p:extLst>
      <p:ext uri="{BB962C8B-B14F-4D97-AF65-F5344CB8AC3E}">
        <p14:creationId xmlns:p14="http://schemas.microsoft.com/office/powerpoint/2010/main" val="368841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Fear of Cancer Returning</a:t>
            </a:r>
          </a:p>
        </p:txBody>
      </p:sp>
      <p:sp>
        <p:nvSpPr>
          <p:cNvPr id="3" name="Content Placeholder 2"/>
          <p:cNvSpPr>
            <a:spLocks noGrp="1"/>
          </p:cNvSpPr>
          <p:nvPr>
            <p:ph sz="half" idx="1"/>
          </p:nvPr>
        </p:nvSpPr>
        <p:spPr>
          <a:xfrm>
            <a:off x="1981200" y="1295400"/>
            <a:ext cx="4191000" cy="4419600"/>
          </a:xfrm>
        </p:spPr>
        <p:txBody>
          <a:bodyPr/>
          <a:lstStyle/>
          <a:p>
            <a:pPr marL="400050"/>
            <a:r>
              <a:rPr lang="en-US" sz="2000" dirty="0"/>
              <a:t>Annual mammograms</a:t>
            </a:r>
          </a:p>
          <a:p>
            <a:pPr marL="400050"/>
            <a:r>
              <a:rPr lang="en-US" sz="2000" dirty="0"/>
              <a:t>Finding a lump</a:t>
            </a:r>
          </a:p>
          <a:p>
            <a:pPr marL="400050"/>
            <a:r>
              <a:rPr lang="en-US" sz="2000" dirty="0"/>
              <a:t>New ‘twinge’</a:t>
            </a:r>
          </a:p>
          <a:p>
            <a:pPr marL="400050"/>
            <a:r>
              <a:rPr lang="en-US" sz="2000" dirty="0"/>
              <a:t>Lingering cough</a:t>
            </a:r>
          </a:p>
          <a:p>
            <a:pPr lvl="1"/>
            <a:endParaRPr lang="en-US" sz="2000" dirty="0"/>
          </a:p>
        </p:txBody>
      </p:sp>
      <p:sp>
        <p:nvSpPr>
          <p:cNvPr id="4" name="Content Placeholder 3"/>
          <p:cNvSpPr>
            <a:spLocks noGrp="1"/>
          </p:cNvSpPr>
          <p:nvPr>
            <p:ph sz="half" idx="2"/>
          </p:nvPr>
        </p:nvSpPr>
        <p:spPr>
          <a:xfrm>
            <a:off x="6324600" y="1295400"/>
            <a:ext cx="4191000" cy="4419600"/>
          </a:xfrm>
        </p:spPr>
        <p:txBody>
          <a:bodyPr/>
          <a:lstStyle/>
          <a:p>
            <a:r>
              <a:rPr lang="en-US" sz="2000" dirty="0"/>
              <a:t>Take control</a:t>
            </a:r>
          </a:p>
          <a:p>
            <a:pPr marL="0" indent="0">
              <a:buNone/>
            </a:pPr>
            <a:endParaRPr lang="en-US" sz="2000" dirty="0"/>
          </a:p>
          <a:p>
            <a:r>
              <a:rPr lang="en-US" sz="2000" dirty="0"/>
              <a:t>Good evidence that making positive lifestyle changes improves your outcomes from breast cancer after diagnosis</a:t>
            </a:r>
          </a:p>
          <a:p>
            <a:pPr marL="0" indent="0">
              <a:buNone/>
            </a:pPr>
            <a:endParaRPr lang="en-US" sz="2000" dirty="0"/>
          </a:p>
          <a:p>
            <a:r>
              <a:rPr lang="en-US" sz="2000" dirty="0"/>
              <a:t>Seek medical attention for physical symptoms that concern you</a:t>
            </a:r>
          </a:p>
          <a:p>
            <a:endParaRPr lang="en-US" sz="2000" dirty="0"/>
          </a:p>
          <a:p>
            <a:r>
              <a:rPr lang="en-US" sz="2000" dirty="0"/>
              <a:t>The most dangerous disease is the one we don</a:t>
            </a:r>
            <a:r>
              <a:rPr lang="mr-IN" sz="2000" dirty="0"/>
              <a:t>’</a:t>
            </a:r>
            <a:r>
              <a:rPr lang="en-US" sz="2000" dirty="0"/>
              <a:t>t know about</a:t>
            </a:r>
          </a:p>
          <a:p>
            <a:pPr lvl="2"/>
            <a:endParaRPr lang="en-US" dirty="0"/>
          </a:p>
          <a:p>
            <a:endParaRPr lang="en-GB" dirty="0"/>
          </a:p>
        </p:txBody>
      </p:sp>
      <p:pic>
        <p:nvPicPr>
          <p:cNvPr id="5" name="Picture 4"/>
          <p:cNvPicPr>
            <a:picLocks noChangeAspect="1"/>
          </p:cNvPicPr>
          <p:nvPr/>
        </p:nvPicPr>
        <p:blipFill>
          <a:blip r:embed="rId2"/>
          <a:stretch>
            <a:fillRect/>
          </a:stretch>
        </p:blipFill>
        <p:spPr>
          <a:xfrm>
            <a:off x="2207568" y="3068960"/>
            <a:ext cx="3384376" cy="2358008"/>
          </a:xfrm>
          <a:prstGeom prst="rect">
            <a:avLst/>
          </a:prstGeom>
          <a:ln w="34925">
            <a:solidFill>
              <a:schemeClr val="bg2">
                <a:alpha val="75000"/>
              </a:schemeClr>
            </a:solidFill>
          </a:ln>
        </p:spPr>
      </p:pic>
    </p:spTree>
    <p:extLst>
      <p:ext uri="{BB962C8B-B14F-4D97-AF65-F5344CB8AC3E}">
        <p14:creationId xmlns:p14="http://schemas.microsoft.com/office/powerpoint/2010/main" val="3947940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273051"/>
            <a:ext cx="3354044" cy="1162050"/>
          </a:xfrm>
        </p:spPr>
        <p:txBody>
          <a:bodyPr/>
          <a:lstStyle/>
          <a:p>
            <a:r>
              <a:rPr lang="en-US" sz="4000" dirty="0"/>
              <a:t>The Future</a:t>
            </a:r>
            <a:endParaRPr lang="en-GB" sz="4000" dirty="0"/>
          </a:p>
        </p:txBody>
      </p:sp>
      <p:sp>
        <p:nvSpPr>
          <p:cNvPr id="3" name="Content Placeholder 2"/>
          <p:cNvSpPr>
            <a:spLocks noGrp="1"/>
          </p:cNvSpPr>
          <p:nvPr>
            <p:ph idx="1"/>
          </p:nvPr>
        </p:nvSpPr>
        <p:spPr>
          <a:xfrm>
            <a:off x="4578056" y="1041511"/>
            <a:ext cx="4551284" cy="5853113"/>
          </a:xfrm>
        </p:spPr>
        <p:txBody>
          <a:bodyPr/>
          <a:lstStyle/>
          <a:p>
            <a:pPr marL="0" indent="0">
              <a:buNone/>
            </a:pPr>
            <a:r>
              <a:rPr lang="en-US" dirty="0">
                <a:ea typeface="Zapf Dingbats"/>
                <a:cs typeface="Zapf Dingbats"/>
                <a:sym typeface="Zapf Dingbats"/>
              </a:rPr>
              <a:t>		</a:t>
            </a:r>
          </a:p>
          <a:p>
            <a:endParaRPr lang="en-GB" dirty="0"/>
          </a:p>
        </p:txBody>
      </p:sp>
      <p:sp>
        <p:nvSpPr>
          <p:cNvPr id="4" name="Text Placeholder 3"/>
          <p:cNvSpPr>
            <a:spLocks noGrp="1"/>
          </p:cNvSpPr>
          <p:nvPr>
            <p:ph type="body" sz="half" idx="2"/>
          </p:nvPr>
        </p:nvSpPr>
        <p:spPr>
          <a:xfrm>
            <a:off x="1832953" y="1640386"/>
            <a:ext cx="4896955" cy="4370164"/>
          </a:xfrm>
        </p:spPr>
        <p:txBody>
          <a:bodyPr/>
          <a:lstStyle/>
          <a:p>
            <a:pPr marL="571500" indent="-571500">
              <a:buFont typeface="Arial" panose="020B0604020202020204" pitchFamily="34" charset="0"/>
              <a:buChar char="•"/>
            </a:pPr>
            <a:r>
              <a:rPr lang="en-US" sz="3000" b="1" dirty="0"/>
              <a:t>Improving outcomes</a:t>
            </a:r>
          </a:p>
          <a:p>
            <a:pPr marL="571500" indent="-571500">
              <a:buFont typeface="Arial" panose="020B0604020202020204" pitchFamily="34" charset="0"/>
              <a:buChar char="•"/>
            </a:pPr>
            <a:r>
              <a:rPr lang="en-US" sz="3000" b="1" dirty="0"/>
              <a:t>Treatment Advances</a:t>
            </a:r>
          </a:p>
          <a:p>
            <a:pPr marL="571500" indent="-571500">
              <a:buFont typeface="Arial" panose="020B0604020202020204" pitchFamily="34" charset="0"/>
              <a:buChar char="•"/>
            </a:pPr>
            <a:r>
              <a:rPr lang="en-US" sz="3000" b="1" dirty="0"/>
              <a:t>Genetic Testing</a:t>
            </a:r>
          </a:p>
          <a:p>
            <a:pPr marL="571500" indent="-571500">
              <a:buFont typeface="Arial" panose="020B0604020202020204" pitchFamily="34" charset="0"/>
              <a:buChar char="•"/>
            </a:pPr>
            <a:r>
              <a:rPr lang="en-US" sz="3000" b="1" dirty="0"/>
              <a:t>Clinical Trials </a:t>
            </a:r>
          </a:p>
          <a:p>
            <a:pPr marL="571500" indent="-571500">
              <a:buFont typeface="Arial" panose="020B0604020202020204" pitchFamily="34" charset="0"/>
              <a:buChar char="•"/>
            </a:pPr>
            <a:r>
              <a:rPr lang="en-US" sz="3000" b="1" dirty="0"/>
              <a:t>Looking beyond Cancer</a:t>
            </a:r>
            <a:endParaRPr lang="en-GB" sz="3000" b="1" dirty="0"/>
          </a:p>
        </p:txBody>
      </p:sp>
      <p:grpSp>
        <p:nvGrpSpPr>
          <p:cNvPr id="11" name="Group 10"/>
          <p:cNvGrpSpPr/>
          <p:nvPr/>
        </p:nvGrpSpPr>
        <p:grpSpPr>
          <a:xfrm>
            <a:off x="6729907" y="620688"/>
            <a:ext cx="3935016" cy="4968382"/>
            <a:chOff x="5409406" y="723554"/>
            <a:chExt cx="3688129" cy="4968382"/>
          </a:xfrm>
        </p:grpSpPr>
        <p:grpSp>
          <p:nvGrpSpPr>
            <p:cNvPr id="10" name="Group 9"/>
            <p:cNvGrpSpPr/>
            <p:nvPr/>
          </p:nvGrpSpPr>
          <p:grpSpPr>
            <a:xfrm>
              <a:off x="5627794" y="723554"/>
              <a:ext cx="3469741" cy="4968382"/>
              <a:chOff x="5555786" y="723554"/>
              <a:chExt cx="3469741" cy="4968382"/>
            </a:xfrm>
          </p:grpSpPr>
          <p:pic>
            <p:nvPicPr>
              <p:cNvPr id="7182" name="Picture 14" descr="About Us - Action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780" y="4472735"/>
                <a:ext cx="230505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ome page - Cancer Focus Northern Ire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532" y="3582726"/>
                <a:ext cx="1627357" cy="976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ixty redundancies planned at Breast Cancer Now | Third Secto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5786" y="3405471"/>
                <a:ext cx="1565723" cy="1045726"/>
              </a:xfrm>
              <a:prstGeom prst="rect">
                <a:avLst/>
              </a:prstGeom>
              <a:noFill/>
              <a:ln>
                <a:noFill/>
              </a:ln>
            </p:spPr>
          </p:pic>
          <p:pic>
            <p:nvPicPr>
              <p:cNvPr id="7170" name="Picture 2" descr="Queen's University Belfast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086" y="723554"/>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gareth.irwin\AppData\Local\Microsoft\Windows\INetCache\Content.MSO\3E67A1C4.t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7109" y="2292550"/>
                <a:ext cx="1868418" cy="1032503"/>
              </a:xfrm>
              <a:prstGeom prst="rect">
                <a:avLst/>
              </a:prstGeom>
              <a:noFill/>
              <a:ln>
                <a:noFill/>
              </a:ln>
            </p:spPr>
          </p:pic>
        </p:grpSp>
        <p:pic>
          <p:nvPicPr>
            <p:cNvPr id="7174" name="Picture 6" descr="Northern Ireland Cancer Registry | N. Ireland Cancer Regist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9406" y="2334110"/>
              <a:ext cx="1466850" cy="85725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8" descr="Breast Cancer Forum - support for you - Breast Cancer Now"/>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2400">
              <a:solidFill>
                <a:srgbClr val="FFFFFF"/>
              </a:solidFill>
              <a:latin typeface="Times New Roman" charset="0"/>
            </a:endParaRPr>
          </a:p>
        </p:txBody>
      </p:sp>
      <p:pic>
        <p:nvPicPr>
          <p:cNvPr id="7184" name="Picture 16" descr="Northern Ireland Cancer Trials Network – Co-ordinating and promoting cancer  clinical trial activity throughout Northern Irela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9907" y="793106"/>
            <a:ext cx="1742868" cy="93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56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a:t>
            </a:r>
          </a:p>
        </p:txBody>
      </p:sp>
      <p:sp>
        <p:nvSpPr>
          <p:cNvPr id="3" name="Content Placeholder 2"/>
          <p:cNvSpPr>
            <a:spLocks noGrp="1"/>
          </p:cNvSpPr>
          <p:nvPr>
            <p:ph idx="1"/>
          </p:nvPr>
        </p:nvSpPr>
        <p:spPr>
          <a:xfrm>
            <a:off x="1847528" y="1124744"/>
            <a:ext cx="8534400" cy="3962400"/>
          </a:xfrm>
        </p:spPr>
        <p:txBody>
          <a:bodyPr/>
          <a:lstStyle/>
          <a:p>
            <a:r>
              <a:rPr lang="en-GB" sz="1400" dirty="0"/>
              <a:t>For many patients diagnosed with breast cancer, there will be never be a recurrence of disease</a:t>
            </a:r>
          </a:p>
          <a:p>
            <a:pPr marL="0" indent="0">
              <a:buNone/>
            </a:pPr>
            <a:endParaRPr lang="en-GB" sz="1400" dirty="0"/>
          </a:p>
          <a:p>
            <a:r>
              <a:rPr lang="en-GB" sz="1400" dirty="0"/>
              <a:t>However some patients will live the rest of their natural lives with the side effects of their breast cancer treatment</a:t>
            </a:r>
          </a:p>
          <a:p>
            <a:pPr marL="0" indent="0">
              <a:buNone/>
            </a:pPr>
            <a:endParaRPr lang="en-GB" sz="1400" dirty="0"/>
          </a:p>
          <a:p>
            <a:r>
              <a:rPr lang="en-GB" sz="1400" dirty="0"/>
              <a:t>Avoiding side effects, or managing them effectively is vital</a:t>
            </a:r>
          </a:p>
          <a:p>
            <a:pPr marL="0" indent="0">
              <a:buNone/>
            </a:pPr>
            <a:endParaRPr lang="en-GB" sz="1400" dirty="0"/>
          </a:p>
          <a:p>
            <a:r>
              <a:rPr lang="en-GB" sz="1400" dirty="0"/>
              <a:t>Team approach with doctors (oncologist, surgeon and GP), nurses and allied professional involvement in moving forward from a breast cancer diagnosis</a:t>
            </a:r>
            <a:r>
              <a:rPr lang="en-GB" sz="2400" dirty="0"/>
              <a:t>. </a:t>
            </a:r>
          </a:p>
          <a:p>
            <a:endParaRPr lang="en-GB" sz="2400" dirty="0"/>
          </a:p>
        </p:txBody>
      </p:sp>
      <p:pic>
        <p:nvPicPr>
          <p:cNvPr id="4" name="Picture 3" descr="Staff health and wellbeing | HSC Public Health Agency"/>
          <p:cNvPicPr/>
          <p:nvPr/>
        </p:nvPicPr>
        <p:blipFill rotWithShape="1">
          <a:blip r:embed="rId3">
            <a:extLst>
              <a:ext uri="{28A0092B-C50C-407E-A947-70E740481C1C}">
                <a14:useLocalDpi xmlns:a14="http://schemas.microsoft.com/office/drawing/2010/main" val="0"/>
              </a:ext>
            </a:extLst>
          </a:blip>
          <a:srcRect b="13553"/>
          <a:stretch/>
        </p:blipFill>
        <p:spPr bwMode="auto">
          <a:xfrm>
            <a:off x="2423593" y="3717032"/>
            <a:ext cx="7172791" cy="1781944"/>
          </a:xfrm>
          <a:prstGeom prst="rect">
            <a:avLst/>
          </a:prstGeom>
          <a:noFill/>
          <a:ln w="25400">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9936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pPr marL="0" indent="0" algn="ctr">
              <a:buNone/>
            </a:pPr>
            <a:r>
              <a:rPr lang="en-GB" b="1" dirty="0"/>
              <a:t>Questions later</a:t>
            </a:r>
          </a:p>
        </p:txBody>
      </p:sp>
      <p:pic>
        <p:nvPicPr>
          <p:cNvPr id="6146" name="Picture 2" descr="Brainwaves: 30-year special mega quiz | The Adverti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0793" y="1295401"/>
            <a:ext cx="4535215" cy="2551059"/>
          </a:xfrm>
          <a:prstGeom prst="rect">
            <a:avLst/>
          </a:prstGeom>
          <a:noFill/>
          <a:ln w="38100">
            <a:solidFill>
              <a:schemeClr val="bg2">
                <a:alpha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31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363200" cy="1143000"/>
          </a:xfrm>
        </p:spPr>
        <p:txBody>
          <a:bodyPr wrap="square" anchor="ctr">
            <a:normAutofit/>
          </a:bodyPr>
          <a:lstStyle/>
          <a:p>
            <a:pPr algn="ctr"/>
            <a:r>
              <a:rPr lang="en-US">
                <a:effectLst>
                  <a:outerShdw blurRad="38100" dist="38100" dir="2700000" algn="tl">
                    <a:srgbClr val="000000">
                      <a:alpha val="43137"/>
                    </a:srgbClr>
                  </a:outerShdw>
                </a:effectLst>
              </a:rPr>
              <a:t>MOVING FORWARD WITH CONFIDENCE</a:t>
            </a:r>
            <a:endParaRPr lang="en-GB">
              <a:effectLst>
                <a:outerShdw blurRad="38100" dist="38100" dir="2700000" algn="tl">
                  <a:srgbClr val="000000">
                    <a:alpha val="43137"/>
                  </a:srgbClr>
                </a:outerShdw>
              </a:effectLst>
            </a:endParaRPr>
          </a:p>
        </p:txBody>
      </p:sp>
      <p:pic>
        <p:nvPicPr>
          <p:cNvPr id="5122" name="Picture 2" descr="Learn How to Live a Happy and Positive Life"/>
          <p:cNvPicPr>
            <a:picLocks noChangeAspect="1" noChangeArrowheads="1"/>
          </p:cNvPicPr>
          <p:nvPr/>
        </p:nvPicPr>
        <p:blipFill rotWithShape="1">
          <a:blip r:embed="rId3">
            <a:extLst>
              <a:ext uri="{28A0092B-C50C-407E-A947-70E740481C1C}">
                <a14:useLocalDpi xmlns:a14="http://schemas.microsoft.com/office/drawing/2010/main" val="0"/>
              </a:ext>
            </a:extLst>
          </a:blip>
          <a:srcRect r="11504" b="-3"/>
          <a:stretch>
            <a:fillRect/>
          </a:stretch>
        </p:blipFill>
        <p:spPr bwMode="auto">
          <a:xfrm>
            <a:off x="2997200" y="1752600"/>
            <a:ext cx="5588000" cy="3962400"/>
          </a:xfrm>
          <a:prstGeom prst="rect">
            <a:avLst/>
          </a:prstGeom>
          <a:solidFill>
            <a:srgbClr val="FFFFFF"/>
          </a:solidFill>
          <a:ln w="38100">
            <a:solidFill>
              <a:schemeClr val="bg2"/>
            </a:solidFill>
          </a:ln>
          <a:extLst/>
        </p:spPr>
      </p:pic>
      <p:sp>
        <p:nvSpPr>
          <p:cNvPr id="3" name="Subtitle 2"/>
          <p:cNvSpPr>
            <a:spLocks noGrp="1"/>
          </p:cNvSpPr>
          <p:nvPr>
            <p:ph sz="half" idx="2"/>
          </p:nvPr>
        </p:nvSpPr>
        <p:spPr>
          <a:xfrm>
            <a:off x="6400800" y="1752600"/>
            <a:ext cx="5588000" cy="3962400"/>
          </a:xfrm>
        </p:spPr>
        <p:txBody>
          <a:bodyPr wrap="square" anchor="t">
            <a:normAutofit/>
          </a:bodyPr>
          <a:lstStyle/>
          <a:p>
            <a:endParaRPr lang="en-GB"/>
          </a:p>
          <a:p>
            <a:endParaRPr lang="en-GB"/>
          </a:p>
        </p:txBody>
      </p:sp>
    </p:spTree>
    <p:extLst>
      <p:ext uri="{BB962C8B-B14F-4D97-AF65-F5344CB8AC3E}">
        <p14:creationId xmlns:p14="http://schemas.microsoft.com/office/powerpoint/2010/main" val="3928151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5726" y="544285"/>
            <a:ext cx="10363200" cy="4955177"/>
          </a:xfrm>
        </p:spPr>
        <p:txBody>
          <a:bodyPr/>
          <a:lstStyle/>
          <a:p>
            <a:pPr algn="ctr"/>
            <a:r>
              <a:rPr lang="en-GB" sz="5400" dirty="0"/>
              <a:t>‘It’s ok not to feel normal at this stage.  Take one day at a time and try to focus on looking forward.’  </a:t>
            </a:r>
            <a:r>
              <a:rPr lang="en-GB" dirty="0"/>
              <a:t/>
            </a:r>
            <a:br>
              <a:rPr lang="en-GB" dirty="0"/>
            </a:br>
            <a:endParaRPr lang="en-GB" dirty="0"/>
          </a:p>
        </p:txBody>
      </p:sp>
    </p:spTree>
    <p:extLst>
      <p:ext uri="{BB962C8B-B14F-4D97-AF65-F5344CB8AC3E}">
        <p14:creationId xmlns:p14="http://schemas.microsoft.com/office/powerpoint/2010/main" val="3982345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Now?</a:t>
            </a:r>
          </a:p>
        </p:txBody>
      </p:sp>
      <p:graphicFrame>
        <p:nvGraphicFramePr>
          <p:cNvPr id="6" name="Content Placeholder 5"/>
          <p:cNvGraphicFramePr>
            <a:graphicFrameLocks noGrp="1"/>
          </p:cNvGraphicFramePr>
          <p:nvPr>
            <p:ph idx="1"/>
            <p:extLst/>
          </p:nvPr>
        </p:nvGraphicFramePr>
        <p:xfrm>
          <a:off x="2336801" y="1284514"/>
          <a:ext cx="11379200" cy="4335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084498" y="1696845"/>
            <a:ext cx="3578662" cy="3383573"/>
          </a:xfrm>
          <a:prstGeom prst="rect">
            <a:avLst/>
          </a:prstGeom>
        </p:spPr>
      </p:pic>
    </p:spTree>
    <p:extLst>
      <p:ext uri="{BB962C8B-B14F-4D97-AF65-F5344CB8AC3E}">
        <p14:creationId xmlns:p14="http://schemas.microsoft.com/office/powerpoint/2010/main" val="2738142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363200" cy="950685"/>
          </a:xfrm>
        </p:spPr>
        <p:txBody>
          <a:bodyPr/>
          <a:lstStyle/>
          <a:p>
            <a:pPr algn="ctr"/>
            <a:r>
              <a:rPr lang="en-GB" dirty="0"/>
              <a:t>Breast Awareness</a:t>
            </a:r>
          </a:p>
        </p:txBody>
      </p:sp>
      <p:pic>
        <p:nvPicPr>
          <p:cNvPr id="5" name="Content Placeholder 4"/>
          <p:cNvPicPr>
            <a:picLocks noGrp="1"/>
          </p:cNvPicPr>
          <p:nvPr>
            <p:ph sz="half" idx="1"/>
          </p:nvPr>
        </p:nvPicPr>
        <p:blipFill rotWithShape="1">
          <a:blip r:embed="rId3"/>
          <a:srcRect t="18978" b="19359"/>
          <a:stretch/>
        </p:blipFill>
        <p:spPr bwMode="auto">
          <a:xfrm>
            <a:off x="116114" y="1103084"/>
            <a:ext cx="11916230" cy="5617030"/>
          </a:xfrm>
          <a:prstGeom prst="rect">
            <a:avLst/>
          </a:prstGeom>
          <a:solidFill>
            <a:srgbClr val="FFFFFF">
              <a:shade val="85000"/>
            </a:srgbClr>
          </a:solidFill>
          <a:ln w="50800" cap="sq">
            <a:solidFill>
              <a:srgbClr val="FF00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567703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145143"/>
            <a:ext cx="10606315" cy="1471385"/>
          </a:xfrm>
        </p:spPr>
        <p:txBody>
          <a:bodyPr/>
          <a:lstStyle/>
          <a:p>
            <a:pPr algn="ctr"/>
            <a:r>
              <a:rPr lang="en-GB" dirty="0"/>
              <a:t/>
            </a:r>
            <a:br>
              <a:rPr lang="en-GB" dirty="0"/>
            </a:br>
            <a:r>
              <a:rPr lang="en-GB" sz="3200" dirty="0"/>
              <a:t>Monitoring For Possible Signs of Recurrence &amp; Secondary Breast Cancer</a:t>
            </a:r>
            <a:r>
              <a:rPr lang="en-GB" dirty="0"/>
              <a:t/>
            </a:r>
            <a:br>
              <a:rPr lang="en-GB" dirty="0"/>
            </a:br>
            <a:endParaRPr lang="en-GB" dirty="0"/>
          </a:p>
        </p:txBody>
      </p:sp>
      <p:pic>
        <p:nvPicPr>
          <p:cNvPr id="5" name="Content Placeholder 3"/>
          <p:cNvPicPr>
            <a:picLocks noGrp="1" noChangeAspect="1"/>
          </p:cNvPicPr>
          <p:nvPr>
            <p:ph sz="half" idx="1"/>
          </p:nvPr>
        </p:nvPicPr>
        <p:blipFill rotWithShape="1">
          <a:blip r:embed="rId3"/>
          <a:srcRect l="64" t="-309" r="206" b="-472"/>
          <a:stretch/>
        </p:blipFill>
        <p:spPr>
          <a:xfrm>
            <a:off x="236764" y="1600198"/>
            <a:ext cx="11813722" cy="5233309"/>
          </a:xfrm>
          <a:prstGeom prst="rect">
            <a:avLst/>
          </a:prstGeom>
          <a:ln w="28575">
            <a:solidFill>
              <a:schemeClr val="tx1"/>
            </a:solidFill>
          </a:ln>
          <a:effectLst>
            <a:softEdge rad="112500"/>
          </a:effectLst>
        </p:spPr>
      </p:pic>
    </p:spTree>
    <p:extLst>
      <p:ext uri="{BB962C8B-B14F-4D97-AF65-F5344CB8AC3E}">
        <p14:creationId xmlns:p14="http://schemas.microsoft.com/office/powerpoint/2010/main" val="492978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0FAE-8F47-68AF-33FF-27C4AB3B5375}"/>
              </a:ext>
            </a:extLst>
          </p:cNvPr>
          <p:cNvSpPr>
            <a:spLocks noGrp="1"/>
          </p:cNvSpPr>
          <p:nvPr>
            <p:ph type="title"/>
          </p:nvPr>
        </p:nvSpPr>
        <p:spPr>
          <a:xfrm>
            <a:off x="609600" y="152400"/>
            <a:ext cx="10363200" cy="1143000"/>
          </a:xfrm>
        </p:spPr>
        <p:txBody>
          <a:bodyPr wrap="square" anchor="ctr">
            <a:normAutofit/>
          </a:bodyPr>
          <a:lstStyle/>
          <a:p>
            <a:r>
              <a:rPr lang="en-GB" dirty="0"/>
              <a:t>Challenges After Breast Cancer</a:t>
            </a:r>
          </a:p>
        </p:txBody>
      </p:sp>
      <p:pic>
        <p:nvPicPr>
          <p:cNvPr id="1026" name="Picture 2" descr="Quality of Life Survey - West Midlands Cancer Allianc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93442" y="1175657"/>
            <a:ext cx="7315200" cy="4923692"/>
          </a:xfrm>
          <a:prstGeom prst="rect">
            <a:avLst/>
          </a:prstGeom>
          <a:solidFill>
            <a:srgbClr val="FFFFFF"/>
          </a:solidFill>
          <a:extLst/>
        </p:spPr>
      </p:pic>
    </p:spTree>
    <p:extLst>
      <p:ext uri="{BB962C8B-B14F-4D97-AF65-F5344CB8AC3E}">
        <p14:creationId xmlns:p14="http://schemas.microsoft.com/office/powerpoint/2010/main" val="2670742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stretch>
            <a:fillRect/>
          </a:stretch>
        </p:blipFill>
        <p:spPr>
          <a:xfrm>
            <a:off x="6960096" y="1990802"/>
            <a:ext cx="3398838" cy="3600399"/>
          </a:xfrm>
          <a:prstGeom prst="rect">
            <a:avLst/>
          </a:prstGeom>
          <a:ln w="63500">
            <a:solidFill>
              <a:schemeClr val="bg2">
                <a:alpha val="75000"/>
              </a:schemeClr>
            </a:solidFill>
          </a:ln>
        </p:spPr>
      </p:pic>
      <p:sp>
        <p:nvSpPr>
          <p:cNvPr id="2" name="Title 1"/>
          <p:cNvSpPr>
            <a:spLocks noGrp="1"/>
          </p:cNvSpPr>
          <p:nvPr>
            <p:ph type="title"/>
          </p:nvPr>
        </p:nvSpPr>
        <p:spPr/>
        <p:txBody>
          <a:bodyPr/>
          <a:lstStyle/>
          <a:p>
            <a:pPr algn="ctr"/>
            <a:r>
              <a:rPr lang="en-GB" sz="3600" dirty="0"/>
              <a:t>First part is over, what next?</a:t>
            </a:r>
          </a:p>
        </p:txBody>
      </p:sp>
      <p:sp>
        <p:nvSpPr>
          <p:cNvPr id="3" name="Content Placeholder 2"/>
          <p:cNvSpPr>
            <a:spLocks noGrp="1"/>
          </p:cNvSpPr>
          <p:nvPr>
            <p:ph sz="half" idx="1"/>
          </p:nvPr>
        </p:nvSpPr>
        <p:spPr>
          <a:xfrm>
            <a:off x="1981200" y="1628800"/>
            <a:ext cx="4690864" cy="3962400"/>
          </a:xfrm>
        </p:spPr>
        <p:txBody>
          <a:bodyPr/>
          <a:lstStyle/>
          <a:p>
            <a:r>
              <a:rPr lang="en-GB" sz="2400" dirty="0"/>
              <a:t>All patients have an individual path</a:t>
            </a:r>
          </a:p>
          <a:p>
            <a:r>
              <a:rPr lang="en-GB" sz="2400" dirty="0"/>
              <a:t>Dictated by disease and treatment options taken</a:t>
            </a:r>
          </a:p>
          <a:p>
            <a:r>
              <a:rPr lang="en-GB" sz="2400" dirty="0"/>
              <a:t>Difficult to give talk that applies universally but…</a:t>
            </a:r>
          </a:p>
          <a:p>
            <a:r>
              <a:rPr lang="en-GB" sz="2400" dirty="0"/>
              <a:t>There are some common themes that our patients raise at this time point</a:t>
            </a:r>
          </a:p>
        </p:txBody>
      </p:sp>
    </p:spTree>
    <p:extLst>
      <p:ext uri="{BB962C8B-B14F-4D97-AF65-F5344CB8AC3E}">
        <p14:creationId xmlns:p14="http://schemas.microsoft.com/office/powerpoint/2010/main" val="1711945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lstStyle/>
          <a:p>
            <a:r>
              <a:rPr lang="en-GB" b="1" dirty="0">
                <a:solidFill>
                  <a:srgbClr val="7030A0"/>
                </a:solidFill>
              </a:rPr>
              <a:t>The T</a:t>
            </a:r>
            <a:r>
              <a:rPr lang="en-GB" dirty="0">
                <a:solidFill>
                  <a:srgbClr val="7030A0"/>
                </a:solidFill>
              </a:rPr>
              <a:t>hree</a:t>
            </a:r>
            <a:r>
              <a:rPr lang="en-GB" b="1" dirty="0">
                <a:solidFill>
                  <a:srgbClr val="7030A0"/>
                </a:solidFill>
              </a:rPr>
              <a:t> P’S</a:t>
            </a:r>
          </a:p>
        </p:txBody>
      </p:sp>
      <p:sp>
        <p:nvSpPr>
          <p:cNvPr id="4" name="Oval Callout 3"/>
          <p:cNvSpPr/>
          <p:nvPr/>
        </p:nvSpPr>
        <p:spPr>
          <a:xfrm>
            <a:off x="2588018" y="1592517"/>
            <a:ext cx="2516234" cy="1262151"/>
          </a:xfrm>
          <a:prstGeom prst="wedgeEllipse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w="12700">
                  <a:solidFill>
                    <a:srgbClr val="FFCC66">
                      <a:satMod val="155000"/>
                    </a:srgbClr>
                  </a:solidFill>
                  <a:prstDash val="solid"/>
                </a:ln>
                <a:solidFill>
                  <a:srgbClr val="000000"/>
                </a:solidFill>
                <a:effectLst>
                  <a:outerShdw blurRad="41275" dist="20320" dir="1800000" algn="tl" rotWithShape="0">
                    <a:srgbClr val="000000">
                      <a:alpha val="40000"/>
                    </a:srgbClr>
                  </a:outerShdw>
                </a:effectLst>
                <a:uLnTx/>
                <a:uFillTx/>
                <a:latin typeface="Arial"/>
                <a:ea typeface="+mn-ea"/>
                <a:cs typeface="+mn-cs"/>
              </a:rPr>
              <a:t>PLAN</a:t>
            </a:r>
          </a:p>
        </p:txBody>
      </p:sp>
      <p:sp>
        <p:nvSpPr>
          <p:cNvPr id="6" name="Oval Callout 5"/>
          <p:cNvSpPr/>
          <p:nvPr/>
        </p:nvSpPr>
        <p:spPr>
          <a:xfrm>
            <a:off x="7329839" y="2107094"/>
            <a:ext cx="2244443" cy="936104"/>
          </a:xfrm>
          <a:prstGeom prst="wedgeEllipse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w="12700">
                  <a:solidFill>
                    <a:srgbClr val="FFCC66">
                      <a:satMod val="155000"/>
                    </a:srgbClr>
                  </a:solidFill>
                  <a:prstDash val="solid"/>
                </a:ln>
                <a:solidFill>
                  <a:srgbClr val="000000"/>
                </a:solidFill>
                <a:effectLst>
                  <a:outerShdw blurRad="41275" dist="20320" dir="1800000" algn="tl" rotWithShape="0">
                    <a:srgbClr val="000000">
                      <a:alpha val="40000"/>
                    </a:srgbClr>
                  </a:outerShdw>
                </a:effectLst>
                <a:uLnTx/>
                <a:uFillTx/>
                <a:latin typeface="Arial"/>
                <a:ea typeface="+mn-ea"/>
                <a:cs typeface="+mn-cs"/>
              </a:rPr>
              <a:t>PACE</a:t>
            </a:r>
          </a:p>
        </p:txBody>
      </p:sp>
      <p:sp>
        <p:nvSpPr>
          <p:cNvPr id="7" name="Oval Callout 6"/>
          <p:cNvSpPr/>
          <p:nvPr/>
        </p:nvSpPr>
        <p:spPr>
          <a:xfrm>
            <a:off x="4675779" y="1098984"/>
            <a:ext cx="3665449" cy="1618169"/>
          </a:xfrm>
          <a:prstGeom prst="wedgeEllipse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w="12700">
                  <a:solidFill>
                    <a:srgbClr val="FFCC66">
                      <a:satMod val="155000"/>
                    </a:srgbClr>
                  </a:solidFill>
                  <a:prstDash val="solid"/>
                </a:ln>
                <a:solidFill>
                  <a:srgbClr val="000000"/>
                </a:solidFill>
                <a:effectLst>
                  <a:outerShdw blurRad="41275" dist="20320" dir="1800000" algn="tl" rotWithShape="0">
                    <a:srgbClr val="000000">
                      <a:alpha val="40000"/>
                    </a:srgbClr>
                  </a:outerShdw>
                </a:effectLst>
                <a:uLnTx/>
                <a:uFillTx/>
                <a:latin typeface="Arial"/>
                <a:ea typeface="+mn-ea"/>
                <a:cs typeface="+mn-cs"/>
              </a:rPr>
              <a:t>PRIORITISE</a:t>
            </a:r>
          </a:p>
        </p:txBody>
      </p:sp>
      <p:pic>
        <p:nvPicPr>
          <p:cNvPr id="2050" name="Picture 2" descr="Peas In A Pod Clipart, Transparent PNG Clipart Images Free Download -  Clipart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527" y="3218077"/>
            <a:ext cx="8506691" cy="247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93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Cancer </a:t>
            </a:r>
            <a:r>
              <a:rPr lang="en-GB" dirty="0">
                <a:latin typeface="+mn-lt"/>
              </a:rPr>
              <a:t>Related</a:t>
            </a:r>
            <a:r>
              <a:rPr lang="en-GB" dirty="0"/>
              <a:t> Fatigue</a:t>
            </a:r>
          </a:p>
        </p:txBody>
      </p:sp>
      <p:pic>
        <p:nvPicPr>
          <p:cNvPr id="5" name="Picture 2" descr="Fatigue information diagra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286" r="6976"/>
          <a:stretch/>
        </p:blipFill>
        <p:spPr bwMode="auto">
          <a:xfrm>
            <a:off x="2035276" y="1135626"/>
            <a:ext cx="8155859" cy="49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14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363200" cy="1143000"/>
          </a:xfrm>
        </p:spPr>
        <p:txBody>
          <a:bodyPr wrap="square" anchor="ctr">
            <a:normAutofit/>
          </a:bodyPr>
          <a:lstStyle/>
          <a:p>
            <a:pPr algn="ctr"/>
            <a:r>
              <a:rPr lang="en-GB" dirty="0"/>
              <a:t>Tips For Managing Fatigue</a:t>
            </a:r>
          </a:p>
        </p:txBody>
      </p:sp>
      <p:graphicFrame>
        <p:nvGraphicFramePr>
          <p:cNvPr id="6" name="Content Placeholder 2">
            <a:extLst>
              <a:ext uri="{FF2B5EF4-FFF2-40B4-BE49-F238E27FC236}">
                <a16:creationId xmlns:a16="http://schemas.microsoft.com/office/drawing/2014/main" id="{34E5A1F6-89EC-5B4B-62B7-2C022115B88F}"/>
              </a:ext>
            </a:extLst>
          </p:cNvPr>
          <p:cNvGraphicFramePr>
            <a:graphicFrameLocks noGrp="1"/>
          </p:cNvGraphicFramePr>
          <p:nvPr>
            <p:ph idx="1"/>
            <p:extLst/>
          </p:nvPr>
        </p:nvGraphicFramePr>
        <p:xfrm>
          <a:off x="990600" y="1447800"/>
          <a:ext cx="904875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481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363200" cy="1143000"/>
          </a:xfrm>
        </p:spPr>
        <p:txBody>
          <a:bodyPr wrap="square" anchor="ctr">
            <a:normAutofit/>
          </a:bodyPr>
          <a:lstStyle/>
          <a:p>
            <a:r>
              <a:rPr lang="en-GB" dirty="0"/>
              <a:t>Difficulty Sleeping</a:t>
            </a:r>
          </a:p>
        </p:txBody>
      </p:sp>
      <p:pic>
        <p:nvPicPr>
          <p:cNvPr id="4" name="Picture 2" descr="What are the 4 stages of sleep - and how you can improve your rest to  prevent burnout — Journif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0971" b="14549"/>
          <a:stretch>
            <a:fillRect/>
          </a:stretch>
        </p:blipFill>
        <p:spPr bwMode="auto">
          <a:xfrm>
            <a:off x="609600" y="1295401"/>
            <a:ext cx="5588000" cy="4419600"/>
          </a:xfrm>
          <a:prstGeom prst="rect">
            <a:avLst/>
          </a:prstGeom>
          <a:solidFill>
            <a:srgbClr val="FFFFFF"/>
          </a:solidFill>
          <a:extLst/>
        </p:spPr>
      </p:pic>
      <p:sp>
        <p:nvSpPr>
          <p:cNvPr id="3" name="Content Placeholder 2"/>
          <p:cNvSpPr>
            <a:spLocks noGrp="1"/>
          </p:cNvSpPr>
          <p:nvPr>
            <p:ph sz="half" idx="2"/>
          </p:nvPr>
        </p:nvSpPr>
        <p:spPr>
          <a:xfrm>
            <a:off x="6400800" y="1752600"/>
            <a:ext cx="5588000" cy="3962400"/>
          </a:xfrm>
        </p:spPr>
        <p:txBody>
          <a:bodyPr wrap="square" anchor="t">
            <a:normAutofit/>
          </a:bodyPr>
          <a:lstStyle/>
          <a:p>
            <a:pPr>
              <a:lnSpc>
                <a:spcPct val="90000"/>
              </a:lnSpc>
            </a:pPr>
            <a:r>
              <a:rPr lang="en-GB" sz="2400" b="1"/>
              <a:t>Regular bedtime routine</a:t>
            </a:r>
          </a:p>
          <a:p>
            <a:pPr>
              <a:lnSpc>
                <a:spcPct val="90000"/>
              </a:lnSpc>
            </a:pPr>
            <a:r>
              <a:rPr lang="en-GB" sz="2400" b="1"/>
              <a:t>Environment</a:t>
            </a:r>
          </a:p>
          <a:p>
            <a:pPr>
              <a:lnSpc>
                <a:spcPct val="90000"/>
              </a:lnSpc>
            </a:pPr>
            <a:r>
              <a:rPr lang="en-GB" sz="2400" b="1"/>
              <a:t>Don’t eat two hours before bedtime</a:t>
            </a:r>
          </a:p>
          <a:p>
            <a:pPr>
              <a:lnSpc>
                <a:spcPct val="90000"/>
              </a:lnSpc>
            </a:pPr>
            <a:r>
              <a:rPr lang="en-GB" sz="2400" b="1"/>
              <a:t>Exercise earlier in the day</a:t>
            </a:r>
          </a:p>
          <a:p>
            <a:pPr>
              <a:lnSpc>
                <a:spcPct val="90000"/>
              </a:lnSpc>
            </a:pPr>
            <a:r>
              <a:rPr lang="en-GB" sz="2400" b="1"/>
              <a:t>Relaxation &amp; Mediation </a:t>
            </a:r>
          </a:p>
          <a:p>
            <a:pPr>
              <a:lnSpc>
                <a:spcPct val="90000"/>
              </a:lnSpc>
            </a:pPr>
            <a:r>
              <a:rPr lang="en-GB" sz="2400" b="1"/>
              <a:t>Set your phone to silent </a:t>
            </a:r>
          </a:p>
          <a:p>
            <a:pPr>
              <a:lnSpc>
                <a:spcPct val="90000"/>
              </a:lnSpc>
            </a:pPr>
            <a:r>
              <a:rPr lang="en-GB" sz="2400" b="1"/>
              <a:t>Don’t check the time</a:t>
            </a:r>
          </a:p>
          <a:p>
            <a:pPr>
              <a:lnSpc>
                <a:spcPct val="90000"/>
              </a:lnSpc>
            </a:pPr>
            <a:r>
              <a:rPr lang="en-GB" sz="2400" b="1"/>
              <a:t>Get out of bed if you can’t sleep after 20 minutes</a:t>
            </a:r>
            <a:endParaRPr lang="en-GB" sz="2400" b="1" kern="1200"/>
          </a:p>
          <a:p>
            <a:pPr>
              <a:lnSpc>
                <a:spcPct val="90000"/>
              </a:lnSpc>
            </a:pPr>
            <a:endParaRPr lang="en-GB" sz="2400"/>
          </a:p>
          <a:p>
            <a:pPr>
              <a:lnSpc>
                <a:spcPct val="90000"/>
              </a:lnSpc>
            </a:pPr>
            <a:endParaRPr lang="en-GB" sz="2400"/>
          </a:p>
        </p:txBody>
      </p:sp>
    </p:spTree>
    <p:extLst>
      <p:ext uri="{BB962C8B-B14F-4D97-AF65-F5344CB8AC3E}">
        <p14:creationId xmlns:p14="http://schemas.microsoft.com/office/powerpoint/2010/main" val="3677732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8001000" y="788988"/>
            <a:ext cx="4191000" cy="4514850"/>
          </a:xfrm>
        </p:spPr>
        <p:txBody>
          <a:bodyPr/>
          <a:lstStyle/>
          <a:p>
            <a:pPr marL="0" indent="0">
              <a:lnSpc>
                <a:spcPct val="150000"/>
              </a:lnSpc>
              <a:buNone/>
            </a:pPr>
            <a:endParaRPr lang="en-GB" sz="2000" dirty="0"/>
          </a:p>
          <a:p>
            <a:endParaRPr lang="en-US" sz="2400" dirty="0"/>
          </a:p>
        </p:txBody>
      </p:sp>
      <p:pic>
        <p:nvPicPr>
          <p:cNvPr id="7" name="Picture 6" descr="What are the symptoms of the menopause? -One Woman Health"/>
          <p:cNvPicPr/>
          <p:nvPr/>
        </p:nvPicPr>
        <p:blipFill rotWithShape="1">
          <a:blip r:embed="rId3" cstate="print">
            <a:extLst>
              <a:ext uri="{28A0092B-C50C-407E-A947-70E740481C1C}">
                <a14:useLocalDpi xmlns:a14="http://schemas.microsoft.com/office/drawing/2010/main" val="0"/>
              </a:ext>
            </a:extLst>
          </a:blip>
          <a:srcRect t="202"/>
          <a:stretch/>
        </p:blipFill>
        <p:spPr bwMode="auto">
          <a:xfrm>
            <a:off x="1648692" y="249382"/>
            <a:ext cx="7910946" cy="6340041"/>
          </a:xfrm>
          <a:prstGeom prst="rect">
            <a:avLst/>
          </a:prstGeom>
          <a:noFill/>
          <a:ln>
            <a:noFill/>
          </a:ln>
        </p:spPr>
      </p:pic>
    </p:spTree>
    <p:extLst>
      <p:ext uri="{BB962C8B-B14F-4D97-AF65-F5344CB8AC3E}">
        <p14:creationId xmlns:p14="http://schemas.microsoft.com/office/powerpoint/2010/main" val="353023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03200" y="275772"/>
            <a:ext cx="11879263" cy="5617256"/>
          </a:xfrm>
        </p:spPr>
      </p:pic>
    </p:spTree>
    <p:extLst>
      <p:ext uri="{BB962C8B-B14F-4D97-AF65-F5344CB8AC3E}">
        <p14:creationId xmlns:p14="http://schemas.microsoft.com/office/powerpoint/2010/main" val="1565721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363200" cy="1143000"/>
          </a:xfrm>
        </p:spPr>
        <p:txBody>
          <a:bodyPr wrap="square" anchor="ctr">
            <a:normAutofit/>
          </a:bodyPr>
          <a:lstStyle/>
          <a:p>
            <a:r>
              <a:rPr lang="en-GB" dirty="0"/>
              <a:t>Bone Health</a:t>
            </a:r>
          </a:p>
        </p:txBody>
      </p:sp>
      <p:sp>
        <p:nvSpPr>
          <p:cNvPr id="3" name="Content Placeholder 2"/>
          <p:cNvSpPr>
            <a:spLocks noGrp="1"/>
          </p:cNvSpPr>
          <p:nvPr>
            <p:ph sz="half" idx="2"/>
          </p:nvPr>
        </p:nvSpPr>
        <p:spPr>
          <a:xfrm>
            <a:off x="6400800" y="1752600"/>
            <a:ext cx="5588000" cy="3962400"/>
          </a:xfrm>
        </p:spPr>
        <p:txBody>
          <a:bodyPr wrap="square" anchor="t">
            <a:normAutofit/>
          </a:bodyPr>
          <a:lstStyle/>
          <a:p>
            <a:pPr>
              <a:lnSpc>
                <a:spcPct val="90000"/>
              </a:lnSpc>
            </a:pPr>
            <a:r>
              <a:rPr lang="en-GB" sz="2400" b="1"/>
              <a:t>Bone loss increases as part of the natural ageing process- this can lead to Osteoporosis</a:t>
            </a:r>
          </a:p>
          <a:p>
            <a:pPr marL="0" indent="0">
              <a:lnSpc>
                <a:spcPct val="90000"/>
              </a:lnSpc>
              <a:buNone/>
            </a:pPr>
            <a:endParaRPr lang="en-GB" sz="2400" b="1"/>
          </a:p>
          <a:p>
            <a:pPr>
              <a:lnSpc>
                <a:spcPct val="90000"/>
              </a:lnSpc>
            </a:pPr>
            <a:r>
              <a:rPr lang="en-GB" sz="2400" b="1"/>
              <a:t>Women &gt; 50 years- twice as likely as men to develop Osteoporosis</a:t>
            </a:r>
          </a:p>
          <a:p>
            <a:pPr marL="0" indent="0">
              <a:lnSpc>
                <a:spcPct val="90000"/>
              </a:lnSpc>
              <a:buNone/>
            </a:pPr>
            <a:endParaRPr lang="en-GB" sz="2400" b="1"/>
          </a:p>
          <a:p>
            <a:pPr>
              <a:lnSpc>
                <a:spcPct val="90000"/>
              </a:lnSpc>
            </a:pPr>
            <a:r>
              <a:rPr lang="en-GB" sz="2400" b="1"/>
              <a:t>Some breast cancer treatments can lead to bone loss resulting in Osteoporosis</a:t>
            </a:r>
          </a:p>
          <a:p>
            <a:pPr>
              <a:lnSpc>
                <a:spcPct val="90000"/>
              </a:lnSpc>
            </a:pPr>
            <a:endParaRPr lang="en-GB" sz="2400"/>
          </a:p>
        </p:txBody>
      </p:sp>
      <p:graphicFrame>
        <p:nvGraphicFramePr>
          <p:cNvPr id="5" name="Content Placeholder 4"/>
          <p:cNvGraphicFramePr>
            <a:graphicFrameLocks noGrp="1"/>
          </p:cNvGraphicFramePr>
          <p:nvPr>
            <p:ph sz="half" idx="1"/>
            <p:extLst/>
          </p:nvPr>
        </p:nvGraphicFramePr>
        <p:xfrm>
          <a:off x="609600" y="1752600"/>
          <a:ext cx="5588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455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52400"/>
            <a:ext cx="8928992" cy="1110342"/>
          </a:xfrm>
        </p:spPr>
        <p:txBody>
          <a:bodyPr/>
          <a:lstStyle/>
          <a:p>
            <a:pPr algn="ctr"/>
            <a:r>
              <a:rPr lang="en-GB" dirty="0"/>
              <a:t>Role Of Your Breast Care Nurse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34" y="1378857"/>
            <a:ext cx="7722524" cy="463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660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399"/>
            <a:ext cx="8219256" cy="1240971"/>
          </a:xfrm>
        </p:spPr>
        <p:txBody>
          <a:bodyPr/>
          <a:lstStyle/>
          <a:p>
            <a:pPr algn="ctr"/>
            <a:r>
              <a:rPr lang="en-GB" sz="3600" dirty="0"/>
              <a:t>Breast Care Nurse Contact Details</a:t>
            </a:r>
          </a:p>
        </p:txBody>
      </p:sp>
      <p:sp>
        <p:nvSpPr>
          <p:cNvPr id="3" name="Content Placeholder 2"/>
          <p:cNvSpPr>
            <a:spLocks noGrp="1"/>
          </p:cNvSpPr>
          <p:nvPr>
            <p:ph idx="1"/>
          </p:nvPr>
        </p:nvSpPr>
        <p:spPr>
          <a:xfrm>
            <a:off x="1981199" y="1625600"/>
            <a:ext cx="7774198" cy="2207259"/>
          </a:xfrm>
        </p:spPr>
        <p:txBody>
          <a:bodyPr/>
          <a:lstStyle/>
          <a:p>
            <a:pPr marL="0" indent="0" algn="ctr">
              <a:lnSpc>
                <a:spcPct val="150000"/>
              </a:lnSpc>
              <a:buNone/>
            </a:pPr>
            <a:r>
              <a:rPr lang="en-GB" sz="2800" b="1" dirty="0"/>
              <a:t>(028) 9615 7030 (voicemail – option 7)</a:t>
            </a:r>
          </a:p>
          <a:p>
            <a:pPr marL="0" indent="0" algn="ctr">
              <a:lnSpc>
                <a:spcPct val="150000"/>
              </a:lnSpc>
              <a:buNone/>
            </a:pPr>
            <a:endParaRPr lang="en-GB" sz="2800" b="1" dirty="0"/>
          </a:p>
          <a:p>
            <a:pPr marL="0" indent="0" algn="ctr">
              <a:lnSpc>
                <a:spcPct val="150000"/>
              </a:lnSpc>
              <a:buNone/>
            </a:pPr>
            <a:endParaRPr lang="en-GB" sz="2800" b="1" dirty="0"/>
          </a:p>
          <a:p>
            <a:pPr marL="0" indent="0" algn="ctr">
              <a:lnSpc>
                <a:spcPct val="150000"/>
              </a:lnSpc>
              <a:buNone/>
            </a:pPr>
            <a:r>
              <a:rPr lang="en-GB" sz="2800" b="1" dirty="0"/>
              <a:t>breastcarenurses@belfasttrust.hscni.net</a:t>
            </a:r>
          </a:p>
          <a:p>
            <a:pPr marL="0" indent="0" algn="ctr">
              <a:lnSpc>
                <a:spcPct val="150000"/>
              </a:lnSpc>
              <a:buNone/>
            </a:pPr>
            <a:endParaRPr lang="en-GB" sz="2000" b="1" dirty="0"/>
          </a:p>
          <a:p>
            <a:pPr marL="0" indent="0" algn="ctr">
              <a:lnSpc>
                <a:spcPct val="150000"/>
              </a:lnSpc>
              <a:buNone/>
            </a:pPr>
            <a:r>
              <a:rPr lang="en-GB" sz="2000" b="1" dirty="0"/>
              <a:t>Please leave your full name, contact details and a short message and the Breast Care Nurse will return your call.</a:t>
            </a:r>
          </a:p>
          <a:p>
            <a:endParaRPr lang="en-GB" dirty="0"/>
          </a:p>
        </p:txBody>
      </p:sp>
      <p:pic>
        <p:nvPicPr>
          <p:cNvPr id="3074" name="Picture 2" descr="Old phone Stock Photo by ©Klektadarya 12580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933" y="1393370"/>
            <a:ext cx="1422517" cy="129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038273" y="2836082"/>
            <a:ext cx="1447800" cy="982263"/>
          </a:xfrm>
          <a:prstGeom prst="rect">
            <a:avLst/>
          </a:prstGeom>
        </p:spPr>
      </p:pic>
    </p:spTree>
    <p:extLst>
      <p:ext uri="{BB962C8B-B14F-4D97-AF65-F5344CB8AC3E}">
        <p14:creationId xmlns:p14="http://schemas.microsoft.com/office/powerpoint/2010/main" val="309179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10363200" cy="762000"/>
          </a:xfrm>
        </p:spPr>
        <p:txBody>
          <a:bodyPr/>
          <a:lstStyle/>
          <a:p>
            <a:pPr algn="ctr"/>
            <a:r>
              <a:rPr lang="en-GB" dirty="0"/>
              <a:t>Tree of Support</a:t>
            </a:r>
          </a:p>
        </p:txBody>
      </p:sp>
      <p:pic>
        <p:nvPicPr>
          <p:cNvPr id="5" name="Picture 4" descr="Logo&#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3221569" y="1060084"/>
            <a:ext cx="4911634" cy="5148561"/>
          </a:xfrm>
          <a:prstGeom prst="rect">
            <a:avLst/>
          </a:prstGeom>
        </p:spPr>
      </p:pic>
      <p:sp>
        <p:nvSpPr>
          <p:cNvPr id="15" name="Rectangle 14"/>
          <p:cNvSpPr/>
          <p:nvPr/>
        </p:nvSpPr>
        <p:spPr>
          <a:xfrm>
            <a:off x="7983607" y="3555443"/>
            <a:ext cx="234230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Cancer Fund for Children</a:t>
            </a:r>
          </a:p>
        </p:txBody>
      </p:sp>
      <p:sp>
        <p:nvSpPr>
          <p:cNvPr id="16" name="Rectangle 15"/>
          <p:cNvSpPr/>
          <p:nvPr/>
        </p:nvSpPr>
        <p:spPr>
          <a:xfrm>
            <a:off x="2076994" y="1041436"/>
            <a:ext cx="2886501"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The MacMillan Support &amp; Information Centre 02896150077</a:t>
            </a:r>
          </a:p>
        </p:txBody>
      </p:sp>
      <p:sp>
        <p:nvSpPr>
          <p:cNvPr id="17" name="Rectangle 16"/>
          <p:cNvSpPr/>
          <p:nvPr/>
        </p:nvSpPr>
        <p:spPr>
          <a:xfrm>
            <a:off x="6462184" y="914400"/>
            <a:ext cx="174716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Social Work Team (GP or nurse referral)</a:t>
            </a:r>
            <a:r>
              <a:rPr kumimoji="0" lang="en-GB" sz="1400" b="1" i="0" u="none" strike="noStrike" kern="1200" cap="none" spc="0" normalizeH="0" baseline="0" noProof="0" dirty="0">
                <a:ln>
                  <a:noFill/>
                </a:ln>
                <a:solidFill>
                  <a:srgbClr val="FFFFFF"/>
                </a:solidFill>
                <a:effectLst/>
                <a:uLnTx/>
                <a:uFillTx/>
                <a:latin typeface="Arial"/>
                <a:ea typeface="+mn-ea"/>
                <a:cs typeface="+mn-cs"/>
              </a:rPr>
              <a:t>)</a:t>
            </a:r>
          </a:p>
        </p:txBody>
      </p:sp>
      <p:sp>
        <p:nvSpPr>
          <p:cNvPr id="18" name="Rectangle 17"/>
          <p:cNvSpPr/>
          <p:nvPr/>
        </p:nvSpPr>
        <p:spPr>
          <a:xfrm>
            <a:off x="7176075" y="1653063"/>
            <a:ext cx="25256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Cancer Lifeline 02890351999</a:t>
            </a:r>
          </a:p>
        </p:txBody>
      </p:sp>
      <p:sp>
        <p:nvSpPr>
          <p:cNvPr id="19" name="Rectangle 18"/>
          <p:cNvSpPr/>
          <p:nvPr/>
        </p:nvSpPr>
        <p:spPr>
          <a:xfrm>
            <a:off x="7927472" y="2314386"/>
            <a:ext cx="1284326" cy="388696"/>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Counselling</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8091176" y="2875718"/>
            <a:ext cx="15197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Benefits Advice</a:t>
            </a:r>
          </a:p>
        </p:txBody>
      </p:sp>
      <p:sp>
        <p:nvSpPr>
          <p:cNvPr id="21" name="Rectangle 20"/>
          <p:cNvSpPr/>
          <p:nvPr/>
        </p:nvSpPr>
        <p:spPr>
          <a:xfrm>
            <a:off x="7451041" y="4082242"/>
            <a:ext cx="360624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Younger Women’s Breast Cancer Forum</a:t>
            </a:r>
          </a:p>
        </p:txBody>
      </p:sp>
      <p:sp>
        <p:nvSpPr>
          <p:cNvPr id="22" name="Rectangle 21"/>
          <p:cNvSpPr/>
          <p:nvPr/>
        </p:nvSpPr>
        <p:spPr>
          <a:xfrm>
            <a:off x="6353453" y="4430419"/>
            <a:ext cx="512807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Lagan Dragons Belfast Boat Club www.lagandragons.com</a:t>
            </a:r>
          </a:p>
        </p:txBody>
      </p:sp>
      <p:sp>
        <p:nvSpPr>
          <p:cNvPr id="23" name="Rectangle 22"/>
          <p:cNvSpPr/>
          <p:nvPr/>
        </p:nvSpPr>
        <p:spPr>
          <a:xfrm>
            <a:off x="2618535" y="4455336"/>
            <a:ext cx="24481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Complementary</a:t>
            </a:r>
            <a:r>
              <a:rPr kumimoji="0" lang="en-GB" sz="18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a:ln>
                  <a:noFill/>
                </a:ln>
                <a:solidFill>
                  <a:srgbClr val="000000"/>
                </a:solidFill>
                <a:effectLst/>
                <a:uLnTx/>
                <a:uFillTx/>
                <a:latin typeface="Arial"/>
                <a:ea typeface="+mn-ea"/>
                <a:cs typeface="+mn-cs"/>
              </a:rPr>
              <a:t>Therapies</a:t>
            </a:r>
          </a:p>
        </p:txBody>
      </p:sp>
      <p:sp>
        <p:nvSpPr>
          <p:cNvPr id="25" name="Rectangle 24"/>
          <p:cNvSpPr/>
          <p:nvPr/>
        </p:nvSpPr>
        <p:spPr>
          <a:xfrm>
            <a:off x="6358121" y="4957218"/>
            <a:ext cx="23439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Pretty N Pink 0289047780</a:t>
            </a:r>
          </a:p>
        </p:txBody>
      </p:sp>
      <p:sp>
        <p:nvSpPr>
          <p:cNvPr id="26" name="Rectangle 25"/>
          <p:cNvSpPr/>
          <p:nvPr/>
        </p:nvSpPr>
        <p:spPr>
          <a:xfrm>
            <a:off x="5993677" y="5417921"/>
            <a:ext cx="22156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NI Cancer Survivorship </a:t>
            </a:r>
          </a:p>
        </p:txBody>
      </p:sp>
      <p:sp>
        <p:nvSpPr>
          <p:cNvPr id="29" name="Rectangle 28"/>
          <p:cNvSpPr/>
          <p:nvPr/>
        </p:nvSpPr>
        <p:spPr>
          <a:xfrm>
            <a:off x="1330092" y="1956696"/>
            <a:ext cx="2541080"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Action Cancer 02890803344</a:t>
            </a:r>
          </a:p>
        </p:txBody>
      </p:sp>
      <p:sp>
        <p:nvSpPr>
          <p:cNvPr id="30" name="Rectangle 29"/>
          <p:cNvSpPr/>
          <p:nvPr/>
        </p:nvSpPr>
        <p:spPr>
          <a:xfrm>
            <a:off x="1142977" y="2471560"/>
            <a:ext cx="2510624"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Cancer Focus 02890663281</a:t>
            </a:r>
          </a:p>
        </p:txBody>
      </p:sp>
      <p:sp>
        <p:nvSpPr>
          <p:cNvPr id="31" name="Rectangle 30"/>
          <p:cNvSpPr/>
          <p:nvPr/>
        </p:nvSpPr>
        <p:spPr>
          <a:xfrm>
            <a:off x="1463011" y="2998992"/>
            <a:ext cx="208101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Flat Friends Facebook</a:t>
            </a:r>
          </a:p>
        </p:txBody>
      </p:sp>
      <p:sp>
        <p:nvSpPr>
          <p:cNvPr id="32" name="Rectangle 31"/>
          <p:cNvSpPr/>
          <p:nvPr/>
        </p:nvSpPr>
        <p:spPr>
          <a:xfrm>
            <a:off x="1400494" y="4116123"/>
            <a:ext cx="21435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Relate NI  02890323454</a:t>
            </a:r>
          </a:p>
        </p:txBody>
      </p:sp>
      <p:sp>
        <p:nvSpPr>
          <p:cNvPr id="33" name="Rectangle 32"/>
          <p:cNvSpPr/>
          <p:nvPr/>
        </p:nvSpPr>
        <p:spPr>
          <a:xfrm>
            <a:off x="2200011" y="4970200"/>
            <a:ext cx="280312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Specialist Psychosexual Clinic </a:t>
            </a:r>
          </a:p>
        </p:txBody>
      </p:sp>
      <p:sp>
        <p:nvSpPr>
          <p:cNvPr id="24" name="Rectangle 23"/>
          <p:cNvSpPr/>
          <p:nvPr/>
        </p:nvSpPr>
        <p:spPr>
          <a:xfrm>
            <a:off x="879778" y="3480477"/>
            <a:ext cx="264046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Friends of the Cancer Centre</a:t>
            </a:r>
          </a:p>
        </p:txBody>
      </p:sp>
      <p:sp>
        <p:nvSpPr>
          <p:cNvPr id="2" name="Rectangle 1"/>
          <p:cNvSpPr/>
          <p:nvPr/>
        </p:nvSpPr>
        <p:spPr>
          <a:xfrm>
            <a:off x="284144" y="5417921"/>
            <a:ext cx="498405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Nutrition and Living with Cancer Helpline: 0333 034 1988</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548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Common Themes Relate To</a:t>
            </a:r>
            <a:endParaRPr lang="en-GB" sz="3600" dirty="0"/>
          </a:p>
        </p:txBody>
      </p:sp>
      <p:sp>
        <p:nvSpPr>
          <p:cNvPr id="3" name="Content Placeholder 2"/>
          <p:cNvSpPr>
            <a:spLocks noGrp="1"/>
          </p:cNvSpPr>
          <p:nvPr>
            <p:ph sz="half" idx="1"/>
          </p:nvPr>
        </p:nvSpPr>
        <p:spPr/>
        <p:txBody>
          <a:bodyPr/>
          <a:lstStyle/>
          <a:p>
            <a:pPr marL="0" indent="0">
              <a:buNone/>
            </a:pPr>
            <a:endParaRPr lang="en-US" dirty="0">
              <a:cs typeface="Arial"/>
            </a:endParaRPr>
          </a:p>
          <a:p>
            <a:pPr marL="0" indent="0">
              <a:buNone/>
            </a:pPr>
            <a:endParaRPr lang="en-GB" dirty="0"/>
          </a:p>
          <a:p>
            <a:pPr marL="0" indent="0">
              <a:buNone/>
            </a:pPr>
            <a:endParaRPr lang="en-GB" dirty="0"/>
          </a:p>
        </p:txBody>
      </p:sp>
      <p:sp>
        <p:nvSpPr>
          <p:cNvPr id="5" name="Content Placeholder 4"/>
          <p:cNvSpPr>
            <a:spLocks noGrp="1"/>
          </p:cNvSpPr>
          <p:nvPr>
            <p:ph sz="half" idx="2"/>
          </p:nvPr>
        </p:nvSpPr>
        <p:spPr/>
        <p:txBody>
          <a:bodyPr/>
          <a:lstStyle/>
          <a:p>
            <a:pPr marL="0" indent="0" algn="ctr">
              <a:buNone/>
            </a:pPr>
            <a:r>
              <a:rPr lang="en-GB" sz="2000" b="1" dirty="0">
                <a:solidFill>
                  <a:srgbClr val="661C78"/>
                </a:solidFill>
              </a:rPr>
              <a:t>Mental Health &amp; Emotional Wellbeing </a:t>
            </a:r>
          </a:p>
        </p:txBody>
      </p:sp>
      <p:pic>
        <p:nvPicPr>
          <p:cNvPr id="4" name="Picture 3" descr="Breast cancer treatment icon infographics Vector Image">
            <a:extLst>
              <a:ext uri="{FF2B5EF4-FFF2-40B4-BE49-F238E27FC236}">
                <a16:creationId xmlns:a16="http://schemas.microsoft.com/office/drawing/2014/main" id="{8F6EB940-54CE-A27D-3764-A151D7EBE72C}"/>
              </a:ext>
            </a:extLst>
          </p:cNvPr>
          <p:cNvPicPr>
            <a:picLocks noChangeAspect="1"/>
          </p:cNvPicPr>
          <p:nvPr/>
        </p:nvPicPr>
        <p:blipFill rotWithShape="1">
          <a:blip r:embed="rId3"/>
          <a:srcRect b="6160"/>
          <a:stretch/>
        </p:blipFill>
        <p:spPr>
          <a:xfrm>
            <a:off x="2053753" y="1752600"/>
            <a:ext cx="4045895" cy="3692624"/>
          </a:xfrm>
          <a:prstGeom prst="rect">
            <a:avLst/>
          </a:prstGeom>
          <a:noFill/>
          <a:ln w="63500">
            <a:solidFill>
              <a:schemeClr val="bg2">
                <a:alpha val="70000"/>
              </a:schemeClr>
            </a:solidFill>
          </a:ln>
        </p:spPr>
      </p:pic>
      <p:pic>
        <p:nvPicPr>
          <p:cNvPr id="1026" name="Picture 2" descr="Mental Health and Emotional Wellbeing"/>
          <p:cNvPicPr>
            <a:picLocks noChangeAspect="1" noChangeArrowheads="1"/>
          </p:cNvPicPr>
          <p:nvPr/>
        </p:nvPicPr>
        <p:blipFill rotWithShape="1">
          <a:blip r:embed="rId4">
            <a:extLst>
              <a:ext uri="{28A0092B-C50C-407E-A947-70E740481C1C}">
                <a14:useLocalDpi xmlns:a14="http://schemas.microsoft.com/office/drawing/2010/main" val="0"/>
              </a:ext>
            </a:extLst>
          </a:blip>
          <a:srcRect l="-661" t="-667" r="661" b="26182"/>
          <a:stretch/>
        </p:blipFill>
        <p:spPr bwMode="auto">
          <a:xfrm>
            <a:off x="6600825" y="2420888"/>
            <a:ext cx="3638550" cy="31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75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Moving Forward</a:t>
            </a:r>
          </a:p>
        </p:txBody>
      </p:sp>
      <p:pic>
        <p:nvPicPr>
          <p:cNvPr id="3" name="Picture 2"/>
          <p:cNvPicPr>
            <a:picLocks noChangeAspect="1"/>
          </p:cNvPicPr>
          <p:nvPr/>
        </p:nvPicPr>
        <p:blipFill rotWithShape="1">
          <a:blip r:embed="rId3"/>
          <a:srcRect b="11035"/>
          <a:stretch/>
        </p:blipFill>
        <p:spPr>
          <a:xfrm>
            <a:off x="7055318" y="844475"/>
            <a:ext cx="4908081" cy="4870525"/>
          </a:xfrm>
          <a:prstGeom prst="rect">
            <a:avLst/>
          </a:prstGeom>
        </p:spPr>
      </p:pic>
      <p:graphicFrame>
        <p:nvGraphicFramePr>
          <p:cNvPr id="5" name="TextBox 6">
            <a:extLst>
              <a:ext uri="{FF2B5EF4-FFF2-40B4-BE49-F238E27FC236}">
                <a16:creationId xmlns:a16="http://schemas.microsoft.com/office/drawing/2014/main" id="{61CC4592-E831-0C72-C50C-E444E7BACB7C}"/>
              </a:ext>
            </a:extLst>
          </p:cNvPr>
          <p:cNvGraphicFramePr>
            <a:graphicFrameLocks noGrp="1"/>
          </p:cNvGraphicFramePr>
          <p:nvPr>
            <p:ph idx="1"/>
            <p:extLst/>
          </p:nvPr>
        </p:nvGraphicFramePr>
        <p:xfrm>
          <a:off x="-1116330" y="1295400"/>
          <a:ext cx="8932044"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2930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B2A-E0CE-4DD6-BBB6-A22CCAD2D959}"/>
              </a:ext>
            </a:extLst>
          </p:cNvPr>
          <p:cNvSpPr>
            <a:spLocks noGrp="1"/>
          </p:cNvSpPr>
          <p:nvPr>
            <p:ph type="title"/>
          </p:nvPr>
        </p:nvSpPr>
        <p:spPr>
          <a:xfrm>
            <a:off x="1996568" y="594232"/>
            <a:ext cx="7772400" cy="1143000"/>
          </a:xfrm>
        </p:spPr>
        <p:txBody>
          <a:bodyPr wrap="square" anchor="ctr">
            <a:normAutofit/>
          </a:bodyPr>
          <a:lstStyle/>
          <a:p>
            <a:pPr algn="ctr">
              <a:lnSpc>
                <a:spcPct val="90000"/>
              </a:lnSpc>
            </a:pPr>
            <a:r>
              <a:rPr lang="en-GB" sz="3700" b="0" dirty="0"/>
              <a:t>Breast</a:t>
            </a:r>
            <a:r>
              <a:rPr lang="en-GB" sz="3700" dirty="0"/>
              <a:t> Cancer, Body Image,  Sexuality </a:t>
            </a:r>
            <a:r>
              <a:rPr lang="en-GB" sz="3700" b="0" dirty="0"/>
              <a:t>and Relationships</a:t>
            </a:r>
          </a:p>
        </p:txBody>
      </p:sp>
      <p:pic>
        <p:nvPicPr>
          <p:cNvPr id="4" name="Picture 4" descr="A picture containing text, vector graphics&#10;&#10;Description automatically generated">
            <a:extLst>
              <a:ext uri="{FF2B5EF4-FFF2-40B4-BE49-F238E27FC236}">
                <a16:creationId xmlns:a16="http://schemas.microsoft.com/office/drawing/2014/main" id="{23E23630-C02F-4DAF-AA10-4F47D201C7B7}"/>
              </a:ext>
            </a:extLst>
          </p:cNvPr>
          <p:cNvPicPr>
            <a:picLocks noGrp="1" noChangeAspect="1"/>
          </p:cNvPicPr>
          <p:nvPr>
            <p:ph idx="1"/>
          </p:nvPr>
        </p:nvPicPr>
        <p:blipFill>
          <a:blip r:embed="rId3"/>
          <a:stretch>
            <a:fillRect/>
          </a:stretch>
        </p:blipFill>
        <p:spPr>
          <a:xfrm>
            <a:off x="2444740" y="1737231"/>
            <a:ext cx="6737680" cy="4261561"/>
          </a:xfrm>
          <a:noFill/>
        </p:spPr>
      </p:pic>
    </p:spTree>
    <p:extLst>
      <p:ext uri="{BB962C8B-B14F-4D97-AF65-F5344CB8AC3E}">
        <p14:creationId xmlns:p14="http://schemas.microsoft.com/office/powerpoint/2010/main" val="2607440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E869-417A-4A14-AB08-6E18D41ED0A8}"/>
              </a:ext>
            </a:extLst>
          </p:cNvPr>
          <p:cNvSpPr>
            <a:spLocks noGrp="1"/>
          </p:cNvSpPr>
          <p:nvPr>
            <p:ph type="title"/>
          </p:nvPr>
        </p:nvSpPr>
        <p:spPr>
          <a:xfrm>
            <a:off x="1981200" y="152400"/>
            <a:ext cx="7772400" cy="1143000"/>
          </a:xfrm>
        </p:spPr>
        <p:txBody>
          <a:bodyPr wrap="square" anchor="ctr">
            <a:normAutofit/>
          </a:bodyPr>
          <a:lstStyle/>
          <a:p>
            <a:pPr algn="ctr"/>
            <a:r>
              <a:rPr lang="en-GB" dirty="0"/>
              <a:t>The Hidden Impact…. </a:t>
            </a:r>
          </a:p>
        </p:txBody>
      </p:sp>
      <p:graphicFrame>
        <p:nvGraphicFramePr>
          <p:cNvPr id="5" name="Content Placeholder 2">
            <a:extLst>
              <a:ext uri="{FF2B5EF4-FFF2-40B4-BE49-F238E27FC236}">
                <a16:creationId xmlns:a16="http://schemas.microsoft.com/office/drawing/2014/main" id="{A5D7A8A4-BC66-41B6-9E82-BC43EAFA0E3B}"/>
              </a:ext>
            </a:extLst>
          </p:cNvPr>
          <p:cNvGraphicFramePr>
            <a:graphicFrameLocks noGrp="1"/>
          </p:cNvGraphicFramePr>
          <p:nvPr>
            <p:ph idx="1"/>
            <p:extLst>
              <p:ext uri="{D42A27DB-BD31-4B8C-83A1-F6EECF244321}">
                <p14:modId xmlns:p14="http://schemas.microsoft.com/office/powerpoint/2010/main" val="3508352115"/>
              </p:ext>
            </p:extLst>
          </p:nvPr>
        </p:nvGraphicFramePr>
        <p:xfrm>
          <a:off x="1629015" y="1483019"/>
          <a:ext cx="9044107" cy="4231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676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C208-6EA7-4A06-B3DE-5604AB6CB2C5}"/>
              </a:ext>
            </a:extLst>
          </p:cNvPr>
          <p:cNvSpPr>
            <a:spLocks noGrp="1"/>
          </p:cNvSpPr>
          <p:nvPr>
            <p:ph type="title"/>
          </p:nvPr>
        </p:nvSpPr>
        <p:spPr>
          <a:xfrm>
            <a:off x="1981200" y="152400"/>
            <a:ext cx="7772400" cy="1143000"/>
          </a:xfrm>
        </p:spPr>
        <p:txBody>
          <a:bodyPr wrap="square" anchor="ctr">
            <a:normAutofit/>
          </a:bodyPr>
          <a:lstStyle/>
          <a:p>
            <a:pPr algn="ctr"/>
            <a:r>
              <a:rPr lang="en-GB" b="0" dirty="0"/>
              <a:t>Body Image</a:t>
            </a:r>
          </a:p>
        </p:txBody>
      </p:sp>
      <p:sp>
        <p:nvSpPr>
          <p:cNvPr id="9" name="Content Placeholder 8"/>
          <p:cNvSpPr>
            <a:spLocks noGrp="1"/>
          </p:cNvSpPr>
          <p:nvPr>
            <p:ph sz="half" idx="1"/>
          </p:nvPr>
        </p:nvSpPr>
        <p:spPr>
          <a:xfrm>
            <a:off x="6212703" y="1628800"/>
            <a:ext cx="4191000" cy="3962400"/>
          </a:xfrm>
        </p:spPr>
        <p:txBody>
          <a:bodyPr wrap="square" anchor="t">
            <a:normAutofit/>
          </a:bodyPr>
          <a:lstStyle/>
          <a:p>
            <a:pPr marL="285750" indent="-285750">
              <a:lnSpc>
                <a:spcPct val="90000"/>
              </a:lnSpc>
              <a:buFont typeface="Arial" panose="020B0604020202020204" pitchFamily="34" charset="0"/>
              <a:buChar char="•"/>
            </a:pPr>
            <a:r>
              <a:rPr lang="en-GB" sz="1500" dirty="0"/>
              <a:t>44% of women said breast cancer negatively impacted their body image </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40% did not discuss their body image or how they felt about it because they felt uncomfortable</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31% felt it didn’t feel important</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31% said they weren’t asked</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12% said they didn’t know who to speak to</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9% felt embarrassed</a:t>
            </a:r>
          </a:p>
          <a:p>
            <a:pPr>
              <a:lnSpc>
                <a:spcPct val="90000"/>
              </a:lnSpc>
            </a:pPr>
            <a:endParaRPr lang="en-GB" sz="1500" dirty="0"/>
          </a:p>
          <a:p>
            <a:pPr>
              <a:lnSpc>
                <a:spcPct val="90000"/>
              </a:lnSpc>
            </a:pPr>
            <a:endParaRPr lang="en-GB" sz="1500" dirty="0"/>
          </a:p>
          <a:p>
            <a:pPr>
              <a:lnSpc>
                <a:spcPct val="90000"/>
              </a:lnSpc>
            </a:pPr>
            <a:endParaRPr lang="en-GB" sz="1500" dirty="0"/>
          </a:p>
        </p:txBody>
      </p:sp>
      <p:pic>
        <p:nvPicPr>
          <p:cNvPr id="6" name="Content Placeholder 5">
            <a:extLst>
              <a:ext uri="{FF2B5EF4-FFF2-40B4-BE49-F238E27FC236}">
                <a16:creationId xmlns:a16="http://schemas.microsoft.com/office/drawing/2014/main" id="{BF045D54-17C8-9DFC-E974-69D9781E32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39674" y="1700808"/>
            <a:ext cx="4104010" cy="3024336"/>
          </a:xfrm>
          <a:prstGeom prst="rect">
            <a:avLst/>
          </a:prstGeom>
          <a:ln w="25400">
            <a:solidFill>
              <a:schemeClr val="bg2">
                <a:alpha val="75000"/>
              </a:schemeClr>
            </a:solidFill>
          </a:ln>
        </p:spPr>
      </p:pic>
    </p:spTree>
    <p:extLst>
      <p:ext uri="{BB962C8B-B14F-4D97-AF65-F5344CB8AC3E}">
        <p14:creationId xmlns:p14="http://schemas.microsoft.com/office/powerpoint/2010/main" val="914607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19ED613-5DFF-4614-AA10-CB9DD7899FA4}"/>
              </a:ext>
            </a:extLst>
          </p:cNvPr>
          <p:cNvSpPr>
            <a:spLocks noGrp="1"/>
          </p:cNvSpPr>
          <p:nvPr>
            <p:ph type="title"/>
          </p:nvPr>
        </p:nvSpPr>
        <p:spPr>
          <a:xfrm>
            <a:off x="1981200" y="274638"/>
            <a:ext cx="8229600" cy="1143000"/>
          </a:xfrm>
        </p:spPr>
        <p:txBody>
          <a:bodyPr wrap="square" anchor="ctr">
            <a:normAutofit/>
          </a:bodyPr>
          <a:lstStyle/>
          <a:p>
            <a:pPr algn="ctr">
              <a:lnSpc>
                <a:spcPct val="90000"/>
              </a:lnSpc>
            </a:pPr>
            <a:r>
              <a:rPr lang="en-US" sz="3600" b="0" dirty="0">
                <a:latin typeface="Arial" panose="020B0604020202020204" pitchFamily="34" charset="0"/>
                <a:cs typeface="Arial" panose="020B0604020202020204" pitchFamily="34" charset="0"/>
              </a:rPr>
              <a:t>Challenges After Breast Cancer Treatment</a:t>
            </a:r>
            <a:endParaRPr lang="en-US" sz="3700" b="0"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C2350A7-8220-4673-8470-4E10B73874C0}"/>
              </a:ext>
            </a:extLst>
          </p:cNvPr>
          <p:cNvSpPr>
            <a:spLocks noGrp="1"/>
          </p:cNvSpPr>
          <p:nvPr>
            <p:ph sz="half" idx="2"/>
          </p:nvPr>
        </p:nvSpPr>
        <p:spPr>
          <a:xfrm>
            <a:off x="1981200" y="2324856"/>
            <a:ext cx="4040188" cy="3801307"/>
          </a:xfrm>
        </p:spPr>
        <p:txBody>
          <a:bodyPr wrap="square" anchor="t">
            <a:normAutofit lnSpcReduction="10000"/>
          </a:bodyPr>
          <a:lstStyle/>
          <a:p>
            <a:pPr>
              <a:lnSpc>
                <a:spcPct val="90000"/>
              </a:lnSpc>
            </a:pPr>
            <a:r>
              <a:rPr lang="en-US" dirty="0"/>
              <a:t>Scarring, loss of breast, unevenness, change in sensation, complications, ongoing surgery</a:t>
            </a:r>
          </a:p>
          <a:p>
            <a:pPr>
              <a:lnSpc>
                <a:spcPct val="90000"/>
              </a:lnSpc>
            </a:pPr>
            <a:r>
              <a:rPr lang="en-US" dirty="0"/>
              <a:t>Weight changes, body shape changes </a:t>
            </a:r>
          </a:p>
          <a:p>
            <a:pPr>
              <a:lnSpc>
                <a:spcPct val="90000"/>
              </a:lnSpc>
            </a:pPr>
            <a:r>
              <a:rPr lang="en-US" dirty="0"/>
              <a:t>Loss of hair, eyebrows &amp; eyelashes, skin rashes, lymphoedema</a:t>
            </a:r>
          </a:p>
          <a:p>
            <a:pPr>
              <a:lnSpc>
                <a:spcPct val="90000"/>
              </a:lnSpc>
            </a:pPr>
            <a:r>
              <a:rPr lang="en-US" dirty="0"/>
              <a:t>Changes to posture and mobility </a:t>
            </a:r>
          </a:p>
          <a:p>
            <a:pPr>
              <a:lnSpc>
                <a:spcPct val="90000"/>
              </a:lnSpc>
            </a:pPr>
            <a:endParaRPr lang="en-US" dirty="0"/>
          </a:p>
        </p:txBody>
      </p:sp>
      <p:sp>
        <p:nvSpPr>
          <p:cNvPr id="21" name="Content Placeholder 5">
            <a:extLst>
              <a:ext uri="{FF2B5EF4-FFF2-40B4-BE49-F238E27FC236}">
                <a16:creationId xmlns:a16="http://schemas.microsoft.com/office/drawing/2014/main" id="{B022B4FA-C4CD-4F0E-A83E-EC91CB1492CA}"/>
              </a:ext>
            </a:extLst>
          </p:cNvPr>
          <p:cNvSpPr>
            <a:spLocks noGrp="1"/>
          </p:cNvSpPr>
          <p:nvPr>
            <p:ph sz="quarter" idx="4"/>
          </p:nvPr>
        </p:nvSpPr>
        <p:spPr>
          <a:xfrm>
            <a:off x="6169026" y="2492896"/>
            <a:ext cx="4041775" cy="3633267"/>
          </a:xfrm>
        </p:spPr>
        <p:txBody>
          <a:bodyPr/>
          <a:lstStyle/>
          <a:p>
            <a:r>
              <a:rPr lang="en-US" sz="2200" dirty="0"/>
              <a:t>Impact on your relationship with your partner</a:t>
            </a:r>
          </a:p>
          <a:p>
            <a:r>
              <a:rPr lang="en-US" sz="2200" dirty="0"/>
              <a:t>Isolation – we are social creatures that need social experiences</a:t>
            </a:r>
          </a:p>
          <a:p>
            <a:r>
              <a:rPr lang="en-US" sz="2200" dirty="0"/>
              <a:t>Avoidance – not looking or touching the breast and the scars</a:t>
            </a:r>
          </a:p>
          <a:p>
            <a:endParaRPr lang="en-US" dirty="0"/>
          </a:p>
        </p:txBody>
      </p:sp>
      <p:sp>
        <p:nvSpPr>
          <p:cNvPr id="3" name="AutoShape 4" descr="Bandage outline icon"/>
          <p:cNvSpPr>
            <a:spLocks noGrp="1" noChangeAspect="1" noChangeArrowheads="1"/>
          </p:cNvSpPr>
          <p:nvPr>
            <p:ph type="body" idx="1"/>
          </p:nvPr>
        </p:nvSpPr>
        <p:spPr bwMode="auto">
          <a:xfrm>
            <a:off x="1981200" y="1535113"/>
            <a:ext cx="4040188" cy="7897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0" name="Picture 6" descr="Event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1398706"/>
            <a:ext cx="2376264" cy="757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otional intelligenc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64" y="1417638"/>
            <a:ext cx="2664296" cy="90721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79108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5EA1F19-D822-40BA-A464-55C3B9C4DAE8}"/>
              </a:ext>
            </a:extLst>
          </p:cNvPr>
          <p:cNvSpPr>
            <a:spLocks noGrp="1"/>
          </p:cNvSpPr>
          <p:nvPr>
            <p:ph type="title"/>
          </p:nvPr>
        </p:nvSpPr>
        <p:spPr>
          <a:xfrm>
            <a:off x="1981200" y="152400"/>
            <a:ext cx="7772400" cy="1143000"/>
          </a:xfrm>
        </p:spPr>
        <p:txBody>
          <a:bodyPr wrap="square" anchor="ctr">
            <a:normAutofit/>
          </a:bodyPr>
          <a:lstStyle/>
          <a:p>
            <a:pPr algn="ctr"/>
            <a:r>
              <a:rPr lang="en-US" b="0" dirty="0"/>
              <a:t>Steps to positivity</a:t>
            </a:r>
          </a:p>
        </p:txBody>
      </p:sp>
      <p:sp>
        <p:nvSpPr>
          <p:cNvPr id="15" name="Text Placeholder 2">
            <a:extLst>
              <a:ext uri="{FF2B5EF4-FFF2-40B4-BE49-F238E27FC236}">
                <a16:creationId xmlns:a16="http://schemas.microsoft.com/office/drawing/2014/main" id="{F8790E97-206E-4CCA-A735-7AF3B71B6CA4}"/>
              </a:ext>
            </a:extLst>
          </p:cNvPr>
          <p:cNvSpPr>
            <a:spLocks noGrp="1"/>
          </p:cNvSpPr>
          <p:nvPr>
            <p:ph sz="half" idx="1"/>
          </p:nvPr>
        </p:nvSpPr>
        <p:spPr>
          <a:xfrm>
            <a:off x="1865940" y="1683444"/>
            <a:ext cx="4191000" cy="4225578"/>
          </a:xfrm>
        </p:spPr>
        <p:txBody>
          <a:bodyPr wrap="square" anchor="t">
            <a:noAutofit/>
          </a:bodyPr>
          <a:lstStyle/>
          <a:p>
            <a:pPr>
              <a:lnSpc>
                <a:spcPct val="90000"/>
              </a:lnSpc>
            </a:pPr>
            <a:r>
              <a:rPr lang="en-US" sz="1400" dirty="0"/>
              <a:t>Check what you are experiencing is normal for you</a:t>
            </a:r>
          </a:p>
          <a:p>
            <a:pPr marL="0" indent="0">
              <a:lnSpc>
                <a:spcPct val="90000"/>
              </a:lnSpc>
              <a:buNone/>
            </a:pPr>
            <a:endParaRPr lang="en-US" sz="1400" dirty="0"/>
          </a:p>
          <a:p>
            <a:pPr>
              <a:lnSpc>
                <a:spcPct val="90000"/>
              </a:lnSpc>
            </a:pPr>
            <a:r>
              <a:rPr lang="en-GB" sz="1400" dirty="0"/>
              <a:t>Acknowledge your feelings. This is a very important first step for moving forward</a:t>
            </a:r>
          </a:p>
          <a:p>
            <a:pPr>
              <a:lnSpc>
                <a:spcPct val="90000"/>
              </a:lnSpc>
            </a:pPr>
            <a:endParaRPr lang="en-GB" sz="1400" dirty="0"/>
          </a:p>
          <a:p>
            <a:pPr>
              <a:lnSpc>
                <a:spcPct val="90000"/>
              </a:lnSpc>
            </a:pPr>
            <a:r>
              <a:rPr lang="en-GB" sz="1400" dirty="0"/>
              <a:t>Replace negative thoughts – be kind to yourself. Positive affirmations</a:t>
            </a:r>
          </a:p>
          <a:p>
            <a:pPr>
              <a:lnSpc>
                <a:spcPct val="90000"/>
              </a:lnSpc>
            </a:pPr>
            <a:endParaRPr lang="en-GB" sz="1400" dirty="0"/>
          </a:p>
          <a:p>
            <a:pPr>
              <a:lnSpc>
                <a:spcPct val="90000"/>
              </a:lnSpc>
            </a:pPr>
            <a:r>
              <a:rPr lang="en-GB" sz="1400" dirty="0"/>
              <a:t>Take back control &amp; choose your support system. This can be –Engage in positive activities / make time for the things you enjoy; practice healthy exercise &amp; eating habits; seek help / talk to others</a:t>
            </a:r>
          </a:p>
          <a:p>
            <a:pPr>
              <a:lnSpc>
                <a:spcPct val="90000"/>
              </a:lnSpc>
            </a:pPr>
            <a:endParaRPr lang="en-GB" sz="1400" dirty="0"/>
          </a:p>
          <a:p>
            <a:pPr>
              <a:lnSpc>
                <a:spcPct val="90000"/>
              </a:lnSpc>
            </a:pPr>
            <a:r>
              <a:rPr lang="en-GB" sz="1400" dirty="0"/>
              <a:t>Learn to like the body you have / acceptance</a:t>
            </a:r>
          </a:p>
          <a:p>
            <a:pPr>
              <a:lnSpc>
                <a:spcPct val="90000"/>
              </a:lnSpc>
            </a:pPr>
            <a:endParaRPr lang="en-GB" sz="1400" dirty="0"/>
          </a:p>
          <a:p>
            <a:pPr>
              <a:lnSpc>
                <a:spcPct val="90000"/>
              </a:lnSpc>
            </a:pPr>
            <a:r>
              <a:rPr lang="en-GB" sz="1400" dirty="0"/>
              <a:t>It takes time for the mind and heart to catch up with the physical changes</a:t>
            </a:r>
          </a:p>
          <a:p>
            <a:pPr>
              <a:lnSpc>
                <a:spcPct val="90000"/>
              </a:lnSpc>
            </a:pPr>
            <a:endParaRPr lang="en-US" sz="1400" dirty="0"/>
          </a:p>
        </p:txBody>
      </p:sp>
      <p:pic>
        <p:nvPicPr>
          <p:cNvPr id="7" name="Picture 6">
            <a:extLst>
              <a:ext uri="{FF2B5EF4-FFF2-40B4-BE49-F238E27FC236}">
                <a16:creationId xmlns:a16="http://schemas.microsoft.com/office/drawing/2014/main" id="{1F2A9513-F993-4ADE-A9B7-3E731A44C660}"/>
              </a:ext>
            </a:extLst>
          </p:cNvPr>
          <p:cNvPicPr/>
          <p:nvPr/>
        </p:nvPicPr>
        <p:blipFill>
          <a:blip r:embed="rId3">
            <a:extLst>
              <a:ext uri="{28A0092B-C50C-407E-A947-70E740481C1C}">
                <a14:useLocalDpi xmlns:a14="http://schemas.microsoft.com/office/drawing/2010/main" val="0"/>
              </a:ext>
            </a:extLst>
          </a:blip>
          <a:srcRect l="22353" r="7044" b="-3"/>
          <a:stretch>
            <a:fillRect/>
          </a:stretch>
        </p:blipFill>
        <p:spPr bwMode="auto">
          <a:xfrm>
            <a:off x="6324600" y="1752600"/>
            <a:ext cx="4191000" cy="3962400"/>
          </a:xfrm>
          <a:prstGeom prst="rect">
            <a:avLst/>
          </a:prstGeom>
          <a:noFill/>
          <a:ln w="31750">
            <a:solidFill>
              <a:schemeClr val="bg2">
                <a:alpha val="75000"/>
              </a:schemeClr>
            </a:solidFill>
          </a:ln>
        </p:spPr>
      </p:pic>
    </p:spTree>
    <p:extLst>
      <p:ext uri="{BB962C8B-B14F-4D97-AF65-F5344CB8AC3E}">
        <p14:creationId xmlns:p14="http://schemas.microsoft.com/office/powerpoint/2010/main" val="530412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5BE674-A7BE-4D43-8C98-BFAB7676413E}"/>
              </a:ext>
            </a:extLst>
          </p:cNvPr>
          <p:cNvSpPr>
            <a:spLocks noGrp="1"/>
          </p:cNvSpPr>
          <p:nvPr>
            <p:ph type="title"/>
          </p:nvPr>
        </p:nvSpPr>
        <p:spPr>
          <a:xfrm>
            <a:off x="1981200" y="152400"/>
            <a:ext cx="7772400" cy="1143000"/>
          </a:xfrm>
        </p:spPr>
        <p:txBody>
          <a:bodyPr wrap="square" anchor="ctr">
            <a:normAutofit/>
          </a:bodyPr>
          <a:lstStyle/>
          <a:p>
            <a:pPr algn="ctr">
              <a:lnSpc>
                <a:spcPct val="90000"/>
              </a:lnSpc>
            </a:pPr>
            <a:r>
              <a:rPr lang="en-US" sz="3700" b="0" dirty="0"/>
              <a:t>‘My body, myself’</a:t>
            </a:r>
            <a:r>
              <a:rPr lang="en-US" sz="3700" dirty="0"/>
              <a:t/>
            </a:r>
            <a:br>
              <a:rPr lang="en-US" sz="3700" dirty="0"/>
            </a:br>
            <a:endParaRPr lang="en-US" sz="3700" dirty="0"/>
          </a:p>
        </p:txBody>
      </p:sp>
      <p:sp>
        <p:nvSpPr>
          <p:cNvPr id="13" name="Subtitle 2">
            <a:extLst>
              <a:ext uri="{FF2B5EF4-FFF2-40B4-BE49-F238E27FC236}">
                <a16:creationId xmlns:a16="http://schemas.microsoft.com/office/drawing/2014/main" id="{52DA2F6F-DC73-4E01-B498-ABA2CA9D2754}"/>
              </a:ext>
            </a:extLst>
          </p:cNvPr>
          <p:cNvSpPr>
            <a:spLocks noGrp="1"/>
          </p:cNvSpPr>
          <p:nvPr>
            <p:ph sz="half" idx="1"/>
          </p:nvPr>
        </p:nvSpPr>
        <p:spPr>
          <a:xfrm>
            <a:off x="1981200" y="1752600"/>
            <a:ext cx="4191000" cy="3962400"/>
          </a:xfrm>
        </p:spPr>
        <p:txBody>
          <a:bodyPr wrap="square" anchor="t">
            <a:normAutofit/>
          </a:bodyPr>
          <a:lstStyle/>
          <a:p>
            <a:pPr marL="0" indent="0">
              <a:lnSpc>
                <a:spcPct val="90000"/>
              </a:lnSpc>
              <a:buNone/>
            </a:pPr>
            <a:r>
              <a:rPr lang="en-US" sz="2000" dirty="0">
                <a:effectLst>
                  <a:outerShdw blurRad="38100" dist="38100" dir="2700000" algn="tl">
                    <a:srgbClr val="000000">
                      <a:alpha val="43137"/>
                    </a:srgbClr>
                  </a:outerShdw>
                </a:effectLst>
              </a:rPr>
              <a:t>Dear Body,</a:t>
            </a:r>
            <a:endParaRPr lang="en-US" sz="2000">
              <a:effectLst>
                <a:outerShdw blurRad="38100" dist="38100" dir="2700000" algn="tl">
                  <a:srgbClr val="000000">
                    <a:alpha val="43137"/>
                  </a:srgbClr>
                </a:outerShdw>
              </a:effectLst>
            </a:endParaRPr>
          </a:p>
          <a:p>
            <a:pPr marL="0" indent="0">
              <a:lnSpc>
                <a:spcPct val="90000"/>
              </a:lnSpc>
              <a:buNone/>
            </a:pPr>
            <a:r>
              <a:rPr lang="en-US" sz="2000" dirty="0">
                <a:effectLst>
                  <a:outerShdw blurRad="38100" dist="38100" dir="2700000" algn="tl">
                    <a:srgbClr val="000000">
                      <a:alpha val="43137"/>
                    </a:srgbClr>
                  </a:outerShdw>
                </a:effectLst>
              </a:rPr>
              <a:t>I wasn’t always happy with you. I wanted longer legs, a flatter tummy, firmer arms. But recently we’ve been through a lot you and I. We’ve  faced cancer together. We lost our right breast. Our hair fell out. But we got through it. And now I’ve learned to love and accept you for what you are. Not perfect, but beautifully imperfect. You are my body. And I am proud of you.</a:t>
            </a:r>
            <a:endParaRPr lang="en-US" sz="200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884522"/>
            <a:ext cx="4191000" cy="3698557"/>
          </a:xfrm>
          <a:prstGeom prst="rect">
            <a:avLst/>
          </a:prstGeom>
          <a:noFill/>
          <a:ln w="31750">
            <a:solidFill>
              <a:schemeClr val="bg2">
                <a:alpha val="80000"/>
              </a:schemeClr>
            </a:solidFill>
          </a:ln>
        </p:spPr>
      </p:pic>
    </p:spTree>
    <p:extLst>
      <p:ext uri="{BB962C8B-B14F-4D97-AF65-F5344CB8AC3E}">
        <p14:creationId xmlns:p14="http://schemas.microsoft.com/office/powerpoint/2010/main" val="695112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0BA4-EB5D-4EE4-9A51-0C7380FD9882}"/>
              </a:ext>
            </a:extLst>
          </p:cNvPr>
          <p:cNvSpPr>
            <a:spLocks noGrp="1"/>
          </p:cNvSpPr>
          <p:nvPr>
            <p:ph type="title"/>
          </p:nvPr>
        </p:nvSpPr>
        <p:spPr>
          <a:xfrm>
            <a:off x="1981200" y="152400"/>
            <a:ext cx="7772400" cy="1143000"/>
          </a:xfrm>
        </p:spPr>
        <p:txBody>
          <a:bodyPr wrap="square" anchor="ctr">
            <a:normAutofit/>
          </a:bodyPr>
          <a:lstStyle/>
          <a:p>
            <a:pPr algn="ctr">
              <a:lnSpc>
                <a:spcPct val="90000"/>
              </a:lnSpc>
            </a:pPr>
            <a:r>
              <a:rPr lang="en-GB" sz="3700" b="0" dirty="0"/>
              <a:t>What is Sexuality &amp; Why does it Matter?</a:t>
            </a:r>
          </a:p>
        </p:txBody>
      </p:sp>
      <p:sp>
        <p:nvSpPr>
          <p:cNvPr id="7" name="Content Placeholder 2">
            <a:extLst>
              <a:ext uri="{FF2B5EF4-FFF2-40B4-BE49-F238E27FC236}">
                <a16:creationId xmlns:a16="http://schemas.microsoft.com/office/drawing/2014/main" id="{713DD667-B99B-4CC2-A989-A1B172ACFF72}"/>
              </a:ext>
            </a:extLst>
          </p:cNvPr>
          <p:cNvSpPr>
            <a:spLocks noGrp="1"/>
          </p:cNvSpPr>
          <p:nvPr>
            <p:ph sz="half" idx="1"/>
          </p:nvPr>
        </p:nvSpPr>
        <p:spPr>
          <a:xfrm>
            <a:off x="1981200" y="1752600"/>
            <a:ext cx="4191000" cy="3962400"/>
          </a:xfrm>
        </p:spPr>
        <p:txBody>
          <a:bodyPr wrap="square" anchor="t">
            <a:normAutofit/>
          </a:bodyPr>
          <a:lstStyle/>
          <a:p>
            <a:pPr marL="0" indent="0">
              <a:lnSpc>
                <a:spcPct val="90000"/>
              </a:lnSpc>
              <a:buNone/>
            </a:pPr>
            <a:r>
              <a:rPr lang="en-GB" sz="1300" dirty="0"/>
              <a:t>Sexuality encompasses more than just sex. It is central to quality of life for everyone. </a:t>
            </a:r>
          </a:p>
          <a:p>
            <a:pPr marL="0" indent="0">
              <a:lnSpc>
                <a:spcPct val="90000"/>
              </a:lnSpc>
              <a:buNone/>
            </a:pPr>
            <a:endParaRPr lang="en-GB" sz="1300" dirty="0"/>
          </a:p>
          <a:p>
            <a:pPr marL="0" indent="0">
              <a:lnSpc>
                <a:spcPct val="90000"/>
              </a:lnSpc>
              <a:buNone/>
            </a:pPr>
            <a:r>
              <a:rPr lang="en-GB" sz="1300" dirty="0"/>
              <a:t>In the real world this means:</a:t>
            </a:r>
          </a:p>
          <a:p>
            <a:pPr marL="0" indent="0">
              <a:lnSpc>
                <a:spcPct val="90000"/>
              </a:lnSpc>
              <a:buNone/>
            </a:pPr>
            <a:endParaRPr lang="en-GB" sz="1300" dirty="0"/>
          </a:p>
          <a:p>
            <a:pPr>
              <a:lnSpc>
                <a:spcPct val="90000"/>
              </a:lnSpc>
            </a:pPr>
            <a:r>
              <a:rPr lang="en-GB" sz="1300" dirty="0"/>
              <a:t>How you see yourself</a:t>
            </a:r>
          </a:p>
          <a:p>
            <a:pPr>
              <a:lnSpc>
                <a:spcPct val="90000"/>
              </a:lnSpc>
            </a:pPr>
            <a:r>
              <a:rPr lang="en-GB" sz="1300" dirty="0"/>
              <a:t>How your partner views you</a:t>
            </a:r>
          </a:p>
          <a:p>
            <a:pPr>
              <a:lnSpc>
                <a:spcPct val="90000"/>
              </a:lnSpc>
            </a:pPr>
            <a:r>
              <a:rPr lang="en-GB" sz="1300" dirty="0"/>
              <a:t>How do you date after cancer</a:t>
            </a:r>
          </a:p>
          <a:p>
            <a:pPr>
              <a:lnSpc>
                <a:spcPct val="90000"/>
              </a:lnSpc>
            </a:pPr>
            <a:r>
              <a:rPr lang="en-GB" sz="1300" dirty="0"/>
              <a:t>How do you fulfil your need for relationships and intimacy after cancer</a:t>
            </a:r>
          </a:p>
          <a:p>
            <a:pPr>
              <a:lnSpc>
                <a:spcPct val="90000"/>
              </a:lnSpc>
            </a:pPr>
            <a:r>
              <a:rPr lang="en-GB" sz="1300" dirty="0"/>
              <a:t>Impact on fertility &amp; family planning</a:t>
            </a:r>
          </a:p>
          <a:p>
            <a:pPr>
              <a:lnSpc>
                <a:spcPct val="90000"/>
              </a:lnSpc>
            </a:pPr>
            <a:endParaRPr lang="en-GB" sz="1300" dirty="0"/>
          </a:p>
          <a:p>
            <a:pPr marL="0" indent="0">
              <a:lnSpc>
                <a:spcPct val="90000"/>
              </a:lnSpc>
              <a:buNone/>
            </a:pPr>
            <a:r>
              <a:rPr lang="en-GB" sz="1300" dirty="0"/>
              <a:t>Sexual wellbeing impacts:</a:t>
            </a:r>
          </a:p>
          <a:p>
            <a:pPr>
              <a:lnSpc>
                <a:spcPct val="90000"/>
              </a:lnSpc>
            </a:pPr>
            <a:r>
              <a:rPr lang="en-GB" sz="1300" dirty="0"/>
              <a:t>Body Image</a:t>
            </a:r>
          </a:p>
          <a:p>
            <a:pPr>
              <a:lnSpc>
                <a:spcPct val="90000"/>
              </a:lnSpc>
            </a:pPr>
            <a:r>
              <a:rPr lang="en-GB" sz="1300" dirty="0"/>
              <a:t>Self –esteem </a:t>
            </a:r>
          </a:p>
          <a:p>
            <a:pPr>
              <a:lnSpc>
                <a:spcPct val="90000"/>
              </a:lnSpc>
            </a:pPr>
            <a:r>
              <a:rPr lang="en-GB" sz="1300" dirty="0"/>
              <a:t>Relationships</a:t>
            </a:r>
          </a:p>
          <a:p>
            <a:pPr marL="0" indent="0">
              <a:lnSpc>
                <a:spcPct val="90000"/>
              </a:lnSpc>
              <a:buNone/>
            </a:pPr>
            <a:endParaRPr lang="en-GB" sz="1300" dirty="0"/>
          </a:p>
          <a:p>
            <a:pPr marL="0" indent="0">
              <a:lnSpc>
                <a:spcPct val="90000"/>
              </a:lnSpc>
              <a:buNone/>
            </a:pPr>
            <a:endParaRPr lang="en-GB" sz="1300" dirty="0"/>
          </a:p>
          <a:p>
            <a:pPr marL="0" indent="0">
              <a:lnSpc>
                <a:spcPct val="90000"/>
              </a:lnSpc>
              <a:buNone/>
            </a:pPr>
            <a:endParaRPr lang="en-GB" sz="1300" dirty="0"/>
          </a:p>
          <a:p>
            <a:pPr marL="0" indent="0">
              <a:lnSpc>
                <a:spcPct val="90000"/>
              </a:lnSpc>
              <a:buNone/>
            </a:pPr>
            <a:endParaRPr lang="en-GB" sz="1300" dirty="0"/>
          </a:p>
          <a:p>
            <a:pPr marL="0" indent="0">
              <a:lnSpc>
                <a:spcPct val="90000"/>
              </a:lnSpc>
              <a:buNone/>
            </a:pPr>
            <a:endParaRPr lang="en-GB" sz="1300" dirty="0"/>
          </a:p>
        </p:txBody>
      </p:sp>
      <p:pic>
        <p:nvPicPr>
          <p:cNvPr id="10" name="Content Placeholder 9" descr="Couple riding a bike together">
            <a:extLst>
              <a:ext uri="{FF2B5EF4-FFF2-40B4-BE49-F238E27FC236}">
                <a16:creationId xmlns:a16="http://schemas.microsoft.com/office/drawing/2014/main" id="{C098F07C-4278-4617-9937-6DBB8B66A69B}"/>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9326" r="6634" b="-3"/>
          <a:stretch>
            <a:fillRect/>
          </a:stretch>
        </p:blipFill>
        <p:spPr>
          <a:xfrm>
            <a:off x="6324600" y="1752600"/>
            <a:ext cx="4191000" cy="3962400"/>
          </a:xfrm>
          <a:noFill/>
          <a:ln w="31750">
            <a:solidFill>
              <a:schemeClr val="bg2">
                <a:alpha val="80000"/>
              </a:schemeClr>
            </a:solidFill>
          </a:ln>
        </p:spPr>
      </p:pic>
    </p:spTree>
    <p:extLst>
      <p:ext uri="{BB962C8B-B14F-4D97-AF65-F5344CB8AC3E}">
        <p14:creationId xmlns:p14="http://schemas.microsoft.com/office/powerpoint/2010/main" val="858952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F3C011-1B7B-41AA-A782-6E891B6899B4}"/>
              </a:ext>
            </a:extLst>
          </p:cNvPr>
          <p:cNvSpPr>
            <a:spLocks noGrp="1"/>
          </p:cNvSpPr>
          <p:nvPr>
            <p:ph type="title"/>
          </p:nvPr>
        </p:nvSpPr>
        <p:spPr>
          <a:xfrm>
            <a:off x="1981200" y="144651"/>
            <a:ext cx="7772400" cy="1143000"/>
          </a:xfrm>
        </p:spPr>
        <p:txBody>
          <a:bodyPr wrap="square" anchor="ctr">
            <a:normAutofit/>
          </a:bodyPr>
          <a:lstStyle/>
          <a:p>
            <a:pPr algn="ctr"/>
            <a:r>
              <a:rPr lang="en-GB" sz="3600" b="0" dirty="0">
                <a:solidFill>
                  <a:srgbClr val="7030A0"/>
                </a:solidFill>
                <a:latin typeface="Arial" panose="020B0604020202020204" pitchFamily="34" charset="0"/>
                <a:cs typeface="Arial" panose="020B0604020202020204" pitchFamily="34" charset="0"/>
              </a:rPr>
              <a:t>Cancer Related Sexual Problems</a:t>
            </a:r>
          </a:p>
        </p:txBody>
      </p:sp>
      <p:pic>
        <p:nvPicPr>
          <p:cNvPr id="7" name="Content Placeholder 6">
            <a:extLst>
              <a:ext uri="{FF2B5EF4-FFF2-40B4-BE49-F238E27FC236}">
                <a16:creationId xmlns:a16="http://schemas.microsoft.com/office/drawing/2014/main" id="{257460A3-4BBB-4C19-B700-5960CD18CA96}"/>
              </a:ext>
            </a:extLst>
          </p:cNvPr>
          <p:cNvPicPr>
            <a:picLocks noGrp="1"/>
          </p:cNvPicPr>
          <p:nvPr>
            <p:ph idx="1"/>
          </p:nvPr>
        </p:nvPicPr>
        <p:blipFill rotWithShape="1">
          <a:blip r:embed="rId3" r:link="rId4">
            <a:extLst>
              <a:ext uri="{28A0092B-C50C-407E-A947-70E740481C1C}">
                <a14:useLocalDpi xmlns:a14="http://schemas.microsoft.com/office/drawing/2010/main" val="0"/>
              </a:ext>
            </a:extLst>
          </a:blip>
          <a:srcRect l="1933" r="-1933" b="-1400"/>
          <a:stretch>
            <a:fillRect/>
          </a:stretch>
        </p:blipFill>
        <p:spPr bwMode="auto">
          <a:xfrm>
            <a:off x="4727848" y="1763580"/>
            <a:ext cx="2592289" cy="3285728"/>
          </a:xfrm>
          <a:prstGeom prst="rect">
            <a:avLst/>
          </a:prstGeom>
          <a:noFill/>
          <a:ln w="31750">
            <a:solidFill>
              <a:schemeClr val="bg2">
                <a:alpha val="80000"/>
              </a:schemeClr>
            </a:solidFill>
          </a:ln>
        </p:spPr>
      </p:pic>
      <p:sp>
        <p:nvSpPr>
          <p:cNvPr id="9" name="TextBox 8">
            <a:extLst>
              <a:ext uri="{FF2B5EF4-FFF2-40B4-BE49-F238E27FC236}">
                <a16:creationId xmlns:a16="http://schemas.microsoft.com/office/drawing/2014/main" id="{6C506B70-5061-4031-B67F-CE3D47F427B1}"/>
              </a:ext>
            </a:extLst>
          </p:cNvPr>
          <p:cNvSpPr txBox="1"/>
          <p:nvPr/>
        </p:nvSpPr>
        <p:spPr>
          <a:xfrm flipH="1">
            <a:off x="6240016" y="1733227"/>
            <a:ext cx="1754480" cy="3046988"/>
          </a:xfrm>
          <a:prstGeom prst="rect">
            <a:avLst/>
          </a:prstGeom>
          <a:noFill/>
        </p:spPr>
        <p:txBody>
          <a:bodyPr wrap="square" rtlCol="0">
            <a:spAutoFit/>
          </a:bodyPr>
          <a:lstStyle/>
          <a:p>
            <a:pPr fontAlgn="base">
              <a:spcBef>
                <a:spcPct val="0"/>
              </a:spcBef>
              <a:spcAft>
                <a:spcPct val="0"/>
              </a:spcAft>
            </a:pPr>
            <a:endParaRPr lang="en-GB" sz="2400" dirty="0">
              <a:solidFill>
                <a:srgbClr val="FFFFFF"/>
              </a:solidFill>
              <a:latin typeface="Times New Roman" charset="0"/>
            </a:endParaRPr>
          </a:p>
          <a:p>
            <a:pPr fontAlgn="base">
              <a:spcBef>
                <a:spcPct val="0"/>
              </a:spcBef>
              <a:spcAft>
                <a:spcPct val="0"/>
              </a:spcAft>
            </a:pPr>
            <a:r>
              <a:rPr lang="en-GB" sz="2400" dirty="0">
                <a:solidFill>
                  <a:srgbClr val="FFFFFF"/>
                </a:solidFill>
                <a:latin typeface="Times New Roman" charset="0"/>
              </a:rPr>
              <a:t> </a:t>
            </a:r>
          </a:p>
          <a:p>
            <a:pPr fontAlgn="base">
              <a:spcBef>
                <a:spcPct val="0"/>
              </a:spcBef>
              <a:spcAft>
                <a:spcPct val="0"/>
              </a:spcAft>
            </a:pPr>
            <a:endParaRPr lang="en-GB" sz="2400" dirty="0">
              <a:solidFill>
                <a:srgbClr val="FFFFFF"/>
              </a:solidFill>
              <a:latin typeface="Times New Roman" charset="0"/>
            </a:endParaRPr>
          </a:p>
          <a:p>
            <a:pPr fontAlgn="base">
              <a:spcBef>
                <a:spcPct val="0"/>
              </a:spcBef>
              <a:spcAft>
                <a:spcPct val="0"/>
              </a:spcAft>
            </a:pPr>
            <a:endParaRPr lang="en-GB" sz="2400" dirty="0">
              <a:solidFill>
                <a:srgbClr val="FFFFFF"/>
              </a:solidFill>
              <a:latin typeface="Times New Roman" charset="0"/>
            </a:endParaRPr>
          </a:p>
          <a:p>
            <a:pPr fontAlgn="base">
              <a:spcBef>
                <a:spcPct val="0"/>
              </a:spcBef>
              <a:spcAft>
                <a:spcPct val="0"/>
              </a:spcAft>
            </a:pPr>
            <a:r>
              <a:rPr lang="en-GB" sz="2400" dirty="0">
                <a:solidFill>
                  <a:srgbClr val="FFFFFF"/>
                </a:solidFill>
                <a:latin typeface="Times New Roman" charset="0"/>
              </a:rPr>
              <a:t>Is it </a:t>
            </a:r>
          </a:p>
          <a:p>
            <a:pPr fontAlgn="base">
              <a:spcBef>
                <a:spcPct val="0"/>
              </a:spcBef>
              <a:spcAft>
                <a:spcPct val="0"/>
              </a:spcAft>
            </a:pPr>
            <a:r>
              <a:rPr lang="en-GB" sz="2400" dirty="0">
                <a:solidFill>
                  <a:srgbClr val="FFFFFF"/>
                </a:solidFill>
                <a:latin typeface="Times New Roman" charset="0"/>
              </a:rPr>
              <a:t>normal</a:t>
            </a:r>
          </a:p>
          <a:p>
            <a:pPr fontAlgn="base">
              <a:spcBef>
                <a:spcPct val="0"/>
              </a:spcBef>
              <a:spcAft>
                <a:spcPct val="0"/>
              </a:spcAft>
            </a:pPr>
            <a:endParaRPr lang="en-GB" sz="2400" dirty="0">
              <a:solidFill>
                <a:srgbClr val="FFFFFF"/>
              </a:solidFill>
              <a:latin typeface="Times New Roman" charset="0"/>
            </a:endParaRPr>
          </a:p>
          <a:p>
            <a:pPr fontAlgn="base">
              <a:spcBef>
                <a:spcPct val="0"/>
              </a:spcBef>
              <a:spcAft>
                <a:spcPct val="0"/>
              </a:spcAft>
            </a:pPr>
            <a:endParaRPr lang="en-GB" sz="2400" dirty="0">
              <a:solidFill>
                <a:srgbClr val="FFFFFF"/>
              </a:solidFill>
              <a:latin typeface="Times New Roman" charset="0"/>
            </a:endParaRPr>
          </a:p>
        </p:txBody>
      </p:sp>
      <p:sp>
        <p:nvSpPr>
          <p:cNvPr id="10" name="Rectangle 9">
            <a:extLst>
              <a:ext uri="{FF2B5EF4-FFF2-40B4-BE49-F238E27FC236}">
                <a16:creationId xmlns:a16="http://schemas.microsoft.com/office/drawing/2014/main" id="{AD400DC7-DB52-48A0-82C8-AD0011925F7E}"/>
              </a:ext>
            </a:extLst>
          </p:cNvPr>
          <p:cNvSpPr/>
          <p:nvPr/>
        </p:nvSpPr>
        <p:spPr bwMode="auto">
          <a:xfrm>
            <a:off x="1745781" y="1287651"/>
            <a:ext cx="2736304" cy="511256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GB" sz="2000" b="1" dirty="0">
                <a:solidFill>
                  <a:srgbClr val="7030A0"/>
                </a:solidFill>
                <a:latin typeface="Arial" panose="020B0604020202020204" pitchFamily="34" charset="0"/>
                <a:cs typeface="Arial" panose="020B0604020202020204" pitchFamily="34" charset="0"/>
              </a:rPr>
              <a:t>Physical changes</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vaginal  dryness &amp;</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discomfort, pain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with intercourse,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urogenital issues</a:t>
            </a:r>
          </a:p>
          <a:p>
            <a:pPr fontAlgn="base">
              <a:spcBef>
                <a:spcPct val="0"/>
              </a:spcBef>
              <a:spcAft>
                <a:spcPct val="0"/>
              </a:spcAft>
            </a:pPr>
            <a:endParaRPr lang="en-GB" sz="2000" b="1" dirty="0">
              <a:solidFill>
                <a:srgbClr val="AAAAFF"/>
              </a:solidFill>
              <a:latin typeface="Arial" panose="020B0604020202020204" pitchFamily="34" charset="0"/>
              <a:cs typeface="Arial" panose="020B0604020202020204" pitchFamily="34" charset="0"/>
            </a:endParaRPr>
          </a:p>
          <a:p>
            <a:pPr fontAlgn="base">
              <a:spcBef>
                <a:spcPct val="0"/>
              </a:spcBef>
              <a:spcAft>
                <a:spcPct val="0"/>
              </a:spcAft>
            </a:pPr>
            <a:endParaRPr lang="en-GB" sz="2000" b="1" dirty="0">
              <a:solidFill>
                <a:srgbClr val="AAAAFF"/>
              </a:solidFill>
              <a:latin typeface="Arial" panose="020B0604020202020204" pitchFamily="34" charset="0"/>
              <a:cs typeface="Arial" panose="020B0604020202020204" pitchFamily="34" charset="0"/>
            </a:endParaRPr>
          </a:p>
          <a:p>
            <a:pPr fontAlgn="base">
              <a:spcBef>
                <a:spcPct val="0"/>
              </a:spcBef>
              <a:spcAft>
                <a:spcPct val="0"/>
              </a:spcAft>
            </a:pPr>
            <a:r>
              <a:rPr lang="en-GB" sz="2000" b="1" dirty="0">
                <a:solidFill>
                  <a:srgbClr val="7030A0"/>
                </a:solidFill>
                <a:latin typeface="Arial" panose="020B0604020202020204" pitchFamily="34" charset="0"/>
                <a:cs typeface="Arial" panose="020B0604020202020204" pitchFamily="34" charset="0"/>
              </a:rPr>
              <a:t>Hormonal changes</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Loss of libido /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desire, hot flushes,</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low mood</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Achy joints, pain,</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Fatigue, less energy</a:t>
            </a:r>
          </a:p>
        </p:txBody>
      </p:sp>
      <p:sp>
        <p:nvSpPr>
          <p:cNvPr id="11" name="Rectangle 10">
            <a:extLst>
              <a:ext uri="{FF2B5EF4-FFF2-40B4-BE49-F238E27FC236}">
                <a16:creationId xmlns:a16="http://schemas.microsoft.com/office/drawing/2014/main" id="{E6D535A3-9EF1-4AEE-89F3-B213CBDB6352}"/>
              </a:ext>
            </a:extLst>
          </p:cNvPr>
          <p:cNvSpPr/>
          <p:nvPr/>
        </p:nvSpPr>
        <p:spPr bwMode="auto">
          <a:xfrm>
            <a:off x="7565899" y="1287651"/>
            <a:ext cx="3024336" cy="4968552"/>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GB" sz="2000" b="1" dirty="0">
                <a:solidFill>
                  <a:srgbClr val="7030A0"/>
                </a:solidFill>
                <a:latin typeface="Arial" panose="020B0604020202020204" pitchFamily="34" charset="0"/>
                <a:cs typeface="Arial" panose="020B0604020202020204" pitchFamily="34" charset="0"/>
              </a:rPr>
              <a:t>Body image issues</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Loss of breast/scarring</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loss of hair, weight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changes. Not feeling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sexy or attractive</a:t>
            </a:r>
          </a:p>
          <a:p>
            <a:pPr fontAlgn="base">
              <a:spcBef>
                <a:spcPct val="0"/>
              </a:spcBef>
              <a:spcAft>
                <a:spcPct val="0"/>
              </a:spcAft>
            </a:pPr>
            <a:endParaRPr lang="en-GB" sz="2000" b="1" dirty="0">
              <a:solidFill>
                <a:srgbClr val="AAAAFF"/>
              </a:solidFill>
              <a:latin typeface="Arial" panose="020B0604020202020204" pitchFamily="34" charset="0"/>
              <a:cs typeface="Arial" panose="020B0604020202020204" pitchFamily="34" charset="0"/>
            </a:endParaRPr>
          </a:p>
          <a:p>
            <a:pPr fontAlgn="base">
              <a:spcBef>
                <a:spcPct val="0"/>
              </a:spcBef>
              <a:spcAft>
                <a:spcPct val="0"/>
              </a:spcAft>
            </a:pPr>
            <a:endParaRPr lang="en-GB" sz="2000" b="1" dirty="0">
              <a:solidFill>
                <a:srgbClr val="AAAAFF"/>
              </a:solidFill>
              <a:latin typeface="Arial" panose="020B0604020202020204" pitchFamily="34" charset="0"/>
              <a:cs typeface="Arial" panose="020B0604020202020204" pitchFamily="34" charset="0"/>
            </a:endParaRPr>
          </a:p>
          <a:p>
            <a:pPr fontAlgn="base">
              <a:spcBef>
                <a:spcPct val="0"/>
              </a:spcBef>
              <a:spcAft>
                <a:spcPct val="0"/>
              </a:spcAft>
            </a:pPr>
            <a:r>
              <a:rPr lang="en-GB" sz="2000" b="1" dirty="0">
                <a:solidFill>
                  <a:srgbClr val="7030A0"/>
                </a:solidFill>
                <a:latin typeface="Arial" panose="020B0604020202020204" pitchFamily="34" charset="0"/>
                <a:cs typeface="Arial" panose="020B0604020202020204" pitchFamily="34" charset="0"/>
              </a:rPr>
              <a:t>Increase in emotions</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increase in anxiety &amp;</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low mood, fear of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intimacy, feeling of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rejection,</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misunderstanding </a:t>
            </a:r>
          </a:p>
          <a:p>
            <a:pPr fontAlgn="base">
              <a:spcBef>
                <a:spcPct val="0"/>
              </a:spcBef>
              <a:spcAft>
                <a:spcPct val="0"/>
              </a:spcAft>
            </a:pPr>
            <a:r>
              <a:rPr lang="en-GB" sz="2000" b="1" dirty="0">
                <a:solidFill>
                  <a:srgbClr val="0000FF"/>
                </a:solidFill>
                <a:latin typeface="Arial" panose="020B0604020202020204" pitchFamily="34" charset="0"/>
                <a:cs typeface="Arial" panose="020B0604020202020204" pitchFamily="34" charset="0"/>
              </a:rPr>
              <a:t>Avoidance behaviours</a:t>
            </a:r>
          </a:p>
          <a:p>
            <a:pPr fontAlgn="base">
              <a:spcBef>
                <a:spcPct val="0"/>
              </a:spcBef>
              <a:spcAft>
                <a:spcPct val="0"/>
              </a:spcAft>
            </a:pPr>
            <a:endParaRPr lang="en-GB" sz="2400" dirty="0">
              <a:solidFill>
                <a:srgbClr val="AAAAFF"/>
              </a:solidFill>
              <a:latin typeface="Times New Roman" charset="0"/>
            </a:endParaRPr>
          </a:p>
        </p:txBody>
      </p:sp>
    </p:spTree>
    <p:extLst>
      <p:ext uri="{BB962C8B-B14F-4D97-AF65-F5344CB8AC3E}">
        <p14:creationId xmlns:p14="http://schemas.microsoft.com/office/powerpoint/2010/main" val="1550043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5A8D0-ADDC-4566-AEEE-7675E54164D9}"/>
              </a:ext>
            </a:extLst>
          </p:cNvPr>
          <p:cNvSpPr>
            <a:spLocks noGrp="1"/>
          </p:cNvSpPr>
          <p:nvPr>
            <p:ph type="title"/>
          </p:nvPr>
        </p:nvSpPr>
        <p:spPr>
          <a:xfrm>
            <a:off x="1981200" y="116632"/>
            <a:ext cx="7772400" cy="1178768"/>
          </a:xfrm>
        </p:spPr>
        <p:txBody>
          <a:bodyPr wrap="square" anchor="ctr">
            <a:normAutofit fontScale="90000"/>
          </a:bodyPr>
          <a:lstStyle/>
          <a:p>
            <a:pPr algn="ctr">
              <a:lnSpc>
                <a:spcPct val="90000"/>
              </a:lnSpc>
            </a:pPr>
            <a:r>
              <a:rPr lang="en-GB" sz="4400" dirty="0">
                <a:latin typeface="Arial" panose="020B0604020202020204" pitchFamily="34" charset="0"/>
                <a:cs typeface="Arial" panose="020B0604020202020204" pitchFamily="34" charset="0"/>
              </a:rPr>
              <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Vaginal Health</a:t>
            </a:r>
            <a:r>
              <a:rPr lang="en-GB" sz="2500" dirty="0"/>
              <a:t/>
            </a:r>
            <a:br>
              <a:rPr lang="en-GB" sz="2500" dirty="0"/>
            </a:br>
            <a:endParaRPr lang="en-GB" sz="2500" dirty="0"/>
          </a:p>
        </p:txBody>
      </p:sp>
      <p:sp>
        <p:nvSpPr>
          <p:cNvPr id="6" name="Text Placeholder 5">
            <a:extLst>
              <a:ext uri="{FF2B5EF4-FFF2-40B4-BE49-F238E27FC236}">
                <a16:creationId xmlns:a16="http://schemas.microsoft.com/office/drawing/2014/main" id="{2D34C09A-825D-4F30-B9E9-7E3E831349BA}"/>
              </a:ext>
            </a:extLst>
          </p:cNvPr>
          <p:cNvSpPr>
            <a:spLocks noGrp="1"/>
          </p:cNvSpPr>
          <p:nvPr>
            <p:ph sz="half" idx="1"/>
          </p:nvPr>
        </p:nvSpPr>
        <p:spPr/>
        <p:txBody>
          <a:bodyPr wrap="square" anchor="t">
            <a:normAutofit/>
          </a:bodyPr>
          <a:lstStyle/>
          <a:p>
            <a:pPr>
              <a:lnSpc>
                <a:spcPct val="90000"/>
              </a:lnSpc>
              <a:buFont typeface="+mj-lt"/>
              <a:buAutoNum type="arabicPeriod"/>
            </a:pPr>
            <a:r>
              <a:rPr lang="en-GB" sz="1400" b="1" dirty="0">
                <a:solidFill>
                  <a:schemeClr val="bg1"/>
                </a:solidFill>
              </a:rPr>
              <a:t>Moisture</a:t>
            </a:r>
            <a:r>
              <a:rPr lang="en-GB" sz="1400" dirty="0"/>
              <a:t> – use a non oestrogen vaginal moisturiser regularly such as REPLENS, YES, HYALOFEMME</a:t>
            </a:r>
          </a:p>
          <a:p>
            <a:pPr>
              <a:lnSpc>
                <a:spcPct val="90000"/>
              </a:lnSpc>
              <a:buFont typeface="+mj-lt"/>
              <a:buAutoNum type="arabicPeriod"/>
            </a:pPr>
            <a:endParaRPr lang="en-GB" sz="1400" dirty="0"/>
          </a:p>
          <a:p>
            <a:pPr>
              <a:lnSpc>
                <a:spcPct val="90000"/>
              </a:lnSpc>
              <a:buFont typeface="+mj-lt"/>
              <a:buAutoNum type="arabicPeriod"/>
            </a:pPr>
            <a:r>
              <a:rPr lang="en-GB" sz="1400" b="1" dirty="0">
                <a:solidFill>
                  <a:schemeClr val="bg1"/>
                </a:solidFill>
              </a:rPr>
              <a:t>Stretch</a:t>
            </a:r>
            <a:r>
              <a:rPr lang="en-GB" sz="1400" dirty="0"/>
              <a:t> – use vaginal dilators to gently and gradually stretch the tightened vaginal tissues</a:t>
            </a:r>
          </a:p>
          <a:p>
            <a:pPr>
              <a:lnSpc>
                <a:spcPct val="90000"/>
              </a:lnSpc>
              <a:buFont typeface="+mj-lt"/>
              <a:buAutoNum type="arabicPeriod"/>
            </a:pPr>
            <a:endParaRPr lang="en-GB" sz="1400" dirty="0"/>
          </a:p>
          <a:p>
            <a:pPr>
              <a:lnSpc>
                <a:spcPct val="90000"/>
              </a:lnSpc>
              <a:buFont typeface="+mj-lt"/>
              <a:buAutoNum type="arabicPeriod"/>
            </a:pPr>
            <a:r>
              <a:rPr lang="en-GB" sz="1400" b="1" dirty="0">
                <a:solidFill>
                  <a:schemeClr val="bg1"/>
                </a:solidFill>
              </a:rPr>
              <a:t>Increase blood flow </a:t>
            </a:r>
            <a:r>
              <a:rPr lang="en-GB" sz="1400" dirty="0"/>
              <a:t>– this is good for vaginal health. Using stimulation and vibrators can stimulate blood flow into the area</a:t>
            </a:r>
          </a:p>
          <a:p>
            <a:pPr>
              <a:lnSpc>
                <a:spcPct val="90000"/>
              </a:lnSpc>
              <a:buFont typeface="+mj-lt"/>
              <a:buAutoNum type="arabicPeriod"/>
            </a:pPr>
            <a:endParaRPr lang="en-GB" sz="1400" dirty="0"/>
          </a:p>
          <a:p>
            <a:pPr>
              <a:lnSpc>
                <a:spcPct val="90000"/>
              </a:lnSpc>
              <a:buFont typeface="+mj-lt"/>
              <a:buAutoNum type="arabicPeriod"/>
            </a:pPr>
            <a:r>
              <a:rPr lang="en-GB" sz="1400" b="1" dirty="0">
                <a:solidFill>
                  <a:schemeClr val="bg1"/>
                </a:solidFill>
              </a:rPr>
              <a:t>Lubrication</a:t>
            </a:r>
            <a:r>
              <a:rPr lang="en-GB" sz="1400" dirty="0"/>
              <a:t> – to enhance comfort during any sexual activity, such as K-Y Sensitive &amp; SYLK</a:t>
            </a:r>
          </a:p>
          <a:p>
            <a:pPr>
              <a:lnSpc>
                <a:spcPct val="90000"/>
              </a:lnSpc>
              <a:buFont typeface="+mj-lt"/>
              <a:buAutoNum type="arabicPeriod"/>
            </a:pPr>
            <a:endParaRPr lang="en-GB" sz="1400" dirty="0"/>
          </a:p>
          <a:p>
            <a:pPr>
              <a:lnSpc>
                <a:spcPct val="90000"/>
              </a:lnSpc>
              <a:buFont typeface="+mj-lt"/>
              <a:buAutoNum type="arabicPeriod"/>
            </a:pPr>
            <a:r>
              <a:rPr lang="en-GB" sz="1400" b="1" dirty="0">
                <a:solidFill>
                  <a:schemeClr val="bg1"/>
                </a:solidFill>
              </a:rPr>
              <a:t>Pelvic floor exercises </a:t>
            </a:r>
            <a:r>
              <a:rPr lang="en-GB" sz="1400" dirty="0"/>
              <a:t>– to strengthen these muscles &amp; increase blood flow</a:t>
            </a:r>
          </a:p>
          <a:p>
            <a:pPr>
              <a:lnSpc>
                <a:spcPct val="90000"/>
              </a:lnSpc>
              <a:buFont typeface="+mj-lt"/>
              <a:buAutoNum type="arabicPeriod"/>
            </a:pPr>
            <a:endParaRPr lang="en-GB" sz="1300" dirty="0"/>
          </a:p>
          <a:p>
            <a:pPr marL="0" indent="0">
              <a:lnSpc>
                <a:spcPct val="90000"/>
              </a:lnSpc>
              <a:buNone/>
            </a:pPr>
            <a:endParaRPr lang="en-GB" sz="13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2028570"/>
            <a:ext cx="4191000" cy="3410461"/>
          </a:xfrm>
          <a:noFill/>
        </p:spPr>
      </p:pic>
    </p:spTree>
    <p:extLst>
      <p:ext uri="{BB962C8B-B14F-4D97-AF65-F5344CB8AC3E}">
        <p14:creationId xmlns:p14="http://schemas.microsoft.com/office/powerpoint/2010/main" val="165854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Post Surgery Problems (even if everything has gone well!)</a:t>
            </a:r>
            <a:endParaRPr lang="en-GB" sz="3600" dirty="0"/>
          </a:p>
        </p:txBody>
      </p:sp>
      <p:sp>
        <p:nvSpPr>
          <p:cNvPr id="3" name="Content Placeholder 2"/>
          <p:cNvSpPr>
            <a:spLocks noGrp="1"/>
          </p:cNvSpPr>
          <p:nvPr>
            <p:ph sz="half" idx="1"/>
          </p:nvPr>
        </p:nvSpPr>
        <p:spPr/>
        <p:txBody>
          <a:bodyPr/>
          <a:lstStyle/>
          <a:p>
            <a:pPr marL="0" indent="0">
              <a:spcAft>
                <a:spcPts val="0"/>
              </a:spcAft>
              <a:buNone/>
            </a:pPr>
            <a:r>
              <a:rPr lang="en-GB" b="1" dirty="0"/>
              <a:t>Changes in look &amp; feel</a:t>
            </a:r>
          </a:p>
          <a:p>
            <a:pPr>
              <a:spcAft>
                <a:spcPts val="0"/>
              </a:spcAft>
            </a:pPr>
            <a:r>
              <a:rPr lang="en-GB" sz="2000" dirty="0"/>
              <a:t>Sit differently in clothing</a:t>
            </a:r>
          </a:p>
          <a:p>
            <a:pPr>
              <a:spcAft>
                <a:spcPts val="0"/>
              </a:spcAft>
            </a:pPr>
            <a:r>
              <a:rPr lang="en-GB" sz="2000" dirty="0"/>
              <a:t>Move differently from remaining breast</a:t>
            </a:r>
          </a:p>
          <a:p>
            <a:pPr>
              <a:spcAft>
                <a:spcPts val="0"/>
              </a:spcAft>
            </a:pPr>
            <a:r>
              <a:rPr lang="en-GB" sz="2000" dirty="0"/>
              <a:t>Nipple moving differently</a:t>
            </a:r>
          </a:p>
          <a:p>
            <a:pPr>
              <a:spcAft>
                <a:spcPts val="0"/>
              </a:spcAft>
            </a:pPr>
            <a:r>
              <a:rPr lang="en-GB" sz="2000" dirty="0"/>
              <a:t>Further surgery can bring some improvement</a:t>
            </a:r>
            <a:r>
              <a:rPr lang="en-GB" sz="1200" dirty="0"/>
              <a:t>  </a:t>
            </a:r>
            <a:r>
              <a:rPr lang="en-GB" sz="2000" dirty="0"/>
              <a:t>but with additional problems of more surgery</a:t>
            </a:r>
          </a:p>
          <a:p>
            <a:pPr marL="0" indent="0">
              <a:buNone/>
            </a:pPr>
            <a:endParaRPr lang="en-GB" dirty="0"/>
          </a:p>
        </p:txBody>
      </p:sp>
      <p:sp>
        <p:nvSpPr>
          <p:cNvPr id="4" name="Content Placeholder 3"/>
          <p:cNvSpPr>
            <a:spLocks noGrp="1"/>
          </p:cNvSpPr>
          <p:nvPr>
            <p:ph sz="half" idx="2"/>
          </p:nvPr>
        </p:nvSpPr>
        <p:spPr/>
        <p:txBody>
          <a:bodyPr/>
          <a:lstStyle/>
          <a:p>
            <a:pPr marL="0" indent="0">
              <a:buNone/>
            </a:pPr>
            <a:r>
              <a:rPr lang="en-GB" b="1" dirty="0">
                <a:solidFill>
                  <a:srgbClr val="000000"/>
                </a:solidFill>
              </a:rPr>
              <a:t>Changes in sensation </a:t>
            </a:r>
          </a:p>
          <a:p>
            <a:r>
              <a:rPr lang="en-GB" sz="2000" dirty="0">
                <a:solidFill>
                  <a:srgbClr val="000000"/>
                </a:solidFill>
              </a:rPr>
              <a:t>Total numbness </a:t>
            </a:r>
          </a:p>
          <a:p>
            <a:pPr lvl="0"/>
            <a:r>
              <a:rPr lang="en-GB" sz="2000" dirty="0">
                <a:solidFill>
                  <a:srgbClr val="000000"/>
                </a:solidFill>
              </a:rPr>
              <a:t>‘Pins and ‘needles’ ‘creeping’ ‘tightness’</a:t>
            </a:r>
          </a:p>
          <a:p>
            <a:pPr lvl="0"/>
            <a:r>
              <a:rPr lang="en-GB" sz="2000" dirty="0">
                <a:solidFill>
                  <a:srgbClr val="000000"/>
                </a:solidFill>
              </a:rPr>
              <a:t>Re-educating nerves</a:t>
            </a:r>
          </a:p>
          <a:p>
            <a:pPr lvl="0"/>
            <a:r>
              <a:rPr lang="en-GB" sz="2000" dirty="0">
                <a:solidFill>
                  <a:srgbClr val="000000"/>
                </a:solidFill>
              </a:rPr>
              <a:t>Very rarely requires surgical intervention</a:t>
            </a:r>
          </a:p>
          <a:p>
            <a:endParaRPr lang="en-GB" dirty="0"/>
          </a:p>
        </p:txBody>
      </p:sp>
    </p:spTree>
    <p:extLst>
      <p:ext uri="{BB962C8B-B14F-4D97-AF65-F5344CB8AC3E}">
        <p14:creationId xmlns:p14="http://schemas.microsoft.com/office/powerpoint/2010/main" val="1234327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BAB55-9073-4FEB-B94F-05B20467347D}"/>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10200" y="404664"/>
            <a:ext cx="1893168" cy="4392488"/>
          </a:xfrm>
          <a:prstGeom prst="rect">
            <a:avLst/>
          </a:prstGeom>
          <a:noFill/>
          <a:ln>
            <a:noFill/>
          </a:ln>
        </p:spPr>
      </p:pic>
      <p:pic>
        <p:nvPicPr>
          <p:cNvPr id="5" name="Picture 4">
            <a:extLst>
              <a:ext uri="{FF2B5EF4-FFF2-40B4-BE49-F238E27FC236}">
                <a16:creationId xmlns:a16="http://schemas.microsoft.com/office/drawing/2014/main" id="{34226645-ACC5-4B05-8C34-FED98D7E39F4}"/>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351585" y="620688"/>
            <a:ext cx="2619375" cy="2448272"/>
          </a:xfrm>
          <a:prstGeom prst="rect">
            <a:avLst/>
          </a:prstGeom>
          <a:noFill/>
          <a:ln>
            <a:noFill/>
          </a:ln>
        </p:spPr>
      </p:pic>
      <p:pic>
        <p:nvPicPr>
          <p:cNvPr id="6" name="Picture 5">
            <a:extLst>
              <a:ext uri="{FF2B5EF4-FFF2-40B4-BE49-F238E27FC236}">
                <a16:creationId xmlns:a16="http://schemas.microsoft.com/office/drawing/2014/main" id="{7954FADB-00E6-4E12-BEE3-FCB963AD9577}"/>
              </a:ext>
            </a:extLst>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225080" y="3296816"/>
            <a:ext cx="2016224" cy="2592288"/>
          </a:xfrm>
          <a:prstGeom prst="rect">
            <a:avLst/>
          </a:prstGeom>
          <a:noFill/>
          <a:ln>
            <a:noFill/>
          </a:ln>
        </p:spPr>
      </p:pic>
      <p:pic>
        <p:nvPicPr>
          <p:cNvPr id="7" name="Picture 6">
            <a:extLst>
              <a:ext uri="{FF2B5EF4-FFF2-40B4-BE49-F238E27FC236}">
                <a16:creationId xmlns:a16="http://schemas.microsoft.com/office/drawing/2014/main" id="{8FB1DA6B-5158-47CB-B5AF-A67CFE13853A}"/>
              </a:ext>
            </a:extLst>
          </p:cNvPr>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742610" y="619125"/>
            <a:ext cx="2601863" cy="2286000"/>
          </a:xfrm>
          <a:prstGeom prst="rect">
            <a:avLst/>
          </a:prstGeom>
          <a:noFill/>
          <a:ln>
            <a:noFill/>
          </a:ln>
        </p:spPr>
      </p:pic>
      <p:pic>
        <p:nvPicPr>
          <p:cNvPr id="10" name="Picture 9">
            <a:extLst>
              <a:ext uri="{FF2B5EF4-FFF2-40B4-BE49-F238E27FC236}">
                <a16:creationId xmlns:a16="http://schemas.microsoft.com/office/drawing/2014/main" id="{49F48898-2CF3-472A-B24D-15AD5286C92E}"/>
              </a:ext>
            </a:extLst>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7878291" y="2905125"/>
            <a:ext cx="2905422" cy="3048000"/>
          </a:xfrm>
          <a:prstGeom prst="rect">
            <a:avLst/>
          </a:prstGeom>
          <a:noFill/>
          <a:ln>
            <a:noFill/>
          </a:ln>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39816" y="4585393"/>
            <a:ext cx="2520280" cy="2228850"/>
          </a:xfrm>
          <a:prstGeom prst="rect">
            <a:avLst/>
          </a:prstGeom>
        </p:spPr>
      </p:pic>
    </p:spTree>
    <p:extLst>
      <p:ext uri="{BB962C8B-B14F-4D97-AF65-F5344CB8AC3E}">
        <p14:creationId xmlns:p14="http://schemas.microsoft.com/office/powerpoint/2010/main" val="681321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0C5D-D5E6-4A02-92C2-8899730BC558}"/>
              </a:ext>
            </a:extLst>
          </p:cNvPr>
          <p:cNvSpPr>
            <a:spLocks noGrp="1"/>
          </p:cNvSpPr>
          <p:nvPr>
            <p:ph type="title"/>
          </p:nvPr>
        </p:nvSpPr>
        <p:spPr>
          <a:xfrm>
            <a:off x="1981200" y="51733"/>
            <a:ext cx="7772400" cy="1143000"/>
          </a:xfrm>
        </p:spPr>
        <p:txBody>
          <a:bodyPr wrap="square" anchor="ctr">
            <a:normAutofit/>
          </a:bodyPr>
          <a:lstStyle/>
          <a:p>
            <a:pPr algn="ctr"/>
            <a:r>
              <a:rPr lang="en-GB" sz="4400" dirty="0">
                <a:latin typeface="Arial" panose="020B0604020202020204" pitchFamily="34" charset="0"/>
                <a:cs typeface="Arial" panose="020B0604020202020204" pitchFamily="34" charset="0"/>
              </a:rPr>
              <a:t>Management and Solutions</a:t>
            </a:r>
          </a:p>
        </p:txBody>
      </p:sp>
      <p:graphicFrame>
        <p:nvGraphicFramePr>
          <p:cNvPr id="5" name="Content Placeholder 2">
            <a:extLst>
              <a:ext uri="{FF2B5EF4-FFF2-40B4-BE49-F238E27FC236}">
                <a16:creationId xmlns:a16="http://schemas.microsoft.com/office/drawing/2014/main" id="{5E39183C-2743-4710-B235-72053F7C5AA7}"/>
              </a:ext>
            </a:extLst>
          </p:cNvPr>
          <p:cNvGraphicFramePr>
            <a:graphicFrameLocks noGrp="1"/>
          </p:cNvGraphicFramePr>
          <p:nvPr>
            <p:ph idx="1"/>
            <p:extLst/>
          </p:nvPr>
        </p:nvGraphicFramePr>
        <p:xfrm>
          <a:off x="1980310" y="1194734"/>
          <a:ext cx="8364162" cy="4710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624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07409-1EF2-45EB-9194-076EAB8E2F37}"/>
              </a:ext>
            </a:extLst>
          </p:cNvPr>
          <p:cNvPicPr/>
          <p:nvPr/>
        </p:nvPicPr>
        <p:blipFill rotWithShape="1">
          <a:blip r:embed="rId3">
            <a:extLst>
              <a:ext uri="{28A0092B-C50C-407E-A947-70E740481C1C}">
                <a14:useLocalDpi xmlns:a14="http://schemas.microsoft.com/office/drawing/2010/main" val="0"/>
              </a:ext>
            </a:extLst>
          </a:blip>
          <a:srcRect l="3903" t="4549" r="6208" b="3035"/>
          <a:stretch/>
        </p:blipFill>
        <p:spPr bwMode="auto">
          <a:xfrm>
            <a:off x="7877045" y="3645024"/>
            <a:ext cx="2659733" cy="2992760"/>
          </a:xfrm>
          <a:prstGeom prst="rect">
            <a:avLst/>
          </a:prstGeom>
          <a:noFill/>
          <a:ln w="28575">
            <a:solidFill>
              <a:schemeClr val="bg2"/>
            </a:solidFill>
          </a:ln>
        </p:spPr>
      </p:pic>
      <p:pic>
        <p:nvPicPr>
          <p:cNvPr id="6" name="Picture 5">
            <a:extLst>
              <a:ext uri="{FF2B5EF4-FFF2-40B4-BE49-F238E27FC236}">
                <a16:creationId xmlns:a16="http://schemas.microsoft.com/office/drawing/2014/main" id="{270D1796-730F-4EA4-92F2-12796285DD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78965" y="4678056"/>
            <a:ext cx="2580929" cy="1647825"/>
          </a:xfrm>
          <a:prstGeom prst="rect">
            <a:avLst/>
          </a:prstGeom>
          <a:noFill/>
          <a:ln w="28575">
            <a:solidFill>
              <a:schemeClr val="bg2"/>
            </a:solidFill>
          </a:ln>
        </p:spPr>
      </p:pic>
      <p:pic>
        <p:nvPicPr>
          <p:cNvPr id="7" name="Picture 6">
            <a:extLst>
              <a:ext uri="{FF2B5EF4-FFF2-40B4-BE49-F238E27FC236}">
                <a16:creationId xmlns:a16="http://schemas.microsoft.com/office/drawing/2014/main" id="{3E8C6AB6-0B58-4382-9E0D-A6871D5A927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867466" y="1357110"/>
            <a:ext cx="2339752" cy="2412634"/>
          </a:xfrm>
          <a:prstGeom prst="rect">
            <a:avLst/>
          </a:prstGeom>
          <a:noFill/>
          <a:ln w="28575">
            <a:solidFill>
              <a:schemeClr val="bg2"/>
            </a:solidFill>
          </a:ln>
        </p:spPr>
      </p:pic>
      <p:pic>
        <p:nvPicPr>
          <p:cNvPr id="10" name="Picture 9" descr="Logo&#10;&#10;Description automatically generated with medium confidence">
            <a:extLst>
              <a:ext uri="{FF2B5EF4-FFF2-40B4-BE49-F238E27FC236}">
                <a16:creationId xmlns:a16="http://schemas.microsoft.com/office/drawing/2014/main" id="{8AA5B776-07B6-46CE-8FDD-704CD89BD1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9894" y="1714128"/>
            <a:ext cx="3208107" cy="1800200"/>
          </a:xfrm>
          <a:prstGeom prst="rect">
            <a:avLst/>
          </a:prstGeom>
        </p:spPr>
      </p:pic>
      <p:pic>
        <p:nvPicPr>
          <p:cNvPr id="11" name="Picture 10">
            <a:extLst>
              <a:ext uri="{FF2B5EF4-FFF2-40B4-BE49-F238E27FC236}">
                <a16:creationId xmlns:a16="http://schemas.microsoft.com/office/drawing/2014/main" id="{4023DFB4-533C-425A-8CEA-120AABFD4BD0}"/>
              </a:ext>
            </a:extLst>
          </p:cNvPr>
          <p:cNvPicPr/>
          <p:nvPr/>
        </p:nvPicPr>
        <p:blipFill rotWithShape="1">
          <a:blip r:embed="rId7">
            <a:extLst>
              <a:ext uri="{28A0092B-C50C-407E-A947-70E740481C1C}">
                <a14:useLocalDpi xmlns:a14="http://schemas.microsoft.com/office/drawing/2010/main" val="0"/>
              </a:ext>
            </a:extLst>
          </a:blip>
          <a:srcRect l="90769" t="-67829" r="-26063" b="67829"/>
          <a:stretch/>
        </p:blipFill>
        <p:spPr bwMode="auto">
          <a:xfrm>
            <a:off x="2411144" y="3192414"/>
            <a:ext cx="2017067" cy="3000375"/>
          </a:xfrm>
          <a:prstGeom prst="rect">
            <a:avLst/>
          </a:prstGeom>
          <a:noFill/>
          <a:ln>
            <a:noFill/>
          </a:ln>
        </p:spPr>
      </p:pic>
      <p:pic>
        <p:nvPicPr>
          <p:cNvPr id="13" name="Picture 12">
            <a:extLst>
              <a:ext uri="{FF2B5EF4-FFF2-40B4-BE49-F238E27FC236}">
                <a16:creationId xmlns:a16="http://schemas.microsoft.com/office/drawing/2014/main" id="{35CB2DDA-668A-4C6B-9DDD-4D610331921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647908" y="3933056"/>
            <a:ext cx="2809265" cy="2772544"/>
          </a:xfrm>
          <a:prstGeom prst="rect">
            <a:avLst/>
          </a:prstGeom>
          <a:noFill/>
          <a:ln w="28575">
            <a:solidFill>
              <a:schemeClr val="bg2"/>
            </a:solid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6157" y="1791026"/>
            <a:ext cx="2659733" cy="2170172"/>
          </a:xfrm>
          <a:prstGeom prst="rect">
            <a:avLst/>
          </a:prstGeom>
          <a:ln w="28575">
            <a:solidFill>
              <a:schemeClr val="bg2"/>
            </a:solidFill>
          </a:ln>
        </p:spPr>
      </p:pic>
      <p:sp>
        <p:nvSpPr>
          <p:cNvPr id="9" name="Title 8">
            <a:extLst>
              <a:ext uri="{FF2B5EF4-FFF2-40B4-BE49-F238E27FC236}">
                <a16:creationId xmlns:a16="http://schemas.microsoft.com/office/drawing/2014/main" id="{1DB71EE0-5788-15E9-3770-D88E4F3400F5}"/>
              </a:ext>
            </a:extLst>
          </p:cNvPr>
          <p:cNvSpPr>
            <a:spLocks noGrp="1"/>
          </p:cNvSpPr>
          <p:nvPr>
            <p:ph type="title"/>
          </p:nvPr>
        </p:nvSpPr>
        <p:spPr/>
        <p:txBody>
          <a:bodyPr/>
          <a:lstStyle/>
          <a:p>
            <a:r>
              <a:rPr lang="en-GB" dirty="0"/>
              <a:t>Signposting </a:t>
            </a:r>
          </a:p>
        </p:txBody>
      </p:sp>
      <p:pic>
        <p:nvPicPr>
          <p:cNvPr id="12" name="Picture 2" descr="Old phone Stock Photo by ©Klektadarya 12580360">
            <a:extLst>
              <a:ext uri="{FF2B5EF4-FFF2-40B4-BE49-F238E27FC236}">
                <a16:creationId xmlns:a16="http://schemas.microsoft.com/office/drawing/2014/main" id="{D31AD19D-C929-27F8-81DC-FCFC01E23E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8049" y="218974"/>
            <a:ext cx="1886720" cy="12928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7854A0F-622B-A56F-1E71-EABCFD7ECCE3}"/>
              </a:ext>
            </a:extLst>
          </p:cNvPr>
          <p:cNvSpPr txBox="1"/>
          <p:nvPr/>
        </p:nvSpPr>
        <p:spPr>
          <a:xfrm>
            <a:off x="7824193" y="407514"/>
            <a:ext cx="2258197"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7030A0"/>
                </a:solidFill>
                <a:effectLst/>
                <a:uLnTx/>
                <a:uFillTx/>
                <a:latin typeface="Arial"/>
                <a:ea typeface="+mn-ea"/>
                <a:cs typeface="+mn-cs"/>
              </a:rPr>
              <a:t>Breast Care Nurse</a:t>
            </a:r>
            <a:endParaRPr kumimoji="0" lang="en-GB" sz="2400" b="0" i="0" u="none" strike="noStrike" kern="1200" cap="none" spc="0" normalizeH="0" baseline="0" noProof="0" dirty="0">
              <a:ln>
                <a:noFill/>
              </a:ln>
              <a:solidFill>
                <a:srgbClr val="7030A0"/>
              </a:solidFill>
              <a:effectLst/>
              <a:uLnTx/>
              <a:uFillTx/>
              <a:latin typeface="Times New Roman" charset="0"/>
              <a:ea typeface="+mn-ea"/>
              <a:cs typeface="+mn-cs"/>
            </a:endParaRPr>
          </a:p>
        </p:txBody>
      </p:sp>
    </p:spTree>
    <p:extLst>
      <p:ext uri="{BB962C8B-B14F-4D97-AF65-F5344CB8AC3E}">
        <p14:creationId xmlns:p14="http://schemas.microsoft.com/office/powerpoint/2010/main" val="40721607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AA11-35D8-01C9-6632-E57605011BC2}"/>
              </a:ext>
            </a:extLst>
          </p:cNvPr>
          <p:cNvSpPr>
            <a:spLocks noGrp="1"/>
          </p:cNvSpPr>
          <p:nvPr>
            <p:ph type="title"/>
          </p:nvPr>
        </p:nvSpPr>
        <p:spPr>
          <a:xfrm>
            <a:off x="1981200" y="152400"/>
            <a:ext cx="7772400" cy="1143000"/>
          </a:xfrm>
        </p:spPr>
        <p:txBody>
          <a:bodyPr wrap="square" anchor="ctr">
            <a:normAutofit/>
          </a:bodyPr>
          <a:lstStyle/>
          <a:p>
            <a:pPr algn="ctr">
              <a:lnSpc>
                <a:spcPct val="90000"/>
              </a:lnSpc>
            </a:pPr>
            <a:r>
              <a:rPr lang="en-GB" sz="3700"/>
              <a:t>Treating the Person, Not Just the Cancer</a:t>
            </a:r>
          </a:p>
        </p:txBody>
      </p:sp>
      <p:graphicFrame>
        <p:nvGraphicFramePr>
          <p:cNvPr id="5" name="Content Placeholder 2">
            <a:extLst>
              <a:ext uri="{FF2B5EF4-FFF2-40B4-BE49-F238E27FC236}">
                <a16:creationId xmlns:a16="http://schemas.microsoft.com/office/drawing/2014/main" id="{C2B2E02E-B2FB-D897-928E-CCDEF89D9821}"/>
              </a:ext>
            </a:extLst>
          </p:cNvPr>
          <p:cNvGraphicFramePr>
            <a:graphicFrameLocks noGrp="1"/>
          </p:cNvGraphicFramePr>
          <p:nvPr>
            <p:ph idx="1"/>
            <p:extLst/>
          </p:nvPr>
        </p:nvGraphicFramePr>
        <p:xfrm>
          <a:off x="1981200" y="1752600"/>
          <a:ext cx="8534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0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Post Surgery Pain</a:t>
            </a:r>
          </a:p>
        </p:txBody>
      </p:sp>
      <p:sp>
        <p:nvSpPr>
          <p:cNvPr id="3" name="Content Placeholder 2"/>
          <p:cNvSpPr>
            <a:spLocks noGrp="1"/>
          </p:cNvSpPr>
          <p:nvPr>
            <p:ph sz="half" idx="1"/>
          </p:nvPr>
        </p:nvSpPr>
        <p:spPr>
          <a:xfrm>
            <a:off x="1981200" y="1295400"/>
            <a:ext cx="5842992" cy="4221832"/>
          </a:xfrm>
        </p:spPr>
        <p:txBody>
          <a:bodyPr/>
          <a:lstStyle/>
          <a:p>
            <a:r>
              <a:rPr lang="en-GB" sz="2000" dirty="0">
                <a:cs typeface="Arial"/>
              </a:rPr>
              <a:t>Some people continue to have pain and discomfort in their breast, chest, upper back, arm or armpit.</a:t>
            </a:r>
          </a:p>
          <a:p>
            <a:r>
              <a:rPr lang="en-GB" sz="2000" dirty="0">
                <a:cs typeface="Arial"/>
              </a:rPr>
              <a:t>The pain may feel burning, shooting, tingling or throbbing, a dull ache, intermittent stabbing or numbness.</a:t>
            </a:r>
          </a:p>
          <a:p>
            <a:r>
              <a:rPr lang="en-GB" sz="2000" dirty="0">
                <a:cs typeface="Arial"/>
              </a:rPr>
              <a:t>Can be permanent</a:t>
            </a:r>
          </a:p>
          <a:p>
            <a:r>
              <a:rPr lang="en-GB" sz="2000" dirty="0">
                <a:cs typeface="Arial"/>
              </a:rPr>
              <a:t>Largely improved by 18 months</a:t>
            </a:r>
            <a:endParaRPr lang="en-GB" sz="2000" dirty="0">
              <a:solidFill>
                <a:srgbClr val="FFFFFF"/>
              </a:solidFill>
              <a:cs typeface="Arial"/>
            </a:endParaRPr>
          </a:p>
          <a:p>
            <a:r>
              <a:rPr lang="en-GB" sz="2000" dirty="0">
                <a:cs typeface="Arial"/>
              </a:rPr>
              <a:t>Can benefit from pain relief, wearing a well fitting bra, physio &amp; exercise, scar therapy &amp; complementary therapies. </a:t>
            </a:r>
            <a:endParaRPr lang="en-GB" dirty="0">
              <a:cs typeface="Arial"/>
            </a:endParaRPr>
          </a:p>
        </p:txBody>
      </p:sp>
      <p:pic>
        <p:nvPicPr>
          <p:cNvPr id="6" name="Content Placeholder 5"/>
          <p:cNvPicPr>
            <a:picLocks noGrp="1" noChangeAspect="1"/>
          </p:cNvPicPr>
          <p:nvPr>
            <p:ph sz="half" idx="2"/>
          </p:nvPr>
        </p:nvPicPr>
        <p:blipFill>
          <a:blip r:embed="rId2"/>
          <a:stretch>
            <a:fillRect/>
          </a:stretch>
        </p:blipFill>
        <p:spPr>
          <a:xfrm>
            <a:off x="7628372" y="3212976"/>
            <a:ext cx="3065735" cy="3528392"/>
          </a:xfrm>
          <a:prstGeom prst="rect">
            <a:avLst/>
          </a:prstGeom>
        </p:spPr>
      </p:pic>
    </p:spTree>
    <p:extLst>
      <p:ext uri="{BB962C8B-B14F-4D97-AF65-F5344CB8AC3E}">
        <p14:creationId xmlns:p14="http://schemas.microsoft.com/office/powerpoint/2010/main" val="50218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Nerve Injury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3592" y="1844824"/>
            <a:ext cx="7272808" cy="3293458"/>
          </a:xfrm>
        </p:spPr>
      </p:pic>
    </p:spTree>
    <p:extLst>
      <p:ext uri="{BB962C8B-B14F-4D97-AF65-F5344CB8AC3E}">
        <p14:creationId xmlns:p14="http://schemas.microsoft.com/office/powerpoint/2010/main" val="188252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 Reconstruction Problems</a:t>
            </a:r>
          </a:p>
        </p:txBody>
      </p:sp>
      <p:sp>
        <p:nvSpPr>
          <p:cNvPr id="3" name="Content Placeholder 2"/>
          <p:cNvSpPr>
            <a:spLocks noGrp="1"/>
          </p:cNvSpPr>
          <p:nvPr>
            <p:ph idx="1"/>
          </p:nvPr>
        </p:nvSpPr>
        <p:spPr>
          <a:xfrm>
            <a:off x="1981200" y="1124744"/>
            <a:ext cx="8534400" cy="4680520"/>
          </a:xfrm>
        </p:spPr>
        <p:txBody>
          <a:bodyPr/>
          <a:lstStyle/>
          <a:p>
            <a:r>
              <a:rPr lang="en-US" sz="1800" dirty="0"/>
              <a:t>Reconstructive patients normally followed up at reconstruction clinics.</a:t>
            </a:r>
          </a:p>
          <a:p>
            <a:pPr marL="0" indent="0">
              <a:buNone/>
            </a:pPr>
            <a:endParaRPr lang="en-US" sz="1800" dirty="0"/>
          </a:p>
          <a:p>
            <a:r>
              <a:rPr lang="en-US" sz="1800" dirty="0"/>
              <a:t>Problems related to treatment – Radiotherapy side effects  </a:t>
            </a:r>
          </a:p>
          <a:p>
            <a:pPr marL="0" indent="0">
              <a:buNone/>
            </a:pPr>
            <a:endParaRPr lang="en-US" sz="1800" dirty="0">
              <a:cs typeface="Arial"/>
            </a:endParaRPr>
          </a:p>
          <a:p>
            <a:r>
              <a:rPr lang="en-GB" sz="1800" dirty="0">
                <a:cs typeface="Arial"/>
              </a:rPr>
              <a:t>Loss of sensitivity in the reconstructed breast can be difficult to come to terms with</a:t>
            </a:r>
          </a:p>
          <a:p>
            <a:pPr marL="0" indent="0">
              <a:buNone/>
            </a:pPr>
            <a:endParaRPr lang="en-US" sz="1800" dirty="0">
              <a:cs typeface="Arial"/>
            </a:endParaRPr>
          </a:p>
          <a:p>
            <a:r>
              <a:rPr lang="en-US" sz="1800" dirty="0"/>
              <a:t>Patient not happy with the appearance </a:t>
            </a:r>
          </a:p>
          <a:p>
            <a:endParaRPr lang="en-US" sz="1800" dirty="0"/>
          </a:p>
          <a:p>
            <a:r>
              <a:rPr lang="en-US" sz="1800" dirty="0"/>
              <a:t>Further surgery required over course of your lifetime </a:t>
            </a:r>
          </a:p>
          <a:p>
            <a:pPr lvl="1"/>
            <a:r>
              <a:rPr lang="en-US" sz="1800" b="1" dirty="0"/>
              <a:t>Implant exchange</a:t>
            </a:r>
          </a:p>
          <a:p>
            <a:pPr lvl="1"/>
            <a:r>
              <a:rPr lang="en-US" sz="1800" b="1" dirty="0"/>
              <a:t>Scar Revision</a:t>
            </a:r>
          </a:p>
          <a:p>
            <a:pPr lvl="1"/>
            <a:r>
              <a:rPr lang="en-US" sz="1800" b="1" dirty="0" err="1" smtClean="0"/>
              <a:t>Symmetrising</a:t>
            </a:r>
            <a:r>
              <a:rPr lang="en-US" sz="1800" b="1" dirty="0" smtClean="0"/>
              <a:t> </a:t>
            </a:r>
            <a:r>
              <a:rPr lang="en-US" sz="1800" b="1" dirty="0"/>
              <a:t>surgery </a:t>
            </a:r>
          </a:p>
          <a:p>
            <a:pPr lvl="1"/>
            <a:r>
              <a:rPr lang="en-US" sz="1800" b="1" dirty="0"/>
              <a:t>Nipple reconstruction </a:t>
            </a:r>
          </a:p>
          <a:p>
            <a:pPr marL="0" indent="0">
              <a:buNone/>
            </a:pPr>
            <a:endParaRPr lang="en-US" sz="1800" b="1" dirty="0">
              <a:cs typeface="Arial"/>
            </a:endParaRPr>
          </a:p>
          <a:p>
            <a:pPr marL="0" indent="0">
              <a:buNone/>
            </a:pPr>
            <a:endParaRPr lang="en-US" sz="1800" b="1" dirty="0">
              <a:cs typeface="Arial"/>
            </a:endParaRPr>
          </a:p>
          <a:p>
            <a:pPr lvl="1"/>
            <a:endParaRPr lang="en-US" sz="1800" dirty="0"/>
          </a:p>
        </p:txBody>
      </p:sp>
      <p:pic>
        <p:nvPicPr>
          <p:cNvPr id="5" name="Picture 4"/>
          <p:cNvPicPr>
            <a:picLocks noChangeAspect="1"/>
          </p:cNvPicPr>
          <p:nvPr/>
        </p:nvPicPr>
        <p:blipFill>
          <a:blip r:embed="rId2"/>
          <a:stretch>
            <a:fillRect/>
          </a:stretch>
        </p:blipFill>
        <p:spPr>
          <a:xfrm>
            <a:off x="7536161" y="4199120"/>
            <a:ext cx="2658881" cy="2658881"/>
          </a:xfrm>
          <a:prstGeom prst="rect">
            <a:avLst/>
          </a:prstGeom>
        </p:spPr>
      </p:pic>
    </p:spTree>
    <p:extLst>
      <p:ext uri="{BB962C8B-B14F-4D97-AF65-F5344CB8AC3E}">
        <p14:creationId xmlns:p14="http://schemas.microsoft.com/office/powerpoint/2010/main" val="1801327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Implants 	</a:t>
            </a:r>
          </a:p>
        </p:txBody>
      </p:sp>
      <p:sp>
        <p:nvSpPr>
          <p:cNvPr id="3" name="Content Placeholder 2"/>
          <p:cNvSpPr>
            <a:spLocks noGrp="1"/>
          </p:cNvSpPr>
          <p:nvPr>
            <p:ph idx="1"/>
          </p:nvPr>
        </p:nvSpPr>
        <p:spPr>
          <a:xfrm>
            <a:off x="1873624" y="1121713"/>
            <a:ext cx="5374504" cy="4714310"/>
          </a:xfrm>
        </p:spPr>
        <p:txBody>
          <a:bodyPr/>
          <a:lstStyle/>
          <a:p>
            <a:pPr marL="0" indent="0">
              <a:buNone/>
            </a:pPr>
            <a:r>
              <a:rPr lang="en-US" sz="1800" b="1" dirty="0"/>
              <a:t>Problem related to implant</a:t>
            </a:r>
            <a:endParaRPr lang="en-US" sz="1800" b="1" dirty="0">
              <a:cs typeface="Arial"/>
            </a:endParaRPr>
          </a:p>
          <a:p>
            <a:r>
              <a:rPr lang="en-US" sz="2000" dirty="0"/>
              <a:t>Infection (redness, heat, new pain)</a:t>
            </a:r>
            <a:endParaRPr lang="en-US" sz="2000" dirty="0">
              <a:cs typeface="Arial"/>
            </a:endParaRPr>
          </a:p>
          <a:p>
            <a:r>
              <a:rPr lang="en-US" sz="2000" dirty="0"/>
              <a:t>Change in shape or size of breast (seroma, implant tilt)</a:t>
            </a:r>
          </a:p>
          <a:p>
            <a:r>
              <a:rPr lang="en-US" sz="2000" dirty="0"/>
              <a:t>Capsule contracture</a:t>
            </a:r>
          </a:p>
          <a:p>
            <a:r>
              <a:rPr lang="en-US" sz="2000" dirty="0"/>
              <a:t>Rippling</a:t>
            </a:r>
          </a:p>
          <a:p>
            <a:r>
              <a:rPr lang="en-US" sz="2000" dirty="0"/>
              <a:t>Breast Implant Illness </a:t>
            </a:r>
          </a:p>
          <a:p>
            <a:r>
              <a:rPr lang="en-US" sz="2000" dirty="0"/>
              <a:t>Extremely rare risk of breast implant associated – anaplastic large cell lymphoma BIA-ALCL</a:t>
            </a:r>
            <a:endParaRPr lang="en-US" sz="2000" dirty="0">
              <a:cs typeface="Arial"/>
            </a:endParaRPr>
          </a:p>
          <a:p>
            <a:endParaRPr lang="en-US" sz="2000" dirty="0"/>
          </a:p>
          <a:p>
            <a:r>
              <a:rPr lang="en-US" sz="2000" b="1" dirty="0"/>
              <a:t>Any new breast changes associated with an implant will be investigated.</a:t>
            </a:r>
            <a:endParaRPr lang="en-US" sz="2000" b="1" dirty="0">
              <a:cs typeface="Arial"/>
            </a:endParaRPr>
          </a:p>
          <a:p>
            <a:endParaRPr lang="en-US" sz="2000" dirty="0">
              <a:cs typeface="Arial"/>
            </a:endParaRPr>
          </a:p>
          <a:p>
            <a:endParaRPr lang="en-US" sz="2000" dirty="0"/>
          </a:p>
          <a:p>
            <a:endParaRPr lang="en-US" sz="2000" dirty="0"/>
          </a:p>
        </p:txBody>
      </p:sp>
      <p:pic>
        <p:nvPicPr>
          <p:cNvPr id="5" name="Picture 4"/>
          <p:cNvPicPr>
            <a:picLocks noChangeAspect="1"/>
          </p:cNvPicPr>
          <p:nvPr/>
        </p:nvPicPr>
        <p:blipFill>
          <a:blip r:embed="rId2"/>
          <a:stretch>
            <a:fillRect/>
          </a:stretch>
        </p:blipFill>
        <p:spPr>
          <a:xfrm>
            <a:off x="7408036" y="3140968"/>
            <a:ext cx="2985919" cy="3448344"/>
          </a:xfrm>
          <a:prstGeom prst="rect">
            <a:avLst/>
          </a:prstGeom>
          <a:ln w="38100">
            <a:solidFill>
              <a:schemeClr val="bg2">
                <a:alpha val="75000"/>
              </a:schemeClr>
            </a:solidFill>
          </a:ln>
        </p:spPr>
      </p:pic>
    </p:spTree>
    <p:extLst>
      <p:ext uri="{BB962C8B-B14F-4D97-AF65-F5344CB8AC3E}">
        <p14:creationId xmlns:p14="http://schemas.microsoft.com/office/powerpoint/2010/main" val="3509255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CT_white">
  <a:themeElements>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N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FF251942-9E2A-482F-8854-06AFB0C2C7F2}" vid="{3CEE3143-9CEB-4759-8B19-28CCB9B2AB08}"/>
    </a:ext>
  </a:extLst>
</a:theme>
</file>

<file path=ppt/theme/theme2.xml><?xml version="1.0" encoding="utf-8"?>
<a:theme xmlns:a="http://schemas.openxmlformats.org/drawingml/2006/main" name="1_Powerpoint Template [White with purple hoops]">
  <a:themeElements>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N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3683</Words>
  <Application>Microsoft Office PowerPoint</Application>
  <PresentationFormat>Widescreen</PresentationFormat>
  <Paragraphs>562</Paragraphs>
  <Slides>53</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Calibri</vt:lpstr>
      <vt:lpstr>Mangal</vt:lpstr>
      <vt:lpstr>Times New Roman</vt:lpstr>
      <vt:lpstr>Wingdings</vt:lpstr>
      <vt:lpstr>Zapf Dingbats</vt:lpstr>
      <vt:lpstr>NHSCT_white</vt:lpstr>
      <vt:lpstr>1_Powerpoint Template [White with purple hoops]</vt:lpstr>
      <vt:lpstr> Breast Health &amp; Wellbeing Event </vt:lpstr>
      <vt:lpstr> Overall Cancer Survival </vt:lpstr>
      <vt:lpstr>First part is over, what next?</vt:lpstr>
      <vt:lpstr>Common Themes Relate To</vt:lpstr>
      <vt:lpstr>Post Surgery Problems (even if everything has gone well!)</vt:lpstr>
      <vt:lpstr>Post Surgery Pain</vt:lpstr>
      <vt:lpstr>Nerve Injury</vt:lpstr>
      <vt:lpstr>Post Reconstruction Problems</vt:lpstr>
      <vt:lpstr>Implants  </vt:lpstr>
      <vt:lpstr>Autologous Flap Reconstruction</vt:lpstr>
      <vt:lpstr>Lymphoedema</vt:lpstr>
      <vt:lpstr>Radiotherapy</vt:lpstr>
      <vt:lpstr>Systemic Anti-Cancer Therapy</vt:lpstr>
      <vt:lpstr>PowerPoint Presentation</vt:lpstr>
      <vt:lpstr>Chemotherapy</vt:lpstr>
      <vt:lpstr>Anti-HER2 Therapy </vt:lpstr>
      <vt:lpstr>CDK4/6 Inhibitors </vt:lpstr>
      <vt:lpstr>Hormonal Treatment</vt:lpstr>
      <vt:lpstr>Follow Up &amp; Self-directed Aftercare</vt:lpstr>
      <vt:lpstr>Fear of Cancer Returning</vt:lpstr>
      <vt:lpstr>The Future</vt:lpstr>
      <vt:lpstr>Summary </vt:lpstr>
      <vt:lpstr>PowerPoint Presentation</vt:lpstr>
      <vt:lpstr>MOVING FORWARD WITH CONFIDENCE</vt:lpstr>
      <vt:lpstr>‘It’s ok not to feel normal at this stage.  Take one day at a time and try to focus on looking forward.’   </vt:lpstr>
      <vt:lpstr>What Now?</vt:lpstr>
      <vt:lpstr>Breast Awareness</vt:lpstr>
      <vt:lpstr> Monitoring For Possible Signs of Recurrence &amp; Secondary Breast Cancer </vt:lpstr>
      <vt:lpstr>Challenges After Breast Cancer</vt:lpstr>
      <vt:lpstr>The Three P’S</vt:lpstr>
      <vt:lpstr>Cancer Related Fatigue</vt:lpstr>
      <vt:lpstr>Tips For Managing Fatigue</vt:lpstr>
      <vt:lpstr>Difficulty Sleeping</vt:lpstr>
      <vt:lpstr>PowerPoint Presentation</vt:lpstr>
      <vt:lpstr>PowerPoint Presentation</vt:lpstr>
      <vt:lpstr>Bone Health</vt:lpstr>
      <vt:lpstr>Role Of Your Breast Care Nurse</vt:lpstr>
      <vt:lpstr>Breast Care Nurse Contact Details</vt:lpstr>
      <vt:lpstr>Tree of Support</vt:lpstr>
      <vt:lpstr>Moving Forward</vt:lpstr>
      <vt:lpstr>Breast Cancer, Body Image,  Sexuality and Relationships</vt:lpstr>
      <vt:lpstr>The Hidden Impact…. </vt:lpstr>
      <vt:lpstr>Body Image</vt:lpstr>
      <vt:lpstr>Challenges After Breast Cancer Treatment</vt:lpstr>
      <vt:lpstr>Steps to positivity</vt:lpstr>
      <vt:lpstr>‘My body, myself’ </vt:lpstr>
      <vt:lpstr>What is Sexuality &amp; Why does it Matter?</vt:lpstr>
      <vt:lpstr>Cancer Related Sexual Problems</vt:lpstr>
      <vt:lpstr> Vaginal Health </vt:lpstr>
      <vt:lpstr>PowerPoint Presentation</vt:lpstr>
      <vt:lpstr>Management and Solutions</vt:lpstr>
      <vt:lpstr>Signposting </vt:lpstr>
      <vt:lpstr>Treating the Person, Not Just the Cancer</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  Friday 6 October 2023</dc:title>
  <dc:creator>McManus, MargaretM</dc:creator>
  <cp:lastModifiedBy>Kerr, Hayley</cp:lastModifiedBy>
  <cp:revision>73</cp:revision>
  <cp:lastPrinted>2025-09-26T12:01:30Z</cp:lastPrinted>
  <dcterms:created xsi:type="dcterms:W3CDTF">2024-03-29T11:34:34Z</dcterms:created>
  <dcterms:modified xsi:type="dcterms:W3CDTF">2026-03-18T16:36:53Z</dcterms:modified>
</cp:coreProperties>
</file>