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57" r:id="rId6"/>
    <p:sldId id="322" r:id="rId7"/>
    <p:sldId id="324" r:id="rId8"/>
    <p:sldId id="326" r:id="rId9"/>
    <p:sldId id="260" r:id="rId10"/>
    <p:sldId id="315" r:id="rId11"/>
    <p:sldId id="316" r:id="rId12"/>
    <p:sldId id="317" r:id="rId13"/>
    <p:sldId id="318" r:id="rId14"/>
    <p:sldId id="319" r:id="rId15"/>
    <p:sldId id="320" r:id="rId16"/>
    <p:sldId id="321" r:id="rId17"/>
    <p:sldId id="323" r:id="rId18"/>
    <p:sldId id="330" r:id="rId19"/>
    <p:sldId id="331" r:id="rId20"/>
    <p:sldId id="333" r:id="rId21"/>
    <p:sldId id="336" r:id="rId22"/>
    <p:sldId id="337" r:id="rId23"/>
    <p:sldId id="346" r:id="rId24"/>
    <p:sldId id="350" r:id="rId25"/>
    <p:sldId id="348" r:id="rId26"/>
    <p:sldId id="293" r:id="rId27"/>
    <p:sldId id="291" r:id="rId28"/>
    <p:sldId id="284" r:id="rId29"/>
    <p:sldId id="353" r:id="rId30"/>
    <p:sldId id="352" r:id="rId31"/>
    <p:sldId id="344" r:id="rId32"/>
    <p:sldId id="313" r:id="rId33"/>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8697"/>
    <a:srgbClr val="0A4C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96283" autoAdjust="0"/>
  </p:normalViewPr>
  <p:slideViewPr>
    <p:cSldViewPr snapToGrid="0">
      <p:cViewPr>
        <p:scale>
          <a:sx n="100" d="100"/>
          <a:sy n="100" d="100"/>
        </p:scale>
        <p:origin x="72"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5348"/>
          </a:xfrm>
          <a:prstGeom prst="rect">
            <a:avLst/>
          </a:prstGeom>
        </p:spPr>
        <p:txBody>
          <a:bodyPr vert="horz" lIns="91440" tIns="45720" rIns="91440" bIns="45720" rtlCol="0"/>
          <a:lstStyle>
            <a:lvl1pPr algn="r">
              <a:defRPr sz="1200"/>
            </a:lvl1pPr>
          </a:lstStyle>
          <a:p>
            <a:fld id="{D582BD30-ED23-44BD-9D31-10971463D4FF}" type="datetimeFigureOut">
              <a:rPr lang="en-GB" smtClean="0"/>
              <a:t>11/03/2026</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7318"/>
            <a:ext cx="2945659" cy="495347"/>
          </a:xfrm>
          <a:prstGeom prst="rect">
            <a:avLst/>
          </a:prstGeom>
        </p:spPr>
        <p:txBody>
          <a:bodyPr vert="horz" lIns="91440" tIns="45720" rIns="91440" bIns="45720" rtlCol="0" anchor="b"/>
          <a:lstStyle>
            <a:lvl1pPr algn="r">
              <a:defRPr sz="1200"/>
            </a:lvl1pPr>
          </a:lstStyle>
          <a:p>
            <a:fld id="{67E451BD-6F45-45BF-956A-C3F4AA9AE543}" type="slidenum">
              <a:rPr lang="en-GB" smtClean="0"/>
              <a:t>‹#›</a:t>
            </a:fld>
            <a:endParaRPr lang="en-GB"/>
          </a:p>
        </p:txBody>
      </p:sp>
    </p:spTree>
    <p:extLst>
      <p:ext uri="{BB962C8B-B14F-4D97-AF65-F5344CB8AC3E}">
        <p14:creationId xmlns:p14="http://schemas.microsoft.com/office/powerpoint/2010/main" val="164906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2</a:t>
            </a:fld>
            <a:endParaRPr lang="en-GB"/>
          </a:p>
        </p:txBody>
      </p:sp>
    </p:spTree>
    <p:extLst>
      <p:ext uri="{BB962C8B-B14F-4D97-AF65-F5344CB8AC3E}">
        <p14:creationId xmlns:p14="http://schemas.microsoft.com/office/powerpoint/2010/main" val="3480015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13</a:t>
            </a:fld>
            <a:endParaRPr lang="en-GB"/>
          </a:p>
        </p:txBody>
      </p:sp>
    </p:spTree>
    <p:extLst>
      <p:ext uri="{BB962C8B-B14F-4D97-AF65-F5344CB8AC3E}">
        <p14:creationId xmlns:p14="http://schemas.microsoft.com/office/powerpoint/2010/main" val="975356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14</a:t>
            </a:fld>
            <a:endParaRPr lang="en-GB"/>
          </a:p>
        </p:txBody>
      </p:sp>
    </p:spTree>
    <p:extLst>
      <p:ext uri="{BB962C8B-B14F-4D97-AF65-F5344CB8AC3E}">
        <p14:creationId xmlns:p14="http://schemas.microsoft.com/office/powerpoint/2010/main" val="4084022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317A6-1297-BECB-9652-4111CE30AF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6E0B8-2AB4-75EE-10E4-023A3F6E9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88626-D2DF-5EFD-32C8-A02673A7693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2DD4994-B875-440E-31BE-CB5F46AE00DC}"/>
              </a:ext>
            </a:extLst>
          </p:cNvPr>
          <p:cNvSpPr>
            <a:spLocks noGrp="1"/>
          </p:cNvSpPr>
          <p:nvPr>
            <p:ph type="sldNum" sz="quarter" idx="10"/>
          </p:nvPr>
        </p:nvSpPr>
        <p:spPr/>
        <p:txBody>
          <a:bodyPr/>
          <a:lstStyle/>
          <a:p>
            <a:fld id="{67E451BD-6F45-45BF-956A-C3F4AA9AE543}" type="slidenum">
              <a:rPr lang="en-GB" smtClean="0"/>
              <a:t>15</a:t>
            </a:fld>
            <a:endParaRPr lang="en-GB"/>
          </a:p>
        </p:txBody>
      </p:sp>
    </p:spTree>
    <p:extLst>
      <p:ext uri="{BB962C8B-B14F-4D97-AF65-F5344CB8AC3E}">
        <p14:creationId xmlns:p14="http://schemas.microsoft.com/office/powerpoint/2010/main" val="1665610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A9A52-BF55-DDDE-BDFA-7B15F50F36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DC981-A94D-FF09-225F-539612CD2E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89B8AE-EEE3-A961-9BF1-AFE51788CAC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5AFD49-F292-E5E6-6E66-DFECA4CFF3DB}"/>
              </a:ext>
            </a:extLst>
          </p:cNvPr>
          <p:cNvSpPr>
            <a:spLocks noGrp="1"/>
          </p:cNvSpPr>
          <p:nvPr>
            <p:ph type="sldNum" sz="quarter" idx="10"/>
          </p:nvPr>
        </p:nvSpPr>
        <p:spPr/>
        <p:txBody>
          <a:bodyPr/>
          <a:lstStyle/>
          <a:p>
            <a:fld id="{67E451BD-6F45-45BF-956A-C3F4AA9AE543}" type="slidenum">
              <a:rPr lang="en-GB" smtClean="0"/>
              <a:t>16</a:t>
            </a:fld>
            <a:endParaRPr lang="en-GB"/>
          </a:p>
        </p:txBody>
      </p:sp>
    </p:spTree>
    <p:extLst>
      <p:ext uri="{BB962C8B-B14F-4D97-AF65-F5344CB8AC3E}">
        <p14:creationId xmlns:p14="http://schemas.microsoft.com/office/powerpoint/2010/main" val="416963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6DFD8-D36C-742D-CE24-BAC2254C98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FFB369-DFED-D5D6-CB4A-0EC8ABA25B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F9320-5AD5-FFF0-8BE6-7258D4A9424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7FE2A7-7AAE-E253-C8B1-EF831387437B}"/>
              </a:ext>
            </a:extLst>
          </p:cNvPr>
          <p:cNvSpPr>
            <a:spLocks noGrp="1"/>
          </p:cNvSpPr>
          <p:nvPr>
            <p:ph type="sldNum" sz="quarter" idx="10"/>
          </p:nvPr>
        </p:nvSpPr>
        <p:spPr/>
        <p:txBody>
          <a:bodyPr/>
          <a:lstStyle/>
          <a:p>
            <a:fld id="{67E451BD-6F45-45BF-956A-C3F4AA9AE543}" type="slidenum">
              <a:rPr lang="en-GB" smtClean="0"/>
              <a:t>17</a:t>
            </a:fld>
            <a:endParaRPr lang="en-GB"/>
          </a:p>
        </p:txBody>
      </p:sp>
    </p:spTree>
    <p:extLst>
      <p:ext uri="{BB962C8B-B14F-4D97-AF65-F5344CB8AC3E}">
        <p14:creationId xmlns:p14="http://schemas.microsoft.com/office/powerpoint/2010/main" val="3678935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39DC5-4455-1573-F20B-5F710A4EFE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ABF1E1-83FF-D423-DA5F-9BCD932B52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7AE3F-423F-D1F6-AF84-04C64FE562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851F0E4-95B7-19DA-57C8-EBB5745C6FFA}"/>
              </a:ext>
            </a:extLst>
          </p:cNvPr>
          <p:cNvSpPr>
            <a:spLocks noGrp="1"/>
          </p:cNvSpPr>
          <p:nvPr>
            <p:ph type="sldNum" sz="quarter" idx="10"/>
          </p:nvPr>
        </p:nvSpPr>
        <p:spPr/>
        <p:txBody>
          <a:bodyPr/>
          <a:lstStyle/>
          <a:p>
            <a:fld id="{67E451BD-6F45-45BF-956A-C3F4AA9AE543}" type="slidenum">
              <a:rPr lang="en-GB" smtClean="0"/>
              <a:t>18</a:t>
            </a:fld>
            <a:endParaRPr lang="en-GB"/>
          </a:p>
        </p:txBody>
      </p:sp>
    </p:spTree>
    <p:extLst>
      <p:ext uri="{BB962C8B-B14F-4D97-AF65-F5344CB8AC3E}">
        <p14:creationId xmlns:p14="http://schemas.microsoft.com/office/powerpoint/2010/main" val="4108150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D419E-A79B-CE59-04F9-97B1929376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06DB4-4C14-F508-DFD7-E80096214A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488BFE-A6F9-75B4-C897-C59B308B0BC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27A08BE-D036-0881-B005-3E1C8303BE4A}"/>
              </a:ext>
            </a:extLst>
          </p:cNvPr>
          <p:cNvSpPr>
            <a:spLocks noGrp="1"/>
          </p:cNvSpPr>
          <p:nvPr>
            <p:ph type="sldNum" sz="quarter" idx="10"/>
          </p:nvPr>
        </p:nvSpPr>
        <p:spPr/>
        <p:txBody>
          <a:bodyPr/>
          <a:lstStyle/>
          <a:p>
            <a:fld id="{67E451BD-6F45-45BF-956A-C3F4AA9AE543}" type="slidenum">
              <a:rPr lang="en-GB" smtClean="0"/>
              <a:t>19</a:t>
            </a:fld>
            <a:endParaRPr lang="en-GB"/>
          </a:p>
        </p:txBody>
      </p:sp>
    </p:spTree>
    <p:extLst>
      <p:ext uri="{BB962C8B-B14F-4D97-AF65-F5344CB8AC3E}">
        <p14:creationId xmlns:p14="http://schemas.microsoft.com/office/powerpoint/2010/main" val="283416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8CCC5-E828-5B42-4E1B-87FBBB0B4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E1ABAE-1A2B-1451-0FFB-40D10601B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8DEC9B-76E6-6AFA-B796-37EA60D652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8866143-5C97-5144-C05B-C845ED00A944}"/>
              </a:ext>
            </a:extLst>
          </p:cNvPr>
          <p:cNvSpPr>
            <a:spLocks noGrp="1"/>
          </p:cNvSpPr>
          <p:nvPr>
            <p:ph type="sldNum" sz="quarter" idx="10"/>
          </p:nvPr>
        </p:nvSpPr>
        <p:spPr/>
        <p:txBody>
          <a:bodyPr/>
          <a:lstStyle/>
          <a:p>
            <a:fld id="{67E451BD-6F45-45BF-956A-C3F4AA9AE543}" type="slidenum">
              <a:rPr lang="en-GB" smtClean="0"/>
              <a:t>20</a:t>
            </a:fld>
            <a:endParaRPr lang="en-GB"/>
          </a:p>
        </p:txBody>
      </p:sp>
    </p:spTree>
    <p:extLst>
      <p:ext uri="{BB962C8B-B14F-4D97-AF65-F5344CB8AC3E}">
        <p14:creationId xmlns:p14="http://schemas.microsoft.com/office/powerpoint/2010/main" val="2855438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1B88BB-B187-44E9-B2E9-20930D74E160}" type="slidenum">
              <a:rPr lang="en-GB" smtClean="0"/>
              <a:t>21</a:t>
            </a:fld>
            <a:endParaRPr lang="en-GB" dirty="0"/>
          </a:p>
        </p:txBody>
      </p:sp>
    </p:spTree>
    <p:extLst>
      <p:ext uri="{BB962C8B-B14F-4D97-AF65-F5344CB8AC3E}">
        <p14:creationId xmlns:p14="http://schemas.microsoft.com/office/powerpoint/2010/main" val="165508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3</a:t>
            </a:fld>
            <a:endParaRPr lang="en-GB"/>
          </a:p>
        </p:txBody>
      </p:sp>
    </p:spTree>
    <p:extLst>
      <p:ext uri="{BB962C8B-B14F-4D97-AF65-F5344CB8AC3E}">
        <p14:creationId xmlns:p14="http://schemas.microsoft.com/office/powerpoint/2010/main" val="4054954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6</a:t>
            </a:fld>
            <a:endParaRPr lang="en-GB"/>
          </a:p>
        </p:txBody>
      </p:sp>
    </p:spTree>
    <p:extLst>
      <p:ext uri="{BB962C8B-B14F-4D97-AF65-F5344CB8AC3E}">
        <p14:creationId xmlns:p14="http://schemas.microsoft.com/office/powerpoint/2010/main" val="215155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7</a:t>
            </a:fld>
            <a:endParaRPr lang="en-GB"/>
          </a:p>
        </p:txBody>
      </p:sp>
    </p:spTree>
    <p:extLst>
      <p:ext uri="{BB962C8B-B14F-4D97-AF65-F5344CB8AC3E}">
        <p14:creationId xmlns:p14="http://schemas.microsoft.com/office/powerpoint/2010/main" val="165448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8</a:t>
            </a:fld>
            <a:endParaRPr lang="en-GB"/>
          </a:p>
        </p:txBody>
      </p:sp>
    </p:spTree>
    <p:extLst>
      <p:ext uri="{BB962C8B-B14F-4D97-AF65-F5344CB8AC3E}">
        <p14:creationId xmlns:p14="http://schemas.microsoft.com/office/powerpoint/2010/main" val="2954383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9</a:t>
            </a:fld>
            <a:endParaRPr lang="en-GB"/>
          </a:p>
        </p:txBody>
      </p:sp>
    </p:spTree>
    <p:extLst>
      <p:ext uri="{BB962C8B-B14F-4D97-AF65-F5344CB8AC3E}">
        <p14:creationId xmlns:p14="http://schemas.microsoft.com/office/powerpoint/2010/main" val="179621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10</a:t>
            </a:fld>
            <a:endParaRPr lang="en-GB"/>
          </a:p>
        </p:txBody>
      </p:sp>
    </p:spTree>
    <p:extLst>
      <p:ext uri="{BB962C8B-B14F-4D97-AF65-F5344CB8AC3E}">
        <p14:creationId xmlns:p14="http://schemas.microsoft.com/office/powerpoint/2010/main" val="4103239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11</a:t>
            </a:fld>
            <a:endParaRPr lang="en-GB"/>
          </a:p>
        </p:txBody>
      </p:sp>
    </p:spTree>
    <p:extLst>
      <p:ext uri="{BB962C8B-B14F-4D97-AF65-F5344CB8AC3E}">
        <p14:creationId xmlns:p14="http://schemas.microsoft.com/office/powerpoint/2010/main" val="3759438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12</a:t>
            </a:fld>
            <a:endParaRPr lang="en-GB"/>
          </a:p>
        </p:txBody>
      </p:sp>
    </p:spTree>
    <p:extLst>
      <p:ext uri="{BB962C8B-B14F-4D97-AF65-F5344CB8AC3E}">
        <p14:creationId xmlns:p14="http://schemas.microsoft.com/office/powerpoint/2010/main" val="216918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70436E-AAE7-4303-9A59-467E1717E565}"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4277801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70436E-AAE7-4303-9A59-467E1717E565}"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106473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70436E-AAE7-4303-9A59-467E1717E565}"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209965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70436E-AAE7-4303-9A59-467E1717E565}"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294608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70436E-AAE7-4303-9A59-467E1717E565}"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176480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70436E-AAE7-4303-9A59-467E1717E565}" type="datetimeFigureOut">
              <a:rPr lang="en-GB" smtClean="0"/>
              <a:t>11/03/2026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84744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70436E-AAE7-4303-9A59-467E1717E565}" type="datetimeFigureOut">
              <a:rPr lang="en-GB" smtClean="0"/>
              <a:t>11/03/2026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385155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70436E-AAE7-4303-9A59-467E1717E565}" type="datetimeFigureOut">
              <a:rPr lang="en-GB" smtClean="0"/>
              <a:t>11/03/2026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104297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0436E-AAE7-4303-9A59-467E1717E565}" type="datetimeFigureOut">
              <a:rPr lang="en-GB" smtClean="0"/>
              <a:t>11/03/2026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766514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70436E-AAE7-4303-9A59-467E1717E565}" type="datetimeFigureOut">
              <a:rPr lang="en-GB" smtClean="0"/>
              <a:t>11/03/2026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3441439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70436E-AAE7-4303-9A59-467E1717E565}" type="datetimeFigureOut">
              <a:rPr lang="en-GB" smtClean="0"/>
              <a:t>11/03/2026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2983641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0436E-AAE7-4303-9A59-467E1717E565}" type="datetimeFigureOut">
              <a:rPr lang="en-GB" smtClean="0"/>
              <a:t>11/03/2026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ADFB7-5489-4323-9805-198DAC1D1CBD}" type="slidenum">
              <a:rPr lang="en-GB" smtClean="0"/>
              <a:t>‹#›</a:t>
            </a:fld>
            <a:endParaRPr lang="en-GB"/>
          </a:p>
        </p:txBody>
      </p:sp>
    </p:spTree>
    <p:extLst>
      <p:ext uri="{BB962C8B-B14F-4D97-AF65-F5344CB8AC3E}">
        <p14:creationId xmlns:p14="http://schemas.microsoft.com/office/powerpoint/2010/main" val="2965799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33.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8.png"/><Relationship Id="rId10"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8.png"/><Relationship Id="rId10" Type="http://schemas.openxmlformats.org/officeDocument/2006/relationships/image" Target="../media/image42.png"/><Relationship Id="rId4" Type="http://schemas.openxmlformats.org/officeDocument/2006/relationships/image" Target="../media/image11.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8.png"/><Relationship Id="rId10" Type="http://schemas.openxmlformats.org/officeDocument/2006/relationships/image" Target="../media/image46.png"/><Relationship Id="rId4" Type="http://schemas.openxmlformats.org/officeDocument/2006/relationships/image" Target="../media/image11.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8.png"/><Relationship Id="rId4" Type="http://schemas.openxmlformats.org/officeDocument/2006/relationships/image" Target="../media/image11.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emf"/><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1.e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3.emf"/></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2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1.emf"/></Relationships>
</file>

<file path=ppt/slides/_rels/slide27.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3.emf"/></Relationships>
</file>

<file path=ppt/slides/_rels/slide2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89403" y="2103663"/>
            <a:ext cx="8382000" cy="2000548"/>
          </a:xfrm>
          <a:prstGeom prst="rect">
            <a:avLst/>
          </a:prstGeom>
          <a:noFill/>
        </p:spPr>
        <p:txBody>
          <a:bodyPr wrap="square" rtlCol="0">
            <a:spAutoFit/>
          </a:bodyPr>
          <a:lstStyle/>
          <a:p>
            <a:r>
              <a:rPr lang="en-GB" sz="3200" b="1" dirty="0">
                <a:solidFill>
                  <a:srgbClr val="7030A0"/>
                </a:solidFill>
                <a:latin typeface="Arial" panose="020B0604020202020204" pitchFamily="34" charset="0"/>
                <a:cs typeface="Arial" panose="020B0604020202020204" pitchFamily="34" charset="0"/>
              </a:rPr>
              <a:t>Trust Board Report</a:t>
            </a:r>
          </a:p>
          <a:p>
            <a:r>
              <a:rPr lang="en-GB" sz="3200" b="1" dirty="0">
                <a:solidFill>
                  <a:srgbClr val="7030A0"/>
                </a:solidFill>
                <a:latin typeface="Segoe UI Semibold" panose="020B0702040204020203" pitchFamily="34" charset="0"/>
                <a:cs typeface="Segoe UI Semibold" panose="020B0702040204020203" pitchFamily="34" charset="0"/>
              </a:rPr>
              <a:t>Systems Oversight Measures Report </a:t>
            </a:r>
          </a:p>
          <a:p>
            <a:endParaRPr lang="en-GB" sz="6000" b="1" dirty="0">
              <a:solidFill>
                <a:srgbClr val="0A4C86"/>
              </a:solidFill>
              <a:latin typeface="Arial" panose="020B0604020202020204" pitchFamily="34" charset="0"/>
              <a:cs typeface="Arial" panose="020B0604020202020204" pitchFamily="34" charset="0"/>
            </a:endParaRPr>
          </a:p>
        </p:txBody>
      </p:sp>
      <p:sp>
        <p:nvSpPr>
          <p:cNvPr id="6" name="TextBox 5"/>
          <p:cNvSpPr txBox="1"/>
          <p:nvPr/>
        </p:nvSpPr>
        <p:spPr>
          <a:xfrm>
            <a:off x="489403" y="3602038"/>
            <a:ext cx="8382000" cy="1569660"/>
          </a:xfrm>
          <a:prstGeom prst="rect">
            <a:avLst/>
          </a:prstGeom>
          <a:noFill/>
        </p:spPr>
        <p:txBody>
          <a:bodyPr wrap="square" rtlCol="0">
            <a:spAutoFit/>
          </a:bodyPr>
          <a:lstStyle/>
          <a:p>
            <a:r>
              <a:rPr lang="en-GB" sz="2400" b="1" dirty="0">
                <a:solidFill>
                  <a:srgbClr val="7030A0"/>
                </a:solidFill>
                <a:latin typeface="Arial" panose="020B0604020202020204" pitchFamily="34" charset="0"/>
                <a:cs typeface="Arial" panose="020B0604020202020204" pitchFamily="34" charset="0"/>
              </a:rPr>
              <a:t>Trust Board - Thursday 5</a:t>
            </a:r>
            <a:r>
              <a:rPr lang="en-GB" sz="2400" b="1" baseline="30000" dirty="0">
                <a:solidFill>
                  <a:srgbClr val="7030A0"/>
                </a:solidFill>
                <a:latin typeface="Arial" panose="020B0604020202020204" pitchFamily="34" charset="0"/>
                <a:cs typeface="Arial" panose="020B0604020202020204" pitchFamily="34" charset="0"/>
              </a:rPr>
              <a:t>th</a:t>
            </a:r>
            <a:r>
              <a:rPr lang="en-GB" sz="2400" b="1" dirty="0">
                <a:solidFill>
                  <a:srgbClr val="7030A0"/>
                </a:solidFill>
                <a:latin typeface="Arial" panose="020B0604020202020204" pitchFamily="34" charset="0"/>
                <a:cs typeface="Arial" panose="020B0604020202020204" pitchFamily="34" charset="0"/>
              </a:rPr>
              <a:t> March 2026</a:t>
            </a:r>
          </a:p>
          <a:p>
            <a:endParaRPr lang="en-GB" sz="2400" b="1" dirty="0">
              <a:solidFill>
                <a:srgbClr val="7030A0"/>
              </a:solidFill>
              <a:latin typeface="Arial" panose="020B0604020202020204" pitchFamily="34" charset="0"/>
              <a:cs typeface="Arial" panose="020B0604020202020204" pitchFamily="34" charset="0"/>
            </a:endParaRPr>
          </a:p>
          <a:p>
            <a:pPr defTabSz="385753">
              <a:defRPr/>
            </a:pPr>
            <a:r>
              <a:rPr lang="en-GB" sz="2400" b="1" dirty="0">
                <a:solidFill>
                  <a:srgbClr val="7030A0"/>
                </a:solidFill>
                <a:latin typeface="Segoe UI Semibold" panose="020B0702040204020203" pitchFamily="34" charset="0"/>
                <a:cs typeface="Segoe UI Semibold" panose="020B0702040204020203" pitchFamily="34" charset="0"/>
              </a:rPr>
              <a:t>Alastair Campbell</a:t>
            </a:r>
          </a:p>
          <a:p>
            <a:pPr defTabSz="385753">
              <a:defRPr/>
            </a:pPr>
            <a:r>
              <a:rPr lang="en-GB" sz="2400" b="1" dirty="0">
                <a:solidFill>
                  <a:srgbClr val="7030A0"/>
                </a:solidFill>
                <a:latin typeface="Segoe UI Semibold" panose="020B0702040204020203" pitchFamily="34" charset="0"/>
                <a:cs typeface="Segoe UI Semibold" panose="020B0702040204020203" pitchFamily="34" charset="0"/>
              </a:rPr>
              <a:t>Director of Performance, Planning &amp; Informatics</a:t>
            </a:r>
            <a:endParaRPr lang="en-GB" sz="24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94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Section 2 – Key SOMs Indicators - Performance</a:t>
            </a:r>
          </a:p>
        </p:txBody>
      </p:sp>
      <p:graphicFrame>
        <p:nvGraphicFramePr>
          <p:cNvPr id="21" name="Table 20"/>
          <p:cNvGraphicFramePr>
            <a:graphicFrameLocks noGrp="1"/>
          </p:cNvGraphicFramePr>
          <p:nvPr>
            <p:extLst>
              <p:ext uri="{D42A27DB-BD31-4B8C-83A1-F6EECF244321}">
                <p14:modId xmlns:p14="http://schemas.microsoft.com/office/powerpoint/2010/main" val="2592346607"/>
              </p:ext>
            </p:extLst>
          </p:nvPr>
        </p:nvGraphicFramePr>
        <p:xfrm>
          <a:off x="98367" y="540327"/>
          <a:ext cx="11995266" cy="6236488"/>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097280">
                  <a:extLst>
                    <a:ext uri="{9D8B030D-6E8A-4147-A177-3AD203B41FA5}">
                      <a16:colId xmlns:a16="http://schemas.microsoft.com/office/drawing/2014/main" val="3247098725"/>
                    </a:ext>
                  </a:extLst>
                </a:gridCol>
                <a:gridCol w="1238597">
                  <a:extLst>
                    <a:ext uri="{9D8B030D-6E8A-4147-A177-3AD203B41FA5}">
                      <a16:colId xmlns:a16="http://schemas.microsoft.com/office/drawing/2014/main" val="3934673934"/>
                    </a:ext>
                  </a:extLst>
                </a:gridCol>
                <a:gridCol w="672942">
                  <a:extLst>
                    <a:ext uri="{9D8B030D-6E8A-4147-A177-3AD203B41FA5}">
                      <a16:colId xmlns:a16="http://schemas.microsoft.com/office/drawing/2014/main" val="340205772"/>
                    </a:ext>
                  </a:extLst>
                </a:gridCol>
                <a:gridCol w="828942">
                  <a:extLst>
                    <a:ext uri="{9D8B030D-6E8A-4147-A177-3AD203B41FA5}">
                      <a16:colId xmlns:a16="http://schemas.microsoft.com/office/drawing/2014/main" val="1075718584"/>
                    </a:ext>
                  </a:extLst>
                </a:gridCol>
                <a:gridCol w="3658934">
                  <a:extLst>
                    <a:ext uri="{9D8B030D-6E8A-4147-A177-3AD203B41FA5}">
                      <a16:colId xmlns:a16="http://schemas.microsoft.com/office/drawing/2014/main" val="3167416937"/>
                    </a:ext>
                  </a:extLst>
                </a:gridCol>
              </a:tblGrid>
              <a:tr h="650920">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baseline="0" dirty="0"/>
                        <a:t>Jan 26 </a:t>
                      </a:r>
                      <a:r>
                        <a:rPr lang="en-GB" sz="1200" dirty="0"/>
                        <a:t>Target</a:t>
                      </a:r>
                    </a:p>
                  </a:txBody>
                  <a:tcPr/>
                </a:tc>
                <a:tc>
                  <a:txBody>
                    <a:bodyPr/>
                    <a:lstStyle/>
                    <a:p>
                      <a:r>
                        <a:rPr lang="en-GB" sz="1200" dirty="0"/>
                        <a:t>Jan 26 In-month Performance</a:t>
                      </a:r>
                    </a:p>
                  </a:txBody>
                  <a:tcPr/>
                </a:tc>
                <a:tc>
                  <a:txBody>
                    <a:bodyPr/>
                    <a:lstStyle/>
                    <a:p>
                      <a:r>
                        <a:rPr lang="en-GB" sz="1200" dirty="0"/>
                        <a:t>Cumulative Activity YTD</a:t>
                      </a:r>
                    </a:p>
                  </a:txBody>
                  <a:tcPr/>
                </a:tc>
                <a:tc>
                  <a:txBody>
                    <a:bodyPr/>
                    <a:lstStyle/>
                    <a:p>
                      <a:pPr algn="ctr"/>
                      <a:r>
                        <a:rPr lang="en-GB" sz="1200" dirty="0"/>
                        <a:t>Rag Status</a:t>
                      </a:r>
                    </a:p>
                    <a:p>
                      <a:pPr algn="ctr"/>
                      <a:r>
                        <a:rPr lang="en-GB" sz="1200" baseline="0" dirty="0">
                          <a:solidFill>
                            <a:schemeClr val="bg1"/>
                          </a:solidFill>
                        </a:rPr>
                        <a:t>Jan 26</a:t>
                      </a:r>
                      <a:endParaRPr lang="en-GB" sz="1200" dirty="0">
                        <a:solidFill>
                          <a:schemeClr val="bg1"/>
                        </a:solidFill>
                      </a:endParaRP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420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Scheduled Care</a:t>
                      </a:r>
                    </a:p>
                    <a:p>
                      <a:endParaRPr lang="en-GB" sz="1200" dirty="0"/>
                    </a:p>
                  </a:txBody>
                  <a:tcPr/>
                </a:tc>
                <a:tc>
                  <a:txBody>
                    <a:bodyPr/>
                    <a:lstStyle/>
                    <a:p>
                      <a:r>
                        <a:rPr lang="en-GB" sz="1100" dirty="0"/>
                        <a:t>Theatre Utilisation - Run Times – Endoscopy</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minimum run time rate of 90%</a:t>
                      </a:r>
                    </a:p>
                  </a:txBody>
                  <a:tcPr marL="60960" marR="60960" marT="30480" marB="30480"/>
                </a:tc>
                <a:tc>
                  <a:txBody>
                    <a:bodyPr/>
                    <a:lstStyle/>
                    <a:p>
                      <a:r>
                        <a:rPr lang="en-GB" sz="1100" dirty="0"/>
                        <a:t>90%</a:t>
                      </a:r>
                    </a:p>
                    <a:p>
                      <a:endParaRPr lang="en-GB" sz="1100" dirty="0"/>
                    </a:p>
                    <a:p>
                      <a:r>
                        <a:rPr lang="en-GB" sz="1000" dirty="0"/>
                        <a:t>Monitored a month in arrears</a:t>
                      </a:r>
                    </a:p>
                  </a:txBody>
                  <a:tcPr marL="60960" marR="60960" marT="30480" marB="30480"/>
                </a:tc>
                <a:tc>
                  <a:txBody>
                    <a:bodyPr/>
                    <a:lstStyle/>
                    <a:p>
                      <a:r>
                        <a:rPr lang="en-GB" sz="1100" dirty="0">
                          <a:solidFill>
                            <a:schemeClr val="tx1"/>
                          </a:solidFill>
                        </a:rPr>
                        <a:t>99.58%</a:t>
                      </a:r>
                    </a:p>
                    <a:p>
                      <a:endParaRPr lang="en-GB"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(December</a:t>
                      </a:r>
                      <a:r>
                        <a:rPr lang="en-GB" sz="1100" baseline="0" dirty="0">
                          <a:solidFill>
                            <a:schemeClr val="tx1"/>
                          </a:solidFill>
                        </a:rPr>
                        <a:t>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solidFill>
                          <a:srgbClr val="FF0000"/>
                        </a:solidFill>
                      </a:endParaRPr>
                    </a:p>
                    <a:p>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99.92%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(Apr-Dec)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rgbClr val="FF0000"/>
                        </a:solidFill>
                      </a:endParaRP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16888">
                <a:tc>
                  <a:txBody>
                    <a:bodyPr/>
                    <a:lstStyle/>
                    <a:p>
                      <a:r>
                        <a:rPr lang="en-GB" sz="1200" b="1" dirty="0"/>
                        <a:t>Community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Domiciliary</a:t>
                      </a:r>
                      <a:r>
                        <a:rPr lang="en-GB" sz="1100" baseline="0" dirty="0"/>
                        <a:t> Care – Unmet Need – Full Package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Target- 10% reduction in unmet need hours by March 2026 compared to position at 31 March 25 (1408 hrs)</a:t>
                      </a:r>
                    </a:p>
                  </a:txBody>
                  <a:tcPr marL="60960" marR="60960" marT="30480" marB="30480"/>
                </a:tc>
                <a:tc>
                  <a:txBody>
                    <a:bodyPr/>
                    <a:lstStyle/>
                    <a:p>
                      <a:r>
                        <a:rPr lang="en-GB" sz="1100" dirty="0"/>
                        <a:t>1,267</a:t>
                      </a:r>
                      <a:r>
                        <a:rPr lang="en-GB" sz="1100" baseline="0" dirty="0"/>
                        <a:t> hrs</a:t>
                      </a:r>
                      <a:endParaRPr lang="en-GB" sz="1100" dirty="0"/>
                    </a:p>
                  </a:txBody>
                  <a:tcPr marL="60960" marR="60960" marT="30480" marB="30480"/>
                </a:tc>
                <a:tc>
                  <a:txBody>
                    <a:bodyPr/>
                    <a:lstStyle/>
                    <a:p>
                      <a:r>
                        <a:rPr lang="en-GB" sz="1100" dirty="0"/>
                        <a:t>1,351 hrs</a:t>
                      </a:r>
                    </a:p>
                    <a:p>
                      <a:endParaRPr lang="en-GB" sz="1100" dirty="0"/>
                    </a:p>
                    <a:p>
                      <a:r>
                        <a:rPr lang="en-GB" sz="1100" dirty="0"/>
                        <a:t>-4.05%</a:t>
                      </a:r>
                      <a:r>
                        <a:rPr lang="en-GB" sz="1100" baseline="0" dirty="0"/>
                        <a:t> under target</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1,351 hrs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(Jan position)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402891">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Domiciliary</a:t>
                      </a:r>
                      <a:r>
                        <a:rPr lang="en-GB" sz="1100" baseline="0" dirty="0"/>
                        <a:t> Care – Unmet Need – Partial Package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a:t>
                      </a:r>
                      <a:r>
                        <a:rPr lang="en-GB" sz="1000" b="1" baseline="0" dirty="0"/>
                        <a:t> </a:t>
                      </a:r>
                      <a:r>
                        <a:rPr lang="en-GB" sz="1000" b="1" dirty="0"/>
                        <a:t>10% reduction in unmet need hours by March 2026 compared to position at 31 March 25 (1951 hrs)</a:t>
                      </a:r>
                    </a:p>
                  </a:txBody>
                  <a:tcPr marL="60960" marR="60960" marT="30480" marB="30480"/>
                </a:tc>
                <a:tc>
                  <a:txBody>
                    <a:bodyPr/>
                    <a:lstStyle/>
                    <a:p>
                      <a:r>
                        <a:rPr lang="en-GB" sz="1100" dirty="0"/>
                        <a:t>1,756 hrs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2,092 hrs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7.23% above target</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2,092 hrs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(Jan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45599">
                <a:tc>
                  <a:txBody>
                    <a:bodyPr/>
                    <a:lstStyle/>
                    <a:p>
                      <a:endParaRPr lang="en-GB" sz="1200" b="1" dirty="0"/>
                    </a:p>
                  </a:txBody>
                  <a:tcPr/>
                </a:tc>
                <a:tc>
                  <a:txBody>
                    <a:bodyPr/>
                    <a:lstStyle/>
                    <a:p>
                      <a:r>
                        <a:rPr lang="en-GB" sz="1100" dirty="0"/>
                        <a:t>Direct Payments</a:t>
                      </a:r>
                    </a:p>
                    <a:p>
                      <a:endParaRPr lang="en-GB" sz="1100" dirty="0"/>
                    </a:p>
                    <a:p>
                      <a:r>
                        <a:rPr lang="en-GB" sz="1000" b="1" dirty="0"/>
                        <a:t>Target - 5% increase in Service User Direct Payments in effect by March 2026 compared to position at 31 March 2025</a:t>
                      </a:r>
                      <a:r>
                        <a:rPr lang="en-GB" sz="1000" b="1" baseline="0" dirty="0"/>
                        <a:t> (1014 service users)</a:t>
                      </a:r>
                      <a:endParaRPr lang="en-GB" sz="1000" b="1" dirty="0"/>
                    </a:p>
                  </a:txBody>
                  <a:tcPr marL="60960" marR="60960" marT="30480" marB="30480"/>
                </a:tc>
                <a:tc>
                  <a:txBody>
                    <a:bodyPr/>
                    <a:lstStyle/>
                    <a:p>
                      <a:r>
                        <a:rPr lang="en-GB" sz="1100" dirty="0"/>
                        <a:t>1,065</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1,037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2.27% increase on March</a:t>
                      </a:r>
                      <a:r>
                        <a:rPr lang="en-GB" sz="1100" baseline="0" dirty="0"/>
                        <a:t> 25 position</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1,037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(Jan position)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5" name="Picture 4" descr="A green circle with blue border."/>
          <p:cNvPicPr>
            <a:picLocks noChangeAspect="1"/>
          </p:cNvPicPr>
          <p:nvPr/>
        </p:nvPicPr>
        <p:blipFill>
          <a:blip r:embed="rId4"/>
          <a:stretch>
            <a:fillRect/>
          </a:stretch>
        </p:blipFill>
        <p:spPr>
          <a:xfrm>
            <a:off x="7099021" y="1645777"/>
            <a:ext cx="335309" cy="335309"/>
          </a:xfrm>
          <a:prstGeom prst="rect">
            <a:avLst/>
          </a:prstGeom>
        </p:spPr>
      </p:pic>
      <p:pic>
        <p:nvPicPr>
          <p:cNvPr id="6" name="Picture 5" descr="A red triangle with blue border."/>
          <p:cNvPicPr>
            <a:picLocks noChangeAspect="1"/>
          </p:cNvPicPr>
          <p:nvPr/>
        </p:nvPicPr>
        <p:blipFill>
          <a:blip r:embed="rId5"/>
          <a:stretch>
            <a:fillRect/>
          </a:stretch>
        </p:blipFill>
        <p:spPr>
          <a:xfrm>
            <a:off x="7089876" y="4471582"/>
            <a:ext cx="353599" cy="347502"/>
          </a:xfrm>
          <a:prstGeom prst="rect">
            <a:avLst/>
          </a:prstGeom>
        </p:spPr>
      </p:pic>
      <p:pic>
        <p:nvPicPr>
          <p:cNvPr id="20" name="Picture 19" descr="A red triangle with blue border."/>
          <p:cNvPicPr>
            <a:picLocks noChangeAspect="1"/>
          </p:cNvPicPr>
          <p:nvPr/>
        </p:nvPicPr>
        <p:blipFill>
          <a:blip r:embed="rId6"/>
          <a:stretch>
            <a:fillRect/>
          </a:stretch>
        </p:blipFill>
        <p:spPr>
          <a:xfrm>
            <a:off x="7849447" y="4471582"/>
            <a:ext cx="353599" cy="347502"/>
          </a:xfrm>
          <a:prstGeom prst="rect">
            <a:avLst/>
          </a:prstGeom>
        </p:spPr>
      </p:pic>
      <p:pic>
        <p:nvPicPr>
          <p:cNvPr id="22" name="Picture 21" descr="A green circle with blue border."/>
          <p:cNvPicPr>
            <a:picLocks noChangeAspect="1"/>
          </p:cNvPicPr>
          <p:nvPr/>
        </p:nvPicPr>
        <p:blipFill>
          <a:blip r:embed="rId7"/>
          <a:stretch>
            <a:fillRect/>
          </a:stretch>
        </p:blipFill>
        <p:spPr>
          <a:xfrm>
            <a:off x="7843243" y="1645777"/>
            <a:ext cx="335309" cy="335309"/>
          </a:xfrm>
          <a:prstGeom prst="rect">
            <a:avLst/>
          </a:prstGeom>
        </p:spPr>
      </p:pic>
      <p:pic>
        <p:nvPicPr>
          <p:cNvPr id="18" name="Picture 17" descr="A red triangle with blue border.">
            <a:extLst>
              <a:ext uri="{FF2B5EF4-FFF2-40B4-BE49-F238E27FC236}">
                <a16:creationId xmlns:a16="http://schemas.microsoft.com/office/drawing/2014/main" id="{AAFC7C7E-CF63-2D6A-3A51-7D770676F835}"/>
              </a:ext>
            </a:extLst>
          </p:cNvPr>
          <p:cNvPicPr>
            <a:picLocks noChangeAspect="1"/>
          </p:cNvPicPr>
          <p:nvPr/>
        </p:nvPicPr>
        <p:blipFill>
          <a:blip r:embed="rId8"/>
          <a:stretch>
            <a:fillRect/>
          </a:stretch>
        </p:blipFill>
        <p:spPr>
          <a:xfrm>
            <a:off x="7099021" y="5893832"/>
            <a:ext cx="353599" cy="347502"/>
          </a:xfrm>
          <a:prstGeom prst="rect">
            <a:avLst/>
          </a:prstGeom>
        </p:spPr>
      </p:pic>
      <p:pic>
        <p:nvPicPr>
          <p:cNvPr id="23" name="Picture 22" descr="A red triangle with blue border.">
            <a:extLst>
              <a:ext uri="{FF2B5EF4-FFF2-40B4-BE49-F238E27FC236}">
                <a16:creationId xmlns:a16="http://schemas.microsoft.com/office/drawing/2014/main" id="{E91BBF95-A474-F1C3-30A3-0EB38712F0F7}"/>
              </a:ext>
            </a:extLst>
          </p:cNvPr>
          <p:cNvPicPr>
            <a:picLocks noChangeAspect="1"/>
          </p:cNvPicPr>
          <p:nvPr/>
        </p:nvPicPr>
        <p:blipFill>
          <a:blip r:embed="rId8"/>
          <a:stretch>
            <a:fillRect/>
          </a:stretch>
        </p:blipFill>
        <p:spPr>
          <a:xfrm>
            <a:off x="7858591" y="5893832"/>
            <a:ext cx="353599" cy="347502"/>
          </a:xfrm>
          <a:prstGeom prst="rect">
            <a:avLst/>
          </a:prstGeom>
        </p:spPr>
      </p:pic>
      <p:pic>
        <p:nvPicPr>
          <p:cNvPr id="10" name="Picture 9" descr="A red triangle with blue border.">
            <a:extLst>
              <a:ext uri="{FF2B5EF4-FFF2-40B4-BE49-F238E27FC236}">
                <a16:creationId xmlns:a16="http://schemas.microsoft.com/office/drawing/2014/main" id="{46A040D5-8C43-CECF-4EA7-DB083426D0D6}"/>
              </a:ext>
            </a:extLst>
          </p:cNvPr>
          <p:cNvPicPr>
            <a:picLocks noChangeAspect="1"/>
          </p:cNvPicPr>
          <p:nvPr/>
        </p:nvPicPr>
        <p:blipFill>
          <a:blip r:embed="rId8"/>
          <a:stretch>
            <a:fillRect/>
          </a:stretch>
        </p:blipFill>
        <p:spPr>
          <a:xfrm>
            <a:off x="7089875" y="3057731"/>
            <a:ext cx="353599" cy="347502"/>
          </a:xfrm>
          <a:prstGeom prst="rect">
            <a:avLst/>
          </a:prstGeom>
        </p:spPr>
      </p:pic>
      <p:pic>
        <p:nvPicPr>
          <p:cNvPr id="11" name="Picture 10" descr="A red triangle with blue border.">
            <a:extLst>
              <a:ext uri="{FF2B5EF4-FFF2-40B4-BE49-F238E27FC236}">
                <a16:creationId xmlns:a16="http://schemas.microsoft.com/office/drawing/2014/main" id="{10C2E640-72A6-4554-6A07-F894AAE3D890}"/>
              </a:ext>
            </a:extLst>
          </p:cNvPr>
          <p:cNvPicPr>
            <a:picLocks noChangeAspect="1"/>
          </p:cNvPicPr>
          <p:nvPr/>
        </p:nvPicPr>
        <p:blipFill>
          <a:blip r:embed="rId8"/>
          <a:stretch>
            <a:fillRect/>
          </a:stretch>
        </p:blipFill>
        <p:spPr>
          <a:xfrm>
            <a:off x="7849447" y="3048034"/>
            <a:ext cx="353599" cy="347502"/>
          </a:xfrm>
          <a:prstGeom prst="rect">
            <a:avLst/>
          </a:prstGeom>
        </p:spPr>
      </p:pic>
      <p:pic>
        <p:nvPicPr>
          <p:cNvPr id="12" name="Picture 11" descr="Graph displaying Theatre Run Times - Endoscopy - target compared to 2025/26 outrun">
            <a:extLst>
              <a:ext uri="{FF2B5EF4-FFF2-40B4-BE49-F238E27FC236}">
                <a16:creationId xmlns:a16="http://schemas.microsoft.com/office/drawing/2014/main" id="{BA30A385-847B-6E15-2159-9DDEF796E845}"/>
              </a:ext>
            </a:extLst>
          </p:cNvPr>
          <p:cNvPicPr>
            <a:picLocks noChangeAspect="1"/>
          </p:cNvPicPr>
          <p:nvPr/>
        </p:nvPicPr>
        <p:blipFill>
          <a:blip r:embed="rId9"/>
          <a:stretch>
            <a:fillRect/>
          </a:stretch>
        </p:blipFill>
        <p:spPr>
          <a:xfrm>
            <a:off x="8476070" y="1259008"/>
            <a:ext cx="3522223" cy="1293108"/>
          </a:xfrm>
          <a:prstGeom prst="rect">
            <a:avLst/>
          </a:prstGeom>
        </p:spPr>
      </p:pic>
      <p:pic>
        <p:nvPicPr>
          <p:cNvPr id="13" name="Picture 12" descr="Graph displaying Domicillary Care - Unmet Need Hours - Full Package - target compared to 2025/26 outrun">
            <a:extLst>
              <a:ext uri="{FF2B5EF4-FFF2-40B4-BE49-F238E27FC236}">
                <a16:creationId xmlns:a16="http://schemas.microsoft.com/office/drawing/2014/main" id="{B517637D-B7CF-44BF-2DAC-BA40EF0AF98A}"/>
              </a:ext>
            </a:extLst>
          </p:cNvPr>
          <p:cNvPicPr>
            <a:picLocks noChangeAspect="1"/>
          </p:cNvPicPr>
          <p:nvPr/>
        </p:nvPicPr>
        <p:blipFill>
          <a:blip r:embed="rId10"/>
          <a:stretch>
            <a:fillRect/>
          </a:stretch>
        </p:blipFill>
        <p:spPr>
          <a:xfrm>
            <a:off x="8485882" y="2642787"/>
            <a:ext cx="3502598" cy="1319670"/>
          </a:xfrm>
          <a:prstGeom prst="rect">
            <a:avLst/>
          </a:prstGeom>
        </p:spPr>
      </p:pic>
      <p:pic>
        <p:nvPicPr>
          <p:cNvPr id="14" name="Picture 13" descr="Graph displaying Domicillary Care - Unmet Need Hours - Partial Package - target compared to 2025/26 outrun">
            <a:extLst>
              <a:ext uri="{FF2B5EF4-FFF2-40B4-BE49-F238E27FC236}">
                <a16:creationId xmlns:a16="http://schemas.microsoft.com/office/drawing/2014/main" id="{F5432934-E833-3C80-A710-850A89A56E09}"/>
              </a:ext>
            </a:extLst>
          </p:cNvPr>
          <p:cNvPicPr>
            <a:picLocks noChangeAspect="1"/>
          </p:cNvPicPr>
          <p:nvPr/>
        </p:nvPicPr>
        <p:blipFill>
          <a:blip r:embed="rId11"/>
          <a:stretch>
            <a:fillRect/>
          </a:stretch>
        </p:blipFill>
        <p:spPr>
          <a:xfrm>
            <a:off x="8487822" y="4099900"/>
            <a:ext cx="3500658" cy="1263411"/>
          </a:xfrm>
          <a:prstGeom prst="rect">
            <a:avLst/>
          </a:prstGeom>
        </p:spPr>
      </p:pic>
      <p:pic>
        <p:nvPicPr>
          <p:cNvPr id="15" name="Picture 14" descr="Graph displaying Direct Payments in effect - target compared to 2025/26 outrun">
            <a:extLst>
              <a:ext uri="{FF2B5EF4-FFF2-40B4-BE49-F238E27FC236}">
                <a16:creationId xmlns:a16="http://schemas.microsoft.com/office/drawing/2014/main" id="{17998EC4-EB3B-D3C3-4A09-05569C26FB9B}"/>
              </a:ext>
            </a:extLst>
          </p:cNvPr>
          <p:cNvPicPr>
            <a:picLocks noChangeAspect="1"/>
          </p:cNvPicPr>
          <p:nvPr/>
        </p:nvPicPr>
        <p:blipFill>
          <a:blip r:embed="rId12"/>
          <a:stretch>
            <a:fillRect/>
          </a:stretch>
        </p:blipFill>
        <p:spPr>
          <a:xfrm>
            <a:off x="8485882" y="5500754"/>
            <a:ext cx="3500658" cy="1207617"/>
          </a:xfrm>
          <a:prstGeom prst="rect">
            <a:avLst/>
          </a:prstGeom>
        </p:spPr>
      </p:pic>
    </p:spTree>
    <p:extLst>
      <p:ext uri="{BB962C8B-B14F-4D97-AF65-F5344CB8AC3E}">
        <p14:creationId xmlns:p14="http://schemas.microsoft.com/office/powerpoint/2010/main" val="172400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Section 2/3 – Key SOMs Indicators - Performance and Efficiency &amp; Productivity</a:t>
            </a:r>
          </a:p>
        </p:txBody>
      </p:sp>
      <p:graphicFrame>
        <p:nvGraphicFramePr>
          <p:cNvPr id="21" name="Table 20"/>
          <p:cNvGraphicFramePr>
            <a:graphicFrameLocks noGrp="1"/>
          </p:cNvGraphicFramePr>
          <p:nvPr>
            <p:extLst>
              <p:ext uri="{D42A27DB-BD31-4B8C-83A1-F6EECF244321}">
                <p14:modId xmlns:p14="http://schemas.microsoft.com/office/powerpoint/2010/main" val="2544152144"/>
              </p:ext>
            </p:extLst>
          </p:nvPr>
        </p:nvGraphicFramePr>
        <p:xfrm>
          <a:off x="98367" y="540327"/>
          <a:ext cx="11995266" cy="6118168"/>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105593">
                  <a:extLst>
                    <a:ext uri="{9D8B030D-6E8A-4147-A177-3AD203B41FA5}">
                      <a16:colId xmlns:a16="http://schemas.microsoft.com/office/drawing/2014/main" val="3247098725"/>
                    </a:ext>
                  </a:extLst>
                </a:gridCol>
                <a:gridCol w="1230284">
                  <a:extLst>
                    <a:ext uri="{9D8B030D-6E8A-4147-A177-3AD203B41FA5}">
                      <a16:colId xmlns:a16="http://schemas.microsoft.com/office/drawing/2014/main" val="3934673934"/>
                    </a:ext>
                  </a:extLst>
                </a:gridCol>
                <a:gridCol w="672942">
                  <a:extLst>
                    <a:ext uri="{9D8B030D-6E8A-4147-A177-3AD203B41FA5}">
                      <a16:colId xmlns:a16="http://schemas.microsoft.com/office/drawing/2014/main" val="340205772"/>
                    </a:ext>
                  </a:extLst>
                </a:gridCol>
                <a:gridCol w="856599">
                  <a:extLst>
                    <a:ext uri="{9D8B030D-6E8A-4147-A177-3AD203B41FA5}">
                      <a16:colId xmlns:a16="http://schemas.microsoft.com/office/drawing/2014/main" val="1075718584"/>
                    </a:ext>
                  </a:extLst>
                </a:gridCol>
                <a:gridCol w="3631277">
                  <a:extLst>
                    <a:ext uri="{9D8B030D-6E8A-4147-A177-3AD203B41FA5}">
                      <a16:colId xmlns:a16="http://schemas.microsoft.com/office/drawing/2014/main" val="3167416937"/>
                    </a:ext>
                  </a:extLst>
                </a:gridCol>
              </a:tblGrid>
              <a:tr h="619881">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Jan 26 Target</a:t>
                      </a:r>
                    </a:p>
                  </a:txBody>
                  <a:tcPr/>
                </a:tc>
                <a:tc>
                  <a:txBody>
                    <a:bodyPr/>
                    <a:lstStyle/>
                    <a:p>
                      <a:r>
                        <a:rPr lang="en-GB" sz="1200" dirty="0"/>
                        <a:t>Jan 26 In-month Performance</a:t>
                      </a:r>
                    </a:p>
                  </a:txBody>
                  <a:tcPr/>
                </a:tc>
                <a:tc>
                  <a:txBody>
                    <a:bodyPr/>
                    <a:lstStyle/>
                    <a:p>
                      <a:r>
                        <a:rPr lang="en-GB" sz="1200" dirty="0"/>
                        <a:t>Cumulative Activity YTD</a:t>
                      </a:r>
                    </a:p>
                  </a:txBody>
                  <a:tcPr/>
                </a:tc>
                <a:tc>
                  <a:txBody>
                    <a:bodyPr/>
                    <a:lstStyle/>
                    <a:p>
                      <a:pPr algn="ctr"/>
                      <a:r>
                        <a:rPr lang="en-GB" sz="1200" dirty="0"/>
                        <a:t>Rag Status</a:t>
                      </a:r>
                    </a:p>
                    <a:p>
                      <a:pPr algn="ctr"/>
                      <a:r>
                        <a:rPr lang="en-GB" sz="1200" dirty="0">
                          <a:solidFill>
                            <a:schemeClr val="bg1"/>
                          </a:solidFill>
                        </a:rPr>
                        <a:t>Jan 26</a:t>
                      </a: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3549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Community Care</a:t>
                      </a:r>
                    </a:p>
                  </a:txBody>
                  <a:tcPr/>
                </a:tc>
                <a:tc>
                  <a:txBody>
                    <a:bodyPr/>
                    <a:lstStyle/>
                    <a:p>
                      <a:r>
                        <a:rPr lang="en-GB" sz="1100" dirty="0"/>
                        <a:t>Family Support – Unallocated</a:t>
                      </a:r>
                      <a:r>
                        <a:rPr lang="en-GB" sz="1100" baseline="0" dirty="0"/>
                        <a:t> Cases</a:t>
                      </a:r>
                    </a:p>
                    <a:p>
                      <a:endParaRPr lang="en-GB" sz="1100" baseline="0" dirty="0"/>
                    </a:p>
                    <a:p>
                      <a:r>
                        <a:rPr lang="en-GB" sz="1000" b="1" dirty="0"/>
                        <a:t>Target - reduce by 10% by March 2026 compared to position at end March 2025</a:t>
                      </a:r>
                      <a:r>
                        <a:rPr lang="en-GB" sz="1000" b="1" baseline="0" dirty="0"/>
                        <a:t> – 66 cases</a:t>
                      </a:r>
                      <a:endParaRPr lang="en-GB" sz="1000" b="1" dirty="0"/>
                    </a:p>
                  </a:txBody>
                  <a:tcPr marL="60960" marR="60960" marT="30480" marB="30480"/>
                </a:tc>
                <a:tc>
                  <a:txBody>
                    <a:bodyPr/>
                    <a:lstStyle/>
                    <a:p>
                      <a:r>
                        <a:rPr lang="en-GB" sz="1100" dirty="0"/>
                        <a:t>59</a:t>
                      </a:r>
                      <a:r>
                        <a:rPr lang="en-GB" sz="1100" baseline="0" dirty="0"/>
                        <a:t> cases</a:t>
                      </a:r>
                      <a:endParaRPr lang="en-GB" sz="1100" dirty="0"/>
                    </a:p>
                  </a:txBody>
                  <a:tcPr marL="60960" marR="60960" marT="30480" marB="30480"/>
                </a:tc>
                <a:tc>
                  <a:txBody>
                    <a:bodyPr/>
                    <a:lstStyle/>
                    <a:p>
                      <a:r>
                        <a:rPr lang="en-GB" sz="1100" baseline="0" dirty="0"/>
                        <a:t>71 </a:t>
                      </a:r>
                      <a:r>
                        <a:rPr lang="en-GB" sz="1100" dirty="0"/>
                        <a:t>cases</a:t>
                      </a:r>
                    </a:p>
                    <a:p>
                      <a:endParaRPr lang="en-GB" sz="1100" dirty="0"/>
                    </a:p>
                    <a:p>
                      <a:r>
                        <a:rPr lang="en-GB" sz="1100" dirty="0"/>
                        <a:t>7.58% increase on March 25 position</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71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January position</a:t>
                      </a: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363287">
                <a:tc>
                  <a:txBody>
                    <a:bodyPr/>
                    <a:lstStyle/>
                    <a:p>
                      <a:r>
                        <a:rPr lang="en-GB" sz="1200" b="1" u="sng" dirty="0"/>
                        <a:t>Efficiency &amp; Productivity </a:t>
                      </a:r>
                      <a:r>
                        <a:rPr lang="en-GB" sz="1200" b="1" u="none" dirty="0"/>
                        <a:t>-</a:t>
                      </a:r>
                      <a:r>
                        <a:rPr lang="en-GB" sz="1200" b="1" dirty="0"/>
                        <a:t> </a:t>
                      </a:r>
                    </a:p>
                    <a:p>
                      <a:endParaRPr lang="en-GB" sz="1200" b="1" dirty="0"/>
                    </a:p>
                    <a:p>
                      <a:r>
                        <a:rPr lang="en-GB" sz="1200" b="1" dirty="0"/>
                        <a:t>Scheduled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Average </a:t>
                      </a:r>
                      <a:r>
                        <a:rPr lang="en-GB" sz="1100" dirty="0" err="1"/>
                        <a:t>LoS</a:t>
                      </a:r>
                      <a:r>
                        <a:rPr lang="en-GB" sz="1100" baseline="0" dirty="0"/>
                        <a:t> for Elective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Cardiology (includes Paediatrics)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Reduce </a:t>
                      </a:r>
                      <a:r>
                        <a:rPr lang="en-GB" sz="1000" b="1" baseline="0" dirty="0" err="1"/>
                        <a:t>LoS</a:t>
                      </a:r>
                      <a:r>
                        <a:rPr lang="en-GB" sz="1000" b="1" baseline="0" dirty="0"/>
                        <a:t> against CHKS peer group level</a:t>
                      </a:r>
                      <a:endParaRPr lang="en-GB" sz="1000" b="1" dirty="0"/>
                    </a:p>
                  </a:txBody>
                  <a:tcPr marL="60960" marR="60960" marT="30480" marB="30480"/>
                </a:tc>
                <a:tc>
                  <a:txBody>
                    <a:bodyPr/>
                    <a:lstStyle/>
                    <a:p>
                      <a:r>
                        <a:rPr lang="en-GB" sz="1100" dirty="0"/>
                        <a:t>3.40 days</a:t>
                      </a:r>
                    </a:p>
                  </a:txBody>
                  <a:tcPr marL="60960" marR="60960" marT="30480" marB="30480"/>
                </a:tc>
                <a:tc>
                  <a:txBody>
                    <a:bodyPr/>
                    <a:lstStyle/>
                    <a:p>
                      <a:r>
                        <a:rPr lang="en-GB" sz="1100" b="0" dirty="0">
                          <a:solidFill>
                            <a:schemeClr val="tx1"/>
                          </a:solidFill>
                        </a:rPr>
                        <a:t>3.75 days</a:t>
                      </a:r>
                    </a:p>
                    <a:p>
                      <a:endParaRPr lang="en-GB" sz="1100" b="1" dirty="0">
                        <a:solidFill>
                          <a:srgbClr val="FF0000"/>
                        </a:solidFill>
                      </a:endParaRP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3.67 days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68795">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Average </a:t>
                      </a:r>
                      <a:r>
                        <a:rPr lang="en-GB" sz="1100" dirty="0" err="1"/>
                        <a:t>LoS</a:t>
                      </a:r>
                      <a:r>
                        <a:rPr lang="en-GB" sz="1100" baseline="0" dirty="0"/>
                        <a:t> for Elective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General Surgery (includes Breast &amp; Vascular)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Reduce </a:t>
                      </a:r>
                      <a:r>
                        <a:rPr lang="en-GB" sz="1000" b="1" baseline="0" dirty="0" err="1"/>
                        <a:t>LoS</a:t>
                      </a:r>
                      <a:r>
                        <a:rPr lang="en-GB" sz="1000" b="1" baseline="0" dirty="0"/>
                        <a:t> against CHKS peer group level</a:t>
                      </a:r>
                      <a:endParaRPr lang="en-GB" sz="1000" b="1" dirty="0"/>
                    </a:p>
                  </a:txBody>
                  <a:tcPr marL="60960" marR="60960" marT="30480" marB="30480"/>
                </a:tc>
                <a:tc>
                  <a:txBody>
                    <a:bodyPr/>
                    <a:lstStyle/>
                    <a:p>
                      <a:r>
                        <a:rPr lang="en-GB" sz="1100" dirty="0"/>
                        <a:t>4.30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6.22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6.62 days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91031">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Average </a:t>
                      </a:r>
                      <a:r>
                        <a:rPr lang="en-GB" sz="1100" dirty="0" err="1"/>
                        <a:t>LoS</a:t>
                      </a:r>
                      <a:r>
                        <a:rPr lang="en-GB" sz="1100" baseline="0" dirty="0"/>
                        <a:t> for Elective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Gynaecology (includes oncology)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Reduce </a:t>
                      </a:r>
                      <a:r>
                        <a:rPr lang="en-GB" sz="1000" b="1" baseline="0" dirty="0" err="1"/>
                        <a:t>LoS</a:t>
                      </a:r>
                      <a:r>
                        <a:rPr lang="en-GB" sz="1000" b="1" baseline="0" dirty="0"/>
                        <a:t> against CHKS peer group level</a:t>
                      </a:r>
                      <a:endParaRPr lang="en-GB" sz="1000" b="1" dirty="0"/>
                    </a:p>
                  </a:txBody>
                  <a:tcPr marL="60960" marR="60960" marT="30480" marB="30480"/>
                </a:tc>
                <a:tc>
                  <a:txBody>
                    <a:bodyPr/>
                    <a:lstStyle/>
                    <a:p>
                      <a:r>
                        <a:rPr lang="en-GB" sz="1100" dirty="0"/>
                        <a:t>1.90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3.72</a:t>
                      </a:r>
                      <a:r>
                        <a:rPr lang="en-GB" sz="1100" baseline="0" dirty="0"/>
                        <a:t> </a:t>
                      </a:r>
                      <a:r>
                        <a:rPr lang="en-GB" sz="1100" dirty="0"/>
                        <a:t>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3.37 days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41" name="Picture 40" descr="A red triangle with blue border."/>
          <p:cNvPicPr>
            <a:picLocks noChangeAspect="1"/>
          </p:cNvPicPr>
          <p:nvPr/>
        </p:nvPicPr>
        <p:blipFill>
          <a:blip r:embed="rId4"/>
          <a:stretch>
            <a:fillRect/>
          </a:stretch>
        </p:blipFill>
        <p:spPr>
          <a:xfrm>
            <a:off x="7888496" y="2995585"/>
            <a:ext cx="354425" cy="346884"/>
          </a:xfrm>
          <a:prstGeom prst="rect">
            <a:avLst/>
          </a:prstGeom>
        </p:spPr>
      </p:pic>
      <p:pic>
        <p:nvPicPr>
          <p:cNvPr id="6" name="Picture 5" descr="A red triangle with blue border."/>
          <p:cNvPicPr>
            <a:picLocks noChangeAspect="1"/>
          </p:cNvPicPr>
          <p:nvPr/>
        </p:nvPicPr>
        <p:blipFill>
          <a:blip r:embed="rId5"/>
          <a:stretch>
            <a:fillRect/>
          </a:stretch>
        </p:blipFill>
        <p:spPr>
          <a:xfrm>
            <a:off x="7139057" y="4330868"/>
            <a:ext cx="353599" cy="347502"/>
          </a:xfrm>
          <a:prstGeom prst="rect">
            <a:avLst/>
          </a:prstGeom>
        </p:spPr>
      </p:pic>
      <p:pic>
        <p:nvPicPr>
          <p:cNvPr id="20" name="Picture 19" descr="A red triangle with blue border."/>
          <p:cNvPicPr>
            <a:picLocks noChangeAspect="1"/>
          </p:cNvPicPr>
          <p:nvPr/>
        </p:nvPicPr>
        <p:blipFill>
          <a:blip r:embed="rId6"/>
          <a:stretch>
            <a:fillRect/>
          </a:stretch>
        </p:blipFill>
        <p:spPr>
          <a:xfrm>
            <a:off x="7843132" y="4330868"/>
            <a:ext cx="353599" cy="347502"/>
          </a:xfrm>
          <a:prstGeom prst="rect">
            <a:avLst/>
          </a:prstGeom>
        </p:spPr>
      </p:pic>
      <p:pic>
        <p:nvPicPr>
          <p:cNvPr id="2" name="Picture 1" descr="A red triangle with blue border."/>
          <p:cNvPicPr>
            <a:picLocks noChangeAspect="1"/>
          </p:cNvPicPr>
          <p:nvPr/>
        </p:nvPicPr>
        <p:blipFill>
          <a:blip r:embed="rId5"/>
          <a:stretch>
            <a:fillRect/>
          </a:stretch>
        </p:blipFill>
        <p:spPr>
          <a:xfrm>
            <a:off x="7076616" y="1659684"/>
            <a:ext cx="353599" cy="347502"/>
          </a:xfrm>
          <a:prstGeom prst="rect">
            <a:avLst/>
          </a:prstGeom>
        </p:spPr>
      </p:pic>
      <p:pic>
        <p:nvPicPr>
          <p:cNvPr id="9" name="Picture 8" descr="A red triangle with blue border."/>
          <p:cNvPicPr>
            <a:picLocks noChangeAspect="1"/>
          </p:cNvPicPr>
          <p:nvPr/>
        </p:nvPicPr>
        <p:blipFill>
          <a:blip r:embed="rId5"/>
          <a:stretch>
            <a:fillRect/>
          </a:stretch>
        </p:blipFill>
        <p:spPr>
          <a:xfrm>
            <a:off x="7076616" y="5708832"/>
            <a:ext cx="353599" cy="347502"/>
          </a:xfrm>
          <a:prstGeom prst="rect">
            <a:avLst/>
          </a:prstGeom>
        </p:spPr>
      </p:pic>
      <p:pic>
        <p:nvPicPr>
          <p:cNvPr id="25" name="Picture 24" descr="A red triangle with blue border."/>
          <p:cNvPicPr>
            <a:picLocks noChangeAspect="1"/>
          </p:cNvPicPr>
          <p:nvPr/>
        </p:nvPicPr>
        <p:blipFill>
          <a:blip r:embed="rId5"/>
          <a:stretch>
            <a:fillRect/>
          </a:stretch>
        </p:blipFill>
        <p:spPr>
          <a:xfrm>
            <a:off x="7886561" y="5708832"/>
            <a:ext cx="353599" cy="347502"/>
          </a:xfrm>
          <a:prstGeom prst="rect">
            <a:avLst/>
          </a:prstGeom>
        </p:spPr>
      </p:pic>
      <p:pic>
        <p:nvPicPr>
          <p:cNvPr id="26" name="Picture 25" descr="A red triangle with blue border."/>
          <p:cNvPicPr>
            <a:picLocks noChangeAspect="1"/>
          </p:cNvPicPr>
          <p:nvPr/>
        </p:nvPicPr>
        <p:blipFill>
          <a:blip r:embed="rId5"/>
          <a:stretch>
            <a:fillRect/>
          </a:stretch>
        </p:blipFill>
        <p:spPr>
          <a:xfrm>
            <a:off x="7886561" y="1659684"/>
            <a:ext cx="353599" cy="347502"/>
          </a:xfrm>
          <a:prstGeom prst="rect">
            <a:avLst/>
          </a:prstGeom>
        </p:spPr>
      </p:pic>
      <p:pic>
        <p:nvPicPr>
          <p:cNvPr id="7" name="Picture 6" descr="A red triangle with blue border.">
            <a:extLst>
              <a:ext uri="{FF2B5EF4-FFF2-40B4-BE49-F238E27FC236}">
                <a16:creationId xmlns:a16="http://schemas.microsoft.com/office/drawing/2014/main" id="{63FF0892-BAEB-2AAD-9E77-EDA8B41AAD9B}"/>
              </a:ext>
            </a:extLst>
          </p:cNvPr>
          <p:cNvPicPr>
            <a:picLocks noChangeAspect="1"/>
          </p:cNvPicPr>
          <p:nvPr/>
        </p:nvPicPr>
        <p:blipFill>
          <a:blip r:embed="rId4"/>
          <a:stretch>
            <a:fillRect/>
          </a:stretch>
        </p:blipFill>
        <p:spPr>
          <a:xfrm>
            <a:off x="7076616" y="2995585"/>
            <a:ext cx="354425" cy="346884"/>
          </a:xfrm>
          <a:prstGeom prst="rect">
            <a:avLst/>
          </a:prstGeom>
        </p:spPr>
      </p:pic>
      <p:pic>
        <p:nvPicPr>
          <p:cNvPr id="12" name="Picture 11" descr="Graph displaying Number of Family Support Cases Unallocated after 20 working days - 2025/26 target vs outturn.">
            <a:extLst>
              <a:ext uri="{FF2B5EF4-FFF2-40B4-BE49-F238E27FC236}">
                <a16:creationId xmlns:a16="http://schemas.microsoft.com/office/drawing/2014/main" id="{4D5AC453-380D-6761-3998-A323C2F89454}"/>
              </a:ext>
            </a:extLst>
          </p:cNvPr>
          <p:cNvPicPr>
            <a:picLocks noChangeAspect="1"/>
          </p:cNvPicPr>
          <p:nvPr/>
        </p:nvPicPr>
        <p:blipFill>
          <a:blip r:embed="rId7"/>
          <a:stretch>
            <a:fillRect/>
          </a:stretch>
        </p:blipFill>
        <p:spPr>
          <a:xfrm>
            <a:off x="8544082" y="1247192"/>
            <a:ext cx="3438731" cy="1215817"/>
          </a:xfrm>
          <a:prstGeom prst="rect">
            <a:avLst/>
          </a:prstGeom>
        </p:spPr>
      </p:pic>
      <p:pic>
        <p:nvPicPr>
          <p:cNvPr id="13" name="Picture 12" descr="Graph displaying average length of stay for Elective Cardiology  - CHKS Peer Value vs Average Length of Stay">
            <a:extLst>
              <a:ext uri="{FF2B5EF4-FFF2-40B4-BE49-F238E27FC236}">
                <a16:creationId xmlns:a16="http://schemas.microsoft.com/office/drawing/2014/main" id="{0E34068B-AFC0-4DB3-3516-0BAB86C9A038}"/>
              </a:ext>
            </a:extLst>
          </p:cNvPr>
          <p:cNvPicPr>
            <a:picLocks noChangeAspect="1"/>
          </p:cNvPicPr>
          <p:nvPr/>
        </p:nvPicPr>
        <p:blipFill>
          <a:blip r:embed="rId8"/>
          <a:stretch>
            <a:fillRect/>
          </a:stretch>
        </p:blipFill>
        <p:spPr>
          <a:xfrm>
            <a:off x="8544082" y="2562720"/>
            <a:ext cx="3438731" cy="1291285"/>
          </a:xfrm>
          <a:prstGeom prst="rect">
            <a:avLst/>
          </a:prstGeom>
        </p:spPr>
      </p:pic>
      <p:pic>
        <p:nvPicPr>
          <p:cNvPr id="14" name="Picture 13" descr="Graph displaying average length of stay for Elective General Surgery  - CHKS Peer Value vs Average Length of Stay">
            <a:extLst>
              <a:ext uri="{FF2B5EF4-FFF2-40B4-BE49-F238E27FC236}">
                <a16:creationId xmlns:a16="http://schemas.microsoft.com/office/drawing/2014/main" id="{C7F6D0D1-E1C8-2185-0D2A-2C5AF6F05563}"/>
              </a:ext>
            </a:extLst>
          </p:cNvPr>
          <p:cNvPicPr>
            <a:picLocks noChangeAspect="1"/>
          </p:cNvPicPr>
          <p:nvPr/>
        </p:nvPicPr>
        <p:blipFill>
          <a:blip r:embed="rId9"/>
          <a:stretch>
            <a:fillRect/>
          </a:stretch>
        </p:blipFill>
        <p:spPr>
          <a:xfrm>
            <a:off x="8544081" y="3962711"/>
            <a:ext cx="3438731" cy="1215817"/>
          </a:xfrm>
          <a:prstGeom prst="rect">
            <a:avLst/>
          </a:prstGeom>
        </p:spPr>
      </p:pic>
      <p:pic>
        <p:nvPicPr>
          <p:cNvPr id="15" name="Picture 14" descr="Graph displaying average length of stay for Elective Gynaecology  - CHKS Peer Value vs Average Length of Stay">
            <a:extLst>
              <a:ext uri="{FF2B5EF4-FFF2-40B4-BE49-F238E27FC236}">
                <a16:creationId xmlns:a16="http://schemas.microsoft.com/office/drawing/2014/main" id="{53C32EFD-21D5-6C5A-08F2-20743F5AD64C}"/>
              </a:ext>
            </a:extLst>
          </p:cNvPr>
          <p:cNvPicPr>
            <a:picLocks noChangeAspect="1"/>
          </p:cNvPicPr>
          <p:nvPr/>
        </p:nvPicPr>
        <p:blipFill>
          <a:blip r:embed="rId10"/>
          <a:stretch>
            <a:fillRect/>
          </a:stretch>
        </p:blipFill>
        <p:spPr>
          <a:xfrm>
            <a:off x="8544081" y="5331209"/>
            <a:ext cx="3438730" cy="1215816"/>
          </a:xfrm>
          <a:prstGeom prst="rect">
            <a:avLst/>
          </a:prstGeom>
        </p:spPr>
      </p:pic>
    </p:spTree>
    <p:extLst>
      <p:ext uri="{BB962C8B-B14F-4D97-AF65-F5344CB8AC3E}">
        <p14:creationId xmlns:p14="http://schemas.microsoft.com/office/powerpoint/2010/main" val="705321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Section 3/4 – Key SOMs Indicators - Efficiency &amp; Productivity and Access Improvement</a:t>
            </a:r>
          </a:p>
        </p:txBody>
      </p:sp>
      <p:graphicFrame>
        <p:nvGraphicFramePr>
          <p:cNvPr id="21" name="Table 20"/>
          <p:cNvGraphicFramePr>
            <a:graphicFrameLocks noGrp="1"/>
          </p:cNvGraphicFramePr>
          <p:nvPr>
            <p:extLst>
              <p:ext uri="{D42A27DB-BD31-4B8C-83A1-F6EECF244321}">
                <p14:modId xmlns:p14="http://schemas.microsoft.com/office/powerpoint/2010/main" val="1846865325"/>
              </p:ext>
            </p:extLst>
          </p:nvPr>
        </p:nvGraphicFramePr>
        <p:xfrm>
          <a:off x="98367" y="540328"/>
          <a:ext cx="11995266" cy="6242237"/>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105593">
                  <a:extLst>
                    <a:ext uri="{9D8B030D-6E8A-4147-A177-3AD203B41FA5}">
                      <a16:colId xmlns:a16="http://schemas.microsoft.com/office/drawing/2014/main" val="3247098725"/>
                    </a:ext>
                  </a:extLst>
                </a:gridCol>
                <a:gridCol w="1230284">
                  <a:extLst>
                    <a:ext uri="{9D8B030D-6E8A-4147-A177-3AD203B41FA5}">
                      <a16:colId xmlns:a16="http://schemas.microsoft.com/office/drawing/2014/main" val="3934673934"/>
                    </a:ext>
                  </a:extLst>
                </a:gridCol>
                <a:gridCol w="664396">
                  <a:extLst>
                    <a:ext uri="{9D8B030D-6E8A-4147-A177-3AD203B41FA5}">
                      <a16:colId xmlns:a16="http://schemas.microsoft.com/office/drawing/2014/main" val="340205772"/>
                    </a:ext>
                  </a:extLst>
                </a:gridCol>
                <a:gridCol w="798644">
                  <a:extLst>
                    <a:ext uri="{9D8B030D-6E8A-4147-A177-3AD203B41FA5}">
                      <a16:colId xmlns:a16="http://schemas.microsoft.com/office/drawing/2014/main" val="1075718584"/>
                    </a:ext>
                  </a:extLst>
                </a:gridCol>
                <a:gridCol w="3697778">
                  <a:extLst>
                    <a:ext uri="{9D8B030D-6E8A-4147-A177-3AD203B41FA5}">
                      <a16:colId xmlns:a16="http://schemas.microsoft.com/office/drawing/2014/main" val="3167416937"/>
                    </a:ext>
                  </a:extLst>
                </a:gridCol>
              </a:tblGrid>
              <a:tr h="621482">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Jan 26 Target</a:t>
                      </a:r>
                    </a:p>
                  </a:txBody>
                  <a:tcPr/>
                </a:tc>
                <a:tc>
                  <a:txBody>
                    <a:bodyPr/>
                    <a:lstStyle/>
                    <a:p>
                      <a:r>
                        <a:rPr lang="en-GB" sz="1200" dirty="0"/>
                        <a:t>Jan 26 In-month Performance</a:t>
                      </a:r>
                    </a:p>
                  </a:txBody>
                  <a:tcPr/>
                </a:tc>
                <a:tc>
                  <a:txBody>
                    <a:bodyPr/>
                    <a:lstStyle/>
                    <a:p>
                      <a:r>
                        <a:rPr lang="en-GB" sz="1200" dirty="0"/>
                        <a:t>Cumulative Activity YTD</a:t>
                      </a:r>
                    </a:p>
                  </a:txBody>
                  <a:tcPr/>
                </a:tc>
                <a:tc>
                  <a:txBody>
                    <a:bodyPr/>
                    <a:lstStyle/>
                    <a:p>
                      <a:pPr algn="ctr"/>
                      <a:r>
                        <a:rPr lang="en-GB" sz="1200" dirty="0"/>
                        <a:t>Rag Status</a:t>
                      </a:r>
                    </a:p>
                    <a:p>
                      <a:pPr algn="ctr"/>
                      <a:r>
                        <a:rPr lang="en-GB" sz="1200" dirty="0">
                          <a:solidFill>
                            <a:schemeClr val="bg1"/>
                          </a:solidFill>
                        </a:rPr>
                        <a:t>Jan 26</a:t>
                      </a: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331747">
                <a:tc>
                  <a:txBody>
                    <a:bodyPr/>
                    <a:lstStyle/>
                    <a:p>
                      <a:r>
                        <a:rPr lang="en-GB" sz="1200" b="1" u="sng" dirty="0"/>
                        <a:t>Efficiency &amp; Productivity </a:t>
                      </a:r>
                      <a:r>
                        <a:rPr lang="en-GB" sz="1200" b="1" u="none" dirty="0"/>
                        <a:t>–</a:t>
                      </a:r>
                      <a:r>
                        <a:rPr lang="en-GB" sz="1200" b="1" dirty="0"/>
                        <a:t> </a:t>
                      </a:r>
                    </a:p>
                    <a:p>
                      <a:endParaRPr lang="en-GB" sz="1200" b="1" dirty="0"/>
                    </a:p>
                    <a:p>
                      <a:r>
                        <a:rPr lang="en-GB" sz="1200" b="1" dirty="0"/>
                        <a:t>Scheduled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Average </a:t>
                      </a:r>
                      <a:r>
                        <a:rPr lang="en-GB" sz="1100" dirty="0" err="1"/>
                        <a:t>LoS</a:t>
                      </a:r>
                      <a:r>
                        <a:rPr lang="en-GB" sz="1100" baseline="0" dirty="0"/>
                        <a:t> for Elective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Haematology (includes paediatrics)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Reduce </a:t>
                      </a:r>
                      <a:r>
                        <a:rPr lang="en-GB" sz="1000" b="1" baseline="0" dirty="0" err="1"/>
                        <a:t>LoS</a:t>
                      </a:r>
                      <a:r>
                        <a:rPr lang="en-GB" sz="1000" b="1" baseline="0" dirty="0"/>
                        <a:t> against CHKS peer group level</a:t>
                      </a:r>
                      <a:endParaRPr lang="en-GB" sz="1000" b="1" dirty="0"/>
                    </a:p>
                  </a:txBody>
                  <a:tcPr marL="60960" marR="60960" marT="30480" marB="30480"/>
                </a:tc>
                <a:tc>
                  <a:txBody>
                    <a:bodyPr/>
                    <a:lstStyle/>
                    <a:p>
                      <a:r>
                        <a:rPr lang="en-GB" sz="1100" dirty="0"/>
                        <a:t>10.20 days</a:t>
                      </a:r>
                    </a:p>
                  </a:txBody>
                  <a:tcPr marL="60960" marR="60960" marT="30480" marB="30480"/>
                </a:tc>
                <a:tc>
                  <a:txBody>
                    <a:bodyPr/>
                    <a:lstStyle/>
                    <a:p>
                      <a:r>
                        <a:rPr lang="en-GB" sz="1100" dirty="0"/>
                        <a:t>13.08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12.36 days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20530">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Average </a:t>
                      </a:r>
                      <a:r>
                        <a:rPr lang="en-GB" sz="1100" dirty="0" err="1"/>
                        <a:t>LoS</a:t>
                      </a:r>
                      <a:r>
                        <a:rPr lang="en-GB" sz="1100" baseline="0" dirty="0"/>
                        <a:t> for Elective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Urology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Reduce </a:t>
                      </a:r>
                      <a:r>
                        <a:rPr lang="en-GB" sz="1000" b="1" baseline="0" dirty="0" err="1"/>
                        <a:t>LoS</a:t>
                      </a:r>
                      <a:r>
                        <a:rPr lang="en-GB" sz="1000" b="1" baseline="0" dirty="0"/>
                        <a:t> against CHKS peer group level</a:t>
                      </a:r>
                      <a:endParaRPr lang="en-GB" sz="1000" b="1" dirty="0"/>
                    </a:p>
                  </a:txBody>
                  <a:tcPr marL="60960" marR="60960" marT="30480" marB="30480"/>
                </a:tc>
                <a:tc>
                  <a:txBody>
                    <a:bodyPr/>
                    <a:lstStyle/>
                    <a:p>
                      <a:r>
                        <a:rPr lang="en-GB" sz="1100" dirty="0"/>
                        <a:t>2.26 days</a:t>
                      </a:r>
                    </a:p>
                  </a:txBody>
                  <a:tcPr marL="60960" marR="60960" marT="30480" marB="30480"/>
                </a:tc>
                <a:tc>
                  <a:txBody>
                    <a:bodyPr/>
                    <a:lstStyle/>
                    <a:p>
                      <a:r>
                        <a:rPr lang="en-GB" sz="1100" dirty="0"/>
                        <a:t>3.41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3.35 days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61341">
                <a:tc>
                  <a:txBody>
                    <a:bodyPr/>
                    <a:lstStyle/>
                    <a:p>
                      <a:r>
                        <a:rPr lang="en-GB" sz="1200" b="1" u="sng" dirty="0"/>
                        <a:t>Access Improvement/</a:t>
                      </a:r>
                    </a:p>
                    <a:p>
                      <a:r>
                        <a:rPr lang="en-GB" sz="1200" b="1" u="sng" dirty="0"/>
                        <a:t>Ministerial Targets </a:t>
                      </a:r>
                      <a:r>
                        <a:rPr lang="en-GB" sz="1200" b="1" dirty="0"/>
                        <a:t>– </a:t>
                      </a:r>
                    </a:p>
                    <a:p>
                      <a:endParaRPr lang="en-GB" sz="1200" b="1" dirty="0"/>
                    </a:p>
                    <a:p>
                      <a:r>
                        <a:rPr lang="en-GB" sz="1200" b="1" dirty="0"/>
                        <a:t>Elective Care</a:t>
                      </a:r>
                    </a:p>
                  </a:txBody>
                  <a:tcPr/>
                </a:tc>
                <a:tc>
                  <a:txBody>
                    <a:bodyPr/>
                    <a:lstStyle/>
                    <a:p>
                      <a:r>
                        <a:rPr lang="en-GB" sz="1100" dirty="0"/>
                        <a:t>New Outpatient Waiting List</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a:t>
                      </a:r>
                      <a:r>
                        <a:rPr lang="en-GB" sz="1000" b="1" baseline="0"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50% patients waiting &lt; 9 </a:t>
                      </a:r>
                      <a:r>
                        <a:rPr lang="en-GB" sz="1000" b="1" dirty="0" err="1"/>
                        <a:t>wks</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0 patients waiting over 52 </a:t>
                      </a:r>
                      <a:r>
                        <a:rPr lang="en-GB" sz="1000" b="1" dirty="0" err="1"/>
                        <a:t>wks</a:t>
                      </a:r>
                      <a:endParaRPr lang="en-GB" sz="1000" b="1" dirty="0"/>
                    </a:p>
                    <a:p>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50%  &lt; 9 </a:t>
                      </a:r>
                      <a:r>
                        <a:rPr lang="en-GB" sz="1100" dirty="0" err="1"/>
                        <a:t>wks</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 0 over 52 </a:t>
                      </a:r>
                      <a:r>
                        <a:rPr lang="en-GB" sz="1100" dirty="0" err="1"/>
                        <a:t>wks</a:t>
                      </a:r>
                      <a:endParaRPr lang="en-GB" sz="1100" dirty="0"/>
                    </a:p>
                  </a:txBody>
                  <a:tcPr marL="60960" marR="60960" marT="30480" marB="30480"/>
                </a:tc>
                <a:tc>
                  <a:txBody>
                    <a:bodyPr/>
                    <a:lstStyle/>
                    <a:p>
                      <a:r>
                        <a:rPr lang="en-GB" sz="1100" dirty="0"/>
                        <a:t>13.37% patients</a:t>
                      </a:r>
                      <a:r>
                        <a:rPr lang="en-GB" sz="1100" baseline="0" dirty="0"/>
                        <a:t> </a:t>
                      </a:r>
                      <a:r>
                        <a:rPr lang="en-GB" sz="1100" dirty="0"/>
                        <a:t>under 9 </a:t>
                      </a:r>
                      <a:r>
                        <a:rPr lang="en-GB" sz="1100" dirty="0" err="1"/>
                        <a:t>wks</a:t>
                      </a:r>
                      <a:endParaRPr lang="en-GB" sz="1100" dirty="0"/>
                    </a:p>
                    <a:p>
                      <a:r>
                        <a:rPr lang="en-GB" sz="1100" dirty="0"/>
                        <a:t>(21,382 out of 138,546)</a:t>
                      </a:r>
                    </a:p>
                    <a:p>
                      <a:endParaRPr lang="en-GB" sz="1100" dirty="0"/>
                    </a:p>
                    <a:p>
                      <a:r>
                        <a:rPr lang="en-GB" sz="1100" dirty="0"/>
                        <a:t>86,551 patients waiting over</a:t>
                      </a:r>
                      <a:r>
                        <a:rPr lang="en-GB" sz="1100" baseline="0" dirty="0"/>
                        <a:t> 52 weeks</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13.37%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86,551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(Jan position)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432944">
                <a:tc>
                  <a:txBody>
                    <a:bodyPr/>
                    <a:lstStyle/>
                    <a:p>
                      <a:endParaRPr lang="en-GB" sz="1200" b="1" dirty="0"/>
                    </a:p>
                  </a:txBody>
                  <a:tcPr/>
                </a:tc>
                <a:tc>
                  <a:txBody>
                    <a:bodyPr/>
                    <a:lstStyle/>
                    <a:p>
                      <a:r>
                        <a:rPr lang="en-GB" sz="1100" dirty="0"/>
                        <a:t>Diagnostic Waiting</a:t>
                      </a:r>
                      <a:r>
                        <a:rPr lang="en-GB" sz="1100" baseline="0" dirty="0"/>
                        <a:t> Lists - </a:t>
                      </a:r>
                    </a:p>
                    <a:p>
                      <a:r>
                        <a:rPr lang="en-GB" sz="1000" baseline="0" dirty="0"/>
                        <a:t>Imaging</a:t>
                      </a:r>
                    </a:p>
                    <a:p>
                      <a:r>
                        <a:rPr lang="en-GB" sz="1000" baseline="0" dirty="0"/>
                        <a:t>Physiological Measurements</a:t>
                      </a:r>
                    </a:p>
                    <a:p>
                      <a:r>
                        <a:rPr lang="en-GB" sz="1000" baseline="0" dirty="0"/>
                        <a:t>Endoscopy</a:t>
                      </a:r>
                    </a:p>
                    <a:p>
                      <a:endParaRPr lang="en-GB"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75% patients waiting &lt; 9 </a:t>
                      </a:r>
                      <a:r>
                        <a:rPr lang="en-GB" sz="1000" b="1" dirty="0" err="1"/>
                        <a:t>wks</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0 patients waiting over 26 </a:t>
                      </a:r>
                      <a:r>
                        <a:rPr lang="en-GB" sz="1000" b="1" dirty="0" err="1"/>
                        <a:t>wks</a:t>
                      </a:r>
                      <a:endParaRPr lang="en-GB" sz="1000" b="1" dirty="0"/>
                    </a:p>
                    <a:p>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75% &lt; 9 </a:t>
                      </a:r>
                      <a:r>
                        <a:rPr lang="en-GB" sz="1100" dirty="0" err="1"/>
                        <a:t>wks</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 0 over 26 </a:t>
                      </a:r>
                      <a:r>
                        <a:rPr lang="en-GB" sz="1100" dirty="0" err="1"/>
                        <a:t>wks</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37.1%</a:t>
                      </a:r>
                      <a:r>
                        <a:rPr lang="en-GB" sz="1100" baseline="0" dirty="0"/>
                        <a:t> patients under 9 </a:t>
                      </a:r>
                      <a:r>
                        <a:rPr lang="en-GB" sz="1100" baseline="0" dirty="0" err="1"/>
                        <a:t>wks</a:t>
                      </a: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aseline="0" dirty="0"/>
                        <a:t>22,096 patients waiting over 26 </a:t>
                      </a:r>
                      <a:r>
                        <a:rPr lang="en-GB" sz="1100" baseline="0" dirty="0" err="1"/>
                        <a:t>wks</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37.1%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21,323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(Jan</a:t>
                      </a:r>
                      <a:r>
                        <a:rPr lang="en-GB" sz="1100" b="1" baseline="0" dirty="0"/>
                        <a:t>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38.45%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22,096 (Jan)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8" name="Picture 17" descr="A red triangle with blue border."/>
          <p:cNvPicPr>
            <a:picLocks noChangeAspect="1"/>
          </p:cNvPicPr>
          <p:nvPr/>
        </p:nvPicPr>
        <p:blipFill>
          <a:blip r:embed="rId4"/>
          <a:stretch>
            <a:fillRect/>
          </a:stretch>
        </p:blipFill>
        <p:spPr>
          <a:xfrm>
            <a:off x="7075260" y="2972134"/>
            <a:ext cx="354425" cy="346884"/>
          </a:xfrm>
          <a:prstGeom prst="rect">
            <a:avLst/>
          </a:prstGeom>
        </p:spPr>
      </p:pic>
      <p:pic>
        <p:nvPicPr>
          <p:cNvPr id="41" name="Picture 40" descr="A red triangle with blue border."/>
          <p:cNvPicPr>
            <a:picLocks noChangeAspect="1"/>
          </p:cNvPicPr>
          <p:nvPr/>
        </p:nvPicPr>
        <p:blipFill>
          <a:blip r:embed="rId4"/>
          <a:stretch>
            <a:fillRect/>
          </a:stretch>
        </p:blipFill>
        <p:spPr>
          <a:xfrm>
            <a:off x="7820129" y="2972134"/>
            <a:ext cx="354425" cy="346884"/>
          </a:xfrm>
          <a:prstGeom prst="rect">
            <a:avLst/>
          </a:prstGeom>
        </p:spPr>
      </p:pic>
      <p:pic>
        <p:nvPicPr>
          <p:cNvPr id="6" name="Picture 5" descr="A red triangle with blue border."/>
          <p:cNvPicPr>
            <a:picLocks noChangeAspect="1"/>
          </p:cNvPicPr>
          <p:nvPr/>
        </p:nvPicPr>
        <p:blipFill>
          <a:blip r:embed="rId5"/>
          <a:stretch>
            <a:fillRect/>
          </a:stretch>
        </p:blipFill>
        <p:spPr>
          <a:xfrm>
            <a:off x="7108275" y="4356464"/>
            <a:ext cx="353599" cy="347502"/>
          </a:xfrm>
          <a:prstGeom prst="rect">
            <a:avLst/>
          </a:prstGeom>
        </p:spPr>
      </p:pic>
      <p:pic>
        <p:nvPicPr>
          <p:cNvPr id="20" name="Picture 19" descr="A red triangle with blue border."/>
          <p:cNvPicPr>
            <a:picLocks noChangeAspect="1"/>
          </p:cNvPicPr>
          <p:nvPr/>
        </p:nvPicPr>
        <p:blipFill>
          <a:blip r:embed="rId6"/>
          <a:stretch>
            <a:fillRect/>
          </a:stretch>
        </p:blipFill>
        <p:spPr>
          <a:xfrm>
            <a:off x="7882025" y="4356464"/>
            <a:ext cx="353599" cy="347502"/>
          </a:xfrm>
          <a:prstGeom prst="rect">
            <a:avLst/>
          </a:prstGeom>
        </p:spPr>
      </p:pic>
      <p:pic>
        <p:nvPicPr>
          <p:cNvPr id="9" name="Picture 8" descr="A red triangle with blue border."/>
          <p:cNvPicPr>
            <a:picLocks noChangeAspect="1"/>
          </p:cNvPicPr>
          <p:nvPr/>
        </p:nvPicPr>
        <p:blipFill>
          <a:blip r:embed="rId5"/>
          <a:stretch>
            <a:fillRect/>
          </a:stretch>
        </p:blipFill>
        <p:spPr>
          <a:xfrm>
            <a:off x="7108275" y="5741413"/>
            <a:ext cx="353599" cy="347502"/>
          </a:xfrm>
          <a:prstGeom prst="rect">
            <a:avLst/>
          </a:prstGeom>
        </p:spPr>
      </p:pic>
      <p:pic>
        <p:nvPicPr>
          <p:cNvPr id="25" name="Picture 24" descr="A red triangle with blue border."/>
          <p:cNvPicPr>
            <a:picLocks noChangeAspect="1"/>
          </p:cNvPicPr>
          <p:nvPr/>
        </p:nvPicPr>
        <p:blipFill>
          <a:blip r:embed="rId5"/>
          <a:stretch>
            <a:fillRect/>
          </a:stretch>
        </p:blipFill>
        <p:spPr>
          <a:xfrm>
            <a:off x="7884699" y="5741413"/>
            <a:ext cx="353599" cy="347502"/>
          </a:xfrm>
          <a:prstGeom prst="rect">
            <a:avLst/>
          </a:prstGeom>
        </p:spPr>
      </p:pic>
      <p:pic>
        <p:nvPicPr>
          <p:cNvPr id="26" name="Picture 25" descr="A red triangle with blue border."/>
          <p:cNvPicPr>
            <a:picLocks noChangeAspect="1"/>
          </p:cNvPicPr>
          <p:nvPr/>
        </p:nvPicPr>
        <p:blipFill>
          <a:blip r:embed="rId5"/>
          <a:stretch>
            <a:fillRect/>
          </a:stretch>
        </p:blipFill>
        <p:spPr>
          <a:xfrm>
            <a:off x="7882026" y="1610951"/>
            <a:ext cx="353599" cy="347502"/>
          </a:xfrm>
          <a:prstGeom prst="rect">
            <a:avLst/>
          </a:prstGeom>
        </p:spPr>
      </p:pic>
      <p:pic>
        <p:nvPicPr>
          <p:cNvPr id="17" name="Picture 16" descr="A red triangle with blue border."/>
          <p:cNvPicPr>
            <a:picLocks noChangeAspect="1"/>
          </p:cNvPicPr>
          <p:nvPr/>
        </p:nvPicPr>
        <p:blipFill>
          <a:blip r:embed="rId5"/>
          <a:stretch>
            <a:fillRect/>
          </a:stretch>
        </p:blipFill>
        <p:spPr>
          <a:xfrm>
            <a:off x="7068039" y="1610951"/>
            <a:ext cx="353599" cy="347502"/>
          </a:xfrm>
          <a:prstGeom prst="rect">
            <a:avLst/>
          </a:prstGeom>
        </p:spPr>
      </p:pic>
      <p:pic>
        <p:nvPicPr>
          <p:cNvPr id="2" name="Picture 1" descr="Graph displaying average length of stay for Elective Haematology  -  CHKS Peer Value vs Average Length of Stay">
            <a:extLst>
              <a:ext uri="{FF2B5EF4-FFF2-40B4-BE49-F238E27FC236}">
                <a16:creationId xmlns:a16="http://schemas.microsoft.com/office/drawing/2014/main" id="{4BA97425-BFA7-6F5E-30F2-0BE93763E5EB}"/>
              </a:ext>
            </a:extLst>
          </p:cNvPr>
          <p:cNvPicPr>
            <a:picLocks noChangeAspect="1"/>
          </p:cNvPicPr>
          <p:nvPr/>
        </p:nvPicPr>
        <p:blipFill>
          <a:blip r:embed="rId7"/>
          <a:stretch>
            <a:fillRect/>
          </a:stretch>
        </p:blipFill>
        <p:spPr>
          <a:xfrm>
            <a:off x="8478211" y="1201215"/>
            <a:ext cx="3545720" cy="1267834"/>
          </a:xfrm>
          <a:prstGeom prst="rect">
            <a:avLst/>
          </a:prstGeom>
        </p:spPr>
      </p:pic>
      <p:pic>
        <p:nvPicPr>
          <p:cNvPr id="5" name="Picture 4" descr="Graph displaying average length of stay for Elective Urology  - CHKS Peer Value vs Average Length of Stay">
            <a:extLst>
              <a:ext uri="{FF2B5EF4-FFF2-40B4-BE49-F238E27FC236}">
                <a16:creationId xmlns:a16="http://schemas.microsoft.com/office/drawing/2014/main" id="{C1DB2E07-2018-1D10-E892-81A4E85A9136}"/>
              </a:ext>
            </a:extLst>
          </p:cNvPr>
          <p:cNvPicPr>
            <a:picLocks noChangeAspect="1"/>
          </p:cNvPicPr>
          <p:nvPr/>
        </p:nvPicPr>
        <p:blipFill>
          <a:blip r:embed="rId8"/>
          <a:stretch>
            <a:fillRect/>
          </a:stretch>
        </p:blipFill>
        <p:spPr>
          <a:xfrm>
            <a:off x="8478210" y="2574920"/>
            <a:ext cx="3545719" cy="1267835"/>
          </a:xfrm>
          <a:prstGeom prst="rect">
            <a:avLst/>
          </a:prstGeom>
        </p:spPr>
      </p:pic>
      <p:pic>
        <p:nvPicPr>
          <p:cNvPr id="8" name="Picture 7" descr="Graph displaying Outpatient Waiting List 2025/26 target &lt; 9 weeks vs 2025/26 actual &lt; 9 weeks &amp; 2025/26 target &lt; 52 weeks vs 2025/26 actual &lt; 52 weeks ">
            <a:extLst>
              <a:ext uri="{FF2B5EF4-FFF2-40B4-BE49-F238E27FC236}">
                <a16:creationId xmlns:a16="http://schemas.microsoft.com/office/drawing/2014/main" id="{BAA20DF1-3229-4A58-BE10-E0DFDD4D8E10}"/>
              </a:ext>
            </a:extLst>
          </p:cNvPr>
          <p:cNvPicPr>
            <a:picLocks noChangeAspect="1"/>
          </p:cNvPicPr>
          <p:nvPr/>
        </p:nvPicPr>
        <p:blipFill>
          <a:blip r:embed="rId9"/>
          <a:stretch>
            <a:fillRect/>
          </a:stretch>
        </p:blipFill>
        <p:spPr>
          <a:xfrm>
            <a:off x="8478210" y="3992812"/>
            <a:ext cx="3545718" cy="1267835"/>
          </a:xfrm>
          <a:prstGeom prst="rect">
            <a:avLst/>
          </a:prstGeom>
        </p:spPr>
      </p:pic>
      <p:pic>
        <p:nvPicPr>
          <p:cNvPr id="10" name="Picture 9" descr="Graph displaying Diagnostic Waits - All Tests 2025/26 target &lt; 9 weeks vs 2025/26 actual &lt; 9 weeks &amp; 2025/26 target &lt; 52 weeks vs 2025/26 actual &lt; 52 weeks ">
            <a:extLst>
              <a:ext uri="{FF2B5EF4-FFF2-40B4-BE49-F238E27FC236}">
                <a16:creationId xmlns:a16="http://schemas.microsoft.com/office/drawing/2014/main" id="{96A8E5D9-6945-7E8E-342A-C6177A5E9E0C}"/>
              </a:ext>
            </a:extLst>
          </p:cNvPr>
          <p:cNvPicPr>
            <a:picLocks noChangeAspect="1"/>
          </p:cNvPicPr>
          <p:nvPr/>
        </p:nvPicPr>
        <p:blipFill>
          <a:blip r:embed="rId10"/>
          <a:stretch>
            <a:fillRect/>
          </a:stretch>
        </p:blipFill>
        <p:spPr>
          <a:xfrm>
            <a:off x="8478210" y="5398049"/>
            <a:ext cx="3545718" cy="1310322"/>
          </a:xfrm>
          <a:prstGeom prst="rect">
            <a:avLst/>
          </a:prstGeom>
        </p:spPr>
      </p:pic>
    </p:spTree>
    <p:extLst>
      <p:ext uri="{BB962C8B-B14F-4D97-AF65-F5344CB8AC3E}">
        <p14:creationId xmlns:p14="http://schemas.microsoft.com/office/powerpoint/2010/main" val="3656866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054930"/>
          </a:xfrm>
          <a:prstGeom prst="rect">
            <a:avLst/>
          </a:prstGeom>
        </p:spPr>
      </p:pic>
      <p:sp>
        <p:nvSpPr>
          <p:cNvPr id="3" name="TextBox 2"/>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Section 4 – Key SOMs Indicators - Access Improvement</a:t>
            </a:r>
          </a:p>
        </p:txBody>
      </p:sp>
      <p:graphicFrame>
        <p:nvGraphicFramePr>
          <p:cNvPr id="21" name="Table 20"/>
          <p:cNvGraphicFramePr>
            <a:graphicFrameLocks noGrp="1"/>
          </p:cNvGraphicFramePr>
          <p:nvPr>
            <p:extLst>
              <p:ext uri="{D42A27DB-BD31-4B8C-83A1-F6EECF244321}">
                <p14:modId xmlns:p14="http://schemas.microsoft.com/office/powerpoint/2010/main" val="1759387194"/>
              </p:ext>
            </p:extLst>
          </p:nvPr>
        </p:nvGraphicFramePr>
        <p:xfrm>
          <a:off x="98367" y="540327"/>
          <a:ext cx="11995266" cy="6452599"/>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088967">
                  <a:extLst>
                    <a:ext uri="{9D8B030D-6E8A-4147-A177-3AD203B41FA5}">
                      <a16:colId xmlns:a16="http://schemas.microsoft.com/office/drawing/2014/main" val="3247098725"/>
                    </a:ext>
                  </a:extLst>
                </a:gridCol>
                <a:gridCol w="1230284">
                  <a:extLst>
                    <a:ext uri="{9D8B030D-6E8A-4147-A177-3AD203B41FA5}">
                      <a16:colId xmlns:a16="http://schemas.microsoft.com/office/drawing/2014/main" val="3934673934"/>
                    </a:ext>
                  </a:extLst>
                </a:gridCol>
                <a:gridCol w="621202">
                  <a:extLst>
                    <a:ext uri="{9D8B030D-6E8A-4147-A177-3AD203B41FA5}">
                      <a16:colId xmlns:a16="http://schemas.microsoft.com/office/drawing/2014/main" val="340205772"/>
                    </a:ext>
                  </a:extLst>
                </a:gridCol>
                <a:gridCol w="800274">
                  <a:extLst>
                    <a:ext uri="{9D8B030D-6E8A-4147-A177-3AD203B41FA5}">
                      <a16:colId xmlns:a16="http://schemas.microsoft.com/office/drawing/2014/main" val="1075718584"/>
                    </a:ext>
                  </a:extLst>
                </a:gridCol>
                <a:gridCol w="3755968">
                  <a:extLst>
                    <a:ext uri="{9D8B030D-6E8A-4147-A177-3AD203B41FA5}">
                      <a16:colId xmlns:a16="http://schemas.microsoft.com/office/drawing/2014/main" val="3167416937"/>
                    </a:ext>
                  </a:extLst>
                </a:gridCol>
              </a:tblGrid>
              <a:tr h="632317">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Jan 26 Target</a:t>
                      </a:r>
                    </a:p>
                  </a:txBody>
                  <a:tcPr/>
                </a:tc>
                <a:tc>
                  <a:txBody>
                    <a:bodyPr/>
                    <a:lstStyle/>
                    <a:p>
                      <a:r>
                        <a:rPr lang="en-GB" sz="1200" dirty="0"/>
                        <a:t>Jan 26 In-month Performance</a:t>
                      </a:r>
                    </a:p>
                  </a:txBody>
                  <a:tcPr/>
                </a:tc>
                <a:tc>
                  <a:txBody>
                    <a:bodyPr/>
                    <a:lstStyle/>
                    <a:p>
                      <a:r>
                        <a:rPr lang="en-GB" sz="1200" dirty="0"/>
                        <a:t>Cumulative Activity YTD</a:t>
                      </a:r>
                    </a:p>
                  </a:txBody>
                  <a:tcPr/>
                </a:tc>
                <a:tc>
                  <a:txBody>
                    <a:bodyPr/>
                    <a:lstStyle/>
                    <a:p>
                      <a:pPr algn="ctr"/>
                      <a:r>
                        <a:rPr lang="en-GB" sz="1200" dirty="0"/>
                        <a:t>Rag Status</a:t>
                      </a:r>
                    </a:p>
                    <a:p>
                      <a:pPr algn="ctr"/>
                      <a:r>
                        <a:rPr lang="en-GB" sz="1200" dirty="0">
                          <a:solidFill>
                            <a:schemeClr val="bg1"/>
                          </a:solidFill>
                        </a:rPr>
                        <a:t>Jan 26</a:t>
                      </a: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385076">
                <a:tc>
                  <a:txBody>
                    <a:bodyPr/>
                    <a:lstStyle/>
                    <a:p>
                      <a:r>
                        <a:rPr lang="en-GB" sz="1200" b="1" u="sng" dirty="0"/>
                        <a:t>Access Improvement/</a:t>
                      </a:r>
                    </a:p>
                    <a:p>
                      <a:r>
                        <a:rPr lang="en-GB" sz="1200" b="1" u="sng" dirty="0"/>
                        <a:t>Ministerial Targets </a:t>
                      </a:r>
                      <a:r>
                        <a:rPr lang="en-GB" sz="1200" b="1" dirty="0"/>
                        <a:t>– </a:t>
                      </a:r>
                    </a:p>
                    <a:p>
                      <a:endParaRPr lang="en-GB" sz="1200" b="1" dirty="0"/>
                    </a:p>
                    <a:p>
                      <a:r>
                        <a:rPr lang="en-GB" sz="1200" b="1" dirty="0"/>
                        <a:t>Elective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Inpatient &amp; </a:t>
                      </a:r>
                      <a:r>
                        <a:rPr lang="en-GB" sz="1100" dirty="0" err="1"/>
                        <a:t>Daycase</a:t>
                      </a:r>
                      <a:r>
                        <a:rPr lang="en-GB" sz="1100" dirty="0"/>
                        <a:t> waiting lists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55% patients waiting &lt; 13 </a:t>
                      </a:r>
                      <a:r>
                        <a:rPr lang="en-GB" sz="1000" b="1" dirty="0" err="1"/>
                        <a:t>wks</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0 patients waiting over 52 </a:t>
                      </a:r>
                      <a:r>
                        <a:rPr lang="en-GB" sz="1000" b="1" dirty="0" err="1"/>
                        <a:t>wks</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55%  &lt; 13 </a:t>
                      </a:r>
                      <a:r>
                        <a:rPr lang="en-GB" sz="1100" dirty="0" err="1"/>
                        <a:t>wks</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 0</a:t>
                      </a:r>
                      <a:r>
                        <a:rPr lang="en-GB" sz="1100" baseline="0" dirty="0"/>
                        <a:t> </a:t>
                      </a:r>
                      <a:r>
                        <a:rPr lang="en-GB" sz="1100" dirty="0"/>
                        <a:t>over 52 </a:t>
                      </a:r>
                      <a:r>
                        <a:rPr lang="en-GB" sz="1100" dirty="0" err="1"/>
                        <a:t>wks</a:t>
                      </a:r>
                      <a:endParaRPr lang="en-GB" sz="1100" dirty="0"/>
                    </a:p>
                  </a:txBody>
                  <a:tcPr marL="60960" marR="60960" marT="30480" marB="30480"/>
                </a:tc>
                <a:tc>
                  <a:txBody>
                    <a:bodyPr/>
                    <a:lstStyle/>
                    <a:p>
                      <a:r>
                        <a:rPr lang="en-GB" sz="1100" dirty="0"/>
                        <a:t>31.08% patients waiting &lt; 13wks (11,548 out of 37,159)</a:t>
                      </a:r>
                    </a:p>
                    <a:p>
                      <a:endParaRPr lang="en-GB" sz="1100" dirty="0"/>
                    </a:p>
                    <a:p>
                      <a:r>
                        <a:rPr lang="en-GB" sz="1100" dirty="0"/>
                        <a:t>14,209 patients waiting over 52 </a:t>
                      </a:r>
                      <a:r>
                        <a:rPr lang="en-GB" sz="1100" dirty="0" err="1"/>
                        <a:t>wks</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31.08%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14,209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(Jan position)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316719">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AHP</a:t>
                      </a:r>
                      <a:r>
                        <a:rPr lang="en-GB" sz="1100" baseline="0" dirty="0"/>
                        <a:t> Waiting Lists – All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a:t>
                      </a:r>
                      <a:r>
                        <a:rPr lang="en-GB" sz="1000" b="1" dirty="0"/>
                        <a:t>No patients</a:t>
                      </a:r>
                      <a:r>
                        <a:rPr lang="en-GB" sz="1000" b="1" baseline="0" dirty="0"/>
                        <a:t> waiting over 13 </a:t>
                      </a:r>
                      <a:r>
                        <a:rPr lang="en-GB" sz="1000" b="1" baseline="0" dirty="0" err="1"/>
                        <a:t>wks</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r>
                        <a:rPr lang="en-GB" sz="1100" dirty="0"/>
                        <a:t>No patients</a:t>
                      </a:r>
                      <a:r>
                        <a:rPr lang="en-GB" sz="1100" baseline="0" dirty="0"/>
                        <a:t> waiting over 13 </a:t>
                      </a:r>
                      <a:r>
                        <a:rPr lang="en-GB" sz="1100" baseline="0" dirty="0" err="1"/>
                        <a:t>wks</a:t>
                      </a:r>
                      <a:endParaRPr lang="en-GB" sz="1100" dirty="0"/>
                    </a:p>
                  </a:txBody>
                  <a:tcPr marL="60960" marR="60960" marT="30480" marB="30480"/>
                </a:tc>
                <a:tc>
                  <a:txBody>
                    <a:bodyPr/>
                    <a:lstStyle/>
                    <a:p>
                      <a:r>
                        <a:rPr lang="en-GB" sz="1100" dirty="0"/>
                        <a:t>9,976 waiting over 13 </a:t>
                      </a:r>
                      <a:r>
                        <a:rPr lang="en-GB" sz="1100" dirty="0" err="1"/>
                        <a:t>wks</a:t>
                      </a:r>
                      <a:r>
                        <a:rPr lang="en-GB" sz="1100" dirty="0"/>
                        <a:t> out of a total of 21,387</a:t>
                      </a:r>
                    </a:p>
                    <a:p>
                      <a:endParaRPr lang="en-GB" sz="1100" dirty="0"/>
                    </a:p>
                    <a:p>
                      <a:r>
                        <a:rPr lang="en-GB" sz="1100" dirty="0"/>
                        <a:t>(46.65%)</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9,976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(Jan position)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535628">
                <a:tc>
                  <a:txBody>
                    <a:bodyPr/>
                    <a:lstStyle/>
                    <a:p>
                      <a:r>
                        <a:rPr lang="en-GB" sz="1200" b="1" dirty="0"/>
                        <a:t>Cancer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31 day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- 98% of cancer diagnosis patients</a:t>
                      </a:r>
                      <a:r>
                        <a:rPr lang="en-GB" sz="1000" b="1" baseline="0" dirty="0"/>
                        <a:t> to receive their first definitive treatment </a:t>
                      </a:r>
                      <a:r>
                        <a:rPr lang="en-GB" sz="1000" b="1" dirty="0"/>
                        <a:t> &lt;31 days of a DTT</a:t>
                      </a:r>
                    </a:p>
                  </a:txBody>
                  <a:tcPr marL="60960" marR="60960" marT="30480" marB="30480"/>
                </a:tc>
                <a:tc>
                  <a:txBody>
                    <a:bodyPr/>
                    <a:lstStyle/>
                    <a:p>
                      <a:r>
                        <a:rPr lang="en-GB" sz="1100" dirty="0"/>
                        <a:t>98%</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Monitored a month in arrears</a:t>
                      </a:r>
                    </a:p>
                  </a:txBody>
                  <a:tcPr marL="60960" marR="60960" marT="30480" marB="30480"/>
                </a:tc>
                <a:tc>
                  <a:txBody>
                    <a:bodyPr/>
                    <a:lstStyle/>
                    <a:p>
                      <a:r>
                        <a:rPr lang="en-GB" sz="1100" dirty="0"/>
                        <a:t>85.19% (Dec</a:t>
                      </a:r>
                      <a:r>
                        <a:rPr lang="en-GB" sz="1100" baseline="0" dirty="0"/>
                        <a:t> </a:t>
                      </a:r>
                      <a:r>
                        <a:rPr lang="en-GB" sz="1100" dirty="0"/>
                        <a:t>25)</a:t>
                      </a:r>
                    </a:p>
                    <a:p>
                      <a:endParaRPr lang="en-GB" sz="1100" dirty="0"/>
                    </a:p>
                    <a:p>
                      <a:r>
                        <a:rPr lang="en-GB" sz="1100" dirty="0"/>
                        <a:t>345 out of 405</a:t>
                      </a:r>
                      <a:r>
                        <a:rPr lang="en-GB" sz="1100" baseline="0" dirty="0"/>
                        <a:t> </a:t>
                      </a:r>
                      <a:r>
                        <a:rPr lang="en-GB" sz="1100" dirty="0"/>
                        <a:t>patients were seen &lt;31</a:t>
                      </a:r>
                      <a:r>
                        <a:rPr lang="en-GB" sz="1100" baseline="0" dirty="0"/>
                        <a:t> days</a:t>
                      </a:r>
                    </a:p>
                    <a:p>
                      <a:endParaRPr lang="en-GB" sz="1100" baseline="0" dirty="0"/>
                    </a:p>
                    <a:p>
                      <a:r>
                        <a:rPr lang="en-GB" sz="800" i="1" dirty="0"/>
                        <a:t>Figures are provisional as pathways are still being closed down and validation ongoing. </a:t>
                      </a:r>
                    </a:p>
                  </a:txBody>
                  <a:tcPr marL="60960" marR="60960" marT="30480" marB="30480"/>
                </a:tc>
                <a:tc>
                  <a:txBody>
                    <a:bodyPr/>
                    <a:lstStyle/>
                    <a:p>
                      <a:r>
                        <a:rPr lang="pt-BR" sz="1100" b="1" dirty="0"/>
                        <a:t>Apr - Dec 25</a:t>
                      </a:r>
                    </a:p>
                    <a:p>
                      <a:r>
                        <a:rPr lang="en-GB" sz="1100" b="1" dirty="0"/>
                        <a:t>83.10%  </a:t>
                      </a:r>
                    </a:p>
                    <a:p>
                      <a:endParaRPr lang="en-GB" sz="1100" b="1" dirty="0"/>
                    </a:p>
                    <a:p>
                      <a:r>
                        <a:rPr lang="en-GB" sz="1100" b="1" baseline="0" dirty="0"/>
                        <a:t>3,098 out of 3,728</a:t>
                      </a:r>
                      <a:endParaRPr lang="en-GB" sz="1100" b="1" dirty="0"/>
                    </a:p>
                  </a:txBody>
                  <a:tcPr/>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520572">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62 day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- 95% of suspect cancer patients red flag</a:t>
                      </a:r>
                      <a:r>
                        <a:rPr lang="en-GB" sz="1000" b="1" baseline="0" dirty="0"/>
                        <a:t> referred </a:t>
                      </a:r>
                      <a:r>
                        <a:rPr lang="en-GB" sz="1000" b="1" dirty="0"/>
                        <a:t>to be begin definitive treatment &lt;62 days of referral</a:t>
                      </a:r>
                    </a:p>
                  </a:txBody>
                  <a:tcPr marL="60960" marR="60960" marT="30480" marB="30480"/>
                </a:tc>
                <a:tc>
                  <a:txBody>
                    <a:bodyPr/>
                    <a:lstStyle/>
                    <a:p>
                      <a:r>
                        <a:rPr lang="en-GB" sz="1100" dirty="0"/>
                        <a:t>95%</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Monitored a month in arrears</a:t>
                      </a:r>
                    </a:p>
                  </a:txBody>
                  <a:tcPr marL="60960" marR="60960" marT="30480" marB="30480"/>
                </a:tc>
                <a:tc>
                  <a:txBody>
                    <a:bodyPr/>
                    <a:lstStyle/>
                    <a:p>
                      <a:r>
                        <a:rPr lang="en-GB" sz="1100" dirty="0"/>
                        <a:t>26.38% (Nov 25)</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33.5 </a:t>
                      </a:r>
                      <a:r>
                        <a:rPr lang="en-GB" sz="1100" baseline="0" dirty="0"/>
                        <a:t>out of 127 </a:t>
                      </a:r>
                      <a:r>
                        <a:rPr lang="en-GB" sz="1100" dirty="0"/>
                        <a:t>patients were seen &lt;62</a:t>
                      </a:r>
                      <a:r>
                        <a:rPr lang="en-GB" sz="1100" baseline="0" dirty="0"/>
                        <a:t> days</a:t>
                      </a:r>
                    </a:p>
                    <a:p>
                      <a:endParaRPr lang="en-GB" sz="1000" baseline="0" dirty="0"/>
                    </a:p>
                    <a:p>
                      <a:r>
                        <a:rPr lang="en-GB" sz="800" i="1" dirty="0"/>
                        <a:t>Figures are provisional as pathways are still being closed down and validation ongoing. </a:t>
                      </a:r>
                    </a:p>
                  </a:txBody>
                  <a:tcPr marL="60960" marR="60960" marT="30480" marB="30480"/>
                </a:tc>
                <a:tc>
                  <a:txBody>
                    <a:bodyPr/>
                    <a:lstStyle/>
                    <a:p>
                      <a:r>
                        <a:rPr lang="pt-BR" sz="1100" b="1" dirty="0"/>
                        <a:t>Apr - Dec 25</a:t>
                      </a:r>
                    </a:p>
                    <a:p>
                      <a:r>
                        <a:rPr lang="en-GB" sz="1100" b="1" dirty="0"/>
                        <a:t>28.61%  </a:t>
                      </a:r>
                    </a:p>
                    <a:p>
                      <a:endParaRPr lang="en-GB" sz="1100" b="1" dirty="0"/>
                    </a:p>
                    <a:p>
                      <a:r>
                        <a:rPr lang="en-GB" sz="1100" b="1" dirty="0"/>
                        <a:t>369.5 </a:t>
                      </a:r>
                      <a:r>
                        <a:rPr lang="en-GB" sz="1100" b="1" baseline="0" dirty="0"/>
                        <a:t>out of 1,291.5</a:t>
                      </a:r>
                      <a:endParaRPr lang="en-GB" sz="1100" b="1" dirty="0"/>
                    </a:p>
                  </a:txBody>
                  <a:tcPr/>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8" name="Picture 17" descr="A red triangle with blue border&#10;"/>
          <p:cNvPicPr>
            <a:picLocks noChangeAspect="1"/>
          </p:cNvPicPr>
          <p:nvPr/>
        </p:nvPicPr>
        <p:blipFill>
          <a:blip r:embed="rId4"/>
          <a:stretch>
            <a:fillRect/>
          </a:stretch>
        </p:blipFill>
        <p:spPr>
          <a:xfrm>
            <a:off x="7098188" y="3001308"/>
            <a:ext cx="354425" cy="346884"/>
          </a:xfrm>
          <a:prstGeom prst="rect">
            <a:avLst/>
          </a:prstGeom>
        </p:spPr>
      </p:pic>
      <p:pic>
        <p:nvPicPr>
          <p:cNvPr id="41" name="Picture 40" descr="A red triangle with blue border"/>
          <p:cNvPicPr>
            <a:picLocks noChangeAspect="1"/>
          </p:cNvPicPr>
          <p:nvPr/>
        </p:nvPicPr>
        <p:blipFill>
          <a:blip r:embed="rId4"/>
          <a:stretch>
            <a:fillRect/>
          </a:stretch>
        </p:blipFill>
        <p:spPr>
          <a:xfrm>
            <a:off x="7794321" y="3001308"/>
            <a:ext cx="354425" cy="346884"/>
          </a:xfrm>
          <a:prstGeom prst="rect">
            <a:avLst/>
          </a:prstGeom>
        </p:spPr>
      </p:pic>
      <p:pic>
        <p:nvPicPr>
          <p:cNvPr id="6" name="Picture 5" descr="A red triangle with blue border"/>
          <p:cNvPicPr>
            <a:picLocks noChangeAspect="1"/>
          </p:cNvPicPr>
          <p:nvPr/>
        </p:nvPicPr>
        <p:blipFill>
          <a:blip r:embed="rId5"/>
          <a:stretch>
            <a:fillRect/>
          </a:stretch>
        </p:blipFill>
        <p:spPr>
          <a:xfrm>
            <a:off x="7098188" y="4449574"/>
            <a:ext cx="353599" cy="347502"/>
          </a:xfrm>
          <a:prstGeom prst="rect">
            <a:avLst/>
          </a:prstGeom>
        </p:spPr>
      </p:pic>
      <p:pic>
        <p:nvPicPr>
          <p:cNvPr id="20" name="Picture 19" descr="A red triangle with blue border"/>
          <p:cNvPicPr>
            <a:picLocks noChangeAspect="1"/>
          </p:cNvPicPr>
          <p:nvPr/>
        </p:nvPicPr>
        <p:blipFill>
          <a:blip r:embed="rId6"/>
          <a:stretch>
            <a:fillRect/>
          </a:stretch>
        </p:blipFill>
        <p:spPr>
          <a:xfrm>
            <a:off x="7794735" y="4449574"/>
            <a:ext cx="353599" cy="347502"/>
          </a:xfrm>
          <a:prstGeom prst="rect">
            <a:avLst/>
          </a:prstGeom>
        </p:spPr>
      </p:pic>
      <p:pic>
        <p:nvPicPr>
          <p:cNvPr id="9" name="Picture 8" descr="A red triangle with blue border"/>
          <p:cNvPicPr>
            <a:picLocks noChangeAspect="1"/>
          </p:cNvPicPr>
          <p:nvPr/>
        </p:nvPicPr>
        <p:blipFill>
          <a:blip r:embed="rId5"/>
          <a:stretch>
            <a:fillRect/>
          </a:stretch>
        </p:blipFill>
        <p:spPr>
          <a:xfrm>
            <a:off x="7098187" y="5945720"/>
            <a:ext cx="353599" cy="347502"/>
          </a:xfrm>
          <a:prstGeom prst="rect">
            <a:avLst/>
          </a:prstGeom>
        </p:spPr>
      </p:pic>
      <p:pic>
        <p:nvPicPr>
          <p:cNvPr id="25" name="Picture 24" descr="A red triangle with blue border"/>
          <p:cNvPicPr>
            <a:picLocks noChangeAspect="1"/>
          </p:cNvPicPr>
          <p:nvPr/>
        </p:nvPicPr>
        <p:blipFill>
          <a:blip r:embed="rId5"/>
          <a:stretch>
            <a:fillRect/>
          </a:stretch>
        </p:blipFill>
        <p:spPr>
          <a:xfrm>
            <a:off x="7828819" y="5945720"/>
            <a:ext cx="353599" cy="347502"/>
          </a:xfrm>
          <a:prstGeom prst="rect">
            <a:avLst/>
          </a:prstGeom>
        </p:spPr>
      </p:pic>
      <p:pic>
        <p:nvPicPr>
          <p:cNvPr id="26" name="Picture 25" descr="A red triangle with blue border"/>
          <p:cNvPicPr>
            <a:picLocks noChangeAspect="1"/>
          </p:cNvPicPr>
          <p:nvPr/>
        </p:nvPicPr>
        <p:blipFill>
          <a:blip r:embed="rId5"/>
          <a:stretch>
            <a:fillRect/>
          </a:stretch>
        </p:blipFill>
        <p:spPr>
          <a:xfrm>
            <a:off x="7794735" y="1650503"/>
            <a:ext cx="353599" cy="347502"/>
          </a:xfrm>
          <a:prstGeom prst="rect">
            <a:avLst/>
          </a:prstGeom>
        </p:spPr>
      </p:pic>
      <p:pic>
        <p:nvPicPr>
          <p:cNvPr id="17" name="Picture 16" descr="A red triangle with blue border"/>
          <p:cNvPicPr>
            <a:picLocks noChangeAspect="1"/>
          </p:cNvPicPr>
          <p:nvPr/>
        </p:nvPicPr>
        <p:blipFill>
          <a:blip r:embed="rId5"/>
          <a:stretch>
            <a:fillRect/>
          </a:stretch>
        </p:blipFill>
        <p:spPr>
          <a:xfrm>
            <a:off x="7099014" y="1650503"/>
            <a:ext cx="353599" cy="347502"/>
          </a:xfrm>
          <a:prstGeom prst="rect">
            <a:avLst/>
          </a:prstGeom>
        </p:spPr>
      </p:pic>
      <p:pic>
        <p:nvPicPr>
          <p:cNvPr id="2" name="Picture 1" descr="Graph displaying Inpatient/Daycase Waiting List 2025/26 target &lt; 9 weeks vs 2025/26 actual &lt; 9 weeks &amp; 2025/26 target &lt; 52 weeks vs 2025/26 actual &lt; 52 weeks ">
            <a:extLst>
              <a:ext uri="{FF2B5EF4-FFF2-40B4-BE49-F238E27FC236}">
                <a16:creationId xmlns:a16="http://schemas.microsoft.com/office/drawing/2014/main" id="{A1A70652-DE56-B008-04A8-8DEDEA046794}"/>
              </a:ext>
            </a:extLst>
          </p:cNvPr>
          <p:cNvPicPr>
            <a:picLocks noChangeAspect="1"/>
          </p:cNvPicPr>
          <p:nvPr/>
        </p:nvPicPr>
        <p:blipFill>
          <a:blip r:embed="rId7"/>
          <a:stretch>
            <a:fillRect/>
          </a:stretch>
        </p:blipFill>
        <p:spPr>
          <a:xfrm>
            <a:off x="8478978" y="1230534"/>
            <a:ext cx="3540677" cy="1240814"/>
          </a:xfrm>
          <a:prstGeom prst="rect">
            <a:avLst/>
          </a:prstGeom>
        </p:spPr>
      </p:pic>
      <p:pic>
        <p:nvPicPr>
          <p:cNvPr id="10" name="Picture 9" descr="Graph displaying All AHP Services Waiting List 2025/26 target vs outturn. ">
            <a:extLst>
              <a:ext uri="{FF2B5EF4-FFF2-40B4-BE49-F238E27FC236}">
                <a16:creationId xmlns:a16="http://schemas.microsoft.com/office/drawing/2014/main" id="{13018E17-AEDE-72B9-3058-F9CF66B2B505}"/>
              </a:ext>
            </a:extLst>
          </p:cNvPr>
          <p:cNvPicPr>
            <a:picLocks noChangeAspect="1"/>
          </p:cNvPicPr>
          <p:nvPr/>
        </p:nvPicPr>
        <p:blipFill>
          <a:blip r:embed="rId8"/>
          <a:stretch>
            <a:fillRect/>
          </a:stretch>
        </p:blipFill>
        <p:spPr>
          <a:xfrm>
            <a:off x="8478978" y="2620200"/>
            <a:ext cx="3540677" cy="1203744"/>
          </a:xfrm>
          <a:prstGeom prst="rect">
            <a:avLst/>
          </a:prstGeom>
        </p:spPr>
      </p:pic>
      <p:pic>
        <p:nvPicPr>
          <p:cNvPr id="12" name="Picture 11" descr="Graph displaying Cancer Services - 31 Day Pathway 2025/26 target vs outturn. ">
            <a:extLst>
              <a:ext uri="{FF2B5EF4-FFF2-40B4-BE49-F238E27FC236}">
                <a16:creationId xmlns:a16="http://schemas.microsoft.com/office/drawing/2014/main" id="{DBE8747D-48A7-E3A3-5DD2-973ECF6CAC32}"/>
              </a:ext>
            </a:extLst>
          </p:cNvPr>
          <p:cNvPicPr>
            <a:picLocks noChangeAspect="1"/>
          </p:cNvPicPr>
          <p:nvPr/>
        </p:nvPicPr>
        <p:blipFill>
          <a:blip r:embed="rId9"/>
          <a:stretch>
            <a:fillRect/>
          </a:stretch>
        </p:blipFill>
        <p:spPr>
          <a:xfrm>
            <a:off x="8473741" y="3972796"/>
            <a:ext cx="3540677" cy="1377816"/>
          </a:xfrm>
          <a:prstGeom prst="rect">
            <a:avLst/>
          </a:prstGeom>
        </p:spPr>
      </p:pic>
      <p:pic>
        <p:nvPicPr>
          <p:cNvPr id="13" name="Picture 12" descr="Graph displaying Cancer Services - 62 Day Pathway 2025/26 target vs outturn. ">
            <a:extLst>
              <a:ext uri="{FF2B5EF4-FFF2-40B4-BE49-F238E27FC236}">
                <a16:creationId xmlns:a16="http://schemas.microsoft.com/office/drawing/2014/main" id="{10685182-2858-1B57-5BAC-3F0479F2CBC8}"/>
              </a:ext>
            </a:extLst>
          </p:cNvPr>
          <p:cNvPicPr>
            <a:picLocks noChangeAspect="1"/>
          </p:cNvPicPr>
          <p:nvPr/>
        </p:nvPicPr>
        <p:blipFill>
          <a:blip r:embed="rId10"/>
          <a:stretch>
            <a:fillRect/>
          </a:stretch>
        </p:blipFill>
        <p:spPr>
          <a:xfrm>
            <a:off x="8473741" y="5499464"/>
            <a:ext cx="3540676" cy="1352596"/>
          </a:xfrm>
          <a:prstGeom prst="rect">
            <a:avLst/>
          </a:prstGeom>
        </p:spPr>
      </p:pic>
    </p:spTree>
    <p:extLst>
      <p:ext uri="{BB962C8B-B14F-4D97-AF65-F5344CB8AC3E}">
        <p14:creationId xmlns:p14="http://schemas.microsoft.com/office/powerpoint/2010/main" val="2086822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Section 4 – Key SOMs Indicators - Access Improvement</a:t>
            </a:r>
          </a:p>
        </p:txBody>
      </p:sp>
      <p:graphicFrame>
        <p:nvGraphicFramePr>
          <p:cNvPr id="21" name="Table 20"/>
          <p:cNvGraphicFramePr>
            <a:graphicFrameLocks noGrp="1"/>
          </p:cNvGraphicFramePr>
          <p:nvPr>
            <p:extLst>
              <p:ext uri="{D42A27DB-BD31-4B8C-83A1-F6EECF244321}">
                <p14:modId xmlns:p14="http://schemas.microsoft.com/office/powerpoint/2010/main" val="3074343266"/>
              </p:ext>
            </p:extLst>
          </p:nvPr>
        </p:nvGraphicFramePr>
        <p:xfrm>
          <a:off x="41395" y="575098"/>
          <a:ext cx="11995266" cy="6173408"/>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163782">
                  <a:extLst>
                    <a:ext uri="{9D8B030D-6E8A-4147-A177-3AD203B41FA5}">
                      <a16:colId xmlns:a16="http://schemas.microsoft.com/office/drawing/2014/main" val="3247098725"/>
                    </a:ext>
                  </a:extLst>
                </a:gridCol>
                <a:gridCol w="1246909">
                  <a:extLst>
                    <a:ext uri="{9D8B030D-6E8A-4147-A177-3AD203B41FA5}">
                      <a16:colId xmlns:a16="http://schemas.microsoft.com/office/drawing/2014/main" val="3934673934"/>
                    </a:ext>
                  </a:extLst>
                </a:gridCol>
                <a:gridCol w="638008">
                  <a:extLst>
                    <a:ext uri="{9D8B030D-6E8A-4147-A177-3AD203B41FA5}">
                      <a16:colId xmlns:a16="http://schemas.microsoft.com/office/drawing/2014/main" val="340205772"/>
                    </a:ext>
                  </a:extLst>
                </a:gridCol>
                <a:gridCol w="832128">
                  <a:extLst>
                    <a:ext uri="{9D8B030D-6E8A-4147-A177-3AD203B41FA5}">
                      <a16:colId xmlns:a16="http://schemas.microsoft.com/office/drawing/2014/main" val="1075718584"/>
                    </a:ext>
                  </a:extLst>
                </a:gridCol>
                <a:gridCol w="3615868">
                  <a:extLst>
                    <a:ext uri="{9D8B030D-6E8A-4147-A177-3AD203B41FA5}">
                      <a16:colId xmlns:a16="http://schemas.microsoft.com/office/drawing/2014/main" val="3167416937"/>
                    </a:ext>
                  </a:extLst>
                </a:gridCol>
              </a:tblGrid>
              <a:tr h="751516">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Jan 26 Target</a:t>
                      </a:r>
                    </a:p>
                  </a:txBody>
                  <a:tcPr/>
                </a:tc>
                <a:tc>
                  <a:txBody>
                    <a:bodyPr/>
                    <a:lstStyle/>
                    <a:p>
                      <a:r>
                        <a:rPr lang="en-GB" sz="1200" dirty="0"/>
                        <a:t>Jan 26 In-month Performance</a:t>
                      </a:r>
                    </a:p>
                  </a:txBody>
                  <a:tcPr/>
                </a:tc>
                <a:tc>
                  <a:txBody>
                    <a:bodyPr/>
                    <a:lstStyle/>
                    <a:p>
                      <a:r>
                        <a:rPr lang="en-GB" sz="1200" dirty="0"/>
                        <a:t>Cumulative Activity Qtr3/YTD</a:t>
                      </a:r>
                    </a:p>
                  </a:txBody>
                  <a:tcPr/>
                </a:tc>
                <a:tc>
                  <a:txBody>
                    <a:bodyPr/>
                    <a:lstStyle/>
                    <a:p>
                      <a:pPr algn="ctr"/>
                      <a:r>
                        <a:rPr lang="en-GB" sz="1200" dirty="0"/>
                        <a:t>Rag Status</a:t>
                      </a:r>
                    </a:p>
                    <a:p>
                      <a:pPr algn="ctr"/>
                      <a:r>
                        <a:rPr lang="en-GB" sz="1200" dirty="0">
                          <a:solidFill>
                            <a:schemeClr val="bg1"/>
                          </a:solidFill>
                        </a:rPr>
                        <a:t>Jan 26</a:t>
                      </a: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348220">
                <a:tc>
                  <a:txBody>
                    <a:bodyPr/>
                    <a:lstStyle/>
                    <a:p>
                      <a:r>
                        <a:rPr lang="en-GB" sz="1200" b="1" dirty="0"/>
                        <a:t>Cancer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14 Day Performance – </a:t>
                      </a:r>
                      <a:r>
                        <a:rPr lang="en-GB" sz="1000" b="1" dirty="0"/>
                        <a:t>Regional Position </a:t>
                      </a:r>
                      <a:r>
                        <a:rPr lang="en-GB" sz="1000" b="0" dirty="0"/>
                        <a:t>so not reported in Belfast Trust SOMs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Target – 100% of suspect breast cancer referrals to be seen within 14 days</a:t>
                      </a:r>
                    </a:p>
                  </a:txBody>
                  <a:tcPr marL="60960" marR="60960" marT="30480" marB="30480"/>
                </a:tc>
                <a:tc>
                  <a:txBody>
                    <a:bodyPr/>
                    <a:lstStyle/>
                    <a:p>
                      <a:r>
                        <a:rPr lang="en-GB" sz="1100" dirty="0"/>
                        <a:t>100%</a:t>
                      </a:r>
                    </a:p>
                  </a:txBody>
                  <a:tcPr marL="60960" marR="60960" marT="30480" marB="30480"/>
                </a:tc>
                <a:tc>
                  <a:txBody>
                    <a:bodyPr/>
                    <a:lstStyle/>
                    <a:p>
                      <a:r>
                        <a:rPr lang="en-GB" sz="1100" dirty="0"/>
                        <a:t>6.87%</a:t>
                      </a:r>
                    </a:p>
                    <a:p>
                      <a:endParaRPr lang="en-GB" sz="1100" dirty="0"/>
                    </a:p>
                    <a:p>
                      <a:r>
                        <a:rPr lang="en-GB" sz="1100" dirty="0"/>
                        <a:t>92 out</a:t>
                      </a:r>
                      <a:r>
                        <a:rPr lang="en-GB" sz="1100" baseline="0" dirty="0"/>
                        <a:t> of 1,339 patients were seen &lt;14 days</a:t>
                      </a:r>
                      <a:endParaRPr lang="en-GB" sz="1100" dirty="0"/>
                    </a:p>
                  </a:txBody>
                  <a:tcPr marL="60960" marR="60960" marT="30480" marB="30480"/>
                </a:tc>
                <a:tc>
                  <a:txBody>
                    <a:bodyPr/>
                    <a:lstStyle/>
                    <a:p>
                      <a:r>
                        <a:rPr lang="pt-BR" sz="1100" b="1" dirty="0"/>
                        <a:t>Apr - Jan 26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9.94%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1,100 out</a:t>
                      </a:r>
                      <a:r>
                        <a:rPr lang="en-GB" sz="1100" b="1" baseline="0" dirty="0"/>
                        <a:t> of 11,065</a:t>
                      </a: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217133">
                <a:tc>
                  <a:txBody>
                    <a:bodyPr/>
                    <a:lstStyle/>
                    <a:p>
                      <a:r>
                        <a:rPr lang="en-GB" sz="1200" b="1" u="sng" dirty="0"/>
                        <a:t>Access Improvement/</a:t>
                      </a:r>
                    </a:p>
                    <a:p>
                      <a:r>
                        <a:rPr lang="en-GB" sz="1200" b="1" u="sng" dirty="0"/>
                        <a:t>Ministerial Targets </a:t>
                      </a:r>
                      <a:r>
                        <a:rPr lang="en-GB" sz="1200" b="1" dirty="0"/>
                        <a:t>– </a:t>
                      </a:r>
                    </a:p>
                    <a:p>
                      <a:endParaRPr lang="en-GB" sz="1200" b="1" dirty="0"/>
                    </a:p>
                    <a:p>
                      <a:r>
                        <a:rPr lang="en-GB" sz="1200" b="1" dirty="0"/>
                        <a:t>Unscheduled</a:t>
                      </a:r>
                      <a:r>
                        <a:rPr lang="en-GB" sz="1200" b="1" baseline="0" dirty="0"/>
                        <a:t> Care</a:t>
                      </a:r>
                      <a:r>
                        <a:rPr lang="en-GB" sz="1200" b="1" dirty="0"/>
                        <a:t>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ED &lt;4 Hour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95 % of patients waiting &lt;4 hours from arrival to discharge/admission</a:t>
                      </a:r>
                    </a:p>
                  </a:txBody>
                  <a:tcPr marL="60960" marR="60960" marT="30480" marB="30480"/>
                </a:tc>
                <a:tc>
                  <a:txBody>
                    <a:bodyPr/>
                    <a:lstStyle/>
                    <a:p>
                      <a:r>
                        <a:rPr lang="en-GB" sz="1100" dirty="0"/>
                        <a:t>95%</a:t>
                      </a:r>
                    </a:p>
                  </a:txBody>
                  <a:tcPr marL="60960" marR="60960" marT="30480" marB="30480"/>
                </a:tc>
                <a:tc>
                  <a:txBody>
                    <a:bodyPr/>
                    <a:lstStyle/>
                    <a:p>
                      <a:r>
                        <a:rPr lang="en-GB" sz="1100" dirty="0"/>
                        <a:t>31.70%</a:t>
                      </a:r>
                    </a:p>
                    <a:p>
                      <a:endParaRPr lang="en-GB" sz="1100" dirty="0"/>
                    </a:p>
                    <a:p>
                      <a:r>
                        <a:rPr lang="en-GB" sz="1100" dirty="0"/>
                        <a:t>4,504 out of 14,210 attendances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34.22%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48,004</a:t>
                      </a:r>
                      <a:r>
                        <a:rPr lang="en-GB" sz="1100" b="1" baseline="0" dirty="0"/>
                        <a:t> out of 140,280 attendances (Apr-Jan)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baseline="0"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72373">
                <a:tc>
                  <a:txBody>
                    <a:bodyPr/>
                    <a:lstStyle/>
                    <a:p>
                      <a:endParaRPr lang="en-GB" sz="1200" b="1" dirty="0"/>
                    </a:p>
                    <a:p>
                      <a:r>
                        <a:rPr lang="en-GB" sz="1200" b="1" dirty="0"/>
                        <a:t>Mental</a:t>
                      </a:r>
                      <a:r>
                        <a:rPr lang="en-GB" sz="1200" b="1" baseline="0" dirty="0"/>
                        <a:t> Health Services</a:t>
                      </a:r>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Child</a:t>
                      </a:r>
                      <a:r>
                        <a:rPr lang="en-GB" sz="1100" baseline="0" dirty="0"/>
                        <a:t> &amp; Adolescent Mental Health Services Waiting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No patients waiting over 9 weeks</a:t>
                      </a:r>
                      <a:endParaRPr lang="en-GB" sz="1000" b="1" dirty="0"/>
                    </a:p>
                  </a:txBody>
                  <a:tcPr marL="60960" marR="60960" marT="30480" marB="30480"/>
                </a:tc>
                <a:tc>
                  <a:txBody>
                    <a:bodyPr/>
                    <a:lstStyle/>
                    <a:p>
                      <a:r>
                        <a:rPr lang="en-GB" sz="1100" dirty="0"/>
                        <a:t>No patients</a:t>
                      </a:r>
                      <a:r>
                        <a:rPr lang="en-GB" sz="1100" baseline="0" dirty="0"/>
                        <a:t> waiting over 9 </a:t>
                      </a:r>
                      <a:r>
                        <a:rPr lang="en-GB" sz="1100" baseline="0" dirty="0" err="1"/>
                        <a:t>wks</a:t>
                      </a:r>
                      <a:endParaRPr lang="en-GB" sz="1100" dirty="0"/>
                    </a:p>
                  </a:txBody>
                  <a:tcPr marL="60960" marR="60960" marT="30480" marB="30480"/>
                </a:tc>
                <a:tc>
                  <a:txBody>
                    <a:bodyPr/>
                    <a:lstStyle/>
                    <a:p>
                      <a:r>
                        <a:rPr lang="en-GB" sz="1100" dirty="0"/>
                        <a:t>328</a:t>
                      </a:r>
                    </a:p>
                    <a:p>
                      <a:endParaRPr lang="en-GB" sz="1100" dirty="0"/>
                    </a:p>
                    <a:p>
                      <a:r>
                        <a:rPr lang="en-GB" sz="1100" dirty="0"/>
                        <a:t>46.92%</a:t>
                      </a:r>
                      <a:r>
                        <a:rPr lang="en-GB" sz="1100" baseline="0" dirty="0"/>
                        <a:t> of total waiting</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(Jan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46.92%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269512">
                <a:tc>
                  <a:txBody>
                    <a:bodyPr/>
                    <a:lstStyle/>
                    <a:p>
                      <a:endParaRPr lang="en-GB" sz="1200" b="1" dirty="0"/>
                    </a:p>
                  </a:txBody>
                  <a:tcPr/>
                </a:tc>
                <a:tc>
                  <a:txBody>
                    <a:bodyPr/>
                    <a:lstStyle/>
                    <a:p>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8" name="Picture 17" descr="A red triangle with blue border"/>
          <p:cNvPicPr>
            <a:picLocks noChangeAspect="1"/>
          </p:cNvPicPr>
          <p:nvPr/>
        </p:nvPicPr>
        <p:blipFill>
          <a:blip r:embed="rId4"/>
          <a:stretch>
            <a:fillRect/>
          </a:stretch>
        </p:blipFill>
        <p:spPr>
          <a:xfrm>
            <a:off x="7074622" y="3154147"/>
            <a:ext cx="354425" cy="346884"/>
          </a:xfrm>
          <a:prstGeom prst="rect">
            <a:avLst/>
          </a:prstGeom>
        </p:spPr>
      </p:pic>
      <p:pic>
        <p:nvPicPr>
          <p:cNvPr id="41" name="Picture 40" descr="A red triangle with blue border"/>
          <p:cNvPicPr>
            <a:picLocks noChangeAspect="1"/>
          </p:cNvPicPr>
          <p:nvPr/>
        </p:nvPicPr>
        <p:blipFill>
          <a:blip r:embed="rId4"/>
          <a:stretch>
            <a:fillRect/>
          </a:stretch>
        </p:blipFill>
        <p:spPr>
          <a:xfrm>
            <a:off x="7825863" y="3154147"/>
            <a:ext cx="354425" cy="346884"/>
          </a:xfrm>
          <a:prstGeom prst="rect">
            <a:avLst/>
          </a:prstGeom>
        </p:spPr>
      </p:pic>
      <p:pic>
        <p:nvPicPr>
          <p:cNvPr id="26" name="Picture 25" descr="A red triangle with blue border"/>
          <p:cNvPicPr>
            <a:picLocks noChangeAspect="1"/>
          </p:cNvPicPr>
          <p:nvPr/>
        </p:nvPicPr>
        <p:blipFill>
          <a:blip r:embed="rId5"/>
          <a:stretch>
            <a:fillRect/>
          </a:stretch>
        </p:blipFill>
        <p:spPr>
          <a:xfrm>
            <a:off x="7825863" y="4521961"/>
            <a:ext cx="353599" cy="347502"/>
          </a:xfrm>
          <a:prstGeom prst="rect">
            <a:avLst/>
          </a:prstGeom>
        </p:spPr>
      </p:pic>
      <p:pic>
        <p:nvPicPr>
          <p:cNvPr id="2" name="Picture 1" descr="A red triangle with blue border"/>
          <p:cNvPicPr>
            <a:picLocks noChangeAspect="1"/>
          </p:cNvPicPr>
          <p:nvPr/>
        </p:nvPicPr>
        <p:blipFill>
          <a:blip r:embed="rId6"/>
          <a:stretch>
            <a:fillRect/>
          </a:stretch>
        </p:blipFill>
        <p:spPr>
          <a:xfrm>
            <a:off x="7074622" y="4521961"/>
            <a:ext cx="353599" cy="347502"/>
          </a:xfrm>
          <a:prstGeom prst="rect">
            <a:avLst/>
          </a:prstGeom>
        </p:spPr>
      </p:pic>
      <p:pic>
        <p:nvPicPr>
          <p:cNvPr id="16" name="Picture 15" descr="A red triangle with blue border"/>
          <p:cNvPicPr>
            <a:picLocks noChangeAspect="1"/>
          </p:cNvPicPr>
          <p:nvPr/>
        </p:nvPicPr>
        <p:blipFill>
          <a:blip r:embed="rId4"/>
          <a:stretch>
            <a:fillRect/>
          </a:stretch>
        </p:blipFill>
        <p:spPr>
          <a:xfrm>
            <a:off x="7828030" y="1815405"/>
            <a:ext cx="354425" cy="346884"/>
          </a:xfrm>
          <a:prstGeom prst="rect">
            <a:avLst/>
          </a:prstGeom>
        </p:spPr>
      </p:pic>
      <p:pic>
        <p:nvPicPr>
          <p:cNvPr id="17" name="Picture 16" descr="A red triangle with blue border&#10;"/>
          <p:cNvPicPr>
            <a:picLocks noChangeAspect="1"/>
          </p:cNvPicPr>
          <p:nvPr/>
        </p:nvPicPr>
        <p:blipFill>
          <a:blip r:embed="rId4"/>
          <a:stretch>
            <a:fillRect/>
          </a:stretch>
        </p:blipFill>
        <p:spPr>
          <a:xfrm>
            <a:off x="7074623" y="1815405"/>
            <a:ext cx="354425" cy="346884"/>
          </a:xfrm>
          <a:prstGeom prst="rect">
            <a:avLst/>
          </a:prstGeom>
        </p:spPr>
      </p:pic>
      <p:pic>
        <p:nvPicPr>
          <p:cNvPr id="6" name="Picture 5" descr="Graph displaying Cancer Services - 14 Day Pathway Regional - Breast Surgery Red Flag Referrals 2025/26 target vs outturn. ">
            <a:extLst>
              <a:ext uri="{FF2B5EF4-FFF2-40B4-BE49-F238E27FC236}">
                <a16:creationId xmlns:a16="http://schemas.microsoft.com/office/drawing/2014/main" id="{62CF6ACB-B21E-AAD2-038F-8C7DE2CD7F06}"/>
              </a:ext>
            </a:extLst>
          </p:cNvPr>
          <p:cNvPicPr>
            <a:picLocks noChangeAspect="1"/>
          </p:cNvPicPr>
          <p:nvPr/>
        </p:nvPicPr>
        <p:blipFill>
          <a:blip r:embed="rId7"/>
          <a:stretch>
            <a:fillRect/>
          </a:stretch>
        </p:blipFill>
        <p:spPr>
          <a:xfrm>
            <a:off x="8500395" y="1393103"/>
            <a:ext cx="3442293" cy="1241825"/>
          </a:xfrm>
          <a:prstGeom prst="rect">
            <a:avLst/>
          </a:prstGeom>
        </p:spPr>
      </p:pic>
      <p:pic>
        <p:nvPicPr>
          <p:cNvPr id="7" name="Picture 6" descr="Graph displaying ED 4 hour performance 2025/26 target vs outturn. ">
            <a:extLst>
              <a:ext uri="{FF2B5EF4-FFF2-40B4-BE49-F238E27FC236}">
                <a16:creationId xmlns:a16="http://schemas.microsoft.com/office/drawing/2014/main" id="{A97C4ABA-A8D3-AF11-6F83-ABE3CE4C2298}"/>
              </a:ext>
            </a:extLst>
          </p:cNvPr>
          <p:cNvPicPr>
            <a:picLocks noChangeAspect="1"/>
          </p:cNvPicPr>
          <p:nvPr/>
        </p:nvPicPr>
        <p:blipFill>
          <a:blip r:embed="rId8"/>
          <a:stretch>
            <a:fillRect/>
          </a:stretch>
        </p:blipFill>
        <p:spPr>
          <a:xfrm>
            <a:off x="8500395" y="2721987"/>
            <a:ext cx="3442293" cy="1316343"/>
          </a:xfrm>
          <a:prstGeom prst="rect">
            <a:avLst/>
          </a:prstGeom>
        </p:spPr>
      </p:pic>
      <p:pic>
        <p:nvPicPr>
          <p:cNvPr id="10" name="Picture 9" descr="Graph displaying Child &amp; Adolescent Mental Health Waiting List 2025/26 target vs outturn. ">
            <a:extLst>
              <a:ext uri="{FF2B5EF4-FFF2-40B4-BE49-F238E27FC236}">
                <a16:creationId xmlns:a16="http://schemas.microsoft.com/office/drawing/2014/main" id="{E30DC647-5DE0-E030-4094-E53DCCF0A8B7}"/>
              </a:ext>
            </a:extLst>
          </p:cNvPr>
          <p:cNvPicPr>
            <a:picLocks noChangeAspect="1"/>
          </p:cNvPicPr>
          <p:nvPr/>
        </p:nvPicPr>
        <p:blipFill>
          <a:blip r:embed="rId9"/>
          <a:stretch>
            <a:fillRect/>
          </a:stretch>
        </p:blipFill>
        <p:spPr>
          <a:xfrm>
            <a:off x="8500395" y="4125389"/>
            <a:ext cx="3442292" cy="1316343"/>
          </a:xfrm>
          <a:prstGeom prst="rect">
            <a:avLst/>
          </a:prstGeom>
        </p:spPr>
      </p:pic>
    </p:spTree>
    <p:extLst>
      <p:ext uri="{BB962C8B-B14F-4D97-AF65-F5344CB8AC3E}">
        <p14:creationId xmlns:p14="http://schemas.microsoft.com/office/powerpoint/2010/main" val="4233232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586A7-AD12-1898-5AFD-EBE621BC3B7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5DBF92C-59A4-BCE8-920D-E858988237C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B98BCB1-4CAC-3650-1F3F-4B3EC43C9F6C}"/>
              </a:ext>
            </a:extLst>
          </p:cNvPr>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Cancer Monthly Activity</a:t>
            </a:r>
          </a:p>
        </p:txBody>
      </p:sp>
      <p:sp>
        <p:nvSpPr>
          <p:cNvPr id="11" name="TextBox 10">
            <a:extLst>
              <a:ext uri="{FF2B5EF4-FFF2-40B4-BE49-F238E27FC236}">
                <a16:creationId xmlns:a16="http://schemas.microsoft.com/office/drawing/2014/main" id="{BE9A62CE-24C4-E5AF-1FD5-E40F7DF8C69F}"/>
              </a:ext>
            </a:extLst>
          </p:cNvPr>
          <p:cNvSpPr txBox="1"/>
          <p:nvPr/>
        </p:nvSpPr>
        <p:spPr>
          <a:xfrm>
            <a:off x="350378" y="4512179"/>
            <a:ext cx="2050990" cy="430887"/>
          </a:xfrm>
          <a:prstGeom prst="rect">
            <a:avLst/>
          </a:prstGeom>
          <a:noFill/>
        </p:spPr>
        <p:txBody>
          <a:bodyPr wrap="square" rtlCol="0">
            <a:spAutoFit/>
          </a:bodyPr>
          <a:lstStyle/>
          <a:p>
            <a:r>
              <a:rPr lang="en-GB" sz="1100" dirty="0"/>
              <a:t>31 &amp; 62 day activity reported a month in arrears</a:t>
            </a:r>
          </a:p>
        </p:txBody>
      </p:sp>
      <p:pic>
        <p:nvPicPr>
          <p:cNvPr id="5" name="Picture 4" descr="Graph displaying Cancer Services - 14 Day Pathway Regional - Breast Surgery Red Flag Referrals Attendances - under target, over target, total. &#10;&#10;">
            <a:extLst>
              <a:ext uri="{FF2B5EF4-FFF2-40B4-BE49-F238E27FC236}">
                <a16:creationId xmlns:a16="http://schemas.microsoft.com/office/drawing/2014/main" id="{33301347-F550-370E-28F5-D21A81067D8D}"/>
              </a:ext>
            </a:extLst>
          </p:cNvPr>
          <p:cNvPicPr>
            <a:picLocks noChangeAspect="1"/>
          </p:cNvPicPr>
          <p:nvPr/>
        </p:nvPicPr>
        <p:blipFill>
          <a:blip r:embed="rId4"/>
          <a:stretch>
            <a:fillRect/>
          </a:stretch>
        </p:blipFill>
        <p:spPr>
          <a:xfrm>
            <a:off x="1058145" y="795687"/>
            <a:ext cx="4584589" cy="2731245"/>
          </a:xfrm>
          <a:prstGeom prst="rect">
            <a:avLst/>
          </a:prstGeom>
        </p:spPr>
      </p:pic>
      <p:pic>
        <p:nvPicPr>
          <p:cNvPr id="6" name="Picture 5" descr="Graph displaying Cancer Services - 31 Day Pathway Activity -  under target, over target, total. ">
            <a:extLst>
              <a:ext uri="{FF2B5EF4-FFF2-40B4-BE49-F238E27FC236}">
                <a16:creationId xmlns:a16="http://schemas.microsoft.com/office/drawing/2014/main" id="{5645DAB4-46DE-8135-4EF1-4BFAE4D3C95A}"/>
              </a:ext>
            </a:extLst>
          </p:cNvPr>
          <p:cNvPicPr>
            <a:picLocks noChangeAspect="1"/>
          </p:cNvPicPr>
          <p:nvPr/>
        </p:nvPicPr>
        <p:blipFill>
          <a:blip r:embed="rId5"/>
          <a:stretch>
            <a:fillRect/>
          </a:stretch>
        </p:blipFill>
        <p:spPr>
          <a:xfrm>
            <a:off x="6549268" y="807879"/>
            <a:ext cx="4584589" cy="2737341"/>
          </a:xfrm>
          <a:prstGeom prst="rect">
            <a:avLst/>
          </a:prstGeom>
        </p:spPr>
      </p:pic>
      <p:pic>
        <p:nvPicPr>
          <p:cNvPr id="8" name="Picture 7" descr="Graph displaying Cancer Services - 62 Day Pathway Activity - under targe, over target, total. ">
            <a:extLst>
              <a:ext uri="{FF2B5EF4-FFF2-40B4-BE49-F238E27FC236}">
                <a16:creationId xmlns:a16="http://schemas.microsoft.com/office/drawing/2014/main" id="{BC312194-0700-D682-6B2E-7B91F1F9B093}"/>
              </a:ext>
            </a:extLst>
          </p:cNvPr>
          <p:cNvPicPr>
            <a:picLocks noChangeAspect="1"/>
          </p:cNvPicPr>
          <p:nvPr/>
        </p:nvPicPr>
        <p:blipFill>
          <a:blip r:embed="rId6"/>
          <a:stretch>
            <a:fillRect/>
          </a:stretch>
        </p:blipFill>
        <p:spPr>
          <a:xfrm>
            <a:off x="3803705" y="3772880"/>
            <a:ext cx="4584589" cy="2737341"/>
          </a:xfrm>
          <a:prstGeom prst="rect">
            <a:avLst/>
          </a:prstGeom>
        </p:spPr>
      </p:pic>
    </p:spTree>
    <p:extLst>
      <p:ext uri="{BB962C8B-B14F-4D97-AF65-F5344CB8AC3E}">
        <p14:creationId xmlns:p14="http://schemas.microsoft.com/office/powerpoint/2010/main" val="1306783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87C26-94DB-1E2C-259F-68E801960B0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18CF7D9-A66D-1030-2E71-46CB788D04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70AA041-8946-5A84-531D-321344F206C2}"/>
              </a:ext>
            </a:extLst>
          </p:cNvPr>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Waiting List Summaries</a:t>
            </a:r>
          </a:p>
        </p:txBody>
      </p:sp>
      <p:pic>
        <p:nvPicPr>
          <p:cNvPr id="2" name="Picture 1" descr="Graph displaying Inpatient/Daycase Waiting List - Total Waiting, &gt;13 weeks, &gt;52 weeks">
            <a:extLst>
              <a:ext uri="{FF2B5EF4-FFF2-40B4-BE49-F238E27FC236}">
                <a16:creationId xmlns:a16="http://schemas.microsoft.com/office/drawing/2014/main" id="{94B97796-3957-AA00-C914-CEFABD494DB6}"/>
              </a:ext>
            </a:extLst>
          </p:cNvPr>
          <p:cNvPicPr>
            <a:picLocks noChangeAspect="1"/>
          </p:cNvPicPr>
          <p:nvPr/>
        </p:nvPicPr>
        <p:blipFill>
          <a:blip r:embed="rId4"/>
          <a:stretch>
            <a:fillRect/>
          </a:stretch>
        </p:blipFill>
        <p:spPr>
          <a:xfrm>
            <a:off x="292284" y="802588"/>
            <a:ext cx="5029636" cy="2749534"/>
          </a:xfrm>
          <a:prstGeom prst="rect">
            <a:avLst/>
          </a:prstGeom>
        </p:spPr>
      </p:pic>
      <p:pic>
        <p:nvPicPr>
          <p:cNvPr id="5" name="Picture 4" descr="Graph displaying Scope Waiting List - Total Waiting, &gt;13 weeks, &gt;52 weeks">
            <a:extLst>
              <a:ext uri="{FF2B5EF4-FFF2-40B4-BE49-F238E27FC236}">
                <a16:creationId xmlns:a16="http://schemas.microsoft.com/office/drawing/2014/main" id="{7B75408B-BB4F-CFE9-0580-9E5C3FF96AE2}"/>
              </a:ext>
            </a:extLst>
          </p:cNvPr>
          <p:cNvPicPr>
            <a:picLocks noChangeAspect="1"/>
          </p:cNvPicPr>
          <p:nvPr/>
        </p:nvPicPr>
        <p:blipFill>
          <a:blip r:embed="rId5"/>
          <a:stretch>
            <a:fillRect/>
          </a:stretch>
        </p:blipFill>
        <p:spPr>
          <a:xfrm>
            <a:off x="5559334" y="802588"/>
            <a:ext cx="5035732" cy="2749534"/>
          </a:xfrm>
          <a:prstGeom prst="rect">
            <a:avLst/>
          </a:prstGeom>
        </p:spPr>
      </p:pic>
      <p:pic>
        <p:nvPicPr>
          <p:cNvPr id="6" name="Picture 5" descr="Graph displaying New Consultant Outpatient Waiting List - Total Waiting, &gt;13 weeks, &gt;52 weeks">
            <a:extLst>
              <a:ext uri="{FF2B5EF4-FFF2-40B4-BE49-F238E27FC236}">
                <a16:creationId xmlns:a16="http://schemas.microsoft.com/office/drawing/2014/main" id="{8CDD76BB-6438-512B-0D63-636C3BCF0C0A}"/>
              </a:ext>
            </a:extLst>
          </p:cNvPr>
          <p:cNvPicPr>
            <a:picLocks noChangeAspect="1"/>
          </p:cNvPicPr>
          <p:nvPr/>
        </p:nvPicPr>
        <p:blipFill>
          <a:blip r:embed="rId6"/>
          <a:stretch>
            <a:fillRect/>
          </a:stretch>
        </p:blipFill>
        <p:spPr>
          <a:xfrm>
            <a:off x="292284" y="3804971"/>
            <a:ext cx="4974767" cy="2755631"/>
          </a:xfrm>
          <a:prstGeom prst="rect">
            <a:avLst/>
          </a:prstGeom>
        </p:spPr>
      </p:pic>
      <p:pic>
        <p:nvPicPr>
          <p:cNvPr id="7" name="Picture 6" descr="Graph displaying AHP Services Total Waiting for a First appointment from April 2025 to January 2026.">
            <a:extLst>
              <a:ext uri="{FF2B5EF4-FFF2-40B4-BE49-F238E27FC236}">
                <a16:creationId xmlns:a16="http://schemas.microsoft.com/office/drawing/2014/main" id="{D28191C2-D4AB-CBCE-4151-37B0F13B0E1E}"/>
              </a:ext>
            </a:extLst>
          </p:cNvPr>
          <p:cNvPicPr>
            <a:picLocks noChangeAspect="1"/>
          </p:cNvPicPr>
          <p:nvPr/>
        </p:nvPicPr>
        <p:blipFill>
          <a:blip r:embed="rId7"/>
          <a:stretch>
            <a:fillRect/>
          </a:stretch>
        </p:blipFill>
        <p:spPr>
          <a:xfrm>
            <a:off x="5559334" y="3798875"/>
            <a:ext cx="5102794" cy="2761727"/>
          </a:xfrm>
          <a:prstGeom prst="rect">
            <a:avLst/>
          </a:prstGeom>
        </p:spPr>
      </p:pic>
    </p:spTree>
    <p:extLst>
      <p:ext uri="{BB962C8B-B14F-4D97-AF65-F5344CB8AC3E}">
        <p14:creationId xmlns:p14="http://schemas.microsoft.com/office/powerpoint/2010/main" val="1474397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3BE4A-E325-693D-C309-46114B261A6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5939A0A-BCCE-B83E-A231-2A4B7D3C28FA}"/>
              </a:ext>
            </a:extLst>
          </p:cNvPr>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Waiting List for Names Procedures – £50million Backlog Procedure Clearance</a:t>
            </a:r>
          </a:p>
        </p:txBody>
      </p:sp>
      <p:pic>
        <p:nvPicPr>
          <p:cNvPr id="2" name="Picture 1" descr="Procedure and target table.">
            <a:extLst>
              <a:ext uri="{FF2B5EF4-FFF2-40B4-BE49-F238E27FC236}">
                <a16:creationId xmlns:a16="http://schemas.microsoft.com/office/drawing/2014/main" id="{C2498DE2-BF0C-8450-5361-4371B37134F7}"/>
              </a:ext>
            </a:extLst>
          </p:cNvPr>
          <p:cNvPicPr>
            <a:picLocks noChangeAspect="1"/>
          </p:cNvPicPr>
          <p:nvPr/>
        </p:nvPicPr>
        <p:blipFill>
          <a:blip r:embed="rId3"/>
          <a:stretch>
            <a:fillRect/>
          </a:stretch>
        </p:blipFill>
        <p:spPr>
          <a:xfrm>
            <a:off x="167500" y="1118468"/>
            <a:ext cx="3000375" cy="4105275"/>
          </a:xfrm>
          <a:prstGeom prst="rect">
            <a:avLst/>
          </a:prstGeom>
        </p:spPr>
      </p:pic>
      <p:pic>
        <p:nvPicPr>
          <p:cNvPr id="11" name="Picture 10" descr="Cleft Lip/Palate number waiting graph">
            <a:extLst>
              <a:ext uri="{FF2B5EF4-FFF2-40B4-BE49-F238E27FC236}">
                <a16:creationId xmlns:a16="http://schemas.microsoft.com/office/drawing/2014/main" id="{6E1C017A-6608-76C5-FB87-587AB01A18BC}"/>
              </a:ext>
            </a:extLst>
          </p:cNvPr>
          <p:cNvPicPr>
            <a:picLocks noChangeAspect="1"/>
          </p:cNvPicPr>
          <p:nvPr/>
        </p:nvPicPr>
        <p:blipFill>
          <a:blip r:embed="rId4"/>
          <a:stretch>
            <a:fillRect/>
          </a:stretch>
        </p:blipFill>
        <p:spPr>
          <a:xfrm>
            <a:off x="3332791" y="660717"/>
            <a:ext cx="2674898" cy="1332577"/>
          </a:xfrm>
          <a:prstGeom prst="rect">
            <a:avLst/>
          </a:prstGeom>
        </p:spPr>
      </p:pic>
      <p:pic>
        <p:nvPicPr>
          <p:cNvPr id="12" name="Picture 11" descr="Scoliosis number waiting graph">
            <a:extLst>
              <a:ext uri="{FF2B5EF4-FFF2-40B4-BE49-F238E27FC236}">
                <a16:creationId xmlns:a16="http://schemas.microsoft.com/office/drawing/2014/main" id="{5560EC45-2397-0263-220B-233DE3E3A6D1}"/>
              </a:ext>
            </a:extLst>
          </p:cNvPr>
          <p:cNvPicPr>
            <a:picLocks noChangeAspect="1"/>
          </p:cNvPicPr>
          <p:nvPr/>
        </p:nvPicPr>
        <p:blipFill>
          <a:blip r:embed="rId5"/>
          <a:stretch>
            <a:fillRect/>
          </a:stretch>
        </p:blipFill>
        <p:spPr>
          <a:xfrm>
            <a:off x="6168651" y="660717"/>
            <a:ext cx="2763212" cy="1332576"/>
          </a:xfrm>
          <a:prstGeom prst="rect">
            <a:avLst/>
          </a:prstGeom>
        </p:spPr>
      </p:pic>
      <p:pic>
        <p:nvPicPr>
          <p:cNvPr id="13" name="Picture 12" descr="PEG Tubes number waiting graph">
            <a:extLst>
              <a:ext uri="{FF2B5EF4-FFF2-40B4-BE49-F238E27FC236}">
                <a16:creationId xmlns:a16="http://schemas.microsoft.com/office/drawing/2014/main" id="{D241859C-9718-8E0E-3AE3-C059063B3C20}"/>
              </a:ext>
            </a:extLst>
          </p:cNvPr>
          <p:cNvPicPr>
            <a:picLocks noChangeAspect="1"/>
          </p:cNvPicPr>
          <p:nvPr/>
        </p:nvPicPr>
        <p:blipFill>
          <a:blip r:embed="rId6"/>
          <a:stretch>
            <a:fillRect/>
          </a:stretch>
        </p:blipFill>
        <p:spPr>
          <a:xfrm>
            <a:off x="9092824" y="666526"/>
            <a:ext cx="2885423" cy="1326767"/>
          </a:xfrm>
          <a:prstGeom prst="rect">
            <a:avLst/>
          </a:prstGeom>
        </p:spPr>
      </p:pic>
      <p:pic>
        <p:nvPicPr>
          <p:cNvPr id="16" name="Picture 15" descr="Paediatric Squint number waiting graph">
            <a:extLst>
              <a:ext uri="{FF2B5EF4-FFF2-40B4-BE49-F238E27FC236}">
                <a16:creationId xmlns:a16="http://schemas.microsoft.com/office/drawing/2014/main" id="{58C72668-42FF-5A0B-BC58-1DF50CAA51DF}"/>
              </a:ext>
            </a:extLst>
          </p:cNvPr>
          <p:cNvPicPr>
            <a:picLocks noChangeAspect="1"/>
          </p:cNvPicPr>
          <p:nvPr/>
        </p:nvPicPr>
        <p:blipFill>
          <a:blip r:embed="rId7"/>
          <a:stretch>
            <a:fillRect/>
          </a:stretch>
        </p:blipFill>
        <p:spPr>
          <a:xfrm>
            <a:off x="3332791" y="2104273"/>
            <a:ext cx="2674898" cy="1516126"/>
          </a:xfrm>
          <a:prstGeom prst="rect">
            <a:avLst/>
          </a:prstGeom>
        </p:spPr>
      </p:pic>
      <p:pic>
        <p:nvPicPr>
          <p:cNvPr id="17" name="Picture 16" descr="Remvoal of Gynae Mesh number waiting graph">
            <a:extLst>
              <a:ext uri="{FF2B5EF4-FFF2-40B4-BE49-F238E27FC236}">
                <a16:creationId xmlns:a16="http://schemas.microsoft.com/office/drawing/2014/main" id="{F00A2B52-E9FA-FB16-0978-8FA6E324A1E8}"/>
              </a:ext>
            </a:extLst>
          </p:cNvPr>
          <p:cNvPicPr>
            <a:picLocks noChangeAspect="1"/>
          </p:cNvPicPr>
          <p:nvPr/>
        </p:nvPicPr>
        <p:blipFill>
          <a:blip r:embed="rId8"/>
          <a:stretch>
            <a:fillRect/>
          </a:stretch>
        </p:blipFill>
        <p:spPr>
          <a:xfrm>
            <a:off x="6168651" y="2104271"/>
            <a:ext cx="2763212" cy="1516126"/>
          </a:xfrm>
          <a:prstGeom prst="rect">
            <a:avLst/>
          </a:prstGeom>
        </p:spPr>
      </p:pic>
      <p:pic>
        <p:nvPicPr>
          <p:cNvPr id="19" name="Picture 18" descr="Paediatric scopes number waiting graph">
            <a:extLst>
              <a:ext uri="{FF2B5EF4-FFF2-40B4-BE49-F238E27FC236}">
                <a16:creationId xmlns:a16="http://schemas.microsoft.com/office/drawing/2014/main" id="{0DE046E4-14C2-3159-C490-B8E4FFC0E0BC}"/>
              </a:ext>
            </a:extLst>
          </p:cNvPr>
          <p:cNvPicPr>
            <a:picLocks noChangeAspect="1"/>
          </p:cNvPicPr>
          <p:nvPr/>
        </p:nvPicPr>
        <p:blipFill>
          <a:blip r:embed="rId9"/>
          <a:stretch>
            <a:fillRect/>
          </a:stretch>
        </p:blipFill>
        <p:spPr>
          <a:xfrm>
            <a:off x="9092823" y="2104270"/>
            <a:ext cx="2885423" cy="1507149"/>
          </a:xfrm>
          <a:prstGeom prst="rect">
            <a:avLst/>
          </a:prstGeom>
        </p:spPr>
      </p:pic>
      <p:pic>
        <p:nvPicPr>
          <p:cNvPr id="21" name="Picture 20" descr="Hernia number waiting graph">
            <a:extLst>
              <a:ext uri="{FF2B5EF4-FFF2-40B4-BE49-F238E27FC236}">
                <a16:creationId xmlns:a16="http://schemas.microsoft.com/office/drawing/2014/main" id="{70BA9002-2145-F859-CA4A-C92F37FF5C62}"/>
              </a:ext>
            </a:extLst>
          </p:cNvPr>
          <p:cNvPicPr>
            <a:picLocks noChangeAspect="1"/>
          </p:cNvPicPr>
          <p:nvPr/>
        </p:nvPicPr>
        <p:blipFill>
          <a:blip r:embed="rId10"/>
          <a:stretch>
            <a:fillRect/>
          </a:stretch>
        </p:blipFill>
        <p:spPr>
          <a:xfrm>
            <a:off x="3332791" y="3715091"/>
            <a:ext cx="2674898" cy="1470404"/>
          </a:xfrm>
          <a:prstGeom prst="rect">
            <a:avLst/>
          </a:prstGeom>
        </p:spPr>
      </p:pic>
      <p:pic>
        <p:nvPicPr>
          <p:cNvPr id="22" name="Picture 21" descr="Primary hip replacement number waiting graph">
            <a:extLst>
              <a:ext uri="{FF2B5EF4-FFF2-40B4-BE49-F238E27FC236}">
                <a16:creationId xmlns:a16="http://schemas.microsoft.com/office/drawing/2014/main" id="{4F5638CE-B9B2-5793-08CE-A83B457BE002}"/>
              </a:ext>
            </a:extLst>
          </p:cNvPr>
          <p:cNvPicPr>
            <a:picLocks noChangeAspect="1"/>
          </p:cNvPicPr>
          <p:nvPr/>
        </p:nvPicPr>
        <p:blipFill>
          <a:blip r:embed="rId11"/>
          <a:stretch>
            <a:fillRect/>
          </a:stretch>
        </p:blipFill>
        <p:spPr>
          <a:xfrm>
            <a:off x="6168651" y="3728207"/>
            <a:ext cx="2763212" cy="1449364"/>
          </a:xfrm>
          <a:prstGeom prst="rect">
            <a:avLst/>
          </a:prstGeom>
        </p:spPr>
      </p:pic>
      <p:pic>
        <p:nvPicPr>
          <p:cNvPr id="24" name="Picture 23" descr="Primary knee replacement number waiting graph">
            <a:extLst>
              <a:ext uri="{FF2B5EF4-FFF2-40B4-BE49-F238E27FC236}">
                <a16:creationId xmlns:a16="http://schemas.microsoft.com/office/drawing/2014/main" id="{37989461-35F1-A337-38AE-75E5ED9BEFD5}"/>
              </a:ext>
            </a:extLst>
          </p:cNvPr>
          <p:cNvPicPr>
            <a:picLocks noChangeAspect="1"/>
          </p:cNvPicPr>
          <p:nvPr/>
        </p:nvPicPr>
        <p:blipFill>
          <a:blip r:embed="rId12"/>
          <a:stretch>
            <a:fillRect/>
          </a:stretch>
        </p:blipFill>
        <p:spPr>
          <a:xfrm>
            <a:off x="9092822" y="3707375"/>
            <a:ext cx="2885423" cy="1478119"/>
          </a:xfrm>
          <a:prstGeom prst="rect">
            <a:avLst/>
          </a:prstGeom>
        </p:spPr>
      </p:pic>
      <p:pic>
        <p:nvPicPr>
          <p:cNvPr id="25" name="Picture 24" descr="Tonsilectomy number waiting graph">
            <a:extLst>
              <a:ext uri="{FF2B5EF4-FFF2-40B4-BE49-F238E27FC236}">
                <a16:creationId xmlns:a16="http://schemas.microsoft.com/office/drawing/2014/main" id="{B20E8FEF-BE66-15C2-B18E-3FDDD8D6DB6C}"/>
              </a:ext>
            </a:extLst>
          </p:cNvPr>
          <p:cNvPicPr>
            <a:picLocks noChangeAspect="1"/>
          </p:cNvPicPr>
          <p:nvPr/>
        </p:nvPicPr>
        <p:blipFill>
          <a:blip r:embed="rId13"/>
          <a:stretch>
            <a:fillRect/>
          </a:stretch>
        </p:blipFill>
        <p:spPr>
          <a:xfrm>
            <a:off x="3332791" y="5280186"/>
            <a:ext cx="2674899" cy="1470403"/>
          </a:xfrm>
          <a:prstGeom prst="rect">
            <a:avLst/>
          </a:prstGeom>
        </p:spPr>
      </p:pic>
      <p:pic>
        <p:nvPicPr>
          <p:cNvPr id="26" name="Picture 25" descr="Colonoscopy number waiting graph">
            <a:extLst>
              <a:ext uri="{FF2B5EF4-FFF2-40B4-BE49-F238E27FC236}">
                <a16:creationId xmlns:a16="http://schemas.microsoft.com/office/drawing/2014/main" id="{511A8937-94DC-85FD-1EB8-EFD2C50683A2}"/>
              </a:ext>
            </a:extLst>
          </p:cNvPr>
          <p:cNvPicPr>
            <a:picLocks noChangeAspect="1"/>
          </p:cNvPicPr>
          <p:nvPr/>
        </p:nvPicPr>
        <p:blipFill>
          <a:blip r:embed="rId14"/>
          <a:stretch>
            <a:fillRect/>
          </a:stretch>
        </p:blipFill>
        <p:spPr>
          <a:xfrm>
            <a:off x="6168650" y="5273936"/>
            <a:ext cx="2763211" cy="1482624"/>
          </a:xfrm>
          <a:prstGeom prst="rect">
            <a:avLst/>
          </a:prstGeom>
        </p:spPr>
      </p:pic>
      <p:pic>
        <p:nvPicPr>
          <p:cNvPr id="27" name="Picture 26" descr="Laparoscopic Cholecystectomy/Cholecystotomy number waiting graph">
            <a:extLst>
              <a:ext uri="{FF2B5EF4-FFF2-40B4-BE49-F238E27FC236}">
                <a16:creationId xmlns:a16="http://schemas.microsoft.com/office/drawing/2014/main" id="{B0E88411-78DA-7C15-91ED-C2D0045445A8}"/>
              </a:ext>
            </a:extLst>
          </p:cNvPr>
          <p:cNvPicPr>
            <a:picLocks noChangeAspect="1"/>
          </p:cNvPicPr>
          <p:nvPr/>
        </p:nvPicPr>
        <p:blipFill>
          <a:blip r:embed="rId15"/>
          <a:stretch>
            <a:fillRect/>
          </a:stretch>
        </p:blipFill>
        <p:spPr>
          <a:xfrm>
            <a:off x="9092821" y="5281450"/>
            <a:ext cx="2885423" cy="1469139"/>
          </a:xfrm>
          <a:prstGeom prst="rect">
            <a:avLst/>
          </a:prstGeom>
        </p:spPr>
      </p:pic>
    </p:spTree>
    <p:extLst>
      <p:ext uri="{BB962C8B-B14F-4D97-AF65-F5344CB8AC3E}">
        <p14:creationId xmlns:p14="http://schemas.microsoft.com/office/powerpoint/2010/main" val="3180898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15176-9236-AEA6-79A4-2C473C6A2AE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F7E975F-C1D8-0CDE-29D5-5DF1094DD2A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92"/>
            <a:ext cx="12192000" cy="6858000"/>
          </a:xfrm>
          <a:prstGeom prst="rect">
            <a:avLst/>
          </a:prstGeom>
        </p:spPr>
      </p:pic>
      <p:sp>
        <p:nvSpPr>
          <p:cNvPr id="3" name="TextBox 2">
            <a:extLst>
              <a:ext uri="{FF2B5EF4-FFF2-40B4-BE49-F238E27FC236}">
                <a16:creationId xmlns:a16="http://schemas.microsoft.com/office/drawing/2014/main" id="{2CFAFFFC-E2FD-85CE-1BFA-0353B4686E58}"/>
              </a:ext>
            </a:extLst>
          </p:cNvPr>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Waiting List Validation – Inpatients &amp; Scope as at 16</a:t>
            </a:r>
            <a:r>
              <a:rPr lang="en-GB" sz="2000" b="1" baseline="30000" dirty="0">
                <a:solidFill>
                  <a:schemeClr val="bg1"/>
                </a:solidFill>
              </a:rPr>
              <a:t>th</a:t>
            </a:r>
            <a:r>
              <a:rPr lang="en-GB" sz="2000" b="1" dirty="0">
                <a:solidFill>
                  <a:schemeClr val="bg1"/>
                </a:solidFill>
              </a:rPr>
              <a:t> February </a:t>
            </a:r>
          </a:p>
        </p:txBody>
      </p:sp>
      <p:pic>
        <p:nvPicPr>
          <p:cNvPr id="2" name="Picture 1" descr="Table on waiting list validation for inpatients and scopes. ">
            <a:extLst>
              <a:ext uri="{FF2B5EF4-FFF2-40B4-BE49-F238E27FC236}">
                <a16:creationId xmlns:a16="http://schemas.microsoft.com/office/drawing/2014/main" id="{2CC5F5A1-7376-2162-ECBA-73994457CCCA}"/>
              </a:ext>
            </a:extLst>
          </p:cNvPr>
          <p:cNvPicPr>
            <a:picLocks noChangeAspect="1"/>
          </p:cNvPicPr>
          <p:nvPr/>
        </p:nvPicPr>
        <p:blipFill>
          <a:blip r:embed="rId4"/>
          <a:stretch>
            <a:fillRect/>
          </a:stretch>
        </p:blipFill>
        <p:spPr>
          <a:xfrm>
            <a:off x="359368" y="1117897"/>
            <a:ext cx="8858250" cy="4229100"/>
          </a:xfrm>
          <a:prstGeom prst="rect">
            <a:avLst/>
          </a:prstGeom>
        </p:spPr>
      </p:pic>
    </p:spTree>
    <p:extLst>
      <p:ext uri="{BB962C8B-B14F-4D97-AF65-F5344CB8AC3E}">
        <p14:creationId xmlns:p14="http://schemas.microsoft.com/office/powerpoint/2010/main" val="2840599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ED4AB-6DC4-A837-5989-42411A297133}"/>
            </a:ext>
          </a:extLst>
        </p:cNvPr>
        <p:cNvGrpSpPr/>
        <p:nvPr/>
      </p:nvGrpSpPr>
      <p:grpSpPr>
        <a:xfrm>
          <a:off x="0" y="0"/>
          <a:ext cx="0" cy="0"/>
          <a:chOff x="0" y="0"/>
          <a:chExt cx="0" cy="0"/>
        </a:xfrm>
      </p:grpSpPr>
      <p:pic>
        <p:nvPicPr>
          <p:cNvPr id="4" name="Picture 3" descr="Waiting List validation table for outpatients.">
            <a:extLst>
              <a:ext uri="{FF2B5EF4-FFF2-40B4-BE49-F238E27FC236}">
                <a16:creationId xmlns:a16="http://schemas.microsoft.com/office/drawing/2014/main" id="{47912BBE-1B71-67B0-DAC6-30073E966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D922B64-DF89-EC78-A3B6-03143214487A}"/>
              </a:ext>
            </a:extLst>
          </p:cNvPr>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Waiting List Validation – Outpatient as at 1</a:t>
            </a:r>
            <a:r>
              <a:rPr lang="en-GB" sz="2000" b="1" baseline="30000" dirty="0">
                <a:solidFill>
                  <a:schemeClr val="bg1"/>
                </a:solidFill>
              </a:rPr>
              <a:t>st</a:t>
            </a:r>
            <a:r>
              <a:rPr lang="en-GB" sz="2000" b="1" dirty="0">
                <a:solidFill>
                  <a:schemeClr val="bg1"/>
                </a:solidFill>
              </a:rPr>
              <a:t> February 2026 </a:t>
            </a:r>
          </a:p>
        </p:txBody>
      </p:sp>
      <p:pic>
        <p:nvPicPr>
          <p:cNvPr id="5" name="Picture 4" descr="Waiting List validation table for outpatients.">
            <a:extLst>
              <a:ext uri="{FF2B5EF4-FFF2-40B4-BE49-F238E27FC236}">
                <a16:creationId xmlns:a16="http://schemas.microsoft.com/office/drawing/2014/main" id="{3A7E1345-2C77-CC0F-6ECD-6E8DBB7EE617}"/>
              </a:ext>
            </a:extLst>
          </p:cNvPr>
          <p:cNvPicPr>
            <a:picLocks noChangeAspect="1"/>
          </p:cNvPicPr>
          <p:nvPr/>
        </p:nvPicPr>
        <p:blipFill>
          <a:blip r:embed="rId4"/>
          <a:stretch>
            <a:fillRect/>
          </a:stretch>
        </p:blipFill>
        <p:spPr>
          <a:xfrm>
            <a:off x="947737" y="549739"/>
            <a:ext cx="10296525" cy="5362575"/>
          </a:xfrm>
          <a:prstGeom prst="rect">
            <a:avLst/>
          </a:prstGeom>
        </p:spPr>
      </p:pic>
    </p:spTree>
    <p:extLst>
      <p:ext uri="{BB962C8B-B14F-4D97-AF65-F5344CB8AC3E}">
        <p14:creationId xmlns:p14="http://schemas.microsoft.com/office/powerpoint/2010/main" val="4254415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08491" y="1090548"/>
            <a:ext cx="9639097" cy="5001369"/>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Section 1 – </a:t>
            </a:r>
            <a:r>
              <a:rPr lang="en-GB" sz="1100" b="1" u="sng" dirty="0">
                <a:latin typeface="Arial" panose="020B0604020202020204" pitchFamily="34" charset="0"/>
                <a:cs typeface="Arial" panose="020B0604020202020204" pitchFamily="34" charset="0"/>
              </a:rPr>
              <a:t>Overview &amp; Headlines</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Section 2  - </a:t>
            </a:r>
            <a:r>
              <a:rPr lang="en-GB" sz="1100" b="1" u="sng" dirty="0">
                <a:latin typeface="Arial" panose="020B0604020202020204" pitchFamily="34" charset="0"/>
                <a:cs typeface="Arial" panose="020B0604020202020204" pitchFamily="34" charset="0"/>
              </a:rPr>
              <a:t>Performance</a:t>
            </a:r>
            <a:r>
              <a:rPr lang="en-GB" sz="1100" b="1" dirty="0">
                <a:latin typeface="Arial" panose="020B0604020202020204" pitchFamily="34" charset="0"/>
                <a:cs typeface="Arial" panose="020B0604020202020204" pitchFamily="34" charset="0"/>
              </a:rPr>
              <a:t>	</a:t>
            </a:r>
          </a:p>
          <a:p>
            <a:r>
              <a:rPr lang="en-GB" sz="1100" b="1" dirty="0">
                <a:latin typeface="Arial" panose="020B0604020202020204" pitchFamily="34" charset="0"/>
                <a:cs typeface="Arial" panose="020B0604020202020204" pitchFamily="34" charset="0"/>
              </a:rPr>
              <a:t>                     Key SOMs Indicators </a:t>
            </a:r>
          </a:p>
          <a:p>
            <a:r>
              <a:rPr lang="en-GB" sz="1100" b="1" dirty="0">
                <a:latin typeface="Arial" panose="020B0604020202020204" pitchFamily="34" charset="0"/>
                <a:cs typeface="Arial" panose="020B0604020202020204" pitchFamily="34" charset="0"/>
              </a:rPr>
              <a:t>                     Unscheduled Care – </a:t>
            </a:r>
            <a:r>
              <a:rPr lang="en-GB" sz="1100" dirty="0">
                <a:latin typeface="Arial" panose="020B0604020202020204" pitchFamily="34" charset="0"/>
                <a:cs typeface="Arial" panose="020B0604020202020204" pitchFamily="34" charset="0"/>
              </a:rPr>
              <a:t>Patients not waiting in ED</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12 Hr delays, Delayed discharges and Hip Fractures</a:t>
            </a:r>
          </a:p>
          <a:p>
            <a:r>
              <a:rPr lang="en-GB" sz="1100" b="1" dirty="0">
                <a:latin typeface="Arial" panose="020B0604020202020204" pitchFamily="34" charset="0"/>
                <a:cs typeface="Arial" panose="020B0604020202020204" pitchFamily="34" charset="0"/>
              </a:rPr>
              <a:t>                     Scheduled Care – </a:t>
            </a:r>
            <a:r>
              <a:rPr lang="en-GB" sz="1100" dirty="0">
                <a:latin typeface="Arial" panose="020B0604020202020204" pitchFamily="34" charset="0"/>
                <a:cs typeface="Arial" panose="020B0604020202020204" pitchFamily="34" charset="0"/>
              </a:rPr>
              <a:t>DNA rates, theatres</a:t>
            </a:r>
          </a:p>
          <a:p>
            <a:r>
              <a:rPr lang="en-GB" sz="1100" b="1" dirty="0">
                <a:latin typeface="Arial" panose="020B0604020202020204" pitchFamily="34" charset="0"/>
                <a:cs typeface="Arial" panose="020B0604020202020204" pitchFamily="34" charset="0"/>
              </a:rPr>
              <a:t>                     Community Care – </a:t>
            </a:r>
            <a:r>
              <a:rPr lang="en-GB" sz="1100" dirty="0">
                <a:latin typeface="Arial" panose="020B0604020202020204" pitchFamily="34" charset="0"/>
                <a:cs typeface="Arial" panose="020B0604020202020204" pitchFamily="34" charset="0"/>
              </a:rPr>
              <a:t>unmet need, direct payments, unallocated cases</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Section 3 -</a:t>
            </a:r>
            <a:r>
              <a:rPr lang="en-GB" sz="1100" dirty="0">
                <a:latin typeface="Arial" panose="020B0604020202020204" pitchFamily="34" charset="0"/>
                <a:cs typeface="Arial" panose="020B0604020202020204" pitchFamily="34" charset="0"/>
              </a:rPr>
              <a:t> </a:t>
            </a:r>
            <a:r>
              <a:rPr lang="en-GB" sz="1100" b="1" u="sng" dirty="0">
                <a:latin typeface="Arial" panose="020B0604020202020204" pitchFamily="34" charset="0"/>
                <a:cs typeface="Arial" panose="020B0604020202020204" pitchFamily="34" charset="0"/>
              </a:rPr>
              <a:t>Efficiency &amp; Productivity</a:t>
            </a:r>
          </a:p>
          <a:p>
            <a:r>
              <a:rPr lang="en-GB" sz="1100" b="1" dirty="0">
                <a:latin typeface="Arial" panose="020B0604020202020204" pitchFamily="34" charset="0"/>
                <a:cs typeface="Arial" panose="020B0604020202020204" pitchFamily="34" charset="0"/>
              </a:rPr>
              <a:t>                    Key SOMs Indicators</a:t>
            </a:r>
          </a:p>
          <a:p>
            <a:r>
              <a:rPr lang="en-GB" sz="1100" b="1" dirty="0">
                <a:latin typeface="Arial" panose="020B0604020202020204" pitchFamily="34" charset="0"/>
                <a:cs typeface="Arial" panose="020B0604020202020204" pitchFamily="34" charset="0"/>
              </a:rPr>
              <a:t>                    Scheduled Care – </a:t>
            </a:r>
            <a:r>
              <a:rPr lang="en-GB" sz="1100" dirty="0">
                <a:latin typeface="Arial" panose="020B0604020202020204" pitchFamily="34" charset="0"/>
                <a:cs typeface="Arial" panose="020B0604020202020204" pitchFamily="34" charset="0"/>
              </a:rPr>
              <a:t>average </a:t>
            </a:r>
            <a:r>
              <a:rPr lang="en-GB" sz="1100" dirty="0" err="1">
                <a:latin typeface="Arial" panose="020B0604020202020204" pitchFamily="34" charset="0"/>
                <a:cs typeface="Arial" panose="020B0604020202020204" pitchFamily="34" charset="0"/>
              </a:rPr>
              <a:t>LoS</a:t>
            </a:r>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                    </a:t>
            </a:r>
          </a:p>
          <a:p>
            <a:r>
              <a:rPr lang="en-GB" sz="1100" b="1" dirty="0">
                <a:latin typeface="Arial" panose="020B0604020202020204" pitchFamily="34" charset="0"/>
                <a:cs typeface="Arial" panose="020B0604020202020204" pitchFamily="34" charset="0"/>
              </a:rPr>
              <a:t>Section 4 – </a:t>
            </a:r>
            <a:r>
              <a:rPr lang="en-GB" sz="1100" b="1" u="sng" dirty="0">
                <a:latin typeface="Arial" panose="020B0604020202020204" pitchFamily="34" charset="0"/>
                <a:cs typeface="Arial" panose="020B0604020202020204" pitchFamily="34" charset="0"/>
              </a:rPr>
              <a:t>Access Improvements </a:t>
            </a:r>
          </a:p>
          <a:p>
            <a:r>
              <a:rPr lang="en-GB" sz="1100" b="1" dirty="0">
                <a:latin typeface="Arial" panose="020B0604020202020204" pitchFamily="34" charset="0"/>
                <a:cs typeface="Arial" panose="020B0604020202020204" pitchFamily="34" charset="0"/>
              </a:rPr>
              <a:t>                    Key SOMs Indicators</a:t>
            </a:r>
          </a:p>
          <a:p>
            <a:r>
              <a:rPr lang="en-GB" sz="1100" b="1" dirty="0">
                <a:latin typeface="Arial" panose="020B0604020202020204" pitchFamily="34" charset="0"/>
                <a:cs typeface="Arial" panose="020B0604020202020204" pitchFamily="34" charset="0"/>
              </a:rPr>
              <a:t>                    Elective Care – </a:t>
            </a:r>
            <a:r>
              <a:rPr lang="en-GB" sz="1100" dirty="0">
                <a:latin typeface="Arial" panose="020B0604020202020204" pitchFamily="34" charset="0"/>
                <a:cs typeface="Arial" panose="020B0604020202020204" pitchFamily="34" charset="0"/>
              </a:rPr>
              <a:t>outpatient, diagnostic, Inpatient/</a:t>
            </a:r>
            <a:r>
              <a:rPr lang="en-GB" sz="1100" dirty="0" err="1">
                <a:latin typeface="Arial" panose="020B0604020202020204" pitchFamily="34" charset="0"/>
                <a:cs typeface="Arial" panose="020B0604020202020204" pitchFamily="34" charset="0"/>
              </a:rPr>
              <a:t>Daycase</a:t>
            </a:r>
            <a:r>
              <a:rPr lang="en-GB" sz="1100" dirty="0">
                <a:latin typeface="Arial" panose="020B0604020202020204" pitchFamily="34" charset="0"/>
                <a:cs typeface="Arial" panose="020B0604020202020204" pitchFamily="34" charset="0"/>
              </a:rPr>
              <a:t>, AHP waits</a:t>
            </a:r>
          </a:p>
          <a:p>
            <a:r>
              <a:rPr lang="en-GB" sz="1100" b="1" dirty="0">
                <a:latin typeface="Arial" panose="020B0604020202020204" pitchFamily="34" charset="0"/>
                <a:cs typeface="Arial" panose="020B0604020202020204" pitchFamily="34" charset="0"/>
              </a:rPr>
              <a:t>                    Cancer Services – </a:t>
            </a:r>
            <a:r>
              <a:rPr lang="en-GB" sz="1100" dirty="0">
                <a:latin typeface="Arial" panose="020B0604020202020204" pitchFamily="34" charset="0"/>
                <a:cs typeface="Arial" panose="020B0604020202020204" pitchFamily="34" charset="0"/>
              </a:rPr>
              <a:t>14</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31 &amp; 62 day targets (14 day is a regional position)</a:t>
            </a:r>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                    Unscheduled Care – </a:t>
            </a:r>
            <a:r>
              <a:rPr lang="en-GB" sz="1100" dirty="0">
                <a:latin typeface="Arial" panose="020B0604020202020204" pitchFamily="34" charset="0"/>
                <a:cs typeface="Arial" panose="020B0604020202020204" pitchFamily="34" charset="0"/>
              </a:rPr>
              <a:t>ED 4hr performance</a:t>
            </a:r>
          </a:p>
          <a:p>
            <a:r>
              <a:rPr lang="en-GB" sz="1100" b="1" dirty="0">
                <a:latin typeface="Arial" panose="020B0604020202020204" pitchFamily="34" charset="0"/>
                <a:cs typeface="Arial" panose="020B0604020202020204" pitchFamily="34" charset="0"/>
              </a:rPr>
              <a:t>                    Mental Health Services – </a:t>
            </a:r>
            <a:r>
              <a:rPr lang="en-GB" sz="1100" dirty="0">
                <a:latin typeface="Arial" panose="020B0604020202020204" pitchFamily="34" charset="0"/>
                <a:cs typeface="Arial" panose="020B0604020202020204" pitchFamily="34" charset="0"/>
              </a:rPr>
              <a:t>9 &amp; 13 week waits</a:t>
            </a:r>
          </a:p>
          <a:p>
            <a:r>
              <a:rPr lang="en-GB" sz="1100" b="1" dirty="0">
                <a:latin typeface="Arial" panose="020B0604020202020204" pitchFamily="34" charset="0"/>
                <a:cs typeface="Arial" panose="020B0604020202020204" pitchFamily="34" charset="0"/>
              </a:rPr>
              <a:t>                    Cancer monthly activity</a:t>
            </a:r>
          </a:p>
          <a:p>
            <a:r>
              <a:rPr lang="en-GB" sz="1100" b="1" dirty="0">
                <a:latin typeface="Arial" panose="020B0604020202020204" pitchFamily="34" charset="0"/>
                <a:cs typeface="Arial" panose="020B0604020202020204" pitchFamily="34" charset="0"/>
              </a:rPr>
              <a:t>                    Waiting list summaries, Backlog clearance &amp; Validation</a:t>
            </a:r>
          </a:p>
          <a:p>
            <a:r>
              <a:rPr lang="en-GB" sz="1100" b="1" u="sng" dirty="0">
                <a:latin typeface="Arial" panose="020B0604020202020204" pitchFamily="34" charset="0"/>
                <a:cs typeface="Arial" panose="020B0604020202020204" pitchFamily="34" charset="0"/>
              </a:rPr>
              <a:t>                      </a:t>
            </a:r>
            <a:r>
              <a:rPr lang="en-GB" sz="1100" b="1" dirty="0">
                <a:latin typeface="Arial" panose="020B0604020202020204" pitchFamily="34" charset="0"/>
                <a:cs typeface="Arial" panose="020B0604020202020204" pitchFamily="34" charset="0"/>
              </a:rPr>
              <a:t>                   </a:t>
            </a:r>
          </a:p>
          <a:p>
            <a:r>
              <a:rPr lang="en-GB" sz="1100" b="1" dirty="0">
                <a:latin typeface="Arial" panose="020B0604020202020204" pitchFamily="34" charset="0"/>
                <a:cs typeface="Arial" panose="020B0604020202020204" pitchFamily="34" charset="0"/>
              </a:rPr>
              <a:t>Section 5 - </a:t>
            </a:r>
            <a:r>
              <a:rPr lang="en-GB" sz="1100" b="1" u="sng" dirty="0">
                <a:latin typeface="Arial" panose="020B0604020202020204" pitchFamily="34" charset="0"/>
                <a:cs typeface="Arial" panose="020B0604020202020204" pitchFamily="34" charset="0"/>
              </a:rPr>
              <a:t>Experience</a:t>
            </a:r>
          </a:p>
          <a:p>
            <a:r>
              <a:rPr lang="en-GB" sz="1100" b="1" dirty="0">
                <a:latin typeface="Arial" panose="020B0604020202020204" pitchFamily="34" charset="0"/>
                <a:cs typeface="Arial" panose="020B0604020202020204" pitchFamily="34" charset="0"/>
              </a:rPr>
              <a:t>                     Patient Satisfaction – </a:t>
            </a:r>
            <a:r>
              <a:rPr lang="en-GB" sz="1100" dirty="0">
                <a:latin typeface="Arial" panose="020B0604020202020204" pitchFamily="34" charset="0"/>
                <a:cs typeface="Arial" panose="020B0604020202020204" pitchFamily="34" charset="0"/>
              </a:rPr>
              <a:t>Patient Experience Surveys, Friends and Family and Complaints</a:t>
            </a:r>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APPENDIX</a:t>
            </a:r>
          </a:p>
          <a:p>
            <a:pPr marL="171450" indent="-171450">
              <a:buFontTx/>
              <a:buChar char="-"/>
            </a:pPr>
            <a:r>
              <a:rPr lang="en-GB" sz="1100" b="1" dirty="0">
                <a:latin typeface="Arial" panose="020B0604020202020204" pitchFamily="34" charset="0"/>
                <a:cs typeface="Arial" panose="020B0604020202020204" pitchFamily="34" charset="0"/>
              </a:rPr>
              <a:t>System Oversight Measures Summary table </a:t>
            </a:r>
            <a:r>
              <a:rPr lang="en-GB" sz="1100" b="1">
                <a:latin typeface="Arial" panose="020B0604020202020204" pitchFamily="34" charset="0"/>
                <a:cs typeface="Arial" panose="020B0604020202020204" pitchFamily="34" charset="0"/>
              </a:rPr>
              <a:t>(January 2026 </a:t>
            </a:r>
            <a:r>
              <a:rPr lang="en-GB" sz="1100" b="1" dirty="0">
                <a:latin typeface="Arial" panose="020B0604020202020204" pitchFamily="34" charset="0"/>
                <a:cs typeface="Arial" panose="020B0604020202020204" pitchFamily="34" charset="0"/>
              </a:rPr>
              <a:t>&amp; Year to date)</a:t>
            </a:r>
          </a:p>
          <a:p>
            <a:pPr marL="171450" indent="-171450">
              <a:buFontTx/>
              <a:buChar char="-"/>
            </a:pPr>
            <a:r>
              <a:rPr lang="en-GB" sz="1100" b="1" dirty="0">
                <a:latin typeface="Arial" panose="020B0604020202020204" pitchFamily="34" charset="0"/>
                <a:cs typeface="Arial" panose="020B0604020202020204" pitchFamily="34" charset="0"/>
              </a:rPr>
              <a:t>Activity</a:t>
            </a:r>
          </a:p>
          <a:p>
            <a:pPr marL="171450" indent="-171450">
              <a:buFontTx/>
              <a:buChar char="-"/>
            </a:pPr>
            <a:r>
              <a:rPr lang="en-GB" sz="1100" b="1" dirty="0">
                <a:latin typeface="Arial" panose="020B0604020202020204" pitchFamily="34" charset="0"/>
                <a:cs typeface="Arial" panose="020B0604020202020204" pitchFamily="34" charset="0"/>
              </a:rPr>
              <a:t>Escalations</a:t>
            </a:r>
          </a:p>
          <a:p>
            <a:pPr marL="171450" indent="-171450">
              <a:buFontTx/>
              <a:buChar char="-"/>
            </a:pPr>
            <a:r>
              <a:rPr lang="en-GB" sz="1100" b="1" dirty="0">
                <a:latin typeface="Arial" panose="020B0604020202020204" pitchFamily="34" charset="0"/>
                <a:cs typeface="Arial" panose="020B0604020202020204" pitchFamily="34" charset="0"/>
              </a:rPr>
              <a:t>SOMs to be implemented</a:t>
            </a:r>
          </a:p>
          <a:p>
            <a:pPr marL="171450" indent="-171450">
              <a:buFontTx/>
              <a:buChar char="-"/>
            </a:pPr>
            <a:endParaRPr lang="en-GB" sz="1100" dirty="0">
              <a:latin typeface="Arial" panose="020B0604020202020204" pitchFamily="34" charset="0"/>
              <a:cs typeface="Arial" panose="020B0604020202020204" pitchFamily="34" charset="0"/>
            </a:endParaRPr>
          </a:p>
        </p:txBody>
      </p:sp>
      <p:sp>
        <p:nvSpPr>
          <p:cNvPr id="6" name="TextBox 5"/>
          <p:cNvSpPr txBox="1"/>
          <p:nvPr/>
        </p:nvSpPr>
        <p:spPr>
          <a:xfrm>
            <a:off x="685580" y="191331"/>
            <a:ext cx="5704946" cy="707886"/>
          </a:xfrm>
          <a:prstGeom prst="rect">
            <a:avLst/>
          </a:prstGeom>
          <a:noFill/>
        </p:spPr>
        <p:txBody>
          <a:bodyPr wrap="square" rtlCol="0">
            <a:spAutoFit/>
          </a:bodyPr>
          <a:lstStyle/>
          <a:p>
            <a:r>
              <a:rPr lang="en-GB" sz="4000" b="1" dirty="0">
                <a:solidFill>
                  <a:srgbClr val="0C4A86"/>
                </a:solidFill>
                <a:latin typeface="Arial" panose="020B0604020202020204" pitchFamily="34" charset="0"/>
                <a:cs typeface="Arial" panose="020B0604020202020204" pitchFamily="34" charset="0"/>
              </a:rPr>
              <a:t>Contents</a:t>
            </a:r>
          </a:p>
        </p:txBody>
      </p:sp>
    </p:spTree>
    <p:extLst>
      <p:ext uri="{BB962C8B-B14F-4D97-AF65-F5344CB8AC3E}">
        <p14:creationId xmlns:p14="http://schemas.microsoft.com/office/powerpoint/2010/main" val="3651121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756-73A7-20F1-1D93-1A10BBC5795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52749AE-F41A-369F-5F5E-48A6AEC742C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25883F6-3FF9-EC00-4702-B846D5420102}"/>
              </a:ext>
            </a:extLst>
          </p:cNvPr>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Waiting List Validation – Outpatient as at 1</a:t>
            </a:r>
            <a:r>
              <a:rPr lang="en-GB" sz="2000" b="1" baseline="30000" dirty="0">
                <a:solidFill>
                  <a:schemeClr val="bg1"/>
                </a:solidFill>
              </a:rPr>
              <a:t>st</a:t>
            </a:r>
            <a:r>
              <a:rPr lang="en-GB" sz="2000" b="1" dirty="0">
                <a:solidFill>
                  <a:schemeClr val="bg1"/>
                </a:solidFill>
              </a:rPr>
              <a:t> February 2026 cont’d</a:t>
            </a:r>
          </a:p>
        </p:txBody>
      </p:sp>
      <p:pic>
        <p:nvPicPr>
          <p:cNvPr id="2" name="Picture 1" descr="Waiting List validation for outpatients.">
            <a:extLst>
              <a:ext uri="{FF2B5EF4-FFF2-40B4-BE49-F238E27FC236}">
                <a16:creationId xmlns:a16="http://schemas.microsoft.com/office/drawing/2014/main" id="{FCC9A3B5-E731-C812-FC79-4F8FC88B1F3B}"/>
              </a:ext>
            </a:extLst>
          </p:cNvPr>
          <p:cNvPicPr>
            <a:picLocks noChangeAspect="1"/>
          </p:cNvPicPr>
          <p:nvPr/>
        </p:nvPicPr>
        <p:blipFill>
          <a:blip r:embed="rId4"/>
          <a:stretch>
            <a:fillRect/>
          </a:stretch>
        </p:blipFill>
        <p:spPr>
          <a:xfrm>
            <a:off x="947738" y="581025"/>
            <a:ext cx="9814048" cy="5429048"/>
          </a:xfrm>
          <a:prstGeom prst="rect">
            <a:avLst/>
          </a:prstGeom>
        </p:spPr>
      </p:pic>
    </p:spTree>
    <p:extLst>
      <p:ext uri="{BB962C8B-B14F-4D97-AF65-F5344CB8AC3E}">
        <p14:creationId xmlns:p14="http://schemas.microsoft.com/office/powerpoint/2010/main" val="3460825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6693" y="177617"/>
            <a:ext cx="11711308" cy="307777"/>
          </a:xfrm>
          <a:prstGeom prst="rect">
            <a:avLst/>
          </a:prstGeom>
          <a:solidFill>
            <a:srgbClr val="0B8697"/>
          </a:solidFill>
        </p:spPr>
        <p:txBody>
          <a:bodyPr wrap="square" rtlCol="0">
            <a:spAutoFit/>
          </a:bodyPr>
          <a:lstStyle/>
          <a:p>
            <a:pPr fontAlgn="base">
              <a:spcBef>
                <a:spcPct val="0"/>
              </a:spcBef>
              <a:spcAft>
                <a:spcPct val="0"/>
              </a:spcAft>
            </a:pPr>
            <a:r>
              <a:rPr lang="en-GB" sz="1400" b="1" dirty="0">
                <a:solidFill>
                  <a:schemeClr val="bg1"/>
                </a:solidFill>
                <a:latin typeface="Arial" panose="020B0604020202020204" pitchFamily="34" charset="0"/>
                <a:cs typeface="Arial" panose="020B0604020202020204" pitchFamily="34" charset="0"/>
              </a:rPr>
              <a:t>Section 3 – Patient Satisfaction - Real-Time Feedback: Patient Experience Charts - Month of January 2026 =  620 surveys </a:t>
            </a:r>
          </a:p>
        </p:txBody>
      </p:sp>
      <p:sp>
        <p:nvSpPr>
          <p:cNvPr id="9" name="Content Placeholder 2"/>
          <p:cNvSpPr txBox="1">
            <a:spLocks/>
          </p:cNvSpPr>
          <p:nvPr/>
        </p:nvSpPr>
        <p:spPr>
          <a:xfrm>
            <a:off x="226692" y="714572"/>
            <a:ext cx="6890670" cy="2273971"/>
          </a:xfrm>
          <a:prstGeom prst="rect">
            <a:avLst/>
          </a:prstGeom>
          <a:noFill/>
          <a:ln w="12700">
            <a:solidFill>
              <a:srgbClr val="7030A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900" dirty="0">
              <a:solidFill>
                <a:srgbClr val="000000"/>
              </a:solidFill>
              <a:latin typeface="Arial" panose="020B0604020202020204" pitchFamily="34" charset="0"/>
              <a:cs typeface="Arial" panose="020B0604020202020204" pitchFamily="34" charset="0"/>
            </a:endParaRPr>
          </a:p>
          <a:p>
            <a:pPr>
              <a:lnSpc>
                <a:spcPct val="100000"/>
              </a:lnSpc>
              <a:spcBef>
                <a:spcPts val="0"/>
              </a:spcBef>
            </a:pPr>
            <a:r>
              <a:rPr lang="en-GB" sz="900" dirty="0">
                <a:solidFill>
                  <a:srgbClr val="000000"/>
                </a:solidFill>
                <a:latin typeface="Arial" panose="020B0604020202020204" pitchFamily="34" charset="0"/>
                <a:cs typeface="Arial" panose="020B0604020202020204" pitchFamily="34" charset="0"/>
              </a:rPr>
              <a:t>1</a:t>
            </a:r>
            <a:r>
              <a:rPr lang="en-GB" sz="900" baseline="30000" dirty="0">
                <a:solidFill>
                  <a:srgbClr val="000000"/>
                </a:solidFill>
                <a:latin typeface="Arial" panose="020B0604020202020204" pitchFamily="34" charset="0"/>
                <a:cs typeface="Arial" panose="020B0604020202020204" pitchFamily="34" charset="0"/>
              </a:rPr>
              <a:t>st</a:t>
            </a:r>
            <a:r>
              <a:rPr lang="en-GB" sz="900" dirty="0">
                <a:solidFill>
                  <a:srgbClr val="000000"/>
                </a:solidFill>
                <a:latin typeface="Arial" panose="020B0604020202020204" pitchFamily="34" charset="0"/>
                <a:cs typeface="Arial" panose="020B0604020202020204" pitchFamily="34" charset="0"/>
              </a:rPr>
              <a:t> April 2025-31st January 2026: </a:t>
            </a:r>
            <a:r>
              <a:rPr lang="en-GB" sz="900" b="1" dirty="0">
                <a:solidFill>
                  <a:srgbClr val="000000"/>
                </a:solidFill>
                <a:latin typeface="Arial" panose="020B0604020202020204" pitchFamily="34" charset="0"/>
                <a:cs typeface="Arial" panose="020B0604020202020204" pitchFamily="34" charset="0"/>
              </a:rPr>
              <a:t>7,662 </a:t>
            </a:r>
            <a:r>
              <a:rPr lang="en-GB" sz="900" dirty="0">
                <a:solidFill>
                  <a:srgbClr val="000000"/>
                </a:solidFill>
                <a:latin typeface="Arial" panose="020B0604020202020204" pitchFamily="34" charset="0"/>
                <a:cs typeface="Arial" panose="020B0604020202020204" pitchFamily="34" charset="0"/>
              </a:rPr>
              <a:t>surveys were completed across all Real Time Patient Experience engagement tools. </a:t>
            </a:r>
          </a:p>
          <a:p>
            <a:pPr>
              <a:lnSpc>
                <a:spcPct val="100000"/>
              </a:lnSpc>
              <a:spcBef>
                <a:spcPts val="0"/>
              </a:spcBef>
            </a:pPr>
            <a:endParaRPr lang="en-GB" sz="900" dirty="0">
              <a:solidFill>
                <a:srgbClr val="000000"/>
              </a:solidFill>
              <a:latin typeface="Arial" panose="020B0604020202020204" pitchFamily="34" charset="0"/>
              <a:cs typeface="Arial" panose="020B0604020202020204" pitchFamily="34" charset="0"/>
            </a:endParaRPr>
          </a:p>
          <a:p>
            <a:pPr>
              <a:lnSpc>
                <a:spcPct val="100000"/>
              </a:lnSpc>
              <a:spcBef>
                <a:spcPts val="0"/>
              </a:spcBef>
            </a:pPr>
            <a:r>
              <a:rPr lang="en-GB" sz="900" dirty="0">
                <a:solidFill>
                  <a:srgbClr val="000000"/>
                </a:solidFill>
                <a:latin typeface="Arial" panose="020B0604020202020204" pitchFamily="34" charset="0"/>
                <a:cs typeface="Arial" panose="020B0604020202020204" pitchFamily="34" charset="0"/>
              </a:rPr>
              <a:t>In January 2026, of </a:t>
            </a:r>
            <a:r>
              <a:rPr lang="en-GB" sz="900" b="1" dirty="0">
                <a:solidFill>
                  <a:srgbClr val="000000"/>
                </a:solidFill>
                <a:latin typeface="Arial" panose="020B0604020202020204" pitchFamily="34" charset="0"/>
                <a:cs typeface="Arial" panose="020B0604020202020204" pitchFamily="34" charset="0"/>
              </a:rPr>
              <a:t>620</a:t>
            </a:r>
            <a:r>
              <a:rPr lang="en-GB" sz="900" dirty="0">
                <a:solidFill>
                  <a:srgbClr val="000000"/>
                </a:solidFill>
                <a:latin typeface="Arial" panose="020B0604020202020204" pitchFamily="34" charset="0"/>
                <a:cs typeface="Arial" panose="020B0604020202020204" pitchFamily="34" charset="0"/>
              </a:rPr>
              <a:t> adult inpatients, </a:t>
            </a:r>
            <a:r>
              <a:rPr lang="en-GB" sz="900" b="1" dirty="0">
                <a:solidFill>
                  <a:srgbClr val="000000"/>
                </a:solidFill>
                <a:latin typeface="Arial" panose="020B0604020202020204" pitchFamily="34" charset="0"/>
                <a:cs typeface="Arial" panose="020B0604020202020204" pitchFamily="34" charset="0"/>
              </a:rPr>
              <a:t>99% </a:t>
            </a:r>
            <a:r>
              <a:rPr lang="en-GB" sz="900" dirty="0">
                <a:solidFill>
                  <a:srgbClr val="000000"/>
                </a:solidFill>
                <a:latin typeface="Arial" panose="020B0604020202020204" pitchFamily="34" charset="0"/>
                <a:cs typeface="Arial" panose="020B0604020202020204" pitchFamily="34" charset="0"/>
              </a:rPr>
              <a:t>were extremely likely to recommend the ward they were in to their friends or family and overall satisfaction remains at </a:t>
            </a:r>
            <a:r>
              <a:rPr lang="en-GB" sz="900" b="1" dirty="0">
                <a:solidFill>
                  <a:srgbClr val="000000"/>
                </a:solidFill>
                <a:latin typeface="Arial" panose="020B0604020202020204" pitchFamily="34" charset="0"/>
                <a:cs typeface="Arial" panose="020B0604020202020204" pitchFamily="34" charset="0"/>
              </a:rPr>
              <a:t>99%</a:t>
            </a:r>
            <a:r>
              <a:rPr lang="en-GB" sz="900" dirty="0">
                <a:solidFill>
                  <a:srgbClr val="000000"/>
                </a:solidFill>
                <a:latin typeface="Arial" panose="020B0604020202020204" pitchFamily="34" charset="0"/>
                <a:cs typeface="Arial" panose="020B0604020202020204" pitchFamily="34" charset="0"/>
              </a:rPr>
              <a:t>.</a:t>
            </a:r>
          </a:p>
          <a:p>
            <a:pPr marL="0" indent="0">
              <a:lnSpc>
                <a:spcPct val="100000"/>
              </a:lnSpc>
              <a:spcBef>
                <a:spcPts val="0"/>
              </a:spcBef>
              <a:buNone/>
            </a:pPr>
            <a:endParaRPr lang="en-GB" sz="900" dirty="0">
              <a:solidFill>
                <a:srgbClr val="000000"/>
              </a:solidFill>
              <a:latin typeface="Arial" panose="020B0604020202020204" pitchFamily="34" charset="0"/>
              <a:cs typeface="Arial" panose="020B0604020202020204" pitchFamily="34" charset="0"/>
            </a:endParaRPr>
          </a:p>
          <a:p>
            <a:pPr>
              <a:lnSpc>
                <a:spcPct val="100000"/>
              </a:lnSpc>
              <a:spcBef>
                <a:spcPts val="0"/>
              </a:spcBef>
            </a:pPr>
            <a:r>
              <a:rPr lang="en-GB" sz="900" dirty="0">
                <a:solidFill>
                  <a:srgbClr val="000000"/>
                </a:solidFill>
                <a:latin typeface="Arial" panose="020B0604020202020204" pitchFamily="34" charset="0"/>
                <a:cs typeface="Arial" panose="020B0604020202020204" pitchFamily="34" charset="0"/>
              </a:rPr>
              <a:t>The highest scoring Domains in January 2026 were: </a:t>
            </a:r>
            <a:r>
              <a:rPr lang="en-GB" sz="900" b="1" dirty="0">
                <a:latin typeface="Arial" panose="020B0604020202020204" pitchFamily="34" charset="0"/>
                <a:cs typeface="Arial" panose="020B0604020202020204" pitchFamily="34" charset="0"/>
              </a:rPr>
              <a:t>(9.99) </a:t>
            </a:r>
            <a:r>
              <a:rPr lang="en-GB" sz="900" dirty="0">
                <a:latin typeface="Arial" panose="020B0604020202020204" pitchFamily="34" charset="0"/>
                <a:cs typeface="Arial" panose="020B0604020202020204" pitchFamily="34" charset="0"/>
              </a:rPr>
              <a:t>for</a:t>
            </a:r>
            <a:r>
              <a:rPr lang="en-GB" sz="900" b="1" dirty="0">
                <a:latin typeface="Arial" panose="020B0604020202020204" pitchFamily="34" charset="0"/>
                <a:cs typeface="Arial" panose="020B0604020202020204" pitchFamily="34" charset="0"/>
              </a:rPr>
              <a:t> Doctors </a:t>
            </a:r>
            <a:r>
              <a:rPr lang="en-GB" sz="900" dirty="0">
                <a:latin typeface="Arial" panose="020B0604020202020204" pitchFamily="34" charset="0"/>
                <a:cs typeface="Arial" panose="020B0604020202020204" pitchFamily="34" charset="0"/>
              </a:rPr>
              <a:t>and</a:t>
            </a:r>
            <a:r>
              <a:rPr lang="en-GB" sz="900" b="1" dirty="0">
                <a:latin typeface="Arial" panose="020B0604020202020204" pitchFamily="34" charset="0"/>
                <a:cs typeface="Arial" panose="020B0604020202020204" pitchFamily="34" charset="0"/>
              </a:rPr>
              <a:t> Cleanliness, </a:t>
            </a:r>
            <a:r>
              <a:rPr lang="en-GB" sz="900" dirty="0">
                <a:latin typeface="Arial" panose="020B0604020202020204" pitchFamily="34" charset="0"/>
                <a:cs typeface="Arial" panose="020B0604020202020204" pitchFamily="34" charset="0"/>
              </a:rPr>
              <a:t>followed by </a:t>
            </a:r>
            <a:r>
              <a:rPr lang="en-GB" sz="900" b="1" dirty="0">
                <a:latin typeface="Arial" panose="020B0604020202020204" pitchFamily="34" charset="0"/>
                <a:cs typeface="Arial" panose="020B0604020202020204" pitchFamily="34" charset="0"/>
              </a:rPr>
              <a:t>(9.98) Nurses/Midwives,  Medicine, Kindness &amp; Compassion</a:t>
            </a:r>
            <a:r>
              <a:rPr lang="en-GB" sz="900" dirty="0">
                <a:latin typeface="Arial" panose="020B0604020202020204" pitchFamily="34" charset="0"/>
                <a:cs typeface="Arial" panose="020B0604020202020204" pitchFamily="34" charset="0"/>
              </a:rPr>
              <a:t> and </a:t>
            </a:r>
            <a:r>
              <a:rPr lang="en-GB" sz="900" b="1" dirty="0">
                <a:latin typeface="Arial" panose="020B0604020202020204" pitchFamily="34" charset="0"/>
                <a:cs typeface="Arial" panose="020B0604020202020204" pitchFamily="34" charset="0"/>
              </a:rPr>
              <a:t>Respect &amp; Dignity.</a:t>
            </a:r>
            <a:endParaRPr lang="en-GB" sz="900" dirty="0">
              <a:latin typeface="Arial" panose="020B0604020202020204" pitchFamily="34" charset="0"/>
              <a:cs typeface="Arial" panose="020B0604020202020204" pitchFamily="34" charset="0"/>
            </a:endParaRPr>
          </a:p>
          <a:p>
            <a:pPr marL="0" indent="0">
              <a:lnSpc>
                <a:spcPct val="100000"/>
              </a:lnSpc>
              <a:spcBef>
                <a:spcPts val="0"/>
              </a:spcBef>
              <a:buNone/>
            </a:pPr>
            <a:endParaRPr lang="en-GB" sz="900" dirty="0">
              <a:latin typeface="Arial" panose="020B0604020202020204" pitchFamily="34" charset="0"/>
              <a:cs typeface="Arial" panose="020B0604020202020204" pitchFamily="34" charset="0"/>
            </a:endParaRPr>
          </a:p>
          <a:p>
            <a:pPr>
              <a:lnSpc>
                <a:spcPct val="100000"/>
              </a:lnSpc>
              <a:spcBef>
                <a:spcPts val="0"/>
              </a:spcBef>
            </a:pPr>
            <a:r>
              <a:rPr lang="en-GB" sz="900" b="1" dirty="0">
                <a:latin typeface="Arial" panose="020B0604020202020204" pitchFamily="34" charset="0"/>
                <a:cs typeface="Arial" panose="020B0604020202020204" pitchFamily="34" charset="0"/>
              </a:rPr>
              <a:t>Noise at Night </a:t>
            </a:r>
            <a:r>
              <a:rPr lang="en-GB" sz="900" dirty="0">
                <a:latin typeface="Arial" panose="020B0604020202020204" pitchFamily="34" charset="0"/>
                <a:cs typeface="Arial" panose="020B0604020202020204" pitchFamily="34" charset="0"/>
              </a:rPr>
              <a:t>remains a challenging Domain scoring </a:t>
            </a:r>
            <a:r>
              <a:rPr lang="en-GB" sz="900" b="1" dirty="0">
                <a:latin typeface="Arial" panose="020B0604020202020204" pitchFamily="34" charset="0"/>
                <a:cs typeface="Arial" panose="020B0604020202020204" pitchFamily="34" charset="0"/>
              </a:rPr>
              <a:t>(9.66) </a:t>
            </a:r>
            <a:r>
              <a:rPr lang="en-GB" sz="900" dirty="0">
                <a:latin typeface="Arial" panose="020B0604020202020204" pitchFamily="34" charset="0"/>
                <a:cs typeface="Arial" panose="020B0604020202020204" pitchFamily="34" charset="0"/>
              </a:rPr>
              <a:t>in </a:t>
            </a:r>
            <a:r>
              <a:rPr lang="en-GB" sz="900" dirty="0">
                <a:solidFill>
                  <a:srgbClr val="000000"/>
                </a:solidFill>
                <a:latin typeface="Arial" panose="020B0604020202020204" pitchFamily="34" charset="0"/>
                <a:cs typeface="Arial" panose="020B0604020202020204" pitchFamily="34" charset="0"/>
              </a:rPr>
              <a:t>January 2026</a:t>
            </a:r>
            <a:r>
              <a:rPr lang="en-GB" sz="900" dirty="0">
                <a:latin typeface="Arial" panose="020B0604020202020204" pitchFamily="34" charset="0"/>
                <a:cs typeface="Arial" panose="020B0604020202020204" pitchFamily="34" charset="0"/>
              </a:rPr>
              <a:t>.</a:t>
            </a:r>
          </a:p>
          <a:p>
            <a:pPr marL="0" indent="0">
              <a:lnSpc>
                <a:spcPct val="100000"/>
              </a:lnSpc>
              <a:spcBef>
                <a:spcPts val="0"/>
              </a:spcBef>
              <a:buNone/>
            </a:pPr>
            <a:endParaRPr lang="en-GB" sz="900" dirty="0">
              <a:solidFill>
                <a:srgbClr val="000000"/>
              </a:solidFill>
              <a:latin typeface="Arial" panose="020B0604020202020204" pitchFamily="34" charset="0"/>
              <a:cs typeface="Arial" panose="020B0604020202020204" pitchFamily="34" charset="0"/>
            </a:endParaRPr>
          </a:p>
          <a:p>
            <a:pPr>
              <a:lnSpc>
                <a:spcPct val="100000"/>
              </a:lnSpc>
              <a:spcBef>
                <a:spcPts val="0"/>
              </a:spcBef>
            </a:pPr>
            <a:r>
              <a:rPr lang="en-GB" sz="900" dirty="0">
                <a:solidFill>
                  <a:srgbClr val="000000"/>
                </a:solidFill>
                <a:latin typeface="Arial" panose="020B0604020202020204" pitchFamily="34" charset="0"/>
                <a:cs typeface="Arial" panose="020B0604020202020204" pitchFamily="34" charset="0"/>
              </a:rPr>
              <a:t>Real Time Patient Experience continues to engage with Services exploring expansion within resources, with a service review ongoing.</a:t>
            </a:r>
          </a:p>
          <a:p>
            <a:pPr marL="0" indent="0">
              <a:lnSpc>
                <a:spcPct val="100000"/>
              </a:lnSpc>
              <a:spcBef>
                <a:spcPts val="0"/>
              </a:spcBef>
              <a:buNone/>
            </a:pPr>
            <a:endParaRPr lang="en-GB" sz="850" dirty="0">
              <a:solidFill>
                <a:srgbClr val="000000"/>
              </a:solidFill>
              <a:latin typeface="Arial" panose="020B0604020202020204" pitchFamily="34" charset="0"/>
              <a:cs typeface="Arial" panose="020B0604020202020204" pitchFamily="34" charset="0"/>
            </a:endParaRPr>
          </a:p>
          <a:p>
            <a:pPr>
              <a:lnSpc>
                <a:spcPct val="100000"/>
              </a:lnSpc>
              <a:spcBef>
                <a:spcPts val="0"/>
              </a:spcBef>
            </a:pPr>
            <a:endParaRPr lang="en-GB" sz="850" dirty="0">
              <a:solidFill>
                <a:srgbClr val="000000"/>
              </a:solidFill>
              <a:latin typeface="Arial" panose="020B0604020202020204" pitchFamily="34" charset="0"/>
              <a:cs typeface="Arial" panose="020B0604020202020204" pitchFamily="34" charset="0"/>
            </a:endParaRPr>
          </a:p>
          <a:p>
            <a:pPr>
              <a:lnSpc>
                <a:spcPct val="100000"/>
              </a:lnSpc>
              <a:spcBef>
                <a:spcPts val="0"/>
              </a:spcBef>
            </a:pPr>
            <a:endParaRPr lang="en-GB" sz="850" dirty="0">
              <a:solidFill>
                <a:srgbClr val="000000"/>
              </a:solidFill>
              <a:latin typeface="Arial" panose="020B0604020202020204" pitchFamily="34" charset="0"/>
              <a:cs typeface="Arial" panose="020B0604020202020204" pitchFamily="34" charset="0"/>
            </a:endParaRPr>
          </a:p>
          <a:p>
            <a:pPr>
              <a:lnSpc>
                <a:spcPct val="100000"/>
              </a:lnSpc>
              <a:spcBef>
                <a:spcPts val="0"/>
              </a:spcBef>
            </a:pPr>
            <a:endParaRPr lang="en-GB" sz="850" dirty="0">
              <a:solidFill>
                <a:srgbClr val="00000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850" dirty="0">
              <a:solidFill>
                <a:srgbClr val="000000"/>
              </a:solidFill>
              <a:latin typeface="Arial" panose="020B0604020202020204" pitchFamily="34" charset="0"/>
              <a:cs typeface="Arial" panose="020B0604020202020204" pitchFamily="34" charset="0"/>
            </a:endParaRPr>
          </a:p>
        </p:txBody>
      </p:sp>
      <p:sp>
        <p:nvSpPr>
          <p:cNvPr id="12" name="Rectangle 11"/>
          <p:cNvSpPr/>
          <p:nvPr/>
        </p:nvSpPr>
        <p:spPr>
          <a:xfrm flipH="1">
            <a:off x="6044756" y="6631468"/>
            <a:ext cx="324035" cy="253916"/>
          </a:xfrm>
          <a:prstGeom prst="rect">
            <a:avLst/>
          </a:prstGeom>
        </p:spPr>
        <p:txBody>
          <a:bodyPr wrap="square">
            <a:spAutoFit/>
          </a:bodyPr>
          <a:lstStyle/>
          <a:p>
            <a:pPr algn="ctr"/>
            <a:r>
              <a:rPr lang="en-GB" sz="1050" dirty="0">
                <a:solidFill>
                  <a:schemeClr val="bg2"/>
                </a:solidFill>
              </a:rPr>
              <a:t>7</a:t>
            </a:r>
          </a:p>
        </p:txBody>
      </p:sp>
      <p:sp>
        <p:nvSpPr>
          <p:cNvPr id="16" name="TextBox 15">
            <a:extLst>
              <a:ext uri="{C183D7F6-B498-43B3-948B-1728B52AA6E4}">
                <adec:decorative xmlns:adec="http://schemas.microsoft.com/office/drawing/2017/decorative" val="1"/>
              </a:ext>
            </a:extLst>
          </p:cNvPr>
          <p:cNvSpPr txBox="1"/>
          <p:nvPr/>
        </p:nvSpPr>
        <p:spPr>
          <a:xfrm>
            <a:off x="10162903" y="5756366"/>
            <a:ext cx="1863634" cy="1002060"/>
          </a:xfrm>
          <a:prstGeom prst="rect">
            <a:avLst/>
          </a:prstGeom>
          <a:noFill/>
        </p:spPr>
        <p:txBody>
          <a:bodyPr wrap="square" rtlCol="0">
            <a:spAutoFit/>
          </a:bodyPr>
          <a:lstStyle/>
          <a:p>
            <a:endParaRPr lang="en-GB" dirty="0"/>
          </a:p>
        </p:txBody>
      </p:sp>
      <p:pic>
        <p:nvPicPr>
          <p:cNvPr id="4" name="Picture 3" descr="A screenshot of real time patient feedback for a number of domains with overall satisfaction score of 99%.">
            <a:extLst>
              <a:ext uri="{FF2B5EF4-FFF2-40B4-BE49-F238E27FC236}">
                <a16:creationId xmlns:a16="http://schemas.microsoft.com/office/drawing/2014/main" id="{4371C3A0-3C1B-2905-1541-FBEE4D89EEBE}"/>
              </a:ext>
            </a:extLst>
          </p:cNvPr>
          <p:cNvPicPr>
            <a:picLocks noChangeAspect="1"/>
          </p:cNvPicPr>
          <p:nvPr/>
        </p:nvPicPr>
        <p:blipFill>
          <a:blip r:embed="rId3"/>
          <a:stretch>
            <a:fillRect/>
          </a:stretch>
        </p:blipFill>
        <p:spPr>
          <a:xfrm>
            <a:off x="7429500" y="519356"/>
            <a:ext cx="4259579" cy="5819288"/>
          </a:xfrm>
          <a:prstGeom prst="rect">
            <a:avLst/>
          </a:prstGeom>
        </p:spPr>
      </p:pic>
      <p:pic>
        <p:nvPicPr>
          <p:cNvPr id="7" name="Picture 6" descr="Table of overall satisfaction ranking table per division. ">
            <a:extLst>
              <a:ext uri="{FF2B5EF4-FFF2-40B4-BE49-F238E27FC236}">
                <a16:creationId xmlns:a16="http://schemas.microsoft.com/office/drawing/2014/main" id="{6B8FEC84-916A-954D-CA34-D09EC83AC8DB}"/>
              </a:ext>
            </a:extLst>
          </p:cNvPr>
          <p:cNvPicPr>
            <a:picLocks noChangeAspect="1"/>
          </p:cNvPicPr>
          <p:nvPr/>
        </p:nvPicPr>
        <p:blipFill>
          <a:blip r:embed="rId4"/>
          <a:stretch>
            <a:fillRect/>
          </a:stretch>
        </p:blipFill>
        <p:spPr>
          <a:xfrm>
            <a:off x="226692" y="3118614"/>
            <a:ext cx="6890670" cy="3561769"/>
          </a:xfrm>
          <a:prstGeom prst="rect">
            <a:avLst/>
          </a:prstGeom>
        </p:spPr>
      </p:pic>
    </p:spTree>
    <p:extLst>
      <p:ext uri="{BB962C8B-B14F-4D97-AF65-F5344CB8AC3E}">
        <p14:creationId xmlns:p14="http://schemas.microsoft.com/office/powerpoint/2010/main" val="1142985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7E5FE-CE20-1122-346C-0217FD1427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4AE7D-E0AE-9502-17AE-EEECF81F4780}"/>
              </a:ext>
            </a:extLst>
          </p:cNvPr>
          <p:cNvSpPr>
            <a:spLocks noGrp="1"/>
          </p:cNvSpPr>
          <p:nvPr>
            <p:ph type="title"/>
          </p:nvPr>
        </p:nvSpPr>
        <p:spPr>
          <a:xfrm>
            <a:off x="838200" y="365125"/>
            <a:ext cx="10515600" cy="45719"/>
          </a:xfrm>
        </p:spPr>
        <p:txBody>
          <a:bodyPr>
            <a:normAutofit fontScale="90000"/>
          </a:bodyPr>
          <a:lstStyle/>
          <a:p>
            <a:endParaRPr lang="en-GB" dirty="0"/>
          </a:p>
        </p:txBody>
      </p:sp>
      <p:graphicFrame>
        <p:nvGraphicFramePr>
          <p:cNvPr id="6" name="Content Placeholder 5">
            <a:extLst>
              <a:ext uri="{FF2B5EF4-FFF2-40B4-BE49-F238E27FC236}">
                <a16:creationId xmlns:a16="http://schemas.microsoft.com/office/drawing/2014/main" id="{3F627DCD-278E-5B7C-8541-C1F6A1B54689}"/>
              </a:ext>
            </a:extLst>
          </p:cNvPr>
          <p:cNvGraphicFramePr>
            <a:graphicFrameLocks noGrp="1"/>
          </p:cNvGraphicFramePr>
          <p:nvPr>
            <p:ph idx="1"/>
            <p:extLst>
              <p:ext uri="{D42A27DB-BD31-4B8C-83A1-F6EECF244321}">
                <p14:modId xmlns:p14="http://schemas.microsoft.com/office/powerpoint/2010/main" val="3492886121"/>
              </p:ext>
            </p:extLst>
          </p:nvPr>
        </p:nvGraphicFramePr>
        <p:xfrm>
          <a:off x="237392" y="628151"/>
          <a:ext cx="11746525" cy="5990941"/>
        </p:xfrm>
        <a:graphic>
          <a:graphicData uri="http://schemas.openxmlformats.org/drawingml/2006/table">
            <a:tbl>
              <a:tblPr firstRow="1" bandRow="1">
                <a:tableStyleId>{5C22544A-7EE6-4342-B048-85BDC9FD1C3A}</a:tableStyleId>
              </a:tblPr>
              <a:tblGrid>
                <a:gridCol w="1224666">
                  <a:extLst>
                    <a:ext uri="{9D8B030D-6E8A-4147-A177-3AD203B41FA5}">
                      <a16:colId xmlns:a16="http://schemas.microsoft.com/office/drawing/2014/main" val="1785197159"/>
                    </a:ext>
                  </a:extLst>
                </a:gridCol>
                <a:gridCol w="10521859">
                  <a:extLst>
                    <a:ext uri="{9D8B030D-6E8A-4147-A177-3AD203B41FA5}">
                      <a16:colId xmlns:a16="http://schemas.microsoft.com/office/drawing/2014/main" val="658812486"/>
                    </a:ext>
                  </a:extLst>
                </a:gridCol>
              </a:tblGrid>
              <a:tr h="306426">
                <a:tc>
                  <a:txBody>
                    <a:bodyPr/>
                    <a:lstStyle/>
                    <a:p>
                      <a:r>
                        <a:rPr lang="en-GB" sz="1200" dirty="0">
                          <a:solidFill>
                            <a:schemeClr val="bg1"/>
                          </a:solidFill>
                        </a:rPr>
                        <a:t>Service Area</a:t>
                      </a:r>
                    </a:p>
                  </a:txBody>
                  <a:tcPr/>
                </a:tc>
                <a:tc>
                  <a:txBody>
                    <a:bodyPr/>
                    <a:lstStyle/>
                    <a:p>
                      <a:r>
                        <a:rPr lang="en-GB" sz="1200" dirty="0"/>
                        <a:t>NOTE:  This information</a:t>
                      </a:r>
                      <a:r>
                        <a:rPr lang="en-GB" sz="1200" baseline="0" dirty="0"/>
                        <a:t> is produced quarterly</a:t>
                      </a:r>
                      <a:endParaRPr lang="en-GB" sz="1200" dirty="0"/>
                    </a:p>
                  </a:txBody>
                  <a:tcPr/>
                </a:tc>
                <a:extLst>
                  <a:ext uri="{0D108BD9-81ED-4DB2-BD59-A6C34878D82A}">
                    <a16:rowId xmlns:a16="http://schemas.microsoft.com/office/drawing/2014/main" val="723774029"/>
                  </a:ext>
                </a:extLst>
              </a:tr>
              <a:tr h="5684515">
                <a:tc>
                  <a:txBody>
                    <a:bodyPr/>
                    <a:lstStyle/>
                    <a:p>
                      <a:r>
                        <a:rPr lang="en-GB" sz="1100" b="1" dirty="0" err="1"/>
                        <a:t>Datix</a:t>
                      </a:r>
                      <a:r>
                        <a:rPr lang="en-GB" sz="1100" b="1" dirty="0"/>
                        <a:t> – Complaints and Compliments</a:t>
                      </a:r>
                    </a:p>
                    <a:p>
                      <a:endParaRPr lang="en-GB" sz="1100" b="1" dirty="0"/>
                    </a:p>
                  </a:txBody>
                  <a:tcPr marL="60960" marR="60960" marT="30480" marB="30480"/>
                </a:tc>
                <a:tc>
                  <a:txBody>
                    <a:bodyPr/>
                    <a:lstStyle/>
                    <a:p>
                      <a:r>
                        <a:rPr lang="en-GB" sz="1100" dirty="0"/>
                        <a:t>                                                                                         </a:t>
                      </a:r>
                      <a:endParaRPr lang="en-GB" sz="1100" b="1" u="sng" dirty="0"/>
                    </a:p>
                    <a:p>
                      <a:r>
                        <a:rPr lang="en-GB" sz="1100" b="0" u="none" dirty="0"/>
                        <a:t>New classification of complaints have been implemented by SPPG – the new categories and subjects are detailed below.</a:t>
                      </a:r>
                    </a:p>
                    <a:p>
                      <a:endParaRPr lang="en-GB" sz="1100" b="0"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none" kern="1200" baseline="0" dirty="0">
                          <a:solidFill>
                            <a:schemeClr val="dk1"/>
                          </a:solidFill>
                          <a:effectLst/>
                          <a:latin typeface="+mn-lt"/>
                          <a:ea typeface="+mn-ea"/>
                          <a:cs typeface="+mn-cs"/>
                        </a:rPr>
                        <a:t>                                                     </a:t>
                      </a:r>
                      <a:endParaRPr lang="en-GB" sz="1100" b="1" u="sng" dirty="0"/>
                    </a:p>
                  </a:txBody>
                  <a:tcPr marL="60960" marR="60960" marT="30480" marB="30480"/>
                </a:tc>
                <a:extLst>
                  <a:ext uri="{0D108BD9-81ED-4DB2-BD59-A6C34878D82A}">
                    <a16:rowId xmlns:a16="http://schemas.microsoft.com/office/drawing/2014/main" val="3385742702"/>
                  </a:ext>
                </a:extLst>
              </a:tr>
            </a:tbl>
          </a:graphicData>
        </a:graphic>
      </p:graphicFrame>
      <p:sp>
        <p:nvSpPr>
          <p:cNvPr id="15" name="TextBox 14">
            <a:extLst>
              <a:ext uri="{FF2B5EF4-FFF2-40B4-BE49-F238E27FC236}">
                <a16:creationId xmlns:a16="http://schemas.microsoft.com/office/drawing/2014/main" id="{17870182-4242-0357-04BC-87E6E6DFA451}"/>
              </a:ext>
            </a:extLst>
          </p:cNvPr>
          <p:cNvSpPr txBox="1"/>
          <p:nvPr/>
        </p:nvSpPr>
        <p:spPr>
          <a:xfrm>
            <a:off x="237392" y="147817"/>
            <a:ext cx="11746525" cy="400110"/>
          </a:xfrm>
          <a:prstGeom prst="rect">
            <a:avLst/>
          </a:prstGeom>
          <a:solidFill>
            <a:srgbClr val="0B8697"/>
          </a:solidFill>
        </p:spPr>
        <p:txBody>
          <a:bodyPr wrap="square" rtlCol="0">
            <a:spAutoFit/>
          </a:bodyPr>
          <a:lstStyle/>
          <a:p>
            <a:r>
              <a:rPr lang="en-GB" sz="2000" b="1" dirty="0">
                <a:solidFill>
                  <a:schemeClr val="bg1"/>
                </a:solidFill>
              </a:rPr>
              <a:t>Section 5 – Patient Satisfaction </a:t>
            </a:r>
          </a:p>
        </p:txBody>
      </p:sp>
      <p:pic>
        <p:nvPicPr>
          <p:cNvPr id="4" name="Picture 3" descr="Screenshot of table with classification for complaints.">
            <a:extLst>
              <a:ext uri="{FF2B5EF4-FFF2-40B4-BE49-F238E27FC236}">
                <a16:creationId xmlns:a16="http://schemas.microsoft.com/office/drawing/2014/main" id="{B9330D30-602F-F26E-BA77-05B094C13ADA}"/>
              </a:ext>
            </a:extLst>
          </p:cNvPr>
          <p:cNvPicPr>
            <a:picLocks noChangeAspect="1"/>
          </p:cNvPicPr>
          <p:nvPr/>
        </p:nvPicPr>
        <p:blipFill>
          <a:blip r:embed="rId2"/>
          <a:stretch>
            <a:fillRect/>
          </a:stretch>
        </p:blipFill>
        <p:spPr>
          <a:xfrm>
            <a:off x="1895999" y="1845892"/>
            <a:ext cx="8940067" cy="4383957"/>
          </a:xfrm>
          <a:prstGeom prst="rect">
            <a:avLst/>
          </a:prstGeom>
        </p:spPr>
      </p:pic>
    </p:spTree>
    <p:extLst>
      <p:ext uri="{BB962C8B-B14F-4D97-AF65-F5344CB8AC3E}">
        <p14:creationId xmlns:p14="http://schemas.microsoft.com/office/powerpoint/2010/main" val="2773880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19"/>
          </a:xfrm>
        </p:spPr>
        <p:txBody>
          <a:bodyPr>
            <a:normAutofit fontScale="90000"/>
          </a:bodyPr>
          <a:lstStyle/>
          <a:p>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421901"/>
              </p:ext>
            </p:extLst>
          </p:nvPr>
        </p:nvGraphicFramePr>
        <p:xfrm>
          <a:off x="237392" y="628151"/>
          <a:ext cx="11746525" cy="6111235"/>
        </p:xfrm>
        <a:graphic>
          <a:graphicData uri="http://schemas.openxmlformats.org/drawingml/2006/table">
            <a:tbl>
              <a:tblPr firstRow="1" bandRow="1">
                <a:tableStyleId>{5C22544A-7EE6-4342-B048-85BDC9FD1C3A}</a:tableStyleId>
              </a:tblPr>
              <a:tblGrid>
                <a:gridCol w="1224666">
                  <a:extLst>
                    <a:ext uri="{9D8B030D-6E8A-4147-A177-3AD203B41FA5}">
                      <a16:colId xmlns:a16="http://schemas.microsoft.com/office/drawing/2014/main" val="1785197159"/>
                    </a:ext>
                  </a:extLst>
                </a:gridCol>
                <a:gridCol w="10521859">
                  <a:extLst>
                    <a:ext uri="{9D8B030D-6E8A-4147-A177-3AD203B41FA5}">
                      <a16:colId xmlns:a16="http://schemas.microsoft.com/office/drawing/2014/main" val="658812486"/>
                    </a:ext>
                  </a:extLst>
                </a:gridCol>
              </a:tblGrid>
              <a:tr h="306426">
                <a:tc>
                  <a:txBody>
                    <a:bodyPr/>
                    <a:lstStyle/>
                    <a:p>
                      <a:r>
                        <a:rPr lang="en-GB" sz="1200" dirty="0">
                          <a:solidFill>
                            <a:schemeClr val="bg1"/>
                          </a:solidFill>
                        </a:rPr>
                        <a:t>Service 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lt1"/>
                          </a:solidFill>
                          <a:effectLst/>
                          <a:latin typeface="+mn-lt"/>
                          <a:ea typeface="+mn-ea"/>
                          <a:cs typeface="+mn-cs"/>
                        </a:rPr>
                        <a:t>According to this new classification of complaints the data for 2025/26 Quarter 3 as follows:</a:t>
                      </a:r>
                    </a:p>
                    <a:p>
                      <a:endParaRPr lang="en-GB" sz="1200" dirty="0"/>
                    </a:p>
                  </a:txBody>
                  <a:tcPr/>
                </a:tc>
                <a:extLst>
                  <a:ext uri="{0D108BD9-81ED-4DB2-BD59-A6C34878D82A}">
                    <a16:rowId xmlns:a16="http://schemas.microsoft.com/office/drawing/2014/main" val="723774029"/>
                  </a:ext>
                </a:extLst>
              </a:tr>
              <a:tr h="2913523">
                <a:tc>
                  <a:txBody>
                    <a:bodyPr/>
                    <a:lstStyle/>
                    <a:p>
                      <a:r>
                        <a:rPr lang="en-GB" sz="1100" b="1" dirty="0"/>
                        <a:t>Datix – Complaints</a:t>
                      </a:r>
                    </a:p>
                    <a:p>
                      <a:endParaRPr lang="en-GB" sz="1100" b="1" dirty="0"/>
                    </a:p>
                  </a:txBody>
                  <a:tcPr marL="60960" marR="60960" marT="30480" marB="30480"/>
                </a:tc>
                <a:tc>
                  <a:txBody>
                    <a:bodyPr/>
                    <a:lstStyle/>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none" kern="1200" baseline="0" dirty="0">
                          <a:solidFill>
                            <a:schemeClr val="dk1"/>
                          </a:solidFill>
                          <a:effectLst/>
                          <a:latin typeface="+mn-lt"/>
                          <a:ea typeface="+mn-ea"/>
                          <a:cs typeface="+mn-cs"/>
                        </a:rPr>
                        <a:t>                                                     </a:t>
                      </a:r>
                      <a:endParaRPr lang="en-GB" sz="1100" b="1" u="sng" dirty="0"/>
                    </a:p>
                  </a:txBody>
                  <a:tcPr marL="60960" marR="60960" marT="30480" marB="30480"/>
                </a:tc>
                <a:extLst>
                  <a:ext uri="{0D108BD9-81ED-4DB2-BD59-A6C34878D82A}">
                    <a16:rowId xmlns:a16="http://schemas.microsoft.com/office/drawing/2014/main" val="3385742702"/>
                  </a:ext>
                </a:extLst>
              </a:tr>
              <a:tr h="2770992">
                <a:tc>
                  <a:txBody>
                    <a:bodyPr/>
                    <a:lstStyle/>
                    <a:p>
                      <a:endParaRPr lang="en-GB" sz="1100" b="1" dirty="0"/>
                    </a:p>
                  </a:txBody>
                  <a:tcPr marL="60960" marR="60960" marT="30480" marB="30480"/>
                </a:tc>
                <a:tc>
                  <a:txBody>
                    <a:bodyPr/>
                    <a:lstStyle/>
                    <a:p>
                      <a:endParaRPr lang="en-GB" sz="1100" dirty="0"/>
                    </a:p>
                  </a:txBody>
                  <a:tcPr marL="60960" marR="60960" marT="30480" marB="30480"/>
                </a:tc>
                <a:extLst>
                  <a:ext uri="{0D108BD9-81ED-4DB2-BD59-A6C34878D82A}">
                    <a16:rowId xmlns:a16="http://schemas.microsoft.com/office/drawing/2014/main" val="803800115"/>
                  </a:ext>
                </a:extLst>
              </a:tr>
            </a:tbl>
          </a:graphicData>
        </a:graphic>
      </p:graphicFrame>
      <p:sp>
        <p:nvSpPr>
          <p:cNvPr id="15" name="TextBox 14"/>
          <p:cNvSpPr txBox="1"/>
          <p:nvPr/>
        </p:nvSpPr>
        <p:spPr>
          <a:xfrm>
            <a:off x="237392" y="147817"/>
            <a:ext cx="11746525" cy="400110"/>
          </a:xfrm>
          <a:prstGeom prst="rect">
            <a:avLst/>
          </a:prstGeom>
          <a:solidFill>
            <a:srgbClr val="0B8697"/>
          </a:solidFill>
        </p:spPr>
        <p:txBody>
          <a:bodyPr wrap="square" rtlCol="0">
            <a:spAutoFit/>
          </a:bodyPr>
          <a:lstStyle/>
          <a:p>
            <a:r>
              <a:rPr lang="en-GB" sz="2000" b="1" dirty="0">
                <a:solidFill>
                  <a:schemeClr val="bg1"/>
                </a:solidFill>
              </a:rPr>
              <a:t>Section 5 – Patient Satisfaction </a:t>
            </a:r>
          </a:p>
        </p:txBody>
      </p:sp>
      <p:pic>
        <p:nvPicPr>
          <p:cNvPr id="11" name="Picture 10" descr="A graph displaying all grade complaints in quarter 3.">
            <a:extLst>
              <a:ext uri="{FF2B5EF4-FFF2-40B4-BE49-F238E27FC236}">
                <a16:creationId xmlns:a16="http://schemas.microsoft.com/office/drawing/2014/main" id="{3624C107-F4AA-D8D7-88EE-B82C23A36024}"/>
              </a:ext>
            </a:extLst>
          </p:cNvPr>
          <p:cNvPicPr>
            <a:picLocks noChangeAspect="1"/>
          </p:cNvPicPr>
          <p:nvPr/>
        </p:nvPicPr>
        <p:blipFill>
          <a:blip r:embed="rId2"/>
          <a:stretch>
            <a:fillRect/>
          </a:stretch>
        </p:blipFill>
        <p:spPr>
          <a:xfrm>
            <a:off x="3036450" y="4004829"/>
            <a:ext cx="6774121" cy="2644684"/>
          </a:xfrm>
          <a:prstGeom prst="rect">
            <a:avLst/>
          </a:prstGeom>
        </p:spPr>
      </p:pic>
      <p:pic>
        <p:nvPicPr>
          <p:cNvPr id="13" name="Picture 12" descr="A graph of high risk complaints (top categories and subcategories) for quarter 3.">
            <a:extLst>
              <a:ext uri="{FF2B5EF4-FFF2-40B4-BE49-F238E27FC236}">
                <a16:creationId xmlns:a16="http://schemas.microsoft.com/office/drawing/2014/main" id="{DB681431-12C7-264A-134A-DA2EAE8F962D}"/>
              </a:ext>
            </a:extLst>
          </p:cNvPr>
          <p:cNvPicPr>
            <a:picLocks noChangeAspect="1"/>
          </p:cNvPicPr>
          <p:nvPr/>
        </p:nvPicPr>
        <p:blipFill>
          <a:blip r:embed="rId3"/>
          <a:stretch>
            <a:fillRect/>
          </a:stretch>
        </p:blipFill>
        <p:spPr>
          <a:xfrm>
            <a:off x="3036450" y="1119499"/>
            <a:ext cx="6774121" cy="2795457"/>
          </a:xfrm>
          <a:prstGeom prst="rect">
            <a:avLst/>
          </a:prstGeom>
        </p:spPr>
      </p:pic>
    </p:spTree>
    <p:extLst>
      <p:ext uri="{BB962C8B-B14F-4D97-AF65-F5344CB8AC3E}">
        <p14:creationId xmlns:p14="http://schemas.microsoft.com/office/powerpoint/2010/main" val="28016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89403" y="2103663"/>
            <a:ext cx="8382000" cy="1015663"/>
          </a:xfrm>
          <a:prstGeom prst="rect">
            <a:avLst/>
          </a:prstGeom>
          <a:noFill/>
        </p:spPr>
        <p:txBody>
          <a:bodyPr wrap="square" rtlCol="0">
            <a:spAutoFit/>
          </a:bodyPr>
          <a:lstStyle/>
          <a:p>
            <a:r>
              <a:rPr lang="en-GB" sz="6000" b="1" dirty="0">
                <a:solidFill>
                  <a:srgbClr val="0A4C86"/>
                </a:solidFill>
                <a:latin typeface="Arial" panose="020B0604020202020204" pitchFamily="34" charset="0"/>
                <a:cs typeface="Arial" panose="020B0604020202020204" pitchFamily="34" charset="0"/>
              </a:rPr>
              <a:t>Appendix </a:t>
            </a:r>
          </a:p>
        </p:txBody>
      </p:sp>
    </p:spTree>
    <p:extLst>
      <p:ext uri="{BB962C8B-B14F-4D97-AF65-F5344CB8AC3E}">
        <p14:creationId xmlns:p14="http://schemas.microsoft.com/office/powerpoint/2010/main" val="2468657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69" y="911468"/>
            <a:ext cx="11525064" cy="5619961"/>
          </a:xfrm>
          <a:prstGeom prst="rect">
            <a:avLst/>
          </a:prstGeom>
        </p:spPr>
      </p:pic>
      <p:sp>
        <p:nvSpPr>
          <p:cNvPr id="3" name="TextBox 2"/>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System Oversight Measures Indicators Summary Tables</a:t>
            </a:r>
          </a:p>
        </p:txBody>
      </p:sp>
      <p:pic>
        <p:nvPicPr>
          <p:cNvPr id="2" name="Picture 1" descr="Table with January and YTD Summaries of indicators">
            <a:extLst>
              <a:ext uri="{FF2B5EF4-FFF2-40B4-BE49-F238E27FC236}">
                <a16:creationId xmlns:a16="http://schemas.microsoft.com/office/drawing/2014/main" id="{AB359643-BDCC-0D12-E847-4AD7BFABD632}"/>
              </a:ext>
            </a:extLst>
          </p:cNvPr>
          <p:cNvPicPr>
            <a:picLocks noChangeAspect="1"/>
          </p:cNvPicPr>
          <p:nvPr/>
        </p:nvPicPr>
        <p:blipFill>
          <a:blip r:embed="rId3"/>
          <a:stretch>
            <a:fillRect/>
          </a:stretch>
        </p:blipFill>
        <p:spPr>
          <a:xfrm>
            <a:off x="833539" y="698421"/>
            <a:ext cx="6105525" cy="5000625"/>
          </a:xfrm>
          <a:prstGeom prst="rect">
            <a:avLst/>
          </a:prstGeom>
        </p:spPr>
      </p:pic>
    </p:spTree>
    <p:extLst>
      <p:ext uri="{BB962C8B-B14F-4D97-AF65-F5344CB8AC3E}">
        <p14:creationId xmlns:p14="http://schemas.microsoft.com/office/powerpoint/2010/main" val="2649614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BEB92-B88E-48AC-F1A0-6143AC15AC9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73398F6-E813-5508-18FF-77A1203C456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69" y="911468"/>
            <a:ext cx="11525064" cy="5619961"/>
          </a:xfrm>
          <a:prstGeom prst="rect">
            <a:avLst/>
          </a:prstGeom>
        </p:spPr>
      </p:pic>
      <p:sp>
        <p:nvSpPr>
          <p:cNvPr id="3" name="TextBox 2">
            <a:extLst>
              <a:ext uri="{FF2B5EF4-FFF2-40B4-BE49-F238E27FC236}">
                <a16:creationId xmlns:a16="http://schemas.microsoft.com/office/drawing/2014/main" id="{052F8133-6708-65CF-72FF-A29269B97812}"/>
              </a:ext>
            </a:extLst>
          </p:cNvPr>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Activity Summary Tables</a:t>
            </a:r>
          </a:p>
        </p:txBody>
      </p:sp>
      <p:sp>
        <p:nvSpPr>
          <p:cNvPr id="7" name="TextBox 6">
            <a:extLst>
              <a:ext uri="{FF2B5EF4-FFF2-40B4-BE49-F238E27FC236}">
                <a16:creationId xmlns:a16="http://schemas.microsoft.com/office/drawing/2014/main" id="{CD61E4EC-78DA-6CEB-C573-6D29E6B26654}"/>
              </a:ext>
            </a:extLst>
          </p:cNvPr>
          <p:cNvSpPr txBox="1"/>
          <p:nvPr/>
        </p:nvSpPr>
        <p:spPr>
          <a:xfrm>
            <a:off x="836450" y="1597688"/>
            <a:ext cx="1969477" cy="646331"/>
          </a:xfrm>
          <a:prstGeom prst="rect">
            <a:avLst/>
          </a:prstGeom>
          <a:noFill/>
        </p:spPr>
        <p:txBody>
          <a:bodyPr wrap="square" rtlCol="0">
            <a:spAutoFit/>
          </a:bodyPr>
          <a:lstStyle/>
          <a:p>
            <a:pPr algn="ctr"/>
            <a:r>
              <a:rPr lang="en-GB" dirty="0"/>
              <a:t>Outpatient Attendances</a:t>
            </a:r>
          </a:p>
        </p:txBody>
      </p:sp>
      <p:sp>
        <p:nvSpPr>
          <p:cNvPr id="8" name="TextBox 7">
            <a:extLst>
              <a:ext uri="{FF2B5EF4-FFF2-40B4-BE49-F238E27FC236}">
                <a16:creationId xmlns:a16="http://schemas.microsoft.com/office/drawing/2014/main" id="{585FDD39-9386-6EB1-ABC6-1BF5BCB4B684}"/>
              </a:ext>
            </a:extLst>
          </p:cNvPr>
          <p:cNvSpPr txBox="1"/>
          <p:nvPr/>
        </p:nvSpPr>
        <p:spPr>
          <a:xfrm>
            <a:off x="1045333" y="4364055"/>
            <a:ext cx="1551709" cy="923330"/>
          </a:xfrm>
          <a:prstGeom prst="rect">
            <a:avLst/>
          </a:prstGeom>
          <a:noFill/>
        </p:spPr>
        <p:txBody>
          <a:bodyPr wrap="square" rtlCol="0">
            <a:spAutoFit/>
          </a:bodyPr>
          <a:lstStyle/>
          <a:p>
            <a:pPr algn="ctr"/>
            <a:r>
              <a:rPr lang="en-GB" dirty="0"/>
              <a:t>Elective Admissions &amp; </a:t>
            </a:r>
            <a:r>
              <a:rPr lang="en-GB" dirty="0" err="1"/>
              <a:t>Daycases</a:t>
            </a:r>
            <a:endParaRPr lang="en-GB" dirty="0"/>
          </a:p>
        </p:txBody>
      </p:sp>
      <p:pic>
        <p:nvPicPr>
          <p:cNvPr id="5" name="Picture 4" descr="Outpatient attendances table">
            <a:extLst>
              <a:ext uri="{FF2B5EF4-FFF2-40B4-BE49-F238E27FC236}">
                <a16:creationId xmlns:a16="http://schemas.microsoft.com/office/drawing/2014/main" id="{8959E1DA-1981-6DC2-659E-C29CAB377AAD}"/>
              </a:ext>
            </a:extLst>
          </p:cNvPr>
          <p:cNvPicPr>
            <a:picLocks noChangeAspect="1"/>
          </p:cNvPicPr>
          <p:nvPr/>
        </p:nvPicPr>
        <p:blipFill>
          <a:blip r:embed="rId3"/>
          <a:stretch>
            <a:fillRect/>
          </a:stretch>
        </p:blipFill>
        <p:spPr>
          <a:xfrm>
            <a:off x="3724275" y="911468"/>
            <a:ext cx="5353050" cy="2495550"/>
          </a:xfrm>
          <a:prstGeom prst="rect">
            <a:avLst/>
          </a:prstGeom>
        </p:spPr>
      </p:pic>
      <p:pic>
        <p:nvPicPr>
          <p:cNvPr id="11" name="Picture 10" descr="Elective admissions &amp; daycases table">
            <a:extLst>
              <a:ext uri="{FF2B5EF4-FFF2-40B4-BE49-F238E27FC236}">
                <a16:creationId xmlns:a16="http://schemas.microsoft.com/office/drawing/2014/main" id="{F87713BD-FB0D-9716-7CA9-74C1219BEBFB}"/>
              </a:ext>
            </a:extLst>
          </p:cNvPr>
          <p:cNvPicPr>
            <a:picLocks noChangeAspect="1"/>
          </p:cNvPicPr>
          <p:nvPr/>
        </p:nvPicPr>
        <p:blipFill>
          <a:blip r:embed="rId4"/>
          <a:stretch>
            <a:fillRect/>
          </a:stretch>
        </p:blipFill>
        <p:spPr>
          <a:xfrm>
            <a:off x="3724275" y="4144682"/>
            <a:ext cx="5353050" cy="1362075"/>
          </a:xfrm>
          <a:prstGeom prst="rect">
            <a:avLst/>
          </a:prstGeom>
        </p:spPr>
      </p:pic>
    </p:spTree>
    <p:extLst>
      <p:ext uri="{BB962C8B-B14F-4D97-AF65-F5344CB8AC3E}">
        <p14:creationId xmlns:p14="http://schemas.microsoft.com/office/powerpoint/2010/main" val="3773643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2A9D9-F379-4329-A002-77939D845D4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CA42CFD-D84C-3CB0-EA90-8F88B72470C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69" y="911468"/>
            <a:ext cx="11525064" cy="5619961"/>
          </a:xfrm>
          <a:prstGeom prst="rect">
            <a:avLst/>
          </a:prstGeom>
        </p:spPr>
      </p:pic>
      <p:sp>
        <p:nvSpPr>
          <p:cNvPr id="3" name="TextBox 2">
            <a:extLst>
              <a:ext uri="{FF2B5EF4-FFF2-40B4-BE49-F238E27FC236}">
                <a16:creationId xmlns:a16="http://schemas.microsoft.com/office/drawing/2014/main" id="{977AD46E-5E08-679A-BB5E-E2A6DF0F485D}"/>
              </a:ext>
            </a:extLst>
          </p:cNvPr>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Activity Summary Tables</a:t>
            </a:r>
          </a:p>
        </p:txBody>
      </p:sp>
      <p:sp>
        <p:nvSpPr>
          <p:cNvPr id="7" name="TextBox 6">
            <a:extLst>
              <a:ext uri="{FF2B5EF4-FFF2-40B4-BE49-F238E27FC236}">
                <a16:creationId xmlns:a16="http://schemas.microsoft.com/office/drawing/2014/main" id="{0F7F407E-54F8-7CA6-2200-C78CC64AA4B9}"/>
              </a:ext>
            </a:extLst>
          </p:cNvPr>
          <p:cNvSpPr txBox="1"/>
          <p:nvPr/>
        </p:nvSpPr>
        <p:spPr>
          <a:xfrm>
            <a:off x="739214" y="911468"/>
            <a:ext cx="3818373" cy="369332"/>
          </a:xfrm>
          <a:prstGeom prst="rect">
            <a:avLst/>
          </a:prstGeom>
          <a:noFill/>
        </p:spPr>
        <p:txBody>
          <a:bodyPr wrap="square" rtlCol="0">
            <a:spAutoFit/>
          </a:bodyPr>
          <a:lstStyle/>
          <a:p>
            <a:r>
              <a:rPr lang="en-GB" b="1" dirty="0"/>
              <a:t>AHP Contacts</a:t>
            </a:r>
          </a:p>
        </p:txBody>
      </p:sp>
      <p:sp>
        <p:nvSpPr>
          <p:cNvPr id="8" name="TextBox 7">
            <a:extLst>
              <a:ext uri="{FF2B5EF4-FFF2-40B4-BE49-F238E27FC236}">
                <a16:creationId xmlns:a16="http://schemas.microsoft.com/office/drawing/2014/main" id="{13711DDC-7A83-88CC-3A0F-5F5D4FB12FBA}"/>
              </a:ext>
            </a:extLst>
          </p:cNvPr>
          <p:cNvSpPr txBox="1"/>
          <p:nvPr/>
        </p:nvSpPr>
        <p:spPr>
          <a:xfrm>
            <a:off x="5181549" y="952926"/>
            <a:ext cx="3285811" cy="369332"/>
          </a:xfrm>
          <a:prstGeom prst="rect">
            <a:avLst/>
          </a:prstGeom>
          <a:noFill/>
        </p:spPr>
        <p:txBody>
          <a:bodyPr wrap="square" rtlCol="0">
            <a:spAutoFit/>
          </a:bodyPr>
          <a:lstStyle/>
          <a:p>
            <a:pPr algn="ctr"/>
            <a:r>
              <a:rPr lang="en-GB" b="1" dirty="0"/>
              <a:t>Imaging Activity</a:t>
            </a:r>
          </a:p>
        </p:txBody>
      </p:sp>
      <p:pic>
        <p:nvPicPr>
          <p:cNvPr id="5" name="Picture 4" descr="AHP contacts table">
            <a:extLst>
              <a:ext uri="{FF2B5EF4-FFF2-40B4-BE49-F238E27FC236}">
                <a16:creationId xmlns:a16="http://schemas.microsoft.com/office/drawing/2014/main" id="{201C9815-27BA-E4A6-8950-32E0A72C5246}"/>
              </a:ext>
            </a:extLst>
          </p:cNvPr>
          <p:cNvPicPr>
            <a:picLocks noChangeAspect="1"/>
          </p:cNvPicPr>
          <p:nvPr/>
        </p:nvPicPr>
        <p:blipFill>
          <a:blip r:embed="rId3"/>
          <a:stretch>
            <a:fillRect/>
          </a:stretch>
        </p:blipFill>
        <p:spPr>
          <a:xfrm>
            <a:off x="492369" y="1717172"/>
            <a:ext cx="5353050" cy="3638550"/>
          </a:xfrm>
          <a:prstGeom prst="rect">
            <a:avLst/>
          </a:prstGeom>
        </p:spPr>
      </p:pic>
      <p:pic>
        <p:nvPicPr>
          <p:cNvPr id="9" name="Picture 8" descr="Imaging activity table">
            <a:extLst>
              <a:ext uri="{FF2B5EF4-FFF2-40B4-BE49-F238E27FC236}">
                <a16:creationId xmlns:a16="http://schemas.microsoft.com/office/drawing/2014/main" id="{6EEFE61A-D0D0-1431-8F94-7243426266B9}"/>
              </a:ext>
            </a:extLst>
          </p:cNvPr>
          <p:cNvPicPr>
            <a:picLocks noChangeAspect="1"/>
          </p:cNvPicPr>
          <p:nvPr/>
        </p:nvPicPr>
        <p:blipFill>
          <a:blip r:embed="rId4"/>
          <a:stretch>
            <a:fillRect/>
          </a:stretch>
        </p:blipFill>
        <p:spPr>
          <a:xfrm>
            <a:off x="6096000" y="1717172"/>
            <a:ext cx="5353050" cy="3638550"/>
          </a:xfrm>
          <a:prstGeom prst="rect">
            <a:avLst/>
          </a:prstGeom>
        </p:spPr>
      </p:pic>
    </p:spTree>
    <p:extLst>
      <p:ext uri="{BB962C8B-B14F-4D97-AF65-F5344CB8AC3E}">
        <p14:creationId xmlns:p14="http://schemas.microsoft.com/office/powerpoint/2010/main" val="982567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lfast Trust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
            <a:ext cx="1526874" cy="513462"/>
          </a:xfrm>
          <a:prstGeom prst="rect">
            <a:avLst/>
          </a:prstGeom>
        </p:spPr>
      </p:pic>
      <p:sp>
        <p:nvSpPr>
          <p:cNvPr id="5" name="TextBox 4"/>
          <p:cNvSpPr txBox="1"/>
          <p:nvPr/>
        </p:nvSpPr>
        <p:spPr>
          <a:xfrm>
            <a:off x="1526876" y="29253"/>
            <a:ext cx="10941344" cy="461665"/>
          </a:xfrm>
          <a:prstGeom prst="rect">
            <a:avLst/>
          </a:prstGeom>
          <a:noFill/>
        </p:spPr>
        <p:txBody>
          <a:bodyPr wrap="square" rtlCol="0">
            <a:spAutoFit/>
          </a:bodyPr>
          <a:lstStyle/>
          <a:p>
            <a:r>
              <a:rPr lang="en-GB" sz="24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 Escalations: Support &amp; Intervention Framework January 26</a:t>
            </a:r>
          </a:p>
        </p:txBody>
      </p:sp>
      <p:graphicFrame>
        <p:nvGraphicFramePr>
          <p:cNvPr id="7" name="Table 6"/>
          <p:cNvGraphicFramePr>
            <a:graphicFrameLocks noGrp="1"/>
          </p:cNvGraphicFramePr>
          <p:nvPr>
            <p:extLst>
              <p:ext uri="{D42A27DB-BD31-4B8C-83A1-F6EECF244321}">
                <p14:modId xmlns:p14="http://schemas.microsoft.com/office/powerpoint/2010/main" val="168723616"/>
              </p:ext>
            </p:extLst>
          </p:nvPr>
        </p:nvGraphicFramePr>
        <p:xfrm>
          <a:off x="0" y="617510"/>
          <a:ext cx="12096417" cy="2788808"/>
        </p:xfrm>
        <a:graphic>
          <a:graphicData uri="http://schemas.openxmlformats.org/drawingml/2006/table">
            <a:tbl>
              <a:tblPr firstRow="1" bandRow="1">
                <a:tableStyleId>{2D5ABB26-0587-4C30-8999-92F81FD0307C}</a:tableStyleId>
              </a:tblPr>
              <a:tblGrid>
                <a:gridCol w="2402206">
                  <a:extLst>
                    <a:ext uri="{9D8B030D-6E8A-4147-A177-3AD203B41FA5}">
                      <a16:colId xmlns:a16="http://schemas.microsoft.com/office/drawing/2014/main" val="686168601"/>
                    </a:ext>
                  </a:extLst>
                </a:gridCol>
                <a:gridCol w="2763759">
                  <a:extLst>
                    <a:ext uri="{9D8B030D-6E8A-4147-A177-3AD203B41FA5}">
                      <a16:colId xmlns:a16="http://schemas.microsoft.com/office/drawing/2014/main" val="3957180127"/>
                    </a:ext>
                  </a:extLst>
                </a:gridCol>
                <a:gridCol w="2691517">
                  <a:extLst>
                    <a:ext uri="{9D8B030D-6E8A-4147-A177-3AD203B41FA5}">
                      <a16:colId xmlns:a16="http://schemas.microsoft.com/office/drawing/2014/main" val="3993735464"/>
                    </a:ext>
                  </a:extLst>
                </a:gridCol>
                <a:gridCol w="2097023">
                  <a:extLst>
                    <a:ext uri="{9D8B030D-6E8A-4147-A177-3AD203B41FA5}">
                      <a16:colId xmlns:a16="http://schemas.microsoft.com/office/drawing/2014/main" val="1422258498"/>
                    </a:ext>
                  </a:extLst>
                </a:gridCol>
                <a:gridCol w="2141912">
                  <a:extLst>
                    <a:ext uri="{9D8B030D-6E8A-4147-A177-3AD203B41FA5}">
                      <a16:colId xmlns:a16="http://schemas.microsoft.com/office/drawing/2014/main" val="4202301904"/>
                    </a:ext>
                  </a:extLst>
                </a:gridCol>
              </a:tblGrid>
              <a:tr h="225611">
                <a:tc>
                  <a:txBody>
                    <a:bodyPr/>
                    <a:lstStyle/>
                    <a:p>
                      <a:r>
                        <a:rPr lang="en-GB" sz="1100" b="1" dirty="0">
                          <a:solidFill>
                            <a:srgbClr val="0070C0"/>
                          </a:solidFill>
                          <a:latin typeface="Arial" panose="020B0604020202020204" pitchFamily="34" charset="0"/>
                          <a:cs typeface="Arial" panose="020B0604020202020204" pitchFamily="34" charset="0"/>
                        </a:rPr>
                        <a:t>Level 1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100" b="1" dirty="0">
                          <a:solidFill>
                            <a:srgbClr val="0070C0"/>
                          </a:solidFill>
                          <a:latin typeface="Arial" panose="020B0604020202020204" pitchFamily="34" charset="0"/>
                          <a:cs typeface="Arial" panose="020B0604020202020204" pitchFamily="34" charset="0"/>
                        </a:rPr>
                        <a:t>Level</a:t>
                      </a:r>
                      <a:r>
                        <a:rPr lang="en-GB" sz="1100" b="1" baseline="0" dirty="0">
                          <a:solidFill>
                            <a:srgbClr val="0070C0"/>
                          </a:solidFill>
                          <a:latin typeface="Arial" panose="020B0604020202020204" pitchFamily="34" charset="0"/>
                          <a:cs typeface="Arial" panose="020B0604020202020204" pitchFamily="34" charset="0"/>
                        </a:rPr>
                        <a:t> 2 (7)</a:t>
                      </a:r>
                      <a:endParaRPr lang="en-GB" sz="11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a:txBody>
                    <a:bodyPr/>
                    <a:lstStyle/>
                    <a:p>
                      <a:r>
                        <a:rPr lang="en-GB" sz="1100" b="1" dirty="0">
                          <a:solidFill>
                            <a:srgbClr val="0070C0"/>
                          </a:solidFill>
                          <a:latin typeface="Arial" panose="020B0604020202020204" pitchFamily="34" charset="0"/>
                          <a:cs typeface="Arial" panose="020B0604020202020204" pitchFamily="34" charset="0"/>
                        </a:rPr>
                        <a:t>Level 3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1100" b="1" dirty="0">
                          <a:solidFill>
                            <a:srgbClr val="0070C0"/>
                          </a:solidFill>
                          <a:latin typeface="Arial" panose="020B0604020202020204" pitchFamily="34" charset="0"/>
                          <a:cs typeface="Arial" panose="020B0604020202020204" pitchFamily="34" charset="0"/>
                        </a:rPr>
                        <a:t>Level</a:t>
                      </a:r>
                      <a:r>
                        <a:rPr lang="en-GB" sz="1100" b="1" baseline="0" dirty="0">
                          <a:solidFill>
                            <a:srgbClr val="0070C0"/>
                          </a:solidFill>
                          <a:latin typeface="Arial" panose="020B0604020202020204" pitchFamily="34" charset="0"/>
                          <a:cs typeface="Arial" panose="020B0604020202020204" pitchFamily="34" charset="0"/>
                        </a:rPr>
                        <a:t> 4 (0)</a:t>
                      </a:r>
                      <a:endParaRPr lang="en-GB" sz="11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100" b="1" dirty="0">
                          <a:solidFill>
                            <a:srgbClr val="0070C0"/>
                          </a:solidFill>
                          <a:latin typeface="Arial" panose="020B0604020202020204" pitchFamily="34" charset="0"/>
                          <a:cs typeface="Arial" panose="020B0604020202020204" pitchFamily="34" charset="0"/>
                        </a:rPr>
                        <a:t>Level</a:t>
                      </a:r>
                      <a:r>
                        <a:rPr lang="en-GB" sz="1100" b="1" baseline="0" dirty="0">
                          <a:solidFill>
                            <a:srgbClr val="0070C0"/>
                          </a:solidFill>
                          <a:latin typeface="Arial" panose="020B0604020202020204" pitchFamily="34" charset="0"/>
                          <a:cs typeface="Arial" panose="020B0604020202020204" pitchFamily="34" charset="0"/>
                        </a:rPr>
                        <a:t> 5 (1)</a:t>
                      </a:r>
                      <a:endParaRPr lang="en-GB" sz="11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727392446"/>
                  </a:ext>
                </a:extLst>
              </a:tr>
              <a:tr h="232626">
                <a:tc>
                  <a:txBody>
                    <a:bodyPr/>
                    <a:lstStyle/>
                    <a:p>
                      <a:r>
                        <a:rPr lang="en-GB" sz="1100" dirty="0">
                          <a:latin typeface="Arial" panose="020B0604020202020204" pitchFamily="34" charset="0"/>
                          <a:cs typeface="Arial" panose="020B0604020202020204" pitchFamily="34" charset="0"/>
                        </a:rPr>
                        <a:t>Cleft</a:t>
                      </a:r>
                      <a:r>
                        <a:rPr lang="en-GB" sz="1100" baseline="0" dirty="0">
                          <a:latin typeface="Arial" panose="020B0604020202020204" pitchFamily="34" charset="0"/>
                          <a:cs typeface="Arial" panose="020B0604020202020204" pitchFamily="34" charset="0"/>
                        </a:rPr>
                        <a:t> lip and palate</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100" dirty="0">
                          <a:latin typeface="Arial" panose="020B0604020202020204" pitchFamily="34" charset="0"/>
                          <a:cs typeface="Arial" panose="020B0604020202020204" pitchFamily="34" charset="0"/>
                        </a:rPr>
                        <a:t>Serious</a:t>
                      </a:r>
                      <a:r>
                        <a:rPr lang="en-GB" sz="1100" baseline="0" dirty="0">
                          <a:latin typeface="Arial" panose="020B0604020202020204" pitchFamily="34" charset="0"/>
                          <a:cs typeface="Arial" panose="020B0604020202020204" pitchFamily="34" charset="0"/>
                        </a:rPr>
                        <a:t> Adverse Incidents</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a:txBody>
                    <a:bodyPr/>
                    <a:lstStyle/>
                    <a:p>
                      <a:pPr marL="0" indent="0">
                        <a:buFontTx/>
                        <a:buNone/>
                      </a:pPr>
                      <a:r>
                        <a:rPr lang="en-GB" sz="1100" kern="1200" dirty="0">
                          <a:solidFill>
                            <a:schemeClr val="tx1"/>
                          </a:solidFill>
                          <a:effectLst/>
                          <a:latin typeface="Arial" panose="020B0604020202020204" pitchFamily="34" charset="0"/>
                          <a:ea typeface="+mn-ea"/>
                          <a:cs typeface="Arial" panose="020B0604020202020204" pitchFamily="34" charset="0"/>
                        </a:rPr>
                        <a:t>MAH Governance &amp; Accountability </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7">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Cardiac Surgery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636273662"/>
                  </a:ext>
                </a:extLst>
              </a:tr>
              <a:tr h="331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CAMHS waiting lists (↓from level 2)</a:t>
                      </a:r>
                    </a:p>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100" dirty="0">
                          <a:latin typeface="Arial" panose="020B0604020202020204" pitchFamily="34" charset="0"/>
                          <a:cs typeface="Arial" panose="020B0604020202020204" pitchFamily="34" charset="0"/>
                        </a:rPr>
                        <a:t>Increasing usage of IS Foster Placements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Iveagh Inpatient</a:t>
                      </a:r>
                      <a:r>
                        <a:rPr lang="en-GB" sz="1100" baseline="0" dirty="0">
                          <a:latin typeface="Arial" panose="020B0604020202020204" pitchFamily="34" charset="0"/>
                          <a:cs typeface="Arial" panose="020B0604020202020204" pitchFamily="34" charset="0"/>
                        </a:rPr>
                        <a:t> Unit- delayed discharge</a:t>
                      </a:r>
                    </a:p>
                    <a:p>
                      <a:pPr marL="0" indent="0">
                        <a:buFontTx/>
                        <a:buNone/>
                      </a:pP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6">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extLst>
                  <a:ext uri="{0D108BD9-81ED-4DB2-BD59-A6C34878D82A}">
                    <a16:rowId xmlns:a16="http://schemas.microsoft.com/office/drawing/2014/main" val="647745534"/>
                  </a:ext>
                </a:extLst>
              </a:tr>
              <a:tr h="421832">
                <a:tc>
                  <a:txBody>
                    <a:bodyPr/>
                    <a:lstStyle/>
                    <a:p>
                      <a:r>
                        <a:rPr lang="en-GB" sz="1100" dirty="0">
                          <a:latin typeface="Arial" panose="020B0604020202020204" pitchFamily="34" charset="0"/>
                          <a:cs typeface="Arial" panose="020B0604020202020204" pitchFamily="34" charset="0"/>
                        </a:rPr>
                        <a:t>Neonatal NISTAR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100" dirty="0">
                          <a:latin typeface="Arial" panose="020B0604020202020204" pitchFamily="34" charset="0"/>
                          <a:cs typeface="Arial" panose="020B0604020202020204" pitchFamily="34" charset="0"/>
                        </a:rPr>
                        <a:t>Full implementation of Perinatal Mortality</a:t>
                      </a:r>
                      <a:r>
                        <a:rPr lang="en-GB" sz="1100" baseline="0" dirty="0">
                          <a:latin typeface="Arial" panose="020B0604020202020204" pitchFamily="34" charset="0"/>
                          <a:cs typeface="Arial" panose="020B0604020202020204" pitchFamily="34" charset="0"/>
                        </a:rPr>
                        <a:t> Review Tool </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v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047591516"/>
                  </a:ext>
                </a:extLst>
              </a:tr>
              <a:tr h="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Closed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Peg tube insertion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Reducing time spent in ED (particular focus on &gt;12 hours (↓ from level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rowSpan="4">
                  <a:txBody>
                    <a:bodyPr/>
                    <a:lstStyle/>
                    <a:p>
                      <a:pPr marL="0" indent="0">
                        <a:buFontTx/>
                        <a:buNone/>
                      </a:pPr>
                      <a:r>
                        <a:rPr lang="en-GB" sz="1100" dirty="0">
                          <a:latin typeface="Arial" panose="020B0604020202020204" pitchFamily="34" charset="0"/>
                          <a:cs typeface="Arial" panose="020B0604020202020204" pitchFamily="34" charset="0"/>
                        </a:rPr>
                        <a:t>Family and Childcare</a:t>
                      </a:r>
                      <a:r>
                        <a:rPr lang="en-GB" sz="1100" baseline="0" dirty="0">
                          <a:latin typeface="Arial" panose="020B0604020202020204" pitchFamily="34" charset="0"/>
                          <a:cs typeface="Arial" panose="020B0604020202020204" pitchFamily="34" charset="0"/>
                        </a:rPr>
                        <a:t> workforce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896108665"/>
                  </a:ext>
                </a:extLst>
              </a:tr>
              <a:tr h="29128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100" dirty="0">
                          <a:latin typeface="Arial" panose="020B0604020202020204" pitchFamily="34" charset="0"/>
                          <a:cs typeface="Arial" panose="020B0604020202020204" pitchFamily="34" charset="0"/>
                        </a:rPr>
                        <a:t>Short</a:t>
                      </a:r>
                      <a:r>
                        <a:rPr lang="en-GB" sz="1100" baseline="0" dirty="0">
                          <a:latin typeface="Arial" panose="020B0604020202020204" pitchFamily="34" charset="0"/>
                          <a:cs typeface="Arial" panose="020B0604020202020204" pitchFamily="34" charset="0"/>
                        </a:rPr>
                        <a:t> breaks for kids with disabilities</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v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99432187"/>
                  </a:ext>
                </a:extLst>
              </a:tr>
              <a:tr h="272482">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Ambulance Handover (↓ from level 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906817799"/>
                  </a:ext>
                </a:extLst>
              </a:tr>
              <a:tr h="272482">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No of unallocated children in family and childcare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v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225703181"/>
                  </a:ext>
                </a:extLst>
              </a:tr>
            </a:tbl>
          </a:graphicData>
        </a:graphic>
      </p:graphicFrame>
      <p:sp>
        <p:nvSpPr>
          <p:cNvPr id="2" name="Down Arrow 1"/>
          <p:cNvSpPr/>
          <p:nvPr/>
        </p:nvSpPr>
        <p:spPr>
          <a:xfrm>
            <a:off x="10230325" y="3275009"/>
            <a:ext cx="512064" cy="34420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De-escalation</a:t>
            </a:r>
          </a:p>
        </p:txBody>
      </p:sp>
      <p:sp>
        <p:nvSpPr>
          <p:cNvPr id="3" name="Up Arrow 2"/>
          <p:cNvSpPr/>
          <p:nvPr/>
        </p:nvSpPr>
        <p:spPr>
          <a:xfrm>
            <a:off x="0" y="3214702"/>
            <a:ext cx="347472" cy="35627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Escalation</a:t>
            </a:r>
          </a:p>
        </p:txBody>
      </p:sp>
      <p:graphicFrame>
        <p:nvGraphicFramePr>
          <p:cNvPr id="8" name="Table 7"/>
          <p:cNvGraphicFramePr>
            <a:graphicFrameLocks noGrp="1"/>
          </p:cNvGraphicFramePr>
          <p:nvPr/>
        </p:nvGraphicFramePr>
        <p:xfrm>
          <a:off x="347472" y="3380184"/>
          <a:ext cx="9965149" cy="3448563"/>
        </p:xfrm>
        <a:graphic>
          <a:graphicData uri="http://schemas.openxmlformats.org/drawingml/2006/table">
            <a:tbl>
              <a:tblPr firstRow="1" bandRow="1">
                <a:tableStyleId>{5C22544A-7EE6-4342-B048-85BDC9FD1C3A}</a:tableStyleId>
              </a:tblPr>
              <a:tblGrid>
                <a:gridCol w="9965149">
                  <a:extLst>
                    <a:ext uri="{9D8B030D-6E8A-4147-A177-3AD203B41FA5}">
                      <a16:colId xmlns:a16="http://schemas.microsoft.com/office/drawing/2014/main" val="127445841"/>
                    </a:ext>
                  </a:extLst>
                </a:gridCol>
              </a:tblGrid>
              <a:tr h="750539">
                <a:tc>
                  <a:txBody>
                    <a:bodyPr/>
                    <a:lstStyle/>
                    <a:p>
                      <a:r>
                        <a:rPr lang="en-GB" sz="1100" b="0" dirty="0">
                          <a:latin typeface="Arial" panose="020B0604020202020204" pitchFamily="34" charset="0"/>
                          <a:cs typeface="Arial" panose="020B0604020202020204" pitchFamily="34" charset="0"/>
                        </a:rPr>
                        <a:t>Level 5*: intervention at HSC Board level – Decision by Health Minister-</a:t>
                      </a:r>
                      <a:r>
                        <a:rPr lang="en-GB" sz="1100" b="0" baseline="0" dirty="0">
                          <a:latin typeface="Arial" panose="020B0604020202020204" pitchFamily="34" charset="0"/>
                          <a:cs typeface="Arial" panose="020B0604020202020204" pitchFamily="34" charset="0"/>
                        </a:rPr>
                        <a:t> as advised by DOH/SPPG/PHA. Involves exercise of Minister’s power of intervention. Only used in exceptional circumstance. Targeted support suspension, removal of duties from individuals or whole Board. Assessment through quality surveillance, existing knowledge, formal and informal investigations. Draw on expertise/advice of national colleagues and use  of external organisational and independent advisors</a:t>
                      </a:r>
                      <a:endParaRPr lang="en-GB" sz="1100" b="0" dirty="0">
                        <a:latin typeface="Arial" panose="020B0604020202020204" pitchFamily="34" charset="0"/>
                        <a:cs typeface="Arial" panose="020B0604020202020204" pitchFamily="34" charset="0"/>
                      </a:endParaRPr>
                    </a:p>
                  </a:txBody>
                  <a:tcPr>
                    <a:solidFill>
                      <a:srgbClr val="FF0000"/>
                    </a:solidFill>
                  </a:tcPr>
                </a:tc>
                <a:extLst>
                  <a:ext uri="{0D108BD9-81ED-4DB2-BD59-A6C34878D82A}">
                    <a16:rowId xmlns:a16="http://schemas.microsoft.com/office/drawing/2014/main" val="90825114"/>
                  </a:ext>
                </a:extLst>
              </a:tr>
              <a:tr h="743174">
                <a:tc>
                  <a:txBody>
                    <a:bodyPr/>
                    <a:lstStyle/>
                    <a:p>
                      <a:r>
                        <a:rPr lang="en-GB" sz="1100" dirty="0">
                          <a:latin typeface="Arial" panose="020B0604020202020204" pitchFamily="34" charset="0"/>
                          <a:cs typeface="Arial" panose="020B0604020202020204" pitchFamily="34" charset="0"/>
                        </a:rPr>
                        <a:t>Level 4*</a:t>
                      </a:r>
                      <a:r>
                        <a:rPr lang="en-GB" sz="1100" baseline="0" dirty="0">
                          <a:latin typeface="Arial" panose="020B0604020202020204" pitchFamily="34" charset="0"/>
                          <a:cs typeface="Arial" panose="020B0604020202020204" pitchFamily="34" charset="0"/>
                        </a:rPr>
                        <a:t>- Senior external support for provider. Targeted interventions – decision taken by Permanent Sec. Failure to provide recovery plan at level 3, significant weaknesses re financial stability, reputation, governance quality of care or patient safety. DOH take/coordinate action and direct intervention to support Trust, Interventions undertaken by SPPG as directed by Perm Sec. Appropriate external support may be given to Trust </a:t>
                      </a:r>
                      <a:r>
                        <a:rPr lang="en-GB" sz="1100" baseline="0" dirty="0" err="1">
                          <a:latin typeface="Arial" panose="020B0604020202020204" pitchFamily="34" charset="0"/>
                          <a:cs typeface="Arial" panose="020B0604020202020204" pitchFamily="34" charset="0"/>
                        </a:rPr>
                        <a:t>eg</a:t>
                      </a:r>
                      <a:r>
                        <a:rPr lang="en-GB" sz="1100" baseline="0" dirty="0">
                          <a:latin typeface="Arial" panose="020B0604020202020204" pitchFamily="34" charset="0"/>
                          <a:cs typeface="Arial" panose="020B0604020202020204" pitchFamily="34" charset="0"/>
                        </a:rPr>
                        <a:t> mentoring for Board/ET members – co-opting experts onto Board as Independent Advisors for finite period. DOH Review</a:t>
                      </a:r>
                      <a:endParaRPr lang="en-GB" sz="1100" dirty="0">
                        <a:latin typeface="Arial" panose="020B0604020202020204" pitchFamily="34" charset="0"/>
                        <a:cs typeface="Arial" panose="020B0604020202020204" pitchFamily="34" charset="0"/>
                      </a:endParaRPr>
                    </a:p>
                  </a:txBody>
                  <a:tcPr>
                    <a:solidFill>
                      <a:srgbClr val="FFC000"/>
                    </a:solidFill>
                  </a:tcPr>
                </a:tc>
                <a:extLst>
                  <a:ext uri="{0D108BD9-81ED-4DB2-BD59-A6C34878D82A}">
                    <a16:rowId xmlns:a16="http://schemas.microsoft.com/office/drawing/2014/main" val="2374894275"/>
                  </a:ext>
                </a:extLst>
              </a:tr>
              <a:tr h="579676">
                <a:tc>
                  <a:txBody>
                    <a:bodyPr/>
                    <a:lstStyle/>
                    <a:p>
                      <a:r>
                        <a:rPr lang="en-GB" sz="1100" dirty="0">
                          <a:latin typeface="Arial" panose="020B0604020202020204" pitchFamily="34" charset="0"/>
                          <a:cs typeface="Arial" panose="020B0604020202020204" pitchFamily="34" charset="0"/>
                        </a:rPr>
                        <a:t>Level 3- enhanced</a:t>
                      </a:r>
                      <a:r>
                        <a:rPr lang="en-GB" sz="1100" baseline="0" dirty="0">
                          <a:latin typeface="Arial" panose="020B0604020202020204" pitchFamily="34" charset="0"/>
                          <a:cs typeface="Arial" panose="020B0604020202020204" pitchFamily="34" charset="0"/>
                        </a:rPr>
                        <a:t> monitoring and support for provider – where previous concerns not resolved at levels 1 or 2, scale of concern, systemic concerns,  or ongoing performance challenges, Formal recovery plan – proactive approach, clear milestones and responsibilities – significantly enhanced monitoring and scrutiny. Trust CE to cooperate and provide leadership re agreed recovery actions. </a:t>
                      </a:r>
                      <a:endParaRPr lang="en-GB" sz="1100" dirty="0">
                        <a:latin typeface="Arial" panose="020B0604020202020204" pitchFamily="34" charset="0"/>
                        <a:cs typeface="Arial" panose="020B0604020202020204" pitchFamily="34" charset="0"/>
                      </a:endParaRPr>
                    </a:p>
                  </a:txBody>
                  <a:tcPr>
                    <a:solidFill>
                      <a:srgbClr val="00B050"/>
                    </a:solidFill>
                  </a:tcPr>
                </a:tc>
                <a:extLst>
                  <a:ext uri="{0D108BD9-81ED-4DB2-BD59-A6C34878D82A}">
                    <a16:rowId xmlns:a16="http://schemas.microsoft.com/office/drawing/2014/main" val="658829964"/>
                  </a:ext>
                </a:extLst>
              </a:tr>
              <a:tr h="579676">
                <a:tc>
                  <a:txBody>
                    <a:bodyPr/>
                    <a:lstStyle/>
                    <a:p>
                      <a:r>
                        <a:rPr lang="en-GB" sz="1100" dirty="0">
                          <a:latin typeface="Arial" panose="020B0604020202020204" pitchFamily="34" charset="0"/>
                          <a:cs typeface="Arial" panose="020B0604020202020204" pitchFamily="34" charset="0"/>
                        </a:rPr>
                        <a:t>Level 2- enhanced</a:t>
                      </a:r>
                      <a:r>
                        <a:rPr lang="en-GB" sz="1100" baseline="0" dirty="0">
                          <a:latin typeface="Arial" panose="020B0604020202020204" pitchFamily="34" charset="0"/>
                          <a:cs typeface="Arial" panose="020B0604020202020204" pitchFamily="34" charset="0"/>
                        </a:rPr>
                        <a:t> monitoring and support for provider – issues not resolved by Level 1 or direct escalation to Level 2 given seriousness. Local recover plan and enhanced monitoring- regular meetings at Director level – need to show proactivity e.g.  ongoing performance challenges, risks with no identified action/timetable</a:t>
                      </a:r>
                      <a:endParaRPr lang="en-GB" sz="1100" dirty="0">
                        <a:latin typeface="Arial" panose="020B0604020202020204" pitchFamily="34" charset="0"/>
                        <a:cs typeface="Arial" panose="020B0604020202020204" pitchFamily="34" charset="0"/>
                      </a:endParaRPr>
                    </a:p>
                  </a:txBody>
                  <a:tcPr>
                    <a:solidFill>
                      <a:srgbClr val="6BDB86"/>
                    </a:solidFill>
                  </a:tcPr>
                </a:tc>
                <a:extLst>
                  <a:ext uri="{0D108BD9-81ED-4DB2-BD59-A6C34878D82A}">
                    <a16:rowId xmlns:a16="http://schemas.microsoft.com/office/drawing/2014/main" val="2897124567"/>
                  </a:ext>
                </a:extLst>
              </a:tr>
              <a:tr h="326830">
                <a:tc>
                  <a:txBody>
                    <a:bodyPr/>
                    <a:lstStyle/>
                    <a:p>
                      <a:r>
                        <a:rPr lang="en-GB" sz="1100" dirty="0">
                          <a:latin typeface="Arial" panose="020B0604020202020204" pitchFamily="34" charset="0"/>
                          <a:cs typeface="Arial" panose="020B0604020202020204" pitchFamily="34" charset="0"/>
                        </a:rPr>
                        <a:t>Level 1- area of</a:t>
                      </a:r>
                      <a:r>
                        <a:rPr lang="en-GB" sz="1100" baseline="0" dirty="0">
                          <a:latin typeface="Arial" panose="020B0604020202020204" pitchFamily="34" charset="0"/>
                          <a:cs typeface="Arial" panose="020B0604020202020204" pitchFamily="34" charset="0"/>
                        </a:rPr>
                        <a:t> concern identified – emerging, potentially serious concern to service delivery, quality, safety effectiveness – informal level of support and guidance – but no intervention Notified in writing. Local recovery plan required. More frequent monitoring</a:t>
                      </a:r>
                      <a:endParaRPr lang="en-GB" sz="11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320974124"/>
                  </a:ext>
                </a:extLst>
              </a:tr>
              <a:tr h="309123">
                <a:tc>
                  <a:txBody>
                    <a:bodyPr/>
                    <a:lstStyle/>
                    <a:p>
                      <a:r>
                        <a:rPr lang="en-GB" sz="1100" dirty="0">
                          <a:latin typeface="Arial" panose="020B0604020202020204" pitchFamily="34" charset="0"/>
                          <a:cs typeface="Arial" panose="020B0604020202020204" pitchFamily="34" charset="0"/>
                        </a:rPr>
                        <a:t>Steady state- no intervention</a:t>
                      </a:r>
                      <a:r>
                        <a:rPr lang="en-GB" sz="1100" baseline="0" dirty="0">
                          <a:latin typeface="Arial" panose="020B0604020202020204" pitchFamily="34" charset="0"/>
                          <a:cs typeface="Arial" panose="020B0604020202020204" pitchFamily="34" charset="0"/>
                        </a:rPr>
                        <a:t> required- Trust generally operating effectively – any issues picked up through routine oversight arrangements</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2245681"/>
                  </a:ext>
                </a:extLst>
              </a:tr>
            </a:tbl>
          </a:graphicData>
        </a:graphic>
      </p:graphicFrame>
      <p:sp>
        <p:nvSpPr>
          <p:cNvPr id="9" name="TextBox 8"/>
          <p:cNvSpPr txBox="1"/>
          <p:nvPr/>
        </p:nvSpPr>
        <p:spPr>
          <a:xfrm>
            <a:off x="10660092" y="3775270"/>
            <a:ext cx="1531908" cy="2631490"/>
          </a:xfrm>
          <a:prstGeom prst="rect">
            <a:avLst/>
          </a:prstGeom>
          <a:solidFill>
            <a:schemeClr val="accent1">
              <a:lumMod val="20000"/>
              <a:lumOff val="80000"/>
            </a:schemeClr>
          </a:solidFill>
        </p:spPr>
        <p:txBody>
          <a:bodyPr wrap="square" rtlCol="0">
            <a:spAutoFit/>
          </a:bodyPr>
          <a:lstStyle/>
          <a:p>
            <a:r>
              <a:rPr lang="en-GB" sz="1100" dirty="0">
                <a:latin typeface="Arial" panose="020B0604020202020204" pitchFamily="34" charset="0"/>
                <a:cs typeface="Arial" panose="020B0604020202020204" pitchFamily="34" charset="0"/>
              </a:rPr>
              <a:t>NI Public made aware of </a:t>
            </a:r>
          </a:p>
          <a:p>
            <a:r>
              <a:rPr lang="en-GB" sz="1100" dirty="0">
                <a:latin typeface="Arial" panose="020B0604020202020204" pitchFamily="34" charset="0"/>
                <a:cs typeface="Arial" panose="020B0604020202020204" pitchFamily="34" charset="0"/>
              </a:rPr>
              <a:t>concerns at levels 4 &amp;5 -</a:t>
            </a:r>
          </a:p>
          <a:p>
            <a:r>
              <a:rPr lang="en-GB" sz="1100" dirty="0">
                <a:latin typeface="Arial" panose="020B0604020202020204" pitchFamily="34" charset="0"/>
                <a:cs typeface="Arial" panose="020B0604020202020204" pitchFamily="34" charset="0"/>
              </a:rPr>
              <a:t> serious problems or </a:t>
            </a:r>
          </a:p>
          <a:p>
            <a:r>
              <a:rPr lang="en-GB" sz="1100" dirty="0">
                <a:latin typeface="Arial" panose="020B0604020202020204" pitchFamily="34" charset="0"/>
                <a:cs typeface="Arial" panose="020B0604020202020204" pitchFamily="34" charset="0"/>
              </a:rPr>
              <a:t>concerns re existing </a:t>
            </a:r>
          </a:p>
          <a:p>
            <a:r>
              <a:rPr lang="en-GB" sz="1100" dirty="0">
                <a:latin typeface="Arial" panose="020B0604020202020204" pitchFamily="34" charset="0"/>
                <a:cs typeface="Arial" panose="020B0604020202020204" pitchFamily="34" charset="0"/>
              </a:rPr>
              <a:t>leadership’s ability to</a:t>
            </a:r>
          </a:p>
          <a:p>
            <a:r>
              <a:rPr lang="en-GB" sz="1100" dirty="0">
                <a:latin typeface="Arial" panose="020B0604020202020204" pitchFamily="34" charset="0"/>
                <a:cs typeface="Arial" panose="020B0604020202020204" pitchFamily="34" charset="0"/>
              </a:rPr>
              <a:t> rectify</a:t>
            </a:r>
          </a:p>
          <a:p>
            <a:pPr marL="285750" indent="-2857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Escalation and de-escalation to &amp; from level 1 will take place as necessary and be decided by DOH/SPPG/PHA</a:t>
            </a:r>
          </a:p>
        </p:txBody>
      </p:sp>
    </p:spTree>
    <p:extLst>
      <p:ext uri="{BB962C8B-B14F-4D97-AF65-F5344CB8AC3E}">
        <p14:creationId xmlns:p14="http://schemas.microsoft.com/office/powerpoint/2010/main" val="863848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662" y="4838007"/>
            <a:ext cx="4073236" cy="1687484"/>
          </a:xfrm>
        </p:spPr>
        <p:txBody>
          <a:bodyPr/>
          <a:lstStyle/>
          <a:p>
            <a:r>
              <a:rPr lang="en-GB" dirty="0"/>
              <a:t>Safety &amp; Quality:</a:t>
            </a:r>
            <a:endParaRPr lang="en-GB" sz="1600" dirty="0"/>
          </a:p>
          <a:p>
            <a:r>
              <a:rPr lang="en-GB" sz="1600" dirty="0"/>
              <a:t>SSKIN Bundle</a:t>
            </a:r>
          </a:p>
          <a:p>
            <a:r>
              <a:rPr lang="en-GB" sz="1600" dirty="0"/>
              <a:t>MUST</a:t>
            </a:r>
          </a:p>
          <a:p>
            <a:pPr marL="0" indent="0">
              <a:buNone/>
            </a:pPr>
            <a:endParaRPr lang="en-GB" sz="1600" dirty="0"/>
          </a:p>
          <a:p>
            <a:pPr marL="0" indent="0">
              <a:buNone/>
            </a:pPr>
            <a:endParaRPr lang="en-GB" sz="1600" dirty="0"/>
          </a:p>
        </p:txBody>
      </p:sp>
      <p:sp>
        <p:nvSpPr>
          <p:cNvPr id="5" name="TextBox 4"/>
          <p:cNvSpPr txBox="1"/>
          <p:nvPr/>
        </p:nvSpPr>
        <p:spPr>
          <a:xfrm>
            <a:off x="98367" y="241068"/>
            <a:ext cx="11995266" cy="400110"/>
          </a:xfrm>
          <a:prstGeom prst="rect">
            <a:avLst/>
          </a:prstGeom>
          <a:solidFill>
            <a:srgbClr val="0A4C86"/>
          </a:solidFill>
        </p:spPr>
        <p:txBody>
          <a:bodyPr wrap="square" rtlCol="0">
            <a:spAutoFit/>
          </a:bodyPr>
          <a:lstStyle/>
          <a:p>
            <a:r>
              <a:rPr lang="en-GB" sz="2000" b="1" dirty="0">
                <a:solidFill>
                  <a:schemeClr val="bg1"/>
                </a:solidFill>
              </a:rPr>
              <a:t>New SOMs Indicators to be implemented and reported during Quarter 3</a:t>
            </a:r>
          </a:p>
        </p:txBody>
      </p:sp>
      <p:sp>
        <p:nvSpPr>
          <p:cNvPr id="6" name="Content Placeholder 2"/>
          <p:cNvSpPr txBox="1">
            <a:spLocks/>
          </p:cNvSpPr>
          <p:nvPr/>
        </p:nvSpPr>
        <p:spPr>
          <a:xfrm>
            <a:off x="584662" y="1257993"/>
            <a:ext cx="4073236" cy="50713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Performance:</a:t>
            </a:r>
          </a:p>
          <a:p>
            <a:r>
              <a:rPr lang="en-GB" sz="1600" dirty="0"/>
              <a:t>Review OP Appointments</a:t>
            </a:r>
          </a:p>
          <a:p>
            <a:r>
              <a:rPr lang="en-GB" sz="1600" dirty="0"/>
              <a:t>Patient Initiated Follow Up (PIFU)</a:t>
            </a:r>
          </a:p>
          <a:p>
            <a:pPr marL="0" indent="0">
              <a:buNone/>
            </a:pPr>
            <a:endParaRPr lang="en-GB" sz="1600" dirty="0"/>
          </a:p>
          <a:p>
            <a:pPr marL="0" indent="0">
              <a:buNone/>
            </a:pPr>
            <a:endParaRPr lang="en-GB" sz="1600" dirty="0"/>
          </a:p>
          <a:p>
            <a:r>
              <a:rPr lang="en-GB" dirty="0"/>
              <a:t>Efficiency &amp; Productivity:</a:t>
            </a:r>
          </a:p>
          <a:p>
            <a:r>
              <a:rPr lang="en-GB" sz="1600" dirty="0" err="1"/>
              <a:t>Daycase</a:t>
            </a:r>
            <a:r>
              <a:rPr lang="en-GB" sz="1600" dirty="0"/>
              <a:t> Rates</a:t>
            </a:r>
          </a:p>
          <a:p>
            <a:r>
              <a:rPr lang="en-GB" sz="1600" dirty="0"/>
              <a:t>Inpatient Admissions</a:t>
            </a:r>
          </a:p>
          <a:p>
            <a:pPr marL="0" indent="0">
              <a:buNone/>
            </a:pPr>
            <a:endParaRPr lang="en-GB" sz="1600" dirty="0"/>
          </a:p>
        </p:txBody>
      </p:sp>
    </p:spTree>
    <p:extLst>
      <p:ext uri="{BB962C8B-B14F-4D97-AF65-F5344CB8AC3E}">
        <p14:creationId xmlns:p14="http://schemas.microsoft.com/office/powerpoint/2010/main" val="4085828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50797" y="651616"/>
            <a:ext cx="9167524" cy="4893647"/>
          </a:xfrm>
          <a:prstGeom prst="rect">
            <a:avLst/>
          </a:prstGeom>
          <a:noFill/>
        </p:spPr>
        <p:txBody>
          <a:bodyPr wrap="square" rtlCol="0">
            <a:spAutoFit/>
          </a:bodyPr>
          <a:lstStyle/>
          <a:p>
            <a:r>
              <a:rPr lang="en-GB" sz="1600" dirty="0"/>
              <a:t>This Trust Board Report assesses the Trust position for January 2026 in relation to a number of key metrics included within the new System Oversight measures (SOMs).</a:t>
            </a:r>
          </a:p>
          <a:p>
            <a:r>
              <a:rPr lang="en-GB" sz="1600" dirty="0"/>
              <a:t> </a:t>
            </a:r>
          </a:p>
          <a:p>
            <a:r>
              <a:rPr lang="en-GB" sz="1600" dirty="0"/>
              <a:t>The new System Oversight Measures have been devised around four key domains. </a:t>
            </a:r>
          </a:p>
          <a:p>
            <a:r>
              <a:rPr lang="en-GB" sz="1600" dirty="0"/>
              <a:t> </a:t>
            </a:r>
          </a:p>
          <a:p>
            <a:pPr marL="285750" indent="-285750">
              <a:buFont typeface="Arial" panose="020B0604020202020204" pitchFamily="34" charset="0"/>
              <a:buChar char="•"/>
            </a:pPr>
            <a:r>
              <a:rPr lang="en-GB" sz="1600" dirty="0"/>
              <a:t>Performance </a:t>
            </a:r>
          </a:p>
          <a:p>
            <a:pPr marL="285750" indent="-285750">
              <a:buFont typeface="Arial" panose="020B0604020202020204" pitchFamily="34" charset="0"/>
              <a:buChar char="•"/>
            </a:pPr>
            <a:r>
              <a:rPr lang="en-GB" sz="1600" dirty="0"/>
              <a:t>Efficiency and Productivity </a:t>
            </a:r>
          </a:p>
          <a:p>
            <a:pPr marL="285750" indent="-285750">
              <a:buFont typeface="Arial" panose="020B0604020202020204" pitchFamily="34" charset="0"/>
              <a:buChar char="•"/>
            </a:pPr>
            <a:r>
              <a:rPr lang="en-GB" sz="1600" dirty="0"/>
              <a:t>Access improvement/Ministerial Targets</a:t>
            </a:r>
          </a:p>
          <a:p>
            <a:pPr marL="285750" indent="-285750">
              <a:buFont typeface="Arial" panose="020B0604020202020204" pitchFamily="34" charset="0"/>
              <a:buChar char="•"/>
            </a:pPr>
            <a:r>
              <a:rPr lang="en-GB" sz="1600" dirty="0"/>
              <a:t>Safety and Quality </a:t>
            </a:r>
          </a:p>
          <a:p>
            <a:r>
              <a:rPr lang="en-GB" sz="1600" dirty="0"/>
              <a:t> </a:t>
            </a:r>
          </a:p>
          <a:p>
            <a:r>
              <a:rPr lang="en-GB" sz="1600" dirty="0"/>
              <a:t> </a:t>
            </a:r>
          </a:p>
          <a:p>
            <a:r>
              <a:rPr lang="en-GB" sz="1600" dirty="0"/>
              <a:t>All performance metrics are presented in run chart format with the expected target shown in red.</a:t>
            </a:r>
          </a:p>
          <a:p>
            <a:endParaRPr lang="en-GB" sz="1600" dirty="0"/>
          </a:p>
          <a:p>
            <a:endParaRPr lang="en-GB" sz="1600" dirty="0"/>
          </a:p>
          <a:p>
            <a:r>
              <a:rPr lang="en-GB" sz="1600" dirty="0"/>
              <a:t>As there are no agreed baselines for levels of activity to be delivered within the SOMs framework, an activity summary is now available showing a comparison of the current month to the equivalent month in the previous year to enable us to provide a robust comparison of encompass activity</a:t>
            </a:r>
          </a:p>
          <a:p>
            <a:r>
              <a:rPr lang="en-GB" dirty="0"/>
              <a:t> </a:t>
            </a:r>
          </a:p>
          <a:p>
            <a:pPr marL="171450" indent="-171450">
              <a:buFontTx/>
              <a:buChar char="-"/>
            </a:pPr>
            <a:endParaRPr lang="en-GB" sz="1100" b="1" dirty="0">
              <a:latin typeface="Arial" panose="020B0604020202020204" pitchFamily="34" charset="0"/>
              <a:cs typeface="Arial" panose="020B0604020202020204" pitchFamily="34" charset="0"/>
            </a:endParaRPr>
          </a:p>
          <a:p>
            <a:pPr marL="171450" indent="-171450">
              <a:buFontTx/>
              <a:buChar char="-"/>
            </a:pPr>
            <a:endParaRPr lang="en-GB" sz="1100" dirty="0">
              <a:latin typeface="Arial" panose="020B0604020202020204" pitchFamily="34" charset="0"/>
              <a:cs typeface="Arial" panose="020B0604020202020204" pitchFamily="34" charset="0"/>
            </a:endParaRPr>
          </a:p>
        </p:txBody>
      </p:sp>
      <p:sp>
        <p:nvSpPr>
          <p:cNvPr id="8" name="TextBox 7"/>
          <p:cNvSpPr txBox="1"/>
          <p:nvPr/>
        </p:nvSpPr>
        <p:spPr>
          <a:xfrm>
            <a:off x="131618" y="62272"/>
            <a:ext cx="11995266" cy="400110"/>
          </a:xfrm>
          <a:prstGeom prst="rect">
            <a:avLst/>
          </a:prstGeom>
          <a:solidFill>
            <a:srgbClr val="0A4C86"/>
          </a:solidFill>
        </p:spPr>
        <p:txBody>
          <a:bodyPr wrap="square" rtlCol="0">
            <a:spAutoFit/>
          </a:bodyPr>
          <a:lstStyle/>
          <a:p>
            <a:r>
              <a:rPr lang="en-GB" sz="2000" b="1" dirty="0">
                <a:solidFill>
                  <a:schemeClr val="bg1"/>
                </a:solidFill>
              </a:rPr>
              <a:t>Section 1 – Overview</a:t>
            </a:r>
          </a:p>
        </p:txBody>
      </p:sp>
    </p:spTree>
    <p:extLst>
      <p:ext uri="{BB962C8B-B14F-4D97-AF65-F5344CB8AC3E}">
        <p14:creationId xmlns:p14="http://schemas.microsoft.com/office/powerpoint/2010/main" val="10872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7" y="-149628"/>
            <a:ext cx="12192000" cy="6858000"/>
          </a:xfrm>
          <a:prstGeom prst="rect">
            <a:avLst/>
          </a:prstGeom>
        </p:spPr>
      </p:pic>
      <p:sp>
        <p:nvSpPr>
          <p:cNvPr id="2" name="TextBox 1"/>
          <p:cNvSpPr txBox="1"/>
          <p:nvPr/>
        </p:nvSpPr>
        <p:spPr>
          <a:xfrm>
            <a:off x="98367" y="149629"/>
            <a:ext cx="11995266" cy="400110"/>
          </a:xfrm>
          <a:prstGeom prst="rect">
            <a:avLst/>
          </a:prstGeom>
          <a:solidFill>
            <a:srgbClr val="0A4C8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Section 1 – Overview – System Oversight Measures – Summary of Metrics reported</a:t>
            </a:r>
          </a:p>
        </p:txBody>
      </p:sp>
      <p:graphicFrame>
        <p:nvGraphicFramePr>
          <p:cNvPr id="5" name="Table 4"/>
          <p:cNvGraphicFramePr>
            <a:graphicFrameLocks noGrp="1"/>
          </p:cNvGraphicFramePr>
          <p:nvPr>
            <p:extLst>
              <p:ext uri="{D42A27DB-BD31-4B8C-83A1-F6EECF244321}">
                <p14:modId xmlns:p14="http://schemas.microsoft.com/office/powerpoint/2010/main" val="3703797140"/>
              </p:ext>
            </p:extLst>
          </p:nvPr>
        </p:nvGraphicFramePr>
        <p:xfrm>
          <a:off x="282012" y="648393"/>
          <a:ext cx="5315483" cy="6018305"/>
        </p:xfrm>
        <a:graphic>
          <a:graphicData uri="http://schemas.openxmlformats.org/drawingml/2006/table">
            <a:tbl>
              <a:tblPr firstRow="1" bandRow="1">
                <a:tableStyleId>{5C22544A-7EE6-4342-B048-85BDC9FD1C3A}</a:tableStyleId>
              </a:tblPr>
              <a:tblGrid>
                <a:gridCol w="1676851">
                  <a:extLst>
                    <a:ext uri="{9D8B030D-6E8A-4147-A177-3AD203B41FA5}">
                      <a16:colId xmlns:a16="http://schemas.microsoft.com/office/drawing/2014/main" val="659179624"/>
                    </a:ext>
                  </a:extLst>
                </a:gridCol>
                <a:gridCol w="2427745">
                  <a:extLst>
                    <a:ext uri="{9D8B030D-6E8A-4147-A177-3AD203B41FA5}">
                      <a16:colId xmlns:a16="http://schemas.microsoft.com/office/drawing/2014/main" val="3852109914"/>
                    </a:ext>
                  </a:extLst>
                </a:gridCol>
                <a:gridCol w="1210887">
                  <a:extLst>
                    <a:ext uri="{9D8B030D-6E8A-4147-A177-3AD203B41FA5}">
                      <a16:colId xmlns:a16="http://schemas.microsoft.com/office/drawing/2014/main" val="1766034076"/>
                    </a:ext>
                  </a:extLst>
                </a:gridCol>
              </a:tblGrid>
              <a:tr h="377628">
                <a:tc>
                  <a:txBody>
                    <a:bodyPr/>
                    <a:lstStyle/>
                    <a:p>
                      <a:r>
                        <a:rPr lang="en-GB" dirty="0"/>
                        <a:t>Indicator</a:t>
                      </a:r>
                    </a:p>
                  </a:txBody>
                  <a:tcPr/>
                </a:tc>
                <a:tc>
                  <a:txBody>
                    <a:bodyPr/>
                    <a:lstStyle/>
                    <a:p>
                      <a:r>
                        <a:rPr lang="en-GB" dirty="0"/>
                        <a:t>Metric</a:t>
                      </a:r>
                    </a:p>
                  </a:txBody>
                  <a:tcPr/>
                </a:tc>
                <a:tc>
                  <a:txBody>
                    <a:bodyPr/>
                    <a:lstStyle/>
                    <a:p>
                      <a:r>
                        <a:rPr lang="en-GB" dirty="0"/>
                        <a:t>Status</a:t>
                      </a:r>
                    </a:p>
                  </a:txBody>
                  <a:tcPr/>
                </a:tc>
                <a:extLst>
                  <a:ext uri="{0D108BD9-81ED-4DB2-BD59-A6C34878D82A}">
                    <a16:rowId xmlns:a16="http://schemas.microsoft.com/office/drawing/2014/main" val="3296125913"/>
                  </a:ext>
                </a:extLst>
              </a:tr>
              <a:tr h="272940">
                <a:tc>
                  <a:txBody>
                    <a:bodyPr/>
                    <a:lstStyle/>
                    <a:p>
                      <a:r>
                        <a:rPr lang="en-GB" sz="1000" b="1" u="sng" dirty="0"/>
                        <a:t>Performance</a:t>
                      </a:r>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2716376444"/>
                  </a:ext>
                </a:extLst>
              </a:tr>
              <a:tr h="409097">
                <a:tc>
                  <a:txBody>
                    <a:bodyPr/>
                    <a:lstStyle/>
                    <a:p>
                      <a:r>
                        <a:rPr lang="en-GB" sz="1000" dirty="0"/>
                        <a:t>Unscheduled</a:t>
                      </a:r>
                      <a:r>
                        <a:rPr lang="en-GB" sz="1000" baseline="0" dirty="0"/>
                        <a:t> Care</a:t>
                      </a:r>
                      <a:endParaRPr lang="en-GB" sz="1000" dirty="0"/>
                    </a:p>
                  </a:txBody>
                  <a:tcPr/>
                </a:tc>
                <a:tc>
                  <a:txBody>
                    <a:bodyPr/>
                    <a:lstStyle/>
                    <a:p>
                      <a:r>
                        <a:rPr lang="en-GB" sz="1000" dirty="0"/>
                        <a:t>Patients who leave ED without treatment</a:t>
                      </a:r>
                    </a:p>
                  </a:txBody>
                  <a:tcPr/>
                </a:tc>
                <a:tc>
                  <a:txBody>
                    <a:bodyPr/>
                    <a:lstStyle/>
                    <a:p>
                      <a:r>
                        <a:rPr lang="en-GB" sz="1000" dirty="0"/>
                        <a:t>reported</a:t>
                      </a:r>
                    </a:p>
                  </a:txBody>
                  <a:tcPr/>
                </a:tc>
                <a:extLst>
                  <a:ext uri="{0D108BD9-81ED-4DB2-BD59-A6C34878D82A}">
                    <a16:rowId xmlns:a16="http://schemas.microsoft.com/office/drawing/2014/main" val="298500559"/>
                  </a:ext>
                </a:extLst>
              </a:tr>
              <a:tr h="389072">
                <a:tc>
                  <a:txBody>
                    <a:bodyPr/>
                    <a:lstStyle/>
                    <a:p>
                      <a:endParaRPr lang="en-GB" sz="1000" dirty="0"/>
                    </a:p>
                  </a:txBody>
                  <a:tcPr/>
                </a:tc>
                <a:tc>
                  <a:txBody>
                    <a:bodyPr/>
                    <a:lstStyle/>
                    <a:p>
                      <a:r>
                        <a:rPr lang="en-GB" sz="1000" dirty="0"/>
                        <a:t>ED 12 hour performance</a:t>
                      </a:r>
                    </a:p>
                  </a:txBody>
                  <a:tcPr/>
                </a:tc>
                <a:tc>
                  <a:txBody>
                    <a:bodyPr/>
                    <a:lstStyle/>
                    <a:p>
                      <a:r>
                        <a:rPr lang="en-GB" sz="1000" dirty="0"/>
                        <a:t>reported</a:t>
                      </a:r>
                    </a:p>
                  </a:txBody>
                  <a:tcPr/>
                </a:tc>
                <a:extLst>
                  <a:ext uri="{0D108BD9-81ED-4DB2-BD59-A6C34878D82A}">
                    <a16:rowId xmlns:a16="http://schemas.microsoft.com/office/drawing/2014/main" val="842094181"/>
                  </a:ext>
                </a:extLst>
              </a:tr>
              <a:tr h="409097">
                <a:tc>
                  <a:txBody>
                    <a:bodyPr/>
                    <a:lstStyle/>
                    <a:p>
                      <a:endParaRPr lang="en-GB" sz="1000"/>
                    </a:p>
                  </a:txBody>
                  <a:tcPr/>
                </a:tc>
                <a:tc>
                  <a:txBody>
                    <a:bodyPr/>
                    <a:lstStyle/>
                    <a:p>
                      <a:r>
                        <a:rPr lang="en-GB" sz="1000" dirty="0"/>
                        <a:t>Weekend Discharges - Simple</a:t>
                      </a:r>
                    </a:p>
                  </a:txBody>
                  <a:tcPr/>
                </a:tc>
                <a:tc>
                  <a:txBody>
                    <a:bodyPr/>
                    <a:lstStyle/>
                    <a:p>
                      <a:r>
                        <a:rPr lang="en-GB" sz="1000" dirty="0"/>
                        <a:t>not reported</a:t>
                      </a:r>
                      <a:r>
                        <a:rPr lang="en-GB" sz="1000" baseline="0" dirty="0"/>
                        <a:t> – low confidence</a:t>
                      </a:r>
                      <a:endParaRPr lang="en-GB" sz="1000" dirty="0"/>
                    </a:p>
                  </a:txBody>
                  <a:tcPr/>
                </a:tc>
                <a:extLst>
                  <a:ext uri="{0D108BD9-81ED-4DB2-BD59-A6C34878D82A}">
                    <a16:rowId xmlns:a16="http://schemas.microsoft.com/office/drawing/2014/main" val="3868634812"/>
                  </a:ext>
                </a:extLst>
              </a:tr>
              <a:tr h="363324">
                <a:tc>
                  <a:txBody>
                    <a:bodyPr/>
                    <a:lstStyle/>
                    <a:p>
                      <a:endParaRPr lang="en-GB" sz="1000"/>
                    </a:p>
                  </a:txBody>
                  <a:tcPr/>
                </a:tc>
                <a:tc>
                  <a:txBody>
                    <a:bodyPr/>
                    <a:lstStyle/>
                    <a:p>
                      <a:r>
                        <a:rPr lang="en-GB" sz="1000" dirty="0"/>
                        <a:t>Weekend Discharges – Complex</a:t>
                      </a:r>
                    </a:p>
                  </a:txBody>
                  <a:tcPr/>
                </a:tc>
                <a:tc>
                  <a:txBody>
                    <a:bodyPr/>
                    <a:lstStyle/>
                    <a:p>
                      <a:r>
                        <a:rPr lang="en-GB" sz="1000" dirty="0"/>
                        <a:t>reported</a:t>
                      </a:r>
                    </a:p>
                  </a:txBody>
                  <a:tcPr/>
                </a:tc>
                <a:extLst>
                  <a:ext uri="{0D108BD9-81ED-4DB2-BD59-A6C34878D82A}">
                    <a16:rowId xmlns:a16="http://schemas.microsoft.com/office/drawing/2014/main" val="3761807392"/>
                  </a:ext>
                </a:extLst>
              </a:tr>
              <a:tr h="409097">
                <a:tc>
                  <a:txBody>
                    <a:bodyPr/>
                    <a:lstStyle/>
                    <a:p>
                      <a:endParaRPr lang="en-GB" sz="1000" dirty="0"/>
                    </a:p>
                  </a:txBody>
                  <a:tcPr/>
                </a:tc>
                <a:tc>
                  <a:txBody>
                    <a:bodyPr/>
                    <a:lstStyle/>
                    <a:p>
                      <a:r>
                        <a:rPr lang="en-GB" sz="1000" dirty="0"/>
                        <a:t>Readmission Rates – 0-7 days &amp; 8-30 days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not reported</a:t>
                      </a:r>
                      <a:r>
                        <a:rPr lang="en-GB" sz="1000" baseline="0" dirty="0"/>
                        <a:t> – low confidence</a:t>
                      </a:r>
                      <a:endParaRPr lang="en-GB" sz="1000" dirty="0"/>
                    </a:p>
                  </a:txBody>
                  <a:tcPr/>
                </a:tc>
                <a:extLst>
                  <a:ext uri="{0D108BD9-81ED-4DB2-BD59-A6C34878D82A}">
                    <a16:rowId xmlns:a16="http://schemas.microsoft.com/office/drawing/2014/main" val="221780764"/>
                  </a:ext>
                </a:extLst>
              </a:tr>
              <a:tr h="409097">
                <a:tc>
                  <a:txBody>
                    <a:bodyPr/>
                    <a:lstStyle/>
                    <a:p>
                      <a:endParaRPr lang="en-GB" sz="1000" dirty="0"/>
                    </a:p>
                  </a:txBody>
                  <a:tcPr/>
                </a:tc>
                <a:tc>
                  <a:txBody>
                    <a:bodyPr/>
                    <a:lstStyle/>
                    <a:p>
                      <a:r>
                        <a:rPr lang="en-GB" sz="1000" dirty="0"/>
                        <a:t>Fractures – Neck of Femur and Other Fractures</a:t>
                      </a:r>
                    </a:p>
                  </a:txBody>
                  <a:tcPr/>
                </a:tc>
                <a:tc>
                  <a:txBody>
                    <a:bodyPr/>
                    <a:lstStyle/>
                    <a:p>
                      <a:r>
                        <a:rPr lang="en-GB" sz="1000" dirty="0"/>
                        <a:t>reported</a:t>
                      </a:r>
                    </a:p>
                  </a:txBody>
                  <a:tcPr/>
                </a:tc>
                <a:extLst>
                  <a:ext uri="{0D108BD9-81ED-4DB2-BD59-A6C34878D82A}">
                    <a16:rowId xmlns:a16="http://schemas.microsoft.com/office/drawing/2014/main" val="1179714005"/>
                  </a:ext>
                </a:extLst>
              </a:tr>
              <a:tr h="340072">
                <a:tc>
                  <a:txBody>
                    <a:bodyPr/>
                    <a:lstStyle/>
                    <a:p>
                      <a:r>
                        <a:rPr lang="en-GB" sz="1000" dirty="0"/>
                        <a:t>Scheduled Care</a:t>
                      </a:r>
                    </a:p>
                  </a:txBody>
                  <a:tcPr/>
                </a:tc>
                <a:tc>
                  <a:txBody>
                    <a:bodyPr/>
                    <a:lstStyle/>
                    <a:p>
                      <a:r>
                        <a:rPr lang="en-GB" sz="1000" dirty="0"/>
                        <a:t>Outpatient DNA rates</a:t>
                      </a:r>
                    </a:p>
                  </a:txBody>
                  <a:tcPr/>
                </a:tc>
                <a:tc>
                  <a:txBody>
                    <a:bodyPr/>
                    <a:lstStyle/>
                    <a:p>
                      <a:r>
                        <a:rPr lang="en-GB" sz="1000" dirty="0"/>
                        <a:t>reported</a:t>
                      </a:r>
                    </a:p>
                  </a:txBody>
                  <a:tcPr/>
                </a:tc>
                <a:extLst>
                  <a:ext uri="{0D108BD9-81ED-4DB2-BD59-A6C34878D82A}">
                    <a16:rowId xmlns:a16="http://schemas.microsoft.com/office/drawing/2014/main" val="3599554270"/>
                  </a:ext>
                </a:extLst>
              </a:tr>
              <a:tr h="251752">
                <a:tc>
                  <a:txBody>
                    <a:bodyPr/>
                    <a:lstStyle/>
                    <a:p>
                      <a:endParaRPr lang="en-GB" sz="1000" dirty="0"/>
                    </a:p>
                  </a:txBody>
                  <a:tcPr/>
                </a:tc>
                <a:tc>
                  <a:txBody>
                    <a:bodyPr/>
                    <a:lstStyle/>
                    <a:p>
                      <a:r>
                        <a:rPr lang="en-GB" sz="1000" dirty="0"/>
                        <a:t>Admission on day of surgery (5 specialties)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not reported</a:t>
                      </a:r>
                      <a:r>
                        <a:rPr lang="en-GB" sz="1000" baseline="0" dirty="0"/>
                        <a:t> – low confidence</a:t>
                      </a:r>
                      <a:endParaRPr lang="en-GB" sz="1000" dirty="0"/>
                    </a:p>
                    <a:p>
                      <a:endParaRPr lang="en-GB" sz="1000" dirty="0"/>
                    </a:p>
                  </a:txBody>
                  <a:tcPr/>
                </a:tc>
                <a:extLst>
                  <a:ext uri="{0D108BD9-81ED-4DB2-BD59-A6C34878D82A}">
                    <a16:rowId xmlns:a16="http://schemas.microsoft.com/office/drawing/2014/main" val="4273586381"/>
                  </a:ext>
                </a:extLst>
              </a:tr>
              <a:tr h="251752">
                <a:tc>
                  <a:txBody>
                    <a:bodyPr/>
                    <a:lstStyle/>
                    <a:p>
                      <a:endParaRPr lang="en-GB" sz="1000" dirty="0"/>
                    </a:p>
                  </a:txBody>
                  <a:tcPr/>
                </a:tc>
                <a:tc>
                  <a:txBody>
                    <a:bodyPr/>
                    <a:lstStyle/>
                    <a:p>
                      <a:r>
                        <a:rPr lang="en-GB" sz="1000" dirty="0"/>
                        <a:t>Theatre</a:t>
                      </a:r>
                      <a:r>
                        <a:rPr lang="en-GB" sz="1000" baseline="0" dirty="0"/>
                        <a:t> DNA rates</a:t>
                      </a:r>
                      <a:endParaRPr lang="en-GB" sz="1000" dirty="0"/>
                    </a:p>
                  </a:txBody>
                  <a:tcPr/>
                </a:tc>
                <a:tc>
                  <a:txBody>
                    <a:bodyPr/>
                    <a:lstStyle/>
                    <a:p>
                      <a:r>
                        <a:rPr lang="en-GB" sz="1000" dirty="0"/>
                        <a:t>reported</a:t>
                      </a:r>
                    </a:p>
                  </a:txBody>
                  <a:tcPr/>
                </a:tc>
                <a:extLst>
                  <a:ext uri="{0D108BD9-81ED-4DB2-BD59-A6C34878D82A}">
                    <a16:rowId xmlns:a16="http://schemas.microsoft.com/office/drawing/2014/main" val="2440793895"/>
                  </a:ext>
                </a:extLst>
              </a:tr>
              <a:tr h="329360">
                <a:tc>
                  <a:txBody>
                    <a:bodyPr/>
                    <a:lstStyle/>
                    <a:p>
                      <a:endParaRPr lang="en-GB" sz="1000" dirty="0"/>
                    </a:p>
                  </a:txBody>
                  <a:tcPr/>
                </a:tc>
                <a:tc>
                  <a:txBody>
                    <a:bodyPr/>
                    <a:lstStyle/>
                    <a:p>
                      <a:r>
                        <a:rPr lang="en-GB" sz="1000" dirty="0"/>
                        <a:t>Theatre Utilisation Run Times</a:t>
                      </a:r>
                    </a:p>
                  </a:txBody>
                  <a:tcPr/>
                </a:tc>
                <a:tc>
                  <a:txBody>
                    <a:bodyPr/>
                    <a:lstStyle/>
                    <a:p>
                      <a:r>
                        <a:rPr lang="en-GB" sz="1000" dirty="0"/>
                        <a:t>reported</a:t>
                      </a:r>
                    </a:p>
                  </a:txBody>
                  <a:tcPr/>
                </a:tc>
                <a:extLst>
                  <a:ext uri="{0D108BD9-81ED-4DB2-BD59-A6C34878D82A}">
                    <a16:rowId xmlns:a16="http://schemas.microsoft.com/office/drawing/2014/main" val="3769853866"/>
                  </a:ext>
                </a:extLst>
              </a:tr>
              <a:tr h="403741">
                <a:tc>
                  <a:txBody>
                    <a:bodyPr/>
                    <a:lstStyle/>
                    <a:p>
                      <a:endParaRPr lang="en-GB" sz="1000" dirty="0"/>
                    </a:p>
                  </a:txBody>
                  <a:tcPr/>
                </a:tc>
                <a:tc>
                  <a:txBody>
                    <a:bodyPr/>
                    <a:lstStyle/>
                    <a:p>
                      <a:r>
                        <a:rPr lang="en-GB" sz="1000" dirty="0"/>
                        <a:t>Theatre Utilisation</a:t>
                      </a:r>
                      <a:r>
                        <a:rPr lang="en-GB" sz="1000" baseline="0" dirty="0"/>
                        <a:t> Operating Times</a:t>
                      </a:r>
                      <a:endParaRPr lang="en-GB" sz="1000" dirty="0"/>
                    </a:p>
                  </a:txBody>
                  <a:tcPr/>
                </a:tc>
                <a:tc>
                  <a:txBody>
                    <a:bodyPr/>
                    <a:lstStyle/>
                    <a:p>
                      <a:r>
                        <a:rPr lang="en-GB" sz="1000" dirty="0"/>
                        <a:t>reported</a:t>
                      </a:r>
                    </a:p>
                  </a:txBody>
                  <a:tcPr/>
                </a:tc>
                <a:extLst>
                  <a:ext uri="{0D108BD9-81ED-4DB2-BD59-A6C34878D82A}">
                    <a16:rowId xmlns:a16="http://schemas.microsoft.com/office/drawing/2014/main" val="424557630"/>
                  </a:ext>
                </a:extLst>
              </a:tr>
              <a:tr h="380125">
                <a:tc>
                  <a:txBody>
                    <a:bodyPr/>
                    <a:lstStyle/>
                    <a:p>
                      <a:r>
                        <a:rPr lang="en-GB" sz="1000" dirty="0"/>
                        <a:t>Community Care</a:t>
                      </a:r>
                    </a:p>
                  </a:txBody>
                  <a:tcPr/>
                </a:tc>
                <a:tc>
                  <a:txBody>
                    <a:bodyPr/>
                    <a:lstStyle/>
                    <a:p>
                      <a:r>
                        <a:rPr lang="en-GB" sz="1000" dirty="0"/>
                        <a:t>Unmet</a:t>
                      </a:r>
                      <a:r>
                        <a:rPr lang="en-GB" sz="1000" baseline="0" dirty="0"/>
                        <a:t> Need</a:t>
                      </a:r>
                      <a:endParaRPr lang="en-GB" sz="1000" dirty="0"/>
                    </a:p>
                  </a:txBody>
                  <a:tcPr/>
                </a:tc>
                <a:tc>
                  <a:txBody>
                    <a:bodyPr/>
                    <a:lstStyle/>
                    <a:p>
                      <a:r>
                        <a:rPr lang="en-GB" sz="1000" dirty="0"/>
                        <a:t>reported</a:t>
                      </a:r>
                    </a:p>
                  </a:txBody>
                  <a:tcPr/>
                </a:tc>
                <a:extLst>
                  <a:ext uri="{0D108BD9-81ED-4DB2-BD59-A6C34878D82A}">
                    <a16:rowId xmlns:a16="http://schemas.microsoft.com/office/drawing/2014/main" val="2847064234"/>
                  </a:ext>
                </a:extLst>
              </a:tr>
              <a:tr h="377628">
                <a:tc>
                  <a:txBody>
                    <a:bodyPr/>
                    <a:lstStyle/>
                    <a:p>
                      <a:endParaRPr lang="en-GB" dirty="0"/>
                    </a:p>
                  </a:txBody>
                  <a:tcPr/>
                </a:tc>
                <a:tc>
                  <a:txBody>
                    <a:bodyPr/>
                    <a:lstStyle/>
                    <a:p>
                      <a:pPr marL="0" algn="l" defTabSz="914400" rtl="0" eaLnBrk="1" latinLnBrk="0" hangingPunct="1"/>
                      <a:r>
                        <a:rPr lang="en-GB" sz="1000" kern="1200" dirty="0">
                          <a:solidFill>
                            <a:schemeClr val="dk1"/>
                          </a:solidFill>
                          <a:latin typeface="+mn-lt"/>
                          <a:ea typeface="+mn-ea"/>
                          <a:cs typeface="+mn-cs"/>
                        </a:rPr>
                        <a:t>Direct Payments</a:t>
                      </a:r>
                    </a:p>
                  </a:txBody>
                  <a:tcPr/>
                </a:tc>
                <a:tc>
                  <a:txBody>
                    <a:bodyPr/>
                    <a:lstStyle/>
                    <a:p>
                      <a:r>
                        <a:rPr lang="en-GB" sz="1000" dirty="0"/>
                        <a:t>reported</a:t>
                      </a:r>
                    </a:p>
                  </a:txBody>
                  <a:tcPr/>
                </a:tc>
                <a:extLst>
                  <a:ext uri="{0D108BD9-81ED-4DB2-BD59-A6C34878D82A}">
                    <a16:rowId xmlns:a16="http://schemas.microsoft.com/office/drawing/2014/main" val="4096999346"/>
                  </a:ext>
                </a:extLst>
              </a:tr>
              <a:tr h="347635">
                <a:tc>
                  <a:txBody>
                    <a:bodyPr/>
                    <a:lstStyle/>
                    <a:p>
                      <a:endParaRPr lang="en-GB" sz="1000" dirty="0"/>
                    </a:p>
                  </a:txBody>
                  <a:tcPr/>
                </a:tc>
                <a:tc>
                  <a:txBody>
                    <a:bodyPr/>
                    <a:lstStyle/>
                    <a:p>
                      <a:pPr marL="0" algn="l" defTabSz="914400" rtl="0" eaLnBrk="1" latinLnBrk="0" hangingPunct="1"/>
                      <a:r>
                        <a:rPr lang="en-GB" sz="1000" kern="1200" dirty="0">
                          <a:solidFill>
                            <a:schemeClr val="dk1"/>
                          </a:solidFill>
                          <a:latin typeface="+mn-lt"/>
                          <a:ea typeface="+mn-ea"/>
                          <a:cs typeface="+mn-cs"/>
                        </a:rPr>
                        <a:t>Unallocated Cases</a:t>
                      </a:r>
                    </a:p>
                  </a:txBody>
                  <a:tcPr/>
                </a:tc>
                <a:tc>
                  <a:txBody>
                    <a:bodyPr/>
                    <a:lstStyle/>
                    <a:p>
                      <a:r>
                        <a:rPr lang="en-GB" sz="1000" dirty="0"/>
                        <a:t>reported</a:t>
                      </a:r>
                    </a:p>
                  </a:txBody>
                  <a:tcPr/>
                </a:tc>
                <a:extLst>
                  <a:ext uri="{0D108BD9-81ED-4DB2-BD59-A6C34878D82A}">
                    <a16:rowId xmlns:a16="http://schemas.microsoft.com/office/drawing/2014/main" val="386425772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36760022"/>
              </p:ext>
            </p:extLst>
          </p:nvPr>
        </p:nvGraphicFramePr>
        <p:xfrm>
          <a:off x="5681750" y="648393"/>
          <a:ext cx="6411883" cy="6018301"/>
        </p:xfrm>
        <a:graphic>
          <a:graphicData uri="http://schemas.openxmlformats.org/drawingml/2006/table">
            <a:tbl>
              <a:tblPr firstRow="1" bandRow="1">
                <a:tableStyleId>{5C22544A-7EE6-4342-B048-85BDC9FD1C3A}</a:tableStyleId>
              </a:tblPr>
              <a:tblGrid>
                <a:gridCol w="2838795">
                  <a:extLst>
                    <a:ext uri="{9D8B030D-6E8A-4147-A177-3AD203B41FA5}">
                      <a16:colId xmlns:a16="http://schemas.microsoft.com/office/drawing/2014/main" val="2597448028"/>
                    </a:ext>
                  </a:extLst>
                </a:gridCol>
                <a:gridCol w="2271317">
                  <a:extLst>
                    <a:ext uri="{9D8B030D-6E8A-4147-A177-3AD203B41FA5}">
                      <a16:colId xmlns:a16="http://schemas.microsoft.com/office/drawing/2014/main" val="1487715066"/>
                    </a:ext>
                  </a:extLst>
                </a:gridCol>
                <a:gridCol w="1301771">
                  <a:extLst>
                    <a:ext uri="{9D8B030D-6E8A-4147-A177-3AD203B41FA5}">
                      <a16:colId xmlns:a16="http://schemas.microsoft.com/office/drawing/2014/main" val="1088389295"/>
                    </a:ext>
                  </a:extLst>
                </a:gridCol>
              </a:tblGrid>
              <a:tr h="386676">
                <a:tc>
                  <a:txBody>
                    <a:bodyPr/>
                    <a:lstStyle/>
                    <a:p>
                      <a:r>
                        <a:rPr lang="en-GB" dirty="0"/>
                        <a:t>Indicator</a:t>
                      </a:r>
                    </a:p>
                  </a:txBody>
                  <a:tcPr/>
                </a:tc>
                <a:tc>
                  <a:txBody>
                    <a:bodyPr/>
                    <a:lstStyle/>
                    <a:p>
                      <a:r>
                        <a:rPr lang="en-GB" dirty="0"/>
                        <a:t>Metric</a:t>
                      </a:r>
                    </a:p>
                  </a:txBody>
                  <a:tcPr/>
                </a:tc>
                <a:tc>
                  <a:txBody>
                    <a:bodyPr/>
                    <a:lstStyle/>
                    <a:p>
                      <a:r>
                        <a:rPr lang="en-GB" dirty="0"/>
                        <a:t>Status</a:t>
                      </a:r>
                    </a:p>
                  </a:txBody>
                  <a:tcPr/>
                </a:tc>
                <a:extLst>
                  <a:ext uri="{0D108BD9-81ED-4DB2-BD59-A6C34878D82A}">
                    <a16:rowId xmlns:a16="http://schemas.microsoft.com/office/drawing/2014/main" val="3554096640"/>
                  </a:ext>
                </a:extLst>
              </a:tr>
              <a:tr h="418899">
                <a:tc>
                  <a:txBody>
                    <a:bodyPr/>
                    <a:lstStyle/>
                    <a:p>
                      <a:pPr marL="0" algn="l" defTabSz="914400" rtl="0" eaLnBrk="1" latinLnBrk="0" hangingPunct="1"/>
                      <a:r>
                        <a:rPr lang="en-GB" sz="1000" b="1" u="sng" kern="1200" dirty="0">
                          <a:solidFill>
                            <a:schemeClr val="dk1"/>
                          </a:solidFill>
                          <a:latin typeface="+mn-lt"/>
                          <a:ea typeface="+mn-ea"/>
                          <a:cs typeface="+mn-cs"/>
                        </a:rPr>
                        <a:t>Efficiency &amp; Productivity</a:t>
                      </a:r>
                    </a:p>
                  </a:txBody>
                  <a:tcPr/>
                </a:tc>
                <a:tc>
                  <a:txBody>
                    <a:bodyPr/>
                    <a:lstStyle/>
                    <a:p>
                      <a:pPr marL="0" algn="l" defTabSz="914400" rtl="0" eaLnBrk="1" latinLnBrk="0" hangingPunct="1"/>
                      <a:r>
                        <a:rPr lang="en-GB" sz="1000" kern="1200" dirty="0">
                          <a:solidFill>
                            <a:schemeClr val="dk1"/>
                          </a:solidFill>
                          <a:latin typeface="+mn-lt"/>
                          <a:ea typeface="+mn-ea"/>
                          <a:cs typeface="+mn-cs"/>
                        </a:rPr>
                        <a:t>Elective Average Length of Stay (5 specialties)</a:t>
                      </a:r>
                    </a:p>
                  </a:txBody>
                  <a:tcPr/>
                </a:tc>
                <a:tc>
                  <a:txBody>
                    <a:bodyPr/>
                    <a:lstStyle/>
                    <a:p>
                      <a:r>
                        <a:rPr lang="en-GB" sz="1000" dirty="0"/>
                        <a:t>reported</a:t>
                      </a:r>
                    </a:p>
                  </a:txBody>
                  <a:tcPr/>
                </a:tc>
                <a:extLst>
                  <a:ext uri="{0D108BD9-81ED-4DB2-BD59-A6C34878D82A}">
                    <a16:rowId xmlns:a16="http://schemas.microsoft.com/office/drawing/2014/main" val="610882822"/>
                  </a:ext>
                </a:extLst>
              </a:tr>
              <a:tr h="263039">
                <a:tc>
                  <a:txBody>
                    <a:bodyPr/>
                    <a:lstStyle/>
                    <a:p>
                      <a:r>
                        <a:rPr lang="en-GB" sz="1000" b="1" u="sng" dirty="0"/>
                        <a:t>Access Improvement/Ministerial</a:t>
                      </a:r>
                      <a:r>
                        <a:rPr lang="en-GB" sz="1000" b="1" u="sng" baseline="0" dirty="0"/>
                        <a:t> Access Targets</a:t>
                      </a:r>
                      <a:endParaRPr lang="en-GB" sz="1000" b="1" u="sng"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4212390927"/>
                  </a:ext>
                </a:extLst>
              </a:tr>
              <a:tr h="351800">
                <a:tc>
                  <a:txBody>
                    <a:bodyPr/>
                    <a:lstStyle/>
                    <a:p>
                      <a:r>
                        <a:rPr lang="en-GB" sz="1000" dirty="0"/>
                        <a:t>Elective Care</a:t>
                      </a:r>
                    </a:p>
                  </a:txBody>
                  <a:tcPr/>
                </a:tc>
                <a:tc>
                  <a:txBody>
                    <a:bodyPr/>
                    <a:lstStyle/>
                    <a:p>
                      <a:r>
                        <a:rPr lang="en-GB" sz="1000" dirty="0"/>
                        <a:t>Diagnostic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3488794479"/>
                  </a:ext>
                </a:extLst>
              </a:tr>
              <a:tr h="250768">
                <a:tc>
                  <a:txBody>
                    <a:bodyPr/>
                    <a:lstStyle/>
                    <a:p>
                      <a:endParaRPr lang="en-GB" sz="1000" dirty="0"/>
                    </a:p>
                  </a:txBody>
                  <a:tcPr/>
                </a:tc>
                <a:tc>
                  <a:txBody>
                    <a:bodyPr/>
                    <a:lstStyle/>
                    <a:p>
                      <a:r>
                        <a:rPr lang="en-GB" sz="1000" dirty="0"/>
                        <a:t>New Consultant Outpatient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187973304"/>
                  </a:ext>
                </a:extLst>
              </a:tr>
              <a:tr h="250768">
                <a:tc>
                  <a:txBody>
                    <a:bodyPr/>
                    <a:lstStyle/>
                    <a:p>
                      <a:endParaRPr lang="en-GB" sz="1000" dirty="0"/>
                    </a:p>
                  </a:txBody>
                  <a:tcPr/>
                </a:tc>
                <a:tc>
                  <a:txBody>
                    <a:bodyPr/>
                    <a:lstStyle/>
                    <a:p>
                      <a:r>
                        <a:rPr lang="en-GB" sz="1000" dirty="0"/>
                        <a:t>Inpatient/</a:t>
                      </a:r>
                      <a:r>
                        <a:rPr lang="en-GB" sz="1000" dirty="0" err="1"/>
                        <a:t>Daycase</a:t>
                      </a:r>
                      <a:r>
                        <a:rPr lang="en-GB" sz="1000" dirty="0"/>
                        <a:t>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687640351"/>
                  </a:ext>
                </a:extLst>
              </a:tr>
              <a:tr h="250768">
                <a:tc>
                  <a:txBody>
                    <a:bodyPr/>
                    <a:lstStyle/>
                    <a:p>
                      <a:endParaRPr lang="en-GB" sz="1000" dirty="0"/>
                    </a:p>
                  </a:txBody>
                  <a:tcPr/>
                </a:tc>
                <a:tc>
                  <a:txBody>
                    <a:bodyPr/>
                    <a:lstStyle/>
                    <a:p>
                      <a:r>
                        <a:rPr lang="en-GB" sz="1000" dirty="0"/>
                        <a:t>AHP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3463765370"/>
                  </a:ext>
                </a:extLst>
              </a:tr>
              <a:tr h="269729">
                <a:tc>
                  <a:txBody>
                    <a:bodyPr/>
                    <a:lstStyle/>
                    <a:p>
                      <a:r>
                        <a:rPr lang="en-GB" sz="1000" dirty="0"/>
                        <a:t>Cancer Services</a:t>
                      </a:r>
                    </a:p>
                  </a:txBody>
                  <a:tcPr/>
                </a:tc>
                <a:tc>
                  <a:txBody>
                    <a:bodyPr/>
                    <a:lstStyle/>
                    <a:p>
                      <a:r>
                        <a:rPr lang="en-GB" sz="1000" dirty="0"/>
                        <a:t>14, 31 &amp; 62 Day</a:t>
                      </a:r>
                      <a:r>
                        <a:rPr lang="en-GB" sz="1000" baseline="0" dirty="0"/>
                        <a:t> Waits</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1772636353"/>
                  </a:ext>
                </a:extLst>
              </a:tr>
              <a:tr h="257784">
                <a:tc>
                  <a:txBody>
                    <a:bodyPr/>
                    <a:lstStyle/>
                    <a:p>
                      <a:r>
                        <a:rPr lang="en-GB" sz="1000" dirty="0"/>
                        <a:t>Unscheduled Care</a:t>
                      </a:r>
                    </a:p>
                  </a:txBody>
                  <a:tcPr/>
                </a:tc>
                <a:tc>
                  <a:txBody>
                    <a:bodyPr/>
                    <a:lstStyle/>
                    <a:p>
                      <a:r>
                        <a:rPr lang="en-GB" sz="1000" dirty="0"/>
                        <a:t>ED Attendances</a:t>
                      </a:r>
                      <a:r>
                        <a:rPr lang="en-GB" sz="1000" baseline="0" dirty="0"/>
                        <a:t> Waiting &lt; 4 hours</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1623480876"/>
                  </a:ext>
                </a:extLst>
              </a:tr>
              <a:tr h="408579">
                <a:tc>
                  <a:txBody>
                    <a:bodyPr/>
                    <a:lstStyle/>
                    <a:p>
                      <a:r>
                        <a:rPr lang="en-GB" sz="1000" dirty="0"/>
                        <a:t>Mental Health Services</a:t>
                      </a:r>
                    </a:p>
                  </a:txBody>
                  <a:tcPr/>
                </a:tc>
                <a:tc>
                  <a:txBody>
                    <a:bodyPr/>
                    <a:lstStyle/>
                    <a:p>
                      <a:r>
                        <a:rPr lang="en-GB" sz="1000" dirty="0"/>
                        <a:t>Child &amp; Adolescent Mental Health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2486570506"/>
                  </a:ext>
                </a:extLst>
              </a:tr>
              <a:tr h="418899">
                <a:tc>
                  <a:txBody>
                    <a:bodyPr/>
                    <a:lstStyle/>
                    <a:p>
                      <a:endParaRPr lang="en-GB" sz="1000" dirty="0"/>
                    </a:p>
                  </a:txBody>
                  <a:tcPr/>
                </a:tc>
                <a:tc>
                  <a:txBody>
                    <a:bodyPr/>
                    <a:lstStyle/>
                    <a:p>
                      <a:r>
                        <a:rPr lang="en-GB" sz="1000" dirty="0"/>
                        <a:t>Adult Mental Health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not reported</a:t>
                      </a:r>
                      <a:r>
                        <a:rPr lang="en-GB" sz="1000" baseline="0" dirty="0"/>
                        <a:t> – low confidence</a:t>
                      </a:r>
                    </a:p>
                  </a:txBody>
                  <a:tcPr/>
                </a:tc>
                <a:extLst>
                  <a:ext uri="{0D108BD9-81ED-4DB2-BD59-A6C34878D82A}">
                    <a16:rowId xmlns:a16="http://schemas.microsoft.com/office/drawing/2014/main" val="3091876976"/>
                  </a:ext>
                </a:extLst>
              </a:tr>
              <a:tr h="418899">
                <a:tc>
                  <a:txBody>
                    <a:bodyPr/>
                    <a:lstStyle/>
                    <a:p>
                      <a:endParaRPr lang="en-GB" sz="1000" b="1" u="sng" dirty="0"/>
                    </a:p>
                  </a:txBody>
                  <a:tcPr/>
                </a:tc>
                <a:tc>
                  <a:txBody>
                    <a:bodyPr/>
                    <a:lstStyle/>
                    <a:p>
                      <a:r>
                        <a:rPr lang="en-GB" sz="1000" dirty="0"/>
                        <a:t>Psychological Therapies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not reported</a:t>
                      </a:r>
                      <a:r>
                        <a:rPr lang="en-GB" sz="1000" baseline="0" dirty="0"/>
                        <a:t> – low confidence</a:t>
                      </a:r>
                    </a:p>
                  </a:txBody>
                  <a:tcPr/>
                </a:tc>
                <a:extLst>
                  <a:ext uri="{0D108BD9-81ED-4DB2-BD59-A6C34878D82A}">
                    <a16:rowId xmlns:a16="http://schemas.microsoft.com/office/drawing/2014/main" val="109324420"/>
                  </a:ext>
                </a:extLst>
              </a:tr>
              <a:tr h="418899">
                <a:tc>
                  <a:txBody>
                    <a:bodyPr/>
                    <a:lstStyle/>
                    <a:p>
                      <a:endParaRPr lang="en-GB" sz="1000" b="1" u="sng" dirty="0"/>
                    </a:p>
                  </a:txBody>
                  <a:tcPr/>
                </a:tc>
                <a:tc>
                  <a:txBody>
                    <a:bodyPr/>
                    <a:lstStyle/>
                    <a:p>
                      <a:r>
                        <a:rPr lang="en-GB" sz="1000" dirty="0"/>
                        <a:t>Dementia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a:t>not reported – low confidence</a:t>
                      </a:r>
                    </a:p>
                  </a:txBody>
                  <a:tcPr/>
                </a:tc>
                <a:extLst>
                  <a:ext uri="{0D108BD9-81ED-4DB2-BD59-A6C34878D82A}">
                    <a16:rowId xmlns:a16="http://schemas.microsoft.com/office/drawing/2014/main" val="2457006435"/>
                  </a:ext>
                </a:extLst>
              </a:tr>
              <a:tr h="4074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dirty="0"/>
                        <a:t>Safety</a:t>
                      </a:r>
                      <a:r>
                        <a:rPr lang="en-GB" sz="1000" b="1" u="sng" baseline="0" dirty="0"/>
                        <a:t> &amp; Quality</a:t>
                      </a:r>
                      <a:endParaRPr lang="en-GB" sz="1000" b="1" u="sng" dirty="0"/>
                    </a:p>
                  </a:txBody>
                  <a:tcPr/>
                </a:tc>
                <a:tc>
                  <a:txBody>
                    <a:bodyPr/>
                    <a:lstStyle/>
                    <a:p>
                      <a:r>
                        <a:rPr lang="en-GB" sz="1000" dirty="0"/>
                        <a:t>Falls Prevention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not reported</a:t>
                      </a:r>
                      <a:r>
                        <a:rPr lang="en-GB" sz="1000" baseline="0" dirty="0"/>
                        <a:t> – low confidence</a:t>
                      </a:r>
                    </a:p>
                  </a:txBody>
                  <a:tcPr/>
                </a:tc>
                <a:extLst>
                  <a:ext uri="{0D108BD9-81ED-4DB2-BD59-A6C34878D82A}">
                    <a16:rowId xmlns:a16="http://schemas.microsoft.com/office/drawing/2014/main" val="2540660587"/>
                  </a:ext>
                </a:extLst>
              </a:tr>
              <a:tr h="407498">
                <a:tc>
                  <a:txBody>
                    <a:bodyPr/>
                    <a:lstStyle/>
                    <a:p>
                      <a:endParaRPr lang="en-GB" sz="1000" b="1" u="sng" dirty="0"/>
                    </a:p>
                  </a:txBody>
                  <a:tcPr/>
                </a:tc>
                <a:tc>
                  <a:txBody>
                    <a:bodyPr/>
                    <a:lstStyle/>
                    <a:p>
                      <a:r>
                        <a:rPr lang="en-GB" sz="1000" dirty="0"/>
                        <a:t>Palliative Care</a:t>
                      </a:r>
                    </a:p>
                  </a:txBody>
                  <a:tcPr/>
                </a:tc>
                <a:tc>
                  <a:txBody>
                    <a:bodyPr/>
                    <a:lstStyle/>
                    <a:p>
                      <a:r>
                        <a:rPr lang="en-GB" sz="1000" dirty="0"/>
                        <a:t>not reported – low confidence</a:t>
                      </a:r>
                    </a:p>
                  </a:txBody>
                  <a:tcPr/>
                </a:tc>
                <a:extLst>
                  <a:ext uri="{0D108BD9-81ED-4DB2-BD59-A6C34878D82A}">
                    <a16:rowId xmlns:a16="http://schemas.microsoft.com/office/drawing/2014/main" val="2656773444"/>
                  </a:ext>
                </a:extLst>
              </a:tr>
              <a:tr h="418899">
                <a:tc>
                  <a:txBody>
                    <a:bodyPr/>
                    <a:lstStyle/>
                    <a:p>
                      <a:endParaRPr lang="en-GB" sz="1000" b="1" u="sng" dirty="0"/>
                    </a:p>
                  </a:txBody>
                  <a:tcPr/>
                </a:tc>
                <a:tc>
                  <a:txBody>
                    <a:bodyPr/>
                    <a:lstStyle/>
                    <a:p>
                      <a:r>
                        <a:rPr lang="en-GB" sz="1000" dirty="0"/>
                        <a:t>Antimicrobial Consumption</a:t>
                      </a:r>
                    </a:p>
                  </a:txBody>
                  <a:tcPr/>
                </a:tc>
                <a:tc>
                  <a:txBody>
                    <a:bodyPr/>
                    <a:lstStyle/>
                    <a:p>
                      <a:r>
                        <a:rPr lang="en-GB" sz="1000" dirty="0"/>
                        <a:t>undergoing validation</a:t>
                      </a:r>
                    </a:p>
                  </a:txBody>
                  <a:tcPr/>
                </a:tc>
                <a:extLst>
                  <a:ext uri="{0D108BD9-81ED-4DB2-BD59-A6C34878D82A}">
                    <a16:rowId xmlns:a16="http://schemas.microsoft.com/office/drawing/2014/main" val="3986456891"/>
                  </a:ext>
                </a:extLst>
              </a:tr>
              <a:tr h="418899">
                <a:tc>
                  <a:txBody>
                    <a:bodyPr/>
                    <a:lstStyle/>
                    <a:p>
                      <a:pPr marL="0" algn="l" defTabSz="914400" rtl="0" eaLnBrk="1" latinLnBrk="0" hangingPunct="1"/>
                      <a:endParaRPr lang="en-GB" sz="1000" kern="1200" dirty="0">
                        <a:solidFill>
                          <a:schemeClr val="dk1"/>
                        </a:solidFill>
                        <a:latin typeface="+mn-lt"/>
                        <a:ea typeface="+mn-ea"/>
                        <a:cs typeface="+mn-cs"/>
                      </a:endParaRPr>
                    </a:p>
                  </a:txBody>
                  <a:tcPr/>
                </a:tc>
                <a:tc>
                  <a:txBody>
                    <a:bodyPr/>
                    <a:lstStyle/>
                    <a:p>
                      <a:pPr marL="0" algn="l" defTabSz="914400" rtl="0" eaLnBrk="1" latinLnBrk="0" hangingPunct="1"/>
                      <a:r>
                        <a:rPr lang="en-GB" sz="1000" kern="1200" dirty="0">
                          <a:solidFill>
                            <a:schemeClr val="dk1"/>
                          </a:solidFill>
                          <a:latin typeface="+mn-lt"/>
                          <a:ea typeface="+mn-ea"/>
                          <a:cs typeface="+mn-cs"/>
                        </a:rPr>
                        <a:t>Healthcare Acquired Infections</a:t>
                      </a:r>
                      <a:r>
                        <a:rPr lang="en-GB" sz="1000" kern="1200" baseline="0" dirty="0">
                          <a:solidFill>
                            <a:schemeClr val="dk1"/>
                          </a:solidFill>
                          <a:latin typeface="+mn-lt"/>
                          <a:ea typeface="+mn-ea"/>
                          <a:cs typeface="+mn-cs"/>
                        </a:rPr>
                        <a:t> (HCAI)</a:t>
                      </a:r>
                      <a:endParaRPr lang="en-GB" sz="10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not reported</a:t>
                      </a:r>
                      <a:r>
                        <a:rPr lang="en-GB" sz="1000" baseline="0" dirty="0"/>
                        <a:t> – low confidence</a:t>
                      </a:r>
                      <a:endParaRPr lang="en-GB" sz="1000" dirty="0"/>
                    </a:p>
                  </a:txBody>
                  <a:tcPr/>
                </a:tc>
                <a:extLst>
                  <a:ext uri="{0D108BD9-81ED-4DB2-BD59-A6C34878D82A}">
                    <a16:rowId xmlns:a16="http://schemas.microsoft.com/office/drawing/2014/main" val="2476970035"/>
                  </a:ext>
                </a:extLst>
              </a:tr>
            </a:tbl>
          </a:graphicData>
        </a:graphic>
      </p:graphicFrame>
    </p:spTree>
    <p:extLst>
      <p:ext uri="{BB962C8B-B14F-4D97-AF65-F5344CB8AC3E}">
        <p14:creationId xmlns:p14="http://schemas.microsoft.com/office/powerpoint/2010/main" val="189101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26"/>
            <a:ext cx="12192000" cy="6858000"/>
          </a:xfrm>
          <a:prstGeom prst="rect">
            <a:avLst/>
          </a:prstGeom>
        </p:spPr>
      </p:pic>
      <p:sp>
        <p:nvSpPr>
          <p:cNvPr id="2" name="TextBox 1"/>
          <p:cNvSpPr txBox="1"/>
          <p:nvPr/>
        </p:nvSpPr>
        <p:spPr>
          <a:xfrm>
            <a:off x="98367" y="149629"/>
            <a:ext cx="11995266" cy="400110"/>
          </a:xfrm>
          <a:prstGeom prst="rect">
            <a:avLst/>
          </a:prstGeom>
          <a:solidFill>
            <a:srgbClr val="0A4C8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Section 1 – Headlines</a:t>
            </a:r>
          </a:p>
        </p:txBody>
      </p:sp>
      <p:sp>
        <p:nvSpPr>
          <p:cNvPr id="3" name="Rectangle 2"/>
          <p:cNvSpPr/>
          <p:nvPr/>
        </p:nvSpPr>
        <p:spPr>
          <a:xfrm>
            <a:off x="274320" y="1078992"/>
            <a:ext cx="9174480" cy="452431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Reporting period – </a:t>
            </a:r>
            <a:r>
              <a:rPr kumimoji="0" lang="en-GB" b="0" i="0" u="none" strike="noStrike" kern="1200" cap="none" spc="0" normalizeH="0" baseline="0" dirty="0">
                <a:ln>
                  <a:noFill/>
                </a:ln>
                <a:solidFill>
                  <a:prstClr val="black"/>
                </a:solidFill>
                <a:effectLst/>
                <a:uLnTx/>
                <a:uFillTx/>
                <a:latin typeface="Calibri" panose="020F0502020204030204"/>
                <a:ea typeface="+mn-ea"/>
                <a:cs typeface="+mn-cs"/>
              </a:rPr>
              <a:t>January</a:t>
            </a: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 2026 in-month performance and cumulative data April 2025 – </a:t>
            </a:r>
            <a:r>
              <a:rPr lang="en-GB" noProof="0" dirty="0">
                <a:solidFill>
                  <a:prstClr val="black"/>
                </a:solidFill>
                <a:latin typeface="Calibri" panose="020F0502020204030204"/>
              </a:rPr>
              <a:t>January</a:t>
            </a: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 2026</a:t>
            </a:r>
          </a:p>
          <a:p>
            <a:pPr marR="0" lvl="0" algn="l" defTabSz="914400" rtl="0" eaLnBrk="1" fontAlgn="auto" latinLnBrk="0" hangingPunct="1">
              <a:lnSpc>
                <a:spcPct val="100000"/>
              </a:lnSpc>
              <a:spcBef>
                <a:spcPts val="0"/>
              </a:spcBef>
              <a:spcAft>
                <a:spcPts val="0"/>
              </a:spcAft>
              <a:buClrTx/>
              <a:buSzTx/>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Ongoing confidence issues in reporting in a number of areas as we try to understand how the new data differs from reporting pre-encompass. Validation is ongoing also to ensure all relevant data is captured within reports</a:t>
            </a:r>
          </a:p>
          <a:p>
            <a:pPr marR="0" lvl="0" algn="l" defTabSz="914400" rtl="0" eaLnBrk="1" fontAlgn="auto" latinLnBrk="0" hangingPunct="1">
              <a:lnSpc>
                <a:spcPct val="100000"/>
              </a:lnSpc>
              <a:spcBef>
                <a:spcPts val="0"/>
              </a:spcBef>
              <a:spcAft>
                <a:spcPts val="0"/>
              </a:spcAft>
              <a:buClrTx/>
              <a:buSzTx/>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31 and 62 day cancer data is reported, but subject to ongoing validation</a:t>
            </a:r>
          </a:p>
          <a:p>
            <a:pPr marR="0" lvl="0" algn="l" defTabSz="914400" rtl="0" eaLnBrk="1" fontAlgn="auto" latinLnBrk="0" hangingPunct="1">
              <a:lnSpc>
                <a:spcPct val="100000"/>
              </a:lnSpc>
              <a:spcBef>
                <a:spcPts val="0"/>
              </a:spcBef>
              <a:spcAft>
                <a:spcPts val="0"/>
              </a:spcAft>
              <a:buClrTx/>
              <a:buSzTx/>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ED 12hr performance year to date &amp; did not waits remain</a:t>
            </a:r>
            <a:r>
              <a:rPr kumimoji="0" lang="en-GB"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consistently above targets</a:t>
            </a:r>
          </a:p>
          <a:p>
            <a:pPr marR="0" lvl="0" algn="l" defTabSz="914400" rtl="0" eaLnBrk="1" fontAlgn="auto" latinLnBrk="0" hangingPunct="1">
              <a:lnSpc>
                <a:spcPct val="100000"/>
              </a:lnSpc>
              <a:spcBef>
                <a:spcPts val="0"/>
              </a:spcBef>
              <a:spcAft>
                <a:spcPts val="0"/>
              </a:spcAft>
              <a:buClrTx/>
              <a:buSzTx/>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Endoscopy theatres continue to run above target</a:t>
            </a:r>
          </a:p>
          <a:p>
            <a:pPr marR="0" lvl="0" algn="l" defTabSz="914400" rtl="0" eaLnBrk="1" fontAlgn="auto" latinLnBrk="0" hangingPunct="1">
              <a:lnSpc>
                <a:spcPct val="100000"/>
              </a:lnSpc>
              <a:spcBef>
                <a:spcPts val="0"/>
              </a:spcBef>
              <a:spcAft>
                <a:spcPts val="0"/>
              </a:spcAft>
              <a:buClrTx/>
              <a:buSzTx/>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Targets not met in relation to all waiting lists. Waiting lists are subject to ongoing validation. </a:t>
            </a:r>
          </a:p>
          <a:p>
            <a:pPr marR="0" lvl="0" algn="l" defTabSz="914400" rtl="0" eaLnBrk="1" fontAlgn="auto" latinLnBrk="0" hangingPunct="1">
              <a:lnSpc>
                <a:spcPct val="100000"/>
              </a:lnSpc>
              <a:spcBef>
                <a:spcPts val="0"/>
              </a:spcBef>
              <a:spcAft>
                <a:spcPts val="0"/>
              </a:spcAft>
              <a:buClrTx/>
              <a:buSzTx/>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Patient experience report for January – 99%</a:t>
            </a:r>
            <a:r>
              <a:rPr kumimoji="0" lang="en-GB"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a:t>
            </a:r>
          </a:p>
        </p:txBody>
      </p:sp>
    </p:spTree>
    <p:extLst>
      <p:ext uri="{BB962C8B-B14F-4D97-AF65-F5344CB8AC3E}">
        <p14:creationId xmlns:p14="http://schemas.microsoft.com/office/powerpoint/2010/main" val="184612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Section 2 – Key SOMs Indicators - Performance</a:t>
            </a:r>
          </a:p>
        </p:txBody>
      </p:sp>
      <p:graphicFrame>
        <p:nvGraphicFramePr>
          <p:cNvPr id="21" name="Table 20"/>
          <p:cNvGraphicFramePr>
            <a:graphicFrameLocks noGrp="1"/>
          </p:cNvGraphicFramePr>
          <p:nvPr>
            <p:extLst>
              <p:ext uri="{D42A27DB-BD31-4B8C-83A1-F6EECF244321}">
                <p14:modId xmlns:p14="http://schemas.microsoft.com/office/powerpoint/2010/main" val="2729108943"/>
              </p:ext>
            </p:extLst>
          </p:nvPr>
        </p:nvGraphicFramePr>
        <p:xfrm>
          <a:off x="98367" y="540327"/>
          <a:ext cx="11995266" cy="6159312"/>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180019">
                  <a:extLst>
                    <a:ext uri="{9D8B030D-6E8A-4147-A177-3AD203B41FA5}">
                      <a16:colId xmlns:a16="http://schemas.microsoft.com/office/drawing/2014/main" val="3247098725"/>
                    </a:ext>
                  </a:extLst>
                </a:gridCol>
                <a:gridCol w="1375873">
                  <a:extLst>
                    <a:ext uri="{9D8B030D-6E8A-4147-A177-3AD203B41FA5}">
                      <a16:colId xmlns:a16="http://schemas.microsoft.com/office/drawing/2014/main" val="3934673934"/>
                    </a:ext>
                  </a:extLst>
                </a:gridCol>
                <a:gridCol w="632389">
                  <a:extLst>
                    <a:ext uri="{9D8B030D-6E8A-4147-A177-3AD203B41FA5}">
                      <a16:colId xmlns:a16="http://schemas.microsoft.com/office/drawing/2014/main" val="340205772"/>
                    </a:ext>
                  </a:extLst>
                </a:gridCol>
                <a:gridCol w="752030">
                  <a:extLst>
                    <a:ext uri="{9D8B030D-6E8A-4147-A177-3AD203B41FA5}">
                      <a16:colId xmlns:a16="http://schemas.microsoft.com/office/drawing/2014/main" val="1075718584"/>
                    </a:ext>
                  </a:extLst>
                </a:gridCol>
                <a:gridCol w="3556384">
                  <a:extLst>
                    <a:ext uri="{9D8B030D-6E8A-4147-A177-3AD203B41FA5}">
                      <a16:colId xmlns:a16="http://schemas.microsoft.com/office/drawing/2014/main" val="3167416937"/>
                    </a:ext>
                  </a:extLst>
                </a:gridCol>
              </a:tblGrid>
              <a:tr h="751733">
                <a:tc>
                  <a:txBody>
                    <a:bodyPr/>
                    <a:lstStyle/>
                    <a:p>
                      <a:r>
                        <a:rPr lang="en-GB" sz="1200" dirty="0">
                          <a:solidFill>
                            <a:schemeClr val="bg1"/>
                          </a:solidFill>
                        </a:rPr>
                        <a:t>Service Area</a:t>
                      </a:r>
                    </a:p>
                    <a:p>
                      <a:endParaRPr lang="en-GB" sz="1200" dirty="0">
                        <a:solidFill>
                          <a:schemeClr val="bg1"/>
                        </a:solidFill>
                      </a:endParaRPr>
                    </a:p>
                  </a:txBody>
                  <a:tcPr/>
                </a:tc>
                <a:tc>
                  <a:txBody>
                    <a:bodyPr/>
                    <a:lstStyle/>
                    <a:p>
                      <a:r>
                        <a:rPr lang="en-GB" sz="1200" dirty="0"/>
                        <a:t>Metric</a:t>
                      </a:r>
                    </a:p>
                  </a:txBody>
                  <a:tcPr/>
                </a:tc>
                <a:tc>
                  <a:txBody>
                    <a:bodyPr/>
                    <a:lstStyle/>
                    <a:p>
                      <a:r>
                        <a:rPr lang="en-GB" sz="1200" dirty="0"/>
                        <a:t>Jan 26 Target</a:t>
                      </a:r>
                    </a:p>
                  </a:txBody>
                  <a:tcPr/>
                </a:tc>
                <a:tc>
                  <a:txBody>
                    <a:bodyPr/>
                    <a:lstStyle/>
                    <a:p>
                      <a:r>
                        <a:rPr lang="en-GB" sz="1200" dirty="0"/>
                        <a:t>Jan 26 In-month Performance</a:t>
                      </a:r>
                    </a:p>
                  </a:txBody>
                  <a:tcPr/>
                </a:tc>
                <a:tc>
                  <a:txBody>
                    <a:bodyPr/>
                    <a:lstStyle/>
                    <a:p>
                      <a:r>
                        <a:rPr lang="en-GB" sz="1200" dirty="0"/>
                        <a:t>Cumulative Activity YTD</a:t>
                      </a:r>
                    </a:p>
                  </a:txBody>
                  <a:tcPr/>
                </a:tc>
                <a:tc>
                  <a:txBody>
                    <a:bodyPr/>
                    <a:lstStyle/>
                    <a:p>
                      <a:pPr algn="l"/>
                      <a:r>
                        <a:rPr lang="en-GB" sz="1200" dirty="0"/>
                        <a:t>Rag Status</a:t>
                      </a:r>
                    </a:p>
                    <a:p>
                      <a:pPr algn="l"/>
                      <a:r>
                        <a:rPr lang="en-GB" sz="1200" dirty="0">
                          <a:solidFill>
                            <a:schemeClr val="bg1"/>
                          </a:solidFill>
                        </a:rPr>
                        <a:t>Jan 26</a:t>
                      </a:r>
                    </a:p>
                  </a:txBody>
                  <a:tcPr/>
                </a:tc>
                <a:tc>
                  <a:txBody>
                    <a:bodyPr/>
                    <a:lstStyle/>
                    <a:p>
                      <a:pPr algn="l"/>
                      <a:r>
                        <a:rPr lang="en-GB" sz="1100" dirty="0"/>
                        <a:t>Rag Status</a:t>
                      </a:r>
                    </a:p>
                    <a:p>
                      <a:pPr algn="l"/>
                      <a:r>
                        <a:rPr lang="en-GB" sz="1100" dirty="0"/>
                        <a:t>YTD</a:t>
                      </a:r>
                    </a:p>
                  </a:txBody>
                  <a:tcPr/>
                </a:tc>
                <a:tc>
                  <a:txBody>
                    <a:bodyPr/>
                    <a:lstStyle/>
                    <a:p>
                      <a:r>
                        <a:rPr lang="en-GB" sz="1200" dirty="0">
                          <a:solidFill>
                            <a:schemeClr val="bg1"/>
                          </a:solidFill>
                        </a:rPr>
                        <a:t>Chart</a:t>
                      </a:r>
                    </a:p>
                  </a:txBody>
                  <a:tcPr/>
                </a:tc>
                <a:extLst>
                  <a:ext uri="{0D108BD9-81ED-4DB2-BD59-A6C34878D82A}">
                    <a16:rowId xmlns:a16="http://schemas.microsoft.com/office/drawing/2014/main" val="258680681"/>
                  </a:ext>
                </a:extLst>
              </a:tr>
              <a:tr h="1346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baseline="0" dirty="0"/>
                        <a:t> - </a:t>
                      </a:r>
                      <a:r>
                        <a:rPr lang="en-GB" sz="1200" b="1" dirty="0"/>
                        <a:t>Unscheduled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Patients Not Waiting in ED – Mater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1% reduction compared to 2024/25</a:t>
                      </a:r>
                    </a:p>
                  </a:txBody>
                  <a:tcPr/>
                </a:tc>
                <a:tc>
                  <a:txBody>
                    <a:bodyPr/>
                    <a:lstStyle/>
                    <a:p>
                      <a:r>
                        <a:rPr lang="en-GB" sz="1100" dirty="0"/>
                        <a:t>14.5%</a:t>
                      </a:r>
                    </a:p>
                  </a:txBody>
                  <a:tcPr/>
                </a:tc>
                <a:tc>
                  <a:txBody>
                    <a:bodyPr/>
                    <a:lstStyle/>
                    <a:p>
                      <a:r>
                        <a:rPr lang="en-GB" sz="1100" dirty="0"/>
                        <a:t>15.47% - </a:t>
                      </a:r>
                    </a:p>
                    <a:p>
                      <a:r>
                        <a:rPr lang="en-GB" sz="1100" dirty="0"/>
                        <a:t>0.97%</a:t>
                      </a:r>
                      <a:r>
                        <a:rPr lang="en-GB" sz="1100" baseline="0" dirty="0"/>
                        <a:t> below target</a:t>
                      </a:r>
                      <a:endParaRPr lang="en-GB" sz="1100" dirty="0"/>
                    </a:p>
                  </a:txBody>
                  <a:tcPr/>
                </a:tc>
                <a:tc>
                  <a:txBody>
                    <a:bodyPr/>
                    <a:lstStyle/>
                    <a:p>
                      <a:r>
                        <a:rPr lang="en-GB" sz="1100" b="1" dirty="0">
                          <a:solidFill>
                            <a:schemeClr val="tx1"/>
                          </a:solidFill>
                        </a:rPr>
                        <a:t>14.19% against</a:t>
                      </a:r>
                      <a:r>
                        <a:rPr lang="en-GB" sz="1100" b="1" baseline="0" dirty="0">
                          <a:solidFill>
                            <a:schemeClr val="tx1"/>
                          </a:solidFill>
                        </a:rPr>
                        <a:t> a target of 16.6%</a:t>
                      </a:r>
                    </a:p>
                    <a:p>
                      <a:endParaRPr lang="en-GB" sz="1100" b="1" baseline="0" dirty="0"/>
                    </a:p>
                    <a:p>
                      <a:r>
                        <a:rPr lang="en-GB" sz="1100" b="1" baseline="0" dirty="0"/>
                        <a:t>(5,152 out of 36,305)</a:t>
                      </a:r>
                      <a:endParaRPr lang="en-GB" sz="1100" b="1" dirty="0"/>
                    </a:p>
                  </a:txBody>
                  <a:tcPr/>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399164">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Patients Not Waiting in ED - RBHSC</a:t>
                      </a:r>
                    </a:p>
                    <a:p>
                      <a:endParaRPr lang="en-GB" sz="1100" dirty="0"/>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1% reduction compared to 2024/25</a:t>
                      </a:r>
                    </a:p>
                    <a:p>
                      <a:endParaRPr lang="en-GB" sz="1100" dirty="0"/>
                    </a:p>
                  </a:txBody>
                  <a:tcPr marL="60960" marR="60960" marT="30480" marB="30480"/>
                </a:tc>
                <a:tc>
                  <a:txBody>
                    <a:bodyPr/>
                    <a:lstStyle/>
                    <a:p>
                      <a:r>
                        <a:rPr lang="en-GB" sz="1100" dirty="0"/>
                        <a:t>4.4%</a:t>
                      </a:r>
                    </a:p>
                  </a:txBody>
                  <a:tcPr marL="60960" marR="60960" marT="30480" marB="30480"/>
                </a:tc>
                <a:tc>
                  <a:txBody>
                    <a:bodyPr/>
                    <a:lstStyle/>
                    <a:p>
                      <a:r>
                        <a:rPr lang="en-GB" sz="1100" dirty="0"/>
                        <a:t>4.2% - </a:t>
                      </a:r>
                    </a:p>
                    <a:p>
                      <a:r>
                        <a:rPr lang="en-GB" sz="1100" dirty="0"/>
                        <a:t>0.2% below</a:t>
                      </a:r>
                      <a:r>
                        <a:rPr lang="en-GB" sz="1100" baseline="0" dirty="0"/>
                        <a:t> </a:t>
                      </a:r>
                      <a:r>
                        <a:rPr lang="en-GB" sz="1100" dirty="0"/>
                        <a:t>target</a:t>
                      </a:r>
                    </a:p>
                  </a:txBody>
                  <a:tcPr marL="60960" marR="60960" marT="30480" marB="30480"/>
                </a:tc>
                <a:tc>
                  <a:txBody>
                    <a:bodyPr/>
                    <a:lstStyle/>
                    <a:p>
                      <a:r>
                        <a:rPr lang="en-GB" sz="1100" b="1" dirty="0">
                          <a:solidFill>
                            <a:schemeClr val="tx1"/>
                          </a:solidFill>
                        </a:rPr>
                        <a:t>4.2%</a:t>
                      </a:r>
                      <a:r>
                        <a:rPr lang="en-GB" sz="1100" b="1" baseline="0" dirty="0">
                          <a:solidFill>
                            <a:schemeClr val="tx1"/>
                          </a:solidFill>
                        </a:rPr>
                        <a:t> against a target of 5.6%</a:t>
                      </a:r>
                    </a:p>
                    <a:p>
                      <a:endParaRPr lang="en-GB" sz="1100" b="1" baseline="0" dirty="0"/>
                    </a:p>
                    <a:p>
                      <a:r>
                        <a:rPr lang="en-GB" sz="1100" b="1" baseline="0" dirty="0"/>
                        <a:t>(1,492 out of 35,558)</a:t>
                      </a:r>
                      <a:endParaRPr lang="en-GB" sz="1100" b="1" dirty="0"/>
                    </a:p>
                  </a:txBody>
                  <a:tcPr/>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63803">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Patients Not Waiting in ED - RVH</a:t>
                      </a:r>
                    </a:p>
                    <a:p>
                      <a:endParaRPr lang="en-GB" sz="1100" dirty="0"/>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1% reduction compared to 2024/25</a:t>
                      </a:r>
                    </a:p>
                    <a:p>
                      <a:endParaRPr lang="en-GB" sz="1100" dirty="0"/>
                    </a:p>
                  </a:txBody>
                  <a:tcPr marL="60960" marR="60960" marT="30480" marB="30480"/>
                </a:tc>
                <a:tc>
                  <a:txBody>
                    <a:bodyPr/>
                    <a:lstStyle/>
                    <a:p>
                      <a:r>
                        <a:rPr lang="en-GB" sz="1100" dirty="0"/>
                        <a:t>8.1%</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14.02%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5.92% below target</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12.01% against</a:t>
                      </a:r>
                      <a:r>
                        <a:rPr lang="en-GB" sz="1100" b="1" baseline="0" dirty="0">
                          <a:solidFill>
                            <a:schemeClr val="tx1"/>
                          </a:solidFill>
                        </a:rPr>
                        <a:t> a target of 13.9%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(8,215 out of 68,417)</a:t>
                      </a:r>
                      <a:endParaRPr lang="en-GB" sz="1100" b="1" dirty="0"/>
                    </a:p>
                  </a:txBody>
                  <a:tcPr marL="60960" marR="60960" marT="30480" marB="30480"/>
                </a:tc>
                <a:tc>
                  <a:txBody>
                    <a:bodyPr/>
                    <a:lstStyle/>
                    <a:p>
                      <a:endParaRPr lang="en-GB" sz="1100" dirty="0"/>
                    </a:p>
                    <a:p>
                      <a:endParaRPr lang="en-GB" sz="1100" dirty="0"/>
                    </a:p>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297743">
                <a:tc>
                  <a:txBody>
                    <a:bodyPr/>
                    <a:lstStyle/>
                    <a:p>
                      <a:endParaRPr lang="en-GB" sz="1200"/>
                    </a:p>
                  </a:txBody>
                  <a:tcPr/>
                </a:tc>
                <a:tc>
                  <a:txBody>
                    <a:bodyPr/>
                    <a:lstStyle/>
                    <a:p>
                      <a:r>
                        <a:rPr lang="en-GB" sz="1100" dirty="0"/>
                        <a:t>ED – 12 Hour Target *</a:t>
                      </a:r>
                    </a:p>
                    <a:p>
                      <a:endParaRPr lang="en-GB" sz="1100" dirty="0"/>
                    </a:p>
                    <a:p>
                      <a:r>
                        <a:rPr lang="en-GB" sz="1000" b="1" dirty="0"/>
                        <a:t>Reduce</a:t>
                      </a:r>
                      <a:r>
                        <a:rPr lang="en-GB" sz="1000" b="1" baseline="0" dirty="0"/>
                        <a:t> the n</a:t>
                      </a:r>
                      <a:r>
                        <a:rPr lang="en-GB" sz="1000" b="1" dirty="0"/>
                        <a:t>umber of patients waiting &gt; 12 hours in </a:t>
                      </a:r>
                      <a:r>
                        <a:rPr lang="en-GB" sz="1000" b="1" dirty="0">
                          <a:solidFill>
                            <a:schemeClr val="tx1"/>
                          </a:solidFill>
                        </a:rPr>
                        <a:t>ED during 24/25 </a:t>
                      </a:r>
                      <a:r>
                        <a:rPr lang="en-GB" sz="1000" b="1" dirty="0"/>
                        <a:t>by 10%</a:t>
                      </a:r>
                    </a:p>
                  </a:txBody>
                  <a:tcPr marL="60960" marR="60960" marT="30480" marB="30480"/>
                </a:tc>
                <a:tc>
                  <a:txBody>
                    <a:bodyPr/>
                    <a:lstStyle/>
                    <a:p>
                      <a:r>
                        <a:rPr lang="en-GB" sz="1100" dirty="0"/>
                        <a:t>2,384</a:t>
                      </a:r>
                    </a:p>
                  </a:txBody>
                  <a:tcPr marL="60960" marR="60960" marT="30480" marB="30480"/>
                </a:tc>
                <a:tc>
                  <a:txBody>
                    <a:bodyPr/>
                    <a:lstStyle/>
                    <a:p>
                      <a:r>
                        <a:rPr lang="en-GB" sz="1100" dirty="0"/>
                        <a:t>3,184 patients waited &gt;</a:t>
                      </a:r>
                      <a:r>
                        <a:rPr lang="en-GB" sz="1100" baseline="0" dirty="0"/>
                        <a:t> 12 hours during December.</a:t>
                      </a:r>
                      <a:endParaRPr lang="en-GB" sz="1100" dirty="0"/>
                    </a:p>
                    <a:p>
                      <a:endParaRPr lang="en-GB" sz="1100" dirty="0"/>
                    </a:p>
                    <a:p>
                      <a:r>
                        <a:rPr lang="en-GB" sz="1100" dirty="0"/>
                        <a:t>800 patients over expected target</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-9.42%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(25,795 patients waited &gt;12 hours Apr-Jan, 164 over the YTD target)</a:t>
                      </a:r>
                    </a:p>
                  </a:txBody>
                  <a:tcPr/>
                </a:tc>
                <a:tc>
                  <a:txBody>
                    <a:bodyPr/>
                    <a:lstStyle/>
                    <a:p>
                      <a:endParaRPr lang="en-GB" sz="1100" dirty="0"/>
                    </a:p>
                    <a:p>
                      <a:endParaRPr lang="en-GB" sz="1100" dirty="0"/>
                    </a:p>
                    <a:p>
                      <a:endParaRPr lang="en-GB" sz="1100" dirty="0"/>
                    </a:p>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30" name="Picture 29">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62194" y="1792524"/>
            <a:ext cx="335309" cy="335309"/>
          </a:xfrm>
          <a:prstGeom prst="rect">
            <a:avLst/>
          </a:prstGeom>
        </p:spPr>
      </p:pic>
      <p:pic>
        <p:nvPicPr>
          <p:cNvPr id="31" name="Picture 30" descr="A green circle with blue border"/>
          <p:cNvPicPr>
            <a:picLocks noChangeAspect="1"/>
          </p:cNvPicPr>
          <p:nvPr/>
        </p:nvPicPr>
        <p:blipFill>
          <a:blip r:embed="rId4"/>
          <a:stretch>
            <a:fillRect/>
          </a:stretch>
        </p:blipFill>
        <p:spPr>
          <a:xfrm>
            <a:off x="7982083" y="3139379"/>
            <a:ext cx="335309" cy="335309"/>
          </a:xfrm>
          <a:prstGeom prst="rect">
            <a:avLst/>
          </a:prstGeom>
        </p:spPr>
      </p:pic>
      <p:pic>
        <p:nvPicPr>
          <p:cNvPr id="32" name="Picture 31" descr="A green circle with blue border&#10;&#10;"/>
          <p:cNvPicPr>
            <a:picLocks noChangeAspect="1"/>
          </p:cNvPicPr>
          <p:nvPr/>
        </p:nvPicPr>
        <p:blipFill>
          <a:blip r:embed="rId4"/>
          <a:stretch>
            <a:fillRect/>
          </a:stretch>
        </p:blipFill>
        <p:spPr>
          <a:xfrm>
            <a:off x="7982083" y="4525827"/>
            <a:ext cx="335309" cy="335309"/>
          </a:xfrm>
          <a:prstGeom prst="rect">
            <a:avLst/>
          </a:prstGeom>
        </p:spPr>
      </p:pic>
      <p:pic>
        <p:nvPicPr>
          <p:cNvPr id="8" name="Picture 7" descr="A red triangle with blue border&#10;">
            <a:extLst>
              <a:ext uri="{FF2B5EF4-FFF2-40B4-BE49-F238E27FC236}">
                <a16:creationId xmlns:a16="http://schemas.microsoft.com/office/drawing/2014/main" id="{87988D58-B015-9623-2B13-1047C5E53439}"/>
              </a:ext>
            </a:extLst>
          </p:cNvPr>
          <p:cNvPicPr>
            <a:picLocks noChangeAspect="1"/>
          </p:cNvPicPr>
          <p:nvPr/>
        </p:nvPicPr>
        <p:blipFill>
          <a:blip r:embed="rId5"/>
          <a:stretch>
            <a:fillRect/>
          </a:stretch>
        </p:blipFill>
        <p:spPr>
          <a:xfrm>
            <a:off x="7274792" y="5798489"/>
            <a:ext cx="353599" cy="347502"/>
          </a:xfrm>
          <a:prstGeom prst="rect">
            <a:avLst/>
          </a:prstGeom>
        </p:spPr>
      </p:pic>
      <p:pic>
        <p:nvPicPr>
          <p:cNvPr id="2" name="Picture 1" descr="A red triangle with blue border">
            <a:extLst>
              <a:ext uri="{FF2B5EF4-FFF2-40B4-BE49-F238E27FC236}">
                <a16:creationId xmlns:a16="http://schemas.microsoft.com/office/drawing/2014/main" id="{72A51895-11E7-2A35-0946-00A02C2BB351}"/>
              </a:ext>
            </a:extLst>
          </p:cNvPr>
          <p:cNvPicPr>
            <a:picLocks noChangeAspect="1"/>
          </p:cNvPicPr>
          <p:nvPr/>
        </p:nvPicPr>
        <p:blipFill>
          <a:blip r:embed="rId6"/>
          <a:stretch>
            <a:fillRect/>
          </a:stretch>
        </p:blipFill>
        <p:spPr>
          <a:xfrm>
            <a:off x="7274791" y="1780331"/>
            <a:ext cx="353599" cy="347502"/>
          </a:xfrm>
          <a:prstGeom prst="rect">
            <a:avLst/>
          </a:prstGeom>
        </p:spPr>
      </p:pic>
      <p:pic>
        <p:nvPicPr>
          <p:cNvPr id="5" name="Picture 4" descr="A red triangle with blue border">
            <a:extLst>
              <a:ext uri="{FF2B5EF4-FFF2-40B4-BE49-F238E27FC236}">
                <a16:creationId xmlns:a16="http://schemas.microsoft.com/office/drawing/2014/main" id="{5A156CB9-E6D0-82F6-8EEA-76A2B2721E8F}"/>
              </a:ext>
            </a:extLst>
          </p:cNvPr>
          <p:cNvPicPr>
            <a:picLocks noChangeAspect="1"/>
          </p:cNvPicPr>
          <p:nvPr/>
        </p:nvPicPr>
        <p:blipFill>
          <a:blip r:embed="rId6"/>
          <a:stretch>
            <a:fillRect/>
          </a:stretch>
        </p:blipFill>
        <p:spPr>
          <a:xfrm>
            <a:off x="7274790" y="3127186"/>
            <a:ext cx="353599" cy="347502"/>
          </a:xfrm>
          <a:prstGeom prst="rect">
            <a:avLst/>
          </a:prstGeom>
        </p:spPr>
      </p:pic>
      <p:pic>
        <p:nvPicPr>
          <p:cNvPr id="6" name="Picture 5" descr="A red triangle with blue border">
            <a:extLst>
              <a:ext uri="{FF2B5EF4-FFF2-40B4-BE49-F238E27FC236}">
                <a16:creationId xmlns:a16="http://schemas.microsoft.com/office/drawing/2014/main" id="{92B67850-CB08-49A2-2372-D51B38270EB7}"/>
              </a:ext>
            </a:extLst>
          </p:cNvPr>
          <p:cNvPicPr>
            <a:picLocks noChangeAspect="1"/>
          </p:cNvPicPr>
          <p:nvPr/>
        </p:nvPicPr>
        <p:blipFill>
          <a:blip r:embed="rId6"/>
          <a:stretch>
            <a:fillRect/>
          </a:stretch>
        </p:blipFill>
        <p:spPr>
          <a:xfrm>
            <a:off x="7274790" y="4519731"/>
            <a:ext cx="353599" cy="347502"/>
          </a:xfrm>
          <a:prstGeom prst="rect">
            <a:avLst/>
          </a:prstGeom>
        </p:spPr>
      </p:pic>
      <p:pic>
        <p:nvPicPr>
          <p:cNvPr id="9" name="Picture 8" descr="Graph displaying Mater patients not waiting in ED - target compared to 2025/26 outturn">
            <a:extLst>
              <a:ext uri="{FF2B5EF4-FFF2-40B4-BE49-F238E27FC236}">
                <a16:creationId xmlns:a16="http://schemas.microsoft.com/office/drawing/2014/main" id="{F72A82D3-E569-BA8A-4B1F-149ADD76DD4F}"/>
              </a:ext>
            </a:extLst>
          </p:cNvPr>
          <p:cNvPicPr>
            <a:picLocks noChangeAspect="1"/>
          </p:cNvPicPr>
          <p:nvPr/>
        </p:nvPicPr>
        <p:blipFill>
          <a:blip r:embed="rId7"/>
          <a:stretch>
            <a:fillRect/>
          </a:stretch>
        </p:blipFill>
        <p:spPr>
          <a:xfrm>
            <a:off x="8605715" y="1342902"/>
            <a:ext cx="3383791" cy="1201405"/>
          </a:xfrm>
          <a:prstGeom prst="rect">
            <a:avLst/>
          </a:prstGeom>
        </p:spPr>
      </p:pic>
      <p:pic>
        <p:nvPicPr>
          <p:cNvPr id="11" name="Picture 10" descr="Graph displaying Children's patients not waiting in ED - target compared to 2025/26 outturn">
            <a:extLst>
              <a:ext uri="{FF2B5EF4-FFF2-40B4-BE49-F238E27FC236}">
                <a16:creationId xmlns:a16="http://schemas.microsoft.com/office/drawing/2014/main" id="{07D7A424-A9DE-628F-C5E6-E33D72F1D574}"/>
              </a:ext>
            </a:extLst>
          </p:cNvPr>
          <p:cNvPicPr>
            <a:picLocks noChangeAspect="1"/>
          </p:cNvPicPr>
          <p:nvPr/>
        </p:nvPicPr>
        <p:blipFill>
          <a:blip r:embed="rId8"/>
          <a:stretch>
            <a:fillRect/>
          </a:stretch>
        </p:blipFill>
        <p:spPr>
          <a:xfrm>
            <a:off x="8605715" y="2695854"/>
            <a:ext cx="3400277" cy="1256103"/>
          </a:xfrm>
          <a:prstGeom prst="rect">
            <a:avLst/>
          </a:prstGeom>
        </p:spPr>
      </p:pic>
      <p:pic>
        <p:nvPicPr>
          <p:cNvPr id="14" name="Picture 13" descr="Graph displaying Royal patients not waiting in ED - target compared to 2025/26 outturn">
            <a:extLst>
              <a:ext uri="{FF2B5EF4-FFF2-40B4-BE49-F238E27FC236}">
                <a16:creationId xmlns:a16="http://schemas.microsoft.com/office/drawing/2014/main" id="{A9CD4751-ABA2-A3AA-1028-F2518B743575}"/>
              </a:ext>
            </a:extLst>
          </p:cNvPr>
          <p:cNvPicPr>
            <a:picLocks noChangeAspect="1"/>
          </p:cNvPicPr>
          <p:nvPr/>
        </p:nvPicPr>
        <p:blipFill>
          <a:blip r:embed="rId9"/>
          <a:stretch>
            <a:fillRect/>
          </a:stretch>
        </p:blipFill>
        <p:spPr>
          <a:xfrm>
            <a:off x="8605715" y="4103503"/>
            <a:ext cx="3384372" cy="1194594"/>
          </a:xfrm>
          <a:prstGeom prst="rect">
            <a:avLst/>
          </a:prstGeom>
        </p:spPr>
      </p:pic>
      <p:pic>
        <p:nvPicPr>
          <p:cNvPr id="15" name="Picture 14" descr="A red triangle with blue border">
            <a:extLst>
              <a:ext uri="{FF2B5EF4-FFF2-40B4-BE49-F238E27FC236}">
                <a16:creationId xmlns:a16="http://schemas.microsoft.com/office/drawing/2014/main" id="{4A280823-3D73-BBED-50DA-BE1740286241}"/>
              </a:ext>
            </a:extLst>
          </p:cNvPr>
          <p:cNvPicPr>
            <a:picLocks noChangeAspect="1"/>
          </p:cNvPicPr>
          <p:nvPr/>
        </p:nvPicPr>
        <p:blipFill>
          <a:blip r:embed="rId6"/>
          <a:stretch>
            <a:fillRect/>
          </a:stretch>
        </p:blipFill>
        <p:spPr>
          <a:xfrm>
            <a:off x="7982083" y="5798489"/>
            <a:ext cx="353599" cy="347502"/>
          </a:xfrm>
          <a:prstGeom prst="rect">
            <a:avLst/>
          </a:prstGeom>
        </p:spPr>
      </p:pic>
      <p:pic>
        <p:nvPicPr>
          <p:cNvPr id="16" name="Picture 15" descr="Graph displaying ED 12 hour performance - target compared to 2025/26 outturn">
            <a:extLst>
              <a:ext uri="{FF2B5EF4-FFF2-40B4-BE49-F238E27FC236}">
                <a16:creationId xmlns:a16="http://schemas.microsoft.com/office/drawing/2014/main" id="{82957C5D-C79D-1AB5-9A4E-E28B3BB576C5}"/>
              </a:ext>
            </a:extLst>
          </p:cNvPr>
          <p:cNvPicPr>
            <a:picLocks noChangeAspect="1"/>
          </p:cNvPicPr>
          <p:nvPr/>
        </p:nvPicPr>
        <p:blipFill>
          <a:blip r:embed="rId10"/>
          <a:stretch>
            <a:fillRect/>
          </a:stretch>
        </p:blipFill>
        <p:spPr>
          <a:xfrm>
            <a:off x="8605714" y="5449643"/>
            <a:ext cx="3383791" cy="1194594"/>
          </a:xfrm>
          <a:prstGeom prst="rect">
            <a:avLst/>
          </a:prstGeom>
        </p:spPr>
      </p:pic>
    </p:spTree>
    <p:extLst>
      <p:ext uri="{BB962C8B-B14F-4D97-AF65-F5344CB8AC3E}">
        <p14:creationId xmlns:p14="http://schemas.microsoft.com/office/powerpoint/2010/main" val="3080009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Section 2 – Key SOMs Indicators - Performance</a:t>
            </a:r>
          </a:p>
        </p:txBody>
      </p:sp>
      <p:graphicFrame>
        <p:nvGraphicFramePr>
          <p:cNvPr id="21" name="Table 20"/>
          <p:cNvGraphicFramePr>
            <a:graphicFrameLocks noGrp="1"/>
          </p:cNvGraphicFramePr>
          <p:nvPr>
            <p:extLst>
              <p:ext uri="{D42A27DB-BD31-4B8C-83A1-F6EECF244321}">
                <p14:modId xmlns:p14="http://schemas.microsoft.com/office/powerpoint/2010/main" val="1719155268"/>
              </p:ext>
            </p:extLst>
          </p:nvPr>
        </p:nvGraphicFramePr>
        <p:xfrm>
          <a:off x="98367" y="540328"/>
          <a:ext cx="11995266" cy="6195487"/>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105593">
                  <a:extLst>
                    <a:ext uri="{9D8B030D-6E8A-4147-A177-3AD203B41FA5}">
                      <a16:colId xmlns:a16="http://schemas.microsoft.com/office/drawing/2014/main" val="3247098725"/>
                    </a:ext>
                  </a:extLst>
                </a:gridCol>
                <a:gridCol w="1213658">
                  <a:extLst>
                    <a:ext uri="{9D8B030D-6E8A-4147-A177-3AD203B41FA5}">
                      <a16:colId xmlns:a16="http://schemas.microsoft.com/office/drawing/2014/main" val="3934673934"/>
                    </a:ext>
                  </a:extLst>
                </a:gridCol>
                <a:gridCol w="824313">
                  <a:extLst>
                    <a:ext uri="{9D8B030D-6E8A-4147-A177-3AD203B41FA5}">
                      <a16:colId xmlns:a16="http://schemas.microsoft.com/office/drawing/2014/main" val="340205772"/>
                    </a:ext>
                  </a:extLst>
                </a:gridCol>
                <a:gridCol w="829920">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46185">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Jan 26 Target</a:t>
                      </a:r>
                    </a:p>
                  </a:txBody>
                  <a:tcPr/>
                </a:tc>
                <a:tc>
                  <a:txBody>
                    <a:bodyPr/>
                    <a:lstStyle/>
                    <a:p>
                      <a:r>
                        <a:rPr lang="en-GB" sz="1200" dirty="0"/>
                        <a:t>Jan 26 In-month Performance</a:t>
                      </a:r>
                    </a:p>
                  </a:txBody>
                  <a:tcPr/>
                </a:tc>
                <a:tc>
                  <a:txBody>
                    <a:bodyPr/>
                    <a:lstStyle/>
                    <a:p>
                      <a:r>
                        <a:rPr lang="en-GB" sz="1200" dirty="0"/>
                        <a:t>Cumulative Activity YTD</a:t>
                      </a:r>
                    </a:p>
                  </a:txBody>
                  <a:tcPr/>
                </a:tc>
                <a:tc>
                  <a:txBody>
                    <a:bodyPr/>
                    <a:lstStyle/>
                    <a:p>
                      <a:pPr algn="l"/>
                      <a:r>
                        <a:rPr lang="en-GB" sz="1200" dirty="0"/>
                        <a:t>Rag Status</a:t>
                      </a:r>
                    </a:p>
                    <a:p>
                      <a:pPr algn="l"/>
                      <a:r>
                        <a:rPr lang="en-GB" sz="1200" dirty="0">
                          <a:solidFill>
                            <a:schemeClr val="bg1"/>
                          </a:solidFill>
                        </a:rPr>
                        <a:t>Jan 26</a:t>
                      </a:r>
                    </a:p>
                  </a:txBody>
                  <a:tcPr/>
                </a:tc>
                <a:tc>
                  <a:txBody>
                    <a:bodyPr/>
                    <a:lstStyle/>
                    <a:p>
                      <a:pPr algn="l"/>
                      <a:r>
                        <a:rPr lang="en-GB" sz="1200" dirty="0"/>
                        <a:t>Rag Status</a:t>
                      </a:r>
                    </a:p>
                    <a:p>
                      <a:pPr algn="l"/>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441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dirty="0"/>
                        <a:t> -Unscheduled Care</a:t>
                      </a:r>
                    </a:p>
                    <a:p>
                      <a:endParaRPr lang="en-GB" sz="1200" dirty="0"/>
                    </a:p>
                  </a:txBody>
                  <a:tcPr/>
                </a:tc>
                <a:tc>
                  <a:txBody>
                    <a:bodyPr/>
                    <a:lstStyle/>
                    <a:p>
                      <a:r>
                        <a:rPr lang="en-GB" sz="1100" dirty="0"/>
                        <a:t>Complex Delayed Discharges – Mater </a:t>
                      </a:r>
                    </a:p>
                    <a:p>
                      <a:endParaRPr lang="en-GB" sz="1100" dirty="0"/>
                    </a:p>
                    <a:p>
                      <a:r>
                        <a:rPr lang="en-GB" sz="1000" b="1" dirty="0"/>
                        <a:t>Target - The number</a:t>
                      </a:r>
                      <a:r>
                        <a:rPr lang="en-GB" sz="1000" b="1" baseline="0" dirty="0"/>
                        <a:t> of complex discharges on any Saturday and Sunday should be at least 60% of the average daily number of complex discharges from Mon-Fri in that week</a:t>
                      </a:r>
                      <a:r>
                        <a:rPr lang="en-GB" sz="900" baseline="0" dirty="0"/>
                        <a:t>.</a:t>
                      </a:r>
                      <a:endParaRPr lang="en-GB" sz="900" dirty="0"/>
                    </a:p>
                  </a:txBody>
                  <a:tcPr marL="60960" marR="60960" marT="30480" marB="30480"/>
                </a:tc>
                <a:tc>
                  <a:txBody>
                    <a:bodyPr/>
                    <a:lstStyle/>
                    <a:p>
                      <a:r>
                        <a:rPr lang="en-GB" sz="1100" dirty="0"/>
                        <a:t>60%</a:t>
                      </a:r>
                    </a:p>
                  </a:txBody>
                  <a:tcPr marL="60960" marR="60960" marT="30480" marB="30480"/>
                </a:tc>
                <a:tc>
                  <a:txBody>
                    <a:bodyPr/>
                    <a:lstStyle/>
                    <a:p>
                      <a:r>
                        <a:rPr lang="en-GB" sz="1100" dirty="0"/>
                        <a:t>12.04%</a:t>
                      </a:r>
                    </a:p>
                  </a:txBody>
                  <a:tcPr marL="60960" marR="60960" marT="30480" marB="30480"/>
                </a:tc>
                <a:tc>
                  <a:txBody>
                    <a:bodyPr/>
                    <a:lstStyle/>
                    <a:p>
                      <a:r>
                        <a:rPr lang="en-GB" sz="1100" b="1" baseline="0" dirty="0"/>
                        <a:t> </a:t>
                      </a:r>
                      <a:r>
                        <a:rPr lang="en-GB" sz="1100" b="1" baseline="0" dirty="0">
                          <a:solidFill>
                            <a:schemeClr val="tx1"/>
                          </a:solidFill>
                        </a:rPr>
                        <a:t>15.08%</a:t>
                      </a:r>
                    </a:p>
                    <a:p>
                      <a:endParaRPr lang="en-GB" sz="1100" b="1" baseline="0" dirty="0"/>
                    </a:p>
                    <a:p>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65351">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Complex Delayed Discharges – RVH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The number</a:t>
                      </a:r>
                      <a:r>
                        <a:rPr lang="en-GB" sz="1000" b="1" baseline="0" dirty="0"/>
                        <a:t> of complex discharges on any Saturday and Sunday should be at least 60% of the average daily number of complex discharges from Mon-Fri in that week</a:t>
                      </a:r>
                      <a:r>
                        <a:rPr lang="en-GB" sz="1000" baseline="0" dirty="0"/>
                        <a:t>.</a:t>
                      </a:r>
                      <a:endParaRPr lang="en-GB" sz="1000" dirty="0"/>
                    </a:p>
                  </a:txBody>
                  <a:tcPr marL="60960" marR="60960" marT="30480" marB="30480"/>
                </a:tc>
                <a:tc>
                  <a:txBody>
                    <a:bodyPr/>
                    <a:lstStyle/>
                    <a:p>
                      <a:r>
                        <a:rPr lang="en-GB" sz="1100" dirty="0"/>
                        <a:t>60%</a:t>
                      </a:r>
                    </a:p>
                  </a:txBody>
                  <a:tcPr marL="60960" marR="60960" marT="30480" marB="30480"/>
                </a:tc>
                <a:tc>
                  <a:txBody>
                    <a:bodyPr/>
                    <a:lstStyle/>
                    <a:p>
                      <a:r>
                        <a:rPr lang="en-GB" sz="1100" dirty="0"/>
                        <a:t>32.27%</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solidFill>
                            <a:schemeClr val="tx1"/>
                          </a:solidFill>
                        </a:rPr>
                        <a:t>21.26%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06568">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Hip Fractures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- 95%</a:t>
                      </a:r>
                      <a:r>
                        <a:rPr lang="en-GB" sz="1000" b="1" baseline="0" dirty="0"/>
                        <a:t> of patients where clinically appropriate, wait no longer than 48 hours for inpatient treatment</a:t>
                      </a:r>
                      <a:endParaRPr lang="en-GB" sz="1000" b="1" dirty="0"/>
                    </a:p>
                  </a:txBody>
                  <a:tcPr marL="60960" marR="60960" marT="30480" marB="30480"/>
                </a:tc>
                <a:tc>
                  <a:txBody>
                    <a:bodyPr/>
                    <a:lstStyle/>
                    <a:p>
                      <a:r>
                        <a:rPr lang="en-GB" sz="1100" dirty="0"/>
                        <a:t>95%</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43.02%</a:t>
                      </a:r>
                      <a:r>
                        <a:rPr lang="en-GB" sz="11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r>
                        <a:rPr lang="en-GB" sz="1100" dirty="0"/>
                        <a:t>37 out of 86 seen &lt;48hrs </a:t>
                      </a:r>
                    </a:p>
                  </a:txBody>
                  <a:tcPr marL="60960" marR="60960" marT="30480" marB="30480"/>
                </a:tc>
                <a:tc>
                  <a:txBody>
                    <a:bodyPr/>
                    <a:lstStyle/>
                    <a:p>
                      <a:r>
                        <a:rPr lang="en-GB" sz="1100" b="1" baseline="0" dirty="0"/>
                        <a:t>39.84</a:t>
                      </a:r>
                      <a:r>
                        <a:rPr lang="en-GB" sz="1100" b="1" dirty="0"/>
                        <a:t>% </a:t>
                      </a:r>
                    </a:p>
                    <a:p>
                      <a:endParaRPr lang="en-GB" sz="1100" b="1" dirty="0"/>
                    </a:p>
                    <a:p>
                      <a:r>
                        <a:rPr lang="en-GB" sz="1100" b="1" dirty="0"/>
                        <a:t>253 out of 635</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35811">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Other</a:t>
                      </a:r>
                      <a:r>
                        <a:rPr lang="en-GB" sz="1100" baseline="0" dirty="0"/>
                        <a:t> Fractures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- 95% of other fractures, where clinically appropriate, wait no longer than 7 days for inpatient treatment for fractures</a:t>
                      </a:r>
                      <a:endParaRPr lang="en-GB" sz="1000" b="1" dirty="0"/>
                    </a:p>
                  </a:txBody>
                  <a:tcPr marL="60960" marR="60960" marT="30480" marB="30480"/>
                </a:tc>
                <a:tc>
                  <a:txBody>
                    <a:bodyPr/>
                    <a:lstStyle/>
                    <a:p>
                      <a:r>
                        <a:rPr lang="en-GB" sz="1100" dirty="0"/>
                        <a:t>95%</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76.86%</a:t>
                      </a:r>
                      <a:r>
                        <a:rPr lang="en-GB" sz="11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r>
                        <a:rPr lang="en-GB" sz="1100" dirty="0"/>
                        <a:t>115 out of 144 treated within 7</a:t>
                      </a:r>
                      <a:r>
                        <a:rPr lang="en-GB" sz="1100" baseline="0" dirty="0"/>
                        <a:t> days</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84.74</a:t>
                      </a:r>
                      <a:r>
                        <a:rPr lang="en-GB" sz="1100" b="1" dirty="0"/>
                        <a:t>% </a:t>
                      </a:r>
                    </a:p>
                    <a:p>
                      <a:endParaRPr lang="en-GB" sz="1100" b="1" dirty="0"/>
                    </a:p>
                    <a:p>
                      <a:r>
                        <a:rPr lang="en-GB" sz="1100" b="1" dirty="0"/>
                        <a:t>1,155 out of 1,363</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7" name="Picture 16" descr="A red triangle with blue border"/>
          <p:cNvPicPr>
            <a:picLocks noChangeAspect="1"/>
          </p:cNvPicPr>
          <p:nvPr/>
        </p:nvPicPr>
        <p:blipFill>
          <a:blip r:embed="rId4"/>
          <a:stretch>
            <a:fillRect/>
          </a:stretch>
        </p:blipFill>
        <p:spPr>
          <a:xfrm>
            <a:off x="7157581" y="1672417"/>
            <a:ext cx="354425" cy="346884"/>
          </a:xfrm>
          <a:prstGeom prst="rect">
            <a:avLst/>
          </a:prstGeom>
        </p:spPr>
      </p:pic>
      <p:pic>
        <p:nvPicPr>
          <p:cNvPr id="18" name="Picture 17" descr="A red triangle with blue border"/>
          <p:cNvPicPr>
            <a:picLocks noChangeAspect="1"/>
          </p:cNvPicPr>
          <p:nvPr/>
        </p:nvPicPr>
        <p:blipFill>
          <a:blip r:embed="rId4"/>
          <a:stretch>
            <a:fillRect/>
          </a:stretch>
        </p:blipFill>
        <p:spPr>
          <a:xfrm>
            <a:off x="7157580" y="3141979"/>
            <a:ext cx="354425" cy="346884"/>
          </a:xfrm>
          <a:prstGeom prst="rect">
            <a:avLst/>
          </a:prstGeom>
        </p:spPr>
      </p:pic>
      <p:pic>
        <p:nvPicPr>
          <p:cNvPr id="19" name="Picture 18" descr="A red triangle with blue border"/>
          <p:cNvPicPr>
            <a:picLocks noChangeAspect="1"/>
          </p:cNvPicPr>
          <p:nvPr/>
        </p:nvPicPr>
        <p:blipFill>
          <a:blip r:embed="rId4"/>
          <a:stretch>
            <a:fillRect/>
          </a:stretch>
        </p:blipFill>
        <p:spPr>
          <a:xfrm>
            <a:off x="7157582" y="4491816"/>
            <a:ext cx="354425" cy="346884"/>
          </a:xfrm>
          <a:prstGeom prst="rect">
            <a:avLst/>
          </a:prstGeom>
        </p:spPr>
      </p:pic>
      <p:pic>
        <p:nvPicPr>
          <p:cNvPr id="40" name="Picture 39" descr="A red triangle with blue border&#10;"/>
          <p:cNvPicPr>
            <a:picLocks noChangeAspect="1"/>
          </p:cNvPicPr>
          <p:nvPr/>
        </p:nvPicPr>
        <p:blipFill>
          <a:blip r:embed="rId4"/>
          <a:stretch>
            <a:fillRect/>
          </a:stretch>
        </p:blipFill>
        <p:spPr>
          <a:xfrm>
            <a:off x="7960055" y="1672417"/>
            <a:ext cx="354425" cy="346884"/>
          </a:xfrm>
          <a:prstGeom prst="rect">
            <a:avLst/>
          </a:prstGeom>
        </p:spPr>
      </p:pic>
      <p:pic>
        <p:nvPicPr>
          <p:cNvPr id="41" name="Picture 40" descr="A red triangle with blue border"/>
          <p:cNvPicPr>
            <a:picLocks noChangeAspect="1"/>
          </p:cNvPicPr>
          <p:nvPr/>
        </p:nvPicPr>
        <p:blipFill>
          <a:blip r:embed="rId4"/>
          <a:stretch>
            <a:fillRect/>
          </a:stretch>
        </p:blipFill>
        <p:spPr>
          <a:xfrm>
            <a:off x="7960055" y="3141979"/>
            <a:ext cx="354425" cy="346884"/>
          </a:xfrm>
          <a:prstGeom prst="rect">
            <a:avLst/>
          </a:prstGeom>
        </p:spPr>
      </p:pic>
      <p:pic>
        <p:nvPicPr>
          <p:cNvPr id="42" name="Picture 41" descr="A red triangle with blue border"/>
          <p:cNvPicPr>
            <a:picLocks noChangeAspect="1"/>
          </p:cNvPicPr>
          <p:nvPr/>
        </p:nvPicPr>
        <p:blipFill>
          <a:blip r:embed="rId4"/>
          <a:stretch>
            <a:fillRect/>
          </a:stretch>
        </p:blipFill>
        <p:spPr>
          <a:xfrm>
            <a:off x="7960055" y="4501938"/>
            <a:ext cx="354425" cy="346884"/>
          </a:xfrm>
          <a:prstGeom prst="rect">
            <a:avLst/>
          </a:prstGeom>
        </p:spPr>
      </p:pic>
      <p:pic>
        <p:nvPicPr>
          <p:cNvPr id="43" name="Picture 42" descr="A red triangle with blue border"/>
          <p:cNvPicPr>
            <a:picLocks noChangeAspect="1"/>
          </p:cNvPicPr>
          <p:nvPr/>
        </p:nvPicPr>
        <p:blipFill>
          <a:blip r:embed="rId4"/>
          <a:stretch>
            <a:fillRect/>
          </a:stretch>
        </p:blipFill>
        <p:spPr>
          <a:xfrm>
            <a:off x="7960055" y="5816432"/>
            <a:ext cx="354425" cy="346884"/>
          </a:xfrm>
          <a:prstGeom prst="rect">
            <a:avLst/>
          </a:prstGeom>
        </p:spPr>
      </p:pic>
      <p:pic>
        <p:nvPicPr>
          <p:cNvPr id="22" name="Picture 21" descr="A red triangle with blue border"/>
          <p:cNvPicPr>
            <a:picLocks noChangeAspect="1"/>
          </p:cNvPicPr>
          <p:nvPr/>
        </p:nvPicPr>
        <p:blipFill>
          <a:blip r:embed="rId4"/>
          <a:stretch>
            <a:fillRect/>
          </a:stretch>
        </p:blipFill>
        <p:spPr>
          <a:xfrm>
            <a:off x="7157582" y="5816432"/>
            <a:ext cx="354425" cy="346884"/>
          </a:xfrm>
          <a:prstGeom prst="rect">
            <a:avLst/>
          </a:prstGeom>
        </p:spPr>
      </p:pic>
      <p:pic>
        <p:nvPicPr>
          <p:cNvPr id="6" name="Picture 5" descr="Graph displaying Mater weekend discharges - complex - target compared to 2025/26 outturn">
            <a:extLst>
              <a:ext uri="{FF2B5EF4-FFF2-40B4-BE49-F238E27FC236}">
                <a16:creationId xmlns:a16="http://schemas.microsoft.com/office/drawing/2014/main" id="{359E1165-4E0D-710E-CD28-9A1375B4FAD9}"/>
              </a:ext>
            </a:extLst>
          </p:cNvPr>
          <p:cNvPicPr>
            <a:picLocks noChangeAspect="1"/>
          </p:cNvPicPr>
          <p:nvPr/>
        </p:nvPicPr>
        <p:blipFill>
          <a:blip r:embed="rId5"/>
          <a:stretch>
            <a:fillRect/>
          </a:stretch>
        </p:blipFill>
        <p:spPr>
          <a:xfrm>
            <a:off x="8636860" y="1261032"/>
            <a:ext cx="3382406" cy="1312703"/>
          </a:xfrm>
          <a:prstGeom prst="rect">
            <a:avLst/>
          </a:prstGeom>
        </p:spPr>
      </p:pic>
      <p:pic>
        <p:nvPicPr>
          <p:cNvPr id="9" name="Picture 8" descr="Graph displaying Royal weekend discharges - complex - target compared to 2025/26 outturn">
            <a:extLst>
              <a:ext uri="{FF2B5EF4-FFF2-40B4-BE49-F238E27FC236}">
                <a16:creationId xmlns:a16="http://schemas.microsoft.com/office/drawing/2014/main" id="{7B7FF5C9-CC6B-63A3-568B-7E6DFD820B21}"/>
              </a:ext>
            </a:extLst>
          </p:cNvPr>
          <p:cNvPicPr>
            <a:picLocks noChangeAspect="1"/>
          </p:cNvPicPr>
          <p:nvPr/>
        </p:nvPicPr>
        <p:blipFill>
          <a:blip r:embed="rId6"/>
          <a:stretch>
            <a:fillRect/>
          </a:stretch>
        </p:blipFill>
        <p:spPr>
          <a:xfrm>
            <a:off x="8636859" y="2671196"/>
            <a:ext cx="3382405" cy="1370966"/>
          </a:xfrm>
          <a:prstGeom prst="rect">
            <a:avLst/>
          </a:prstGeom>
        </p:spPr>
      </p:pic>
      <p:pic>
        <p:nvPicPr>
          <p:cNvPr id="10" name="Picture 9" descr="Graph displaying % Fracture patients for Neck of Femur &lt; 48 Hours - target compared to 2025/26 outturn">
            <a:extLst>
              <a:ext uri="{FF2B5EF4-FFF2-40B4-BE49-F238E27FC236}">
                <a16:creationId xmlns:a16="http://schemas.microsoft.com/office/drawing/2014/main" id="{5EF5B1C4-EC7E-43F8-7B53-12E15A7837CE}"/>
              </a:ext>
            </a:extLst>
          </p:cNvPr>
          <p:cNvPicPr>
            <a:picLocks noChangeAspect="1"/>
          </p:cNvPicPr>
          <p:nvPr/>
        </p:nvPicPr>
        <p:blipFill>
          <a:blip r:embed="rId7"/>
          <a:stretch>
            <a:fillRect/>
          </a:stretch>
        </p:blipFill>
        <p:spPr>
          <a:xfrm>
            <a:off x="8636859" y="4139622"/>
            <a:ext cx="3382404" cy="1194559"/>
          </a:xfrm>
          <a:prstGeom prst="rect">
            <a:avLst/>
          </a:prstGeom>
        </p:spPr>
      </p:pic>
      <p:pic>
        <p:nvPicPr>
          <p:cNvPr id="11" name="Picture 10" descr="Graph displaying % Fracture patients treated &lt; 7 days - target compared to 2025/26 outturn">
            <a:extLst>
              <a:ext uri="{FF2B5EF4-FFF2-40B4-BE49-F238E27FC236}">
                <a16:creationId xmlns:a16="http://schemas.microsoft.com/office/drawing/2014/main" id="{63762A97-6E0A-B977-F3EF-07CC9958A9A3}"/>
              </a:ext>
            </a:extLst>
          </p:cNvPr>
          <p:cNvPicPr>
            <a:picLocks noChangeAspect="1"/>
          </p:cNvPicPr>
          <p:nvPr/>
        </p:nvPicPr>
        <p:blipFill>
          <a:blip r:embed="rId8"/>
          <a:stretch>
            <a:fillRect/>
          </a:stretch>
        </p:blipFill>
        <p:spPr>
          <a:xfrm>
            <a:off x="8636859" y="5438413"/>
            <a:ext cx="3382404" cy="1194559"/>
          </a:xfrm>
          <a:prstGeom prst="rect">
            <a:avLst/>
          </a:prstGeom>
        </p:spPr>
      </p:pic>
    </p:spTree>
    <p:extLst>
      <p:ext uri="{BB962C8B-B14F-4D97-AF65-F5344CB8AC3E}">
        <p14:creationId xmlns:p14="http://schemas.microsoft.com/office/powerpoint/2010/main" val="400136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Section 2 – Key SOMs Indicators - Performance</a:t>
            </a:r>
          </a:p>
        </p:txBody>
      </p:sp>
      <p:graphicFrame>
        <p:nvGraphicFramePr>
          <p:cNvPr id="21" name="Table 20"/>
          <p:cNvGraphicFramePr>
            <a:graphicFrameLocks noGrp="1"/>
          </p:cNvGraphicFramePr>
          <p:nvPr>
            <p:extLst>
              <p:ext uri="{D42A27DB-BD31-4B8C-83A1-F6EECF244321}">
                <p14:modId xmlns:p14="http://schemas.microsoft.com/office/powerpoint/2010/main" val="3399238606"/>
              </p:ext>
            </p:extLst>
          </p:nvPr>
        </p:nvGraphicFramePr>
        <p:xfrm>
          <a:off x="98367" y="540327"/>
          <a:ext cx="11995266" cy="6262047"/>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088967">
                  <a:extLst>
                    <a:ext uri="{9D8B030D-6E8A-4147-A177-3AD203B41FA5}">
                      <a16:colId xmlns:a16="http://schemas.microsoft.com/office/drawing/2014/main" val="3247098725"/>
                    </a:ext>
                  </a:extLst>
                </a:gridCol>
                <a:gridCol w="1287463">
                  <a:extLst>
                    <a:ext uri="{9D8B030D-6E8A-4147-A177-3AD203B41FA5}">
                      <a16:colId xmlns:a16="http://schemas.microsoft.com/office/drawing/2014/main" val="3934673934"/>
                    </a:ext>
                  </a:extLst>
                </a:gridCol>
                <a:gridCol w="786213">
                  <a:extLst>
                    <a:ext uri="{9D8B030D-6E8A-4147-A177-3AD203B41FA5}">
                      <a16:colId xmlns:a16="http://schemas.microsoft.com/office/drawing/2014/main" val="340205772"/>
                    </a:ext>
                  </a:extLst>
                </a:gridCol>
                <a:gridCol w="810841">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19881">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Jan 26 Target</a:t>
                      </a:r>
                    </a:p>
                  </a:txBody>
                  <a:tcPr/>
                </a:tc>
                <a:tc>
                  <a:txBody>
                    <a:bodyPr/>
                    <a:lstStyle/>
                    <a:p>
                      <a:r>
                        <a:rPr lang="en-GB" sz="1200" dirty="0"/>
                        <a:t>Jan 26 In-month Performance</a:t>
                      </a:r>
                    </a:p>
                  </a:txBody>
                  <a:tcPr/>
                </a:tc>
                <a:tc>
                  <a:txBody>
                    <a:bodyPr/>
                    <a:lstStyle/>
                    <a:p>
                      <a:r>
                        <a:rPr lang="en-GB" sz="1200" dirty="0"/>
                        <a:t>Cumulative Activity YTD</a:t>
                      </a:r>
                    </a:p>
                  </a:txBody>
                  <a:tcPr/>
                </a:tc>
                <a:tc>
                  <a:txBody>
                    <a:bodyPr/>
                    <a:lstStyle/>
                    <a:p>
                      <a:pPr algn="l"/>
                      <a:r>
                        <a:rPr lang="en-GB" sz="1200" dirty="0"/>
                        <a:t>Rag Status</a:t>
                      </a:r>
                    </a:p>
                    <a:p>
                      <a:pPr algn="l"/>
                      <a:r>
                        <a:rPr lang="en-GB" sz="1200" dirty="0">
                          <a:solidFill>
                            <a:schemeClr val="bg1"/>
                          </a:solidFill>
                        </a:rPr>
                        <a:t>Jan 26</a:t>
                      </a: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427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dirty="0"/>
                        <a:t> -Scheduled Care</a:t>
                      </a:r>
                    </a:p>
                    <a:p>
                      <a:endParaRPr lang="en-GB" sz="1200" dirty="0"/>
                    </a:p>
                  </a:txBody>
                  <a:tcPr/>
                </a:tc>
                <a:tc>
                  <a:txBody>
                    <a:bodyPr/>
                    <a:lstStyle/>
                    <a:p>
                      <a:r>
                        <a:rPr lang="en-GB" sz="1100" baseline="0" dirty="0"/>
                        <a:t>DNA rates for </a:t>
                      </a:r>
                      <a:r>
                        <a:rPr lang="en-GB" sz="1100" b="1" baseline="0" dirty="0"/>
                        <a:t>New</a:t>
                      </a:r>
                      <a:r>
                        <a:rPr lang="en-GB" sz="1100" baseline="0" dirty="0"/>
                        <a:t> consultant outpatient appointments</a:t>
                      </a:r>
                    </a:p>
                    <a:p>
                      <a:endParaRPr lang="en-GB" sz="1100" baseline="0" dirty="0"/>
                    </a:p>
                    <a:p>
                      <a:endParaRPr lang="en-GB" sz="1100" baseline="0" dirty="0"/>
                    </a:p>
                    <a:p>
                      <a:r>
                        <a:rPr lang="en-GB" sz="1000" b="1" baseline="0" dirty="0"/>
                        <a:t>Target – maximum 5%</a:t>
                      </a:r>
                      <a:endParaRPr lang="en-GB" sz="1000" b="1" dirty="0"/>
                    </a:p>
                  </a:txBody>
                  <a:tcPr marL="60960" marR="60960" marT="30480" marB="30480"/>
                </a:tc>
                <a:tc>
                  <a:txBody>
                    <a:bodyPr/>
                    <a:lstStyle/>
                    <a:p>
                      <a:r>
                        <a:rPr lang="en-GB" sz="1100" dirty="0"/>
                        <a:t>5%</a:t>
                      </a:r>
                    </a:p>
                  </a:txBody>
                  <a:tcPr marL="60960" marR="60960" marT="30480" marB="30480"/>
                </a:tc>
                <a:tc>
                  <a:txBody>
                    <a:bodyPr/>
                    <a:lstStyle/>
                    <a:p>
                      <a:r>
                        <a:rPr lang="en-GB" sz="1100" dirty="0">
                          <a:solidFill>
                            <a:schemeClr val="tx1"/>
                          </a:solidFill>
                        </a:rPr>
                        <a:t>9.00%</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7.99%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11,770 out of 147,367 appointments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rgbClr val="FF0000"/>
                        </a:solidFill>
                      </a:endParaRP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31626">
                <a:tc>
                  <a:txBody>
                    <a:bodyPr/>
                    <a:lstStyle/>
                    <a:p>
                      <a:endParaRPr lang="en-GB" sz="1200" dirty="0"/>
                    </a:p>
                  </a:txBody>
                  <a:tcPr/>
                </a:tc>
                <a:tc>
                  <a:txBody>
                    <a:bodyPr/>
                    <a:lstStyle/>
                    <a:p>
                      <a:r>
                        <a:rPr lang="en-GB" sz="1100" baseline="0" dirty="0"/>
                        <a:t>DNA rates for </a:t>
                      </a:r>
                      <a:r>
                        <a:rPr lang="en-GB" sz="1100" b="1" baseline="0" dirty="0"/>
                        <a:t>Review </a:t>
                      </a:r>
                      <a:r>
                        <a:rPr lang="en-GB" sz="1100" baseline="0" dirty="0"/>
                        <a:t>consultant outpatient appointments</a:t>
                      </a:r>
                    </a:p>
                    <a:p>
                      <a:endParaRPr lang="en-GB" sz="1100" baseline="0" dirty="0"/>
                    </a:p>
                    <a:p>
                      <a:endParaRPr lang="en-GB" sz="1100" baseline="0" dirty="0"/>
                    </a:p>
                    <a:p>
                      <a:r>
                        <a:rPr lang="en-GB" sz="1000" b="1" baseline="0" dirty="0"/>
                        <a:t>Target – maximum 8%</a:t>
                      </a:r>
                      <a:endParaRPr lang="en-GB" sz="1000" b="1" dirty="0"/>
                    </a:p>
                  </a:txBody>
                  <a:tcPr marL="60960" marR="60960" marT="30480" marB="30480"/>
                </a:tc>
                <a:tc>
                  <a:txBody>
                    <a:bodyPr/>
                    <a:lstStyle/>
                    <a:p>
                      <a:r>
                        <a:rPr lang="en-GB" sz="1100" dirty="0"/>
                        <a:t>8%</a:t>
                      </a:r>
                    </a:p>
                  </a:txBody>
                  <a:tcPr marL="60960" marR="60960" marT="30480" marB="30480"/>
                </a:tc>
                <a:tc>
                  <a:txBody>
                    <a:bodyPr/>
                    <a:lstStyle/>
                    <a:p>
                      <a:r>
                        <a:rPr lang="en-GB" sz="1100" b="0" dirty="0">
                          <a:solidFill>
                            <a:schemeClr val="tx1"/>
                          </a:solidFill>
                        </a:rPr>
                        <a:t>9.96%</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8.85%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30,112 out of 340,195 appointments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rgbClr val="FF0000"/>
                        </a:solidFill>
                      </a:endParaRP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54975">
                <a:tc>
                  <a:txBody>
                    <a:bodyPr/>
                    <a:lstStyle/>
                    <a:p>
                      <a:endParaRPr lang="en-GB" sz="1200" dirty="0"/>
                    </a:p>
                  </a:txBody>
                  <a:tcPr/>
                </a:tc>
                <a:tc>
                  <a:txBody>
                    <a:bodyPr/>
                    <a:lstStyle/>
                    <a:p>
                      <a:r>
                        <a:rPr lang="en-GB" sz="1100" dirty="0"/>
                        <a:t>Theatre DNA Rates– Main Theatres</a:t>
                      </a:r>
                    </a:p>
                    <a:p>
                      <a:endParaRPr lang="en-GB" sz="1100" dirty="0"/>
                    </a:p>
                    <a:p>
                      <a:endParaRPr lang="en-GB" sz="1100" dirty="0"/>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maximum 5%</a:t>
                      </a:r>
                      <a:endParaRPr lang="en-GB" sz="1000" b="1" dirty="0"/>
                    </a:p>
                    <a:p>
                      <a:endParaRPr lang="en-GB" sz="1100" dirty="0"/>
                    </a:p>
                  </a:txBody>
                  <a:tcPr marL="60960" marR="60960" marT="30480" marB="30480"/>
                </a:tc>
                <a:tc>
                  <a:txBody>
                    <a:bodyPr/>
                    <a:lstStyle/>
                    <a:p>
                      <a:r>
                        <a:rPr lang="en-GB" sz="1100" dirty="0"/>
                        <a:t>5%</a:t>
                      </a:r>
                    </a:p>
                    <a:p>
                      <a:endParaRPr lang="en-GB" sz="1100" dirty="0"/>
                    </a:p>
                    <a:p>
                      <a:r>
                        <a:rPr lang="en-GB" sz="1000" dirty="0"/>
                        <a:t>Monitored a month</a:t>
                      </a:r>
                      <a:r>
                        <a:rPr lang="en-GB" sz="1000" baseline="0" dirty="0"/>
                        <a:t> in arrears</a:t>
                      </a:r>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10.42%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(December</a:t>
                      </a:r>
                      <a:r>
                        <a:rPr lang="en-GB" sz="1100" baseline="0" dirty="0">
                          <a:solidFill>
                            <a:schemeClr val="tx1"/>
                          </a:solidFill>
                        </a:rPr>
                        <a:t>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solidFill>
                          <a:srgbClr val="FF0000"/>
                        </a:solidFill>
                      </a:endParaRP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9.75%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(Apr-Dec)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rgbClr val="FF0000"/>
                        </a:solidFill>
                      </a:endParaRP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407414">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Theatre DNA Rates – DPU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maximum 5%</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r>
                        <a:rPr lang="en-GB" sz="1100" dirty="0"/>
                        <a:t>5%</a:t>
                      </a:r>
                    </a:p>
                    <a:p>
                      <a:endParaRPr lang="en-GB" sz="1100" dirty="0"/>
                    </a:p>
                    <a:p>
                      <a:r>
                        <a:rPr lang="en-GB" sz="1000" dirty="0"/>
                        <a:t>Monitored a month</a:t>
                      </a:r>
                      <a:r>
                        <a:rPr lang="en-GB" sz="1000" baseline="0" dirty="0"/>
                        <a:t> in arrears</a:t>
                      </a:r>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6.04%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(December</a:t>
                      </a:r>
                      <a:r>
                        <a:rPr lang="en-GB" sz="1100" baseline="0" dirty="0">
                          <a:solidFill>
                            <a:schemeClr val="tx1"/>
                          </a:solidFill>
                        </a:rPr>
                        <a:t>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9.56%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(Apr-Dec)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rgbClr val="FF0000"/>
                        </a:solidFill>
                      </a:endParaRP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7" name="Picture 16" descr="A red triangle with blue border"/>
          <p:cNvPicPr>
            <a:picLocks noChangeAspect="1"/>
          </p:cNvPicPr>
          <p:nvPr/>
        </p:nvPicPr>
        <p:blipFill>
          <a:blip r:embed="rId4"/>
          <a:stretch>
            <a:fillRect/>
          </a:stretch>
        </p:blipFill>
        <p:spPr>
          <a:xfrm>
            <a:off x="7181097" y="1671696"/>
            <a:ext cx="354425" cy="346884"/>
          </a:xfrm>
          <a:prstGeom prst="rect">
            <a:avLst/>
          </a:prstGeom>
        </p:spPr>
      </p:pic>
      <p:pic>
        <p:nvPicPr>
          <p:cNvPr id="19" name="Picture 18" descr="A red triangle with blue border"/>
          <p:cNvPicPr>
            <a:picLocks noChangeAspect="1"/>
          </p:cNvPicPr>
          <p:nvPr/>
        </p:nvPicPr>
        <p:blipFill>
          <a:blip r:embed="rId4"/>
          <a:stretch>
            <a:fillRect/>
          </a:stretch>
        </p:blipFill>
        <p:spPr>
          <a:xfrm>
            <a:off x="7181097" y="4522544"/>
            <a:ext cx="354425" cy="346884"/>
          </a:xfrm>
          <a:prstGeom prst="rect">
            <a:avLst/>
          </a:prstGeom>
        </p:spPr>
      </p:pic>
      <p:pic>
        <p:nvPicPr>
          <p:cNvPr id="39" name="Picture 38" descr="A red triangle with blue border"/>
          <p:cNvPicPr>
            <a:picLocks noChangeAspect="1"/>
          </p:cNvPicPr>
          <p:nvPr/>
        </p:nvPicPr>
        <p:blipFill>
          <a:blip r:embed="rId4"/>
          <a:stretch>
            <a:fillRect/>
          </a:stretch>
        </p:blipFill>
        <p:spPr>
          <a:xfrm>
            <a:off x="7180271" y="5834584"/>
            <a:ext cx="354425" cy="346884"/>
          </a:xfrm>
          <a:prstGeom prst="rect">
            <a:avLst/>
          </a:prstGeom>
        </p:spPr>
      </p:pic>
      <p:pic>
        <p:nvPicPr>
          <p:cNvPr id="40" name="Picture 39" descr="A red triangle with blue border"/>
          <p:cNvPicPr>
            <a:picLocks noChangeAspect="1"/>
          </p:cNvPicPr>
          <p:nvPr/>
        </p:nvPicPr>
        <p:blipFill>
          <a:blip r:embed="rId4"/>
          <a:stretch>
            <a:fillRect/>
          </a:stretch>
        </p:blipFill>
        <p:spPr>
          <a:xfrm>
            <a:off x="7946459" y="1671696"/>
            <a:ext cx="354425" cy="346884"/>
          </a:xfrm>
          <a:prstGeom prst="rect">
            <a:avLst/>
          </a:prstGeom>
        </p:spPr>
      </p:pic>
      <p:pic>
        <p:nvPicPr>
          <p:cNvPr id="41" name="Picture 40" descr="A red triangle with blue border"/>
          <p:cNvPicPr>
            <a:picLocks noChangeAspect="1"/>
          </p:cNvPicPr>
          <p:nvPr/>
        </p:nvPicPr>
        <p:blipFill>
          <a:blip r:embed="rId4"/>
          <a:stretch>
            <a:fillRect/>
          </a:stretch>
        </p:blipFill>
        <p:spPr>
          <a:xfrm>
            <a:off x="7943876" y="3131688"/>
            <a:ext cx="354425" cy="346884"/>
          </a:xfrm>
          <a:prstGeom prst="rect">
            <a:avLst/>
          </a:prstGeom>
        </p:spPr>
      </p:pic>
      <p:pic>
        <p:nvPicPr>
          <p:cNvPr id="42" name="Picture 41" descr="A red triangle with blue border"/>
          <p:cNvPicPr>
            <a:picLocks noChangeAspect="1"/>
          </p:cNvPicPr>
          <p:nvPr/>
        </p:nvPicPr>
        <p:blipFill>
          <a:blip r:embed="rId4"/>
          <a:stretch>
            <a:fillRect/>
          </a:stretch>
        </p:blipFill>
        <p:spPr>
          <a:xfrm>
            <a:off x="7906215" y="4522544"/>
            <a:ext cx="354425" cy="346884"/>
          </a:xfrm>
          <a:prstGeom prst="rect">
            <a:avLst/>
          </a:prstGeom>
        </p:spPr>
      </p:pic>
      <p:pic>
        <p:nvPicPr>
          <p:cNvPr id="43" name="Picture 42" descr="A red triangle with blue border"/>
          <p:cNvPicPr>
            <a:picLocks noChangeAspect="1"/>
          </p:cNvPicPr>
          <p:nvPr/>
        </p:nvPicPr>
        <p:blipFill>
          <a:blip r:embed="rId4"/>
          <a:stretch>
            <a:fillRect/>
          </a:stretch>
        </p:blipFill>
        <p:spPr>
          <a:xfrm>
            <a:off x="7943876" y="5834584"/>
            <a:ext cx="354425" cy="346884"/>
          </a:xfrm>
          <a:prstGeom prst="rect">
            <a:avLst/>
          </a:prstGeom>
        </p:spPr>
      </p:pic>
      <p:pic>
        <p:nvPicPr>
          <p:cNvPr id="7" name="Picture 6" descr="A red triangle with blue border"/>
          <p:cNvPicPr>
            <a:picLocks noChangeAspect="1"/>
          </p:cNvPicPr>
          <p:nvPr/>
        </p:nvPicPr>
        <p:blipFill>
          <a:blip r:embed="rId5"/>
          <a:stretch>
            <a:fillRect/>
          </a:stretch>
        </p:blipFill>
        <p:spPr>
          <a:xfrm>
            <a:off x="7181097" y="3131688"/>
            <a:ext cx="353599" cy="347502"/>
          </a:xfrm>
          <a:prstGeom prst="rect">
            <a:avLst/>
          </a:prstGeom>
        </p:spPr>
      </p:pic>
      <p:pic>
        <p:nvPicPr>
          <p:cNvPr id="2" name="Picture 1" descr="Graph displaying new outpatient DNA/CND Rates - target compared to 2025/26 actual">
            <a:extLst>
              <a:ext uri="{FF2B5EF4-FFF2-40B4-BE49-F238E27FC236}">
                <a16:creationId xmlns:a16="http://schemas.microsoft.com/office/drawing/2014/main" id="{D38323BC-2D44-863B-5D7C-44536C7D7A4F}"/>
              </a:ext>
            </a:extLst>
          </p:cNvPr>
          <p:cNvPicPr>
            <a:picLocks noChangeAspect="1"/>
          </p:cNvPicPr>
          <p:nvPr/>
        </p:nvPicPr>
        <p:blipFill>
          <a:blip r:embed="rId6"/>
          <a:stretch>
            <a:fillRect/>
          </a:stretch>
        </p:blipFill>
        <p:spPr>
          <a:xfrm>
            <a:off x="8631334" y="1228893"/>
            <a:ext cx="3399653" cy="1305933"/>
          </a:xfrm>
          <a:prstGeom prst="rect">
            <a:avLst/>
          </a:prstGeom>
        </p:spPr>
      </p:pic>
      <p:pic>
        <p:nvPicPr>
          <p:cNvPr id="5" name="Picture 4" descr="Graph displaying review outpatient DNA/CND Rates - target compared to 2025/26 actual">
            <a:extLst>
              <a:ext uri="{FF2B5EF4-FFF2-40B4-BE49-F238E27FC236}">
                <a16:creationId xmlns:a16="http://schemas.microsoft.com/office/drawing/2014/main" id="{1EA3BBF7-69DF-ECBE-283C-DB8D64D3A40F}"/>
              </a:ext>
            </a:extLst>
          </p:cNvPr>
          <p:cNvPicPr>
            <a:picLocks noChangeAspect="1"/>
          </p:cNvPicPr>
          <p:nvPr/>
        </p:nvPicPr>
        <p:blipFill>
          <a:blip r:embed="rId7"/>
          <a:stretch>
            <a:fillRect/>
          </a:stretch>
        </p:blipFill>
        <p:spPr>
          <a:xfrm>
            <a:off x="8631334" y="2671880"/>
            <a:ext cx="3399653" cy="1305932"/>
          </a:xfrm>
          <a:prstGeom prst="rect">
            <a:avLst/>
          </a:prstGeom>
        </p:spPr>
      </p:pic>
      <p:pic>
        <p:nvPicPr>
          <p:cNvPr id="8" name="Picture 7" descr="Graph displaying Theatre DNA Rates - Main target compared to 2025/26 actual">
            <a:extLst>
              <a:ext uri="{FF2B5EF4-FFF2-40B4-BE49-F238E27FC236}">
                <a16:creationId xmlns:a16="http://schemas.microsoft.com/office/drawing/2014/main" id="{2BDB02A2-F472-877F-F705-9155BBD64199}"/>
              </a:ext>
            </a:extLst>
          </p:cNvPr>
          <p:cNvPicPr>
            <a:picLocks noChangeAspect="1"/>
          </p:cNvPicPr>
          <p:nvPr/>
        </p:nvPicPr>
        <p:blipFill>
          <a:blip r:embed="rId8"/>
          <a:stretch>
            <a:fillRect/>
          </a:stretch>
        </p:blipFill>
        <p:spPr>
          <a:xfrm>
            <a:off x="8631333" y="4114866"/>
            <a:ext cx="3399652" cy="1249337"/>
          </a:xfrm>
          <a:prstGeom prst="rect">
            <a:avLst/>
          </a:prstGeom>
        </p:spPr>
      </p:pic>
      <p:pic>
        <p:nvPicPr>
          <p:cNvPr id="9" name="Picture 8" descr="Graph displaying Theatre DNA Rates - DPU target compared to 2025/26 actual ">
            <a:extLst>
              <a:ext uri="{FF2B5EF4-FFF2-40B4-BE49-F238E27FC236}">
                <a16:creationId xmlns:a16="http://schemas.microsoft.com/office/drawing/2014/main" id="{87ACE4A3-2B5C-DB48-57EA-EAD12B4E5263}"/>
              </a:ext>
            </a:extLst>
          </p:cNvPr>
          <p:cNvPicPr>
            <a:picLocks noChangeAspect="1"/>
          </p:cNvPicPr>
          <p:nvPr/>
        </p:nvPicPr>
        <p:blipFill>
          <a:blip r:embed="rId9"/>
          <a:stretch>
            <a:fillRect/>
          </a:stretch>
        </p:blipFill>
        <p:spPr>
          <a:xfrm>
            <a:off x="8631333" y="5472869"/>
            <a:ext cx="3399652" cy="1235502"/>
          </a:xfrm>
          <a:prstGeom prst="rect">
            <a:avLst/>
          </a:prstGeom>
        </p:spPr>
      </p:pic>
    </p:spTree>
    <p:extLst>
      <p:ext uri="{BB962C8B-B14F-4D97-AF65-F5344CB8AC3E}">
        <p14:creationId xmlns:p14="http://schemas.microsoft.com/office/powerpoint/2010/main" val="239795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Section 2 – Key SOMs Indicators - Performance</a:t>
            </a:r>
          </a:p>
        </p:txBody>
      </p:sp>
      <p:graphicFrame>
        <p:nvGraphicFramePr>
          <p:cNvPr id="21" name="Table 20"/>
          <p:cNvGraphicFramePr>
            <a:graphicFrameLocks noGrp="1"/>
          </p:cNvGraphicFramePr>
          <p:nvPr>
            <p:extLst>
              <p:ext uri="{D42A27DB-BD31-4B8C-83A1-F6EECF244321}">
                <p14:modId xmlns:p14="http://schemas.microsoft.com/office/powerpoint/2010/main" val="2824683540"/>
              </p:ext>
            </p:extLst>
          </p:nvPr>
        </p:nvGraphicFramePr>
        <p:xfrm>
          <a:off x="98367" y="540327"/>
          <a:ext cx="11995266" cy="6184669"/>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080655">
                  <a:extLst>
                    <a:ext uri="{9D8B030D-6E8A-4147-A177-3AD203B41FA5}">
                      <a16:colId xmlns:a16="http://schemas.microsoft.com/office/drawing/2014/main" val="3247098725"/>
                    </a:ext>
                  </a:extLst>
                </a:gridCol>
                <a:gridCol w="1270138">
                  <a:extLst>
                    <a:ext uri="{9D8B030D-6E8A-4147-A177-3AD203B41FA5}">
                      <a16:colId xmlns:a16="http://schemas.microsoft.com/office/drawing/2014/main" val="3934673934"/>
                    </a:ext>
                  </a:extLst>
                </a:gridCol>
                <a:gridCol w="640934">
                  <a:extLst>
                    <a:ext uri="{9D8B030D-6E8A-4147-A177-3AD203B41FA5}">
                      <a16:colId xmlns:a16="http://schemas.microsoft.com/office/drawing/2014/main" val="340205772"/>
                    </a:ext>
                  </a:extLst>
                </a:gridCol>
                <a:gridCol w="840440">
                  <a:extLst>
                    <a:ext uri="{9D8B030D-6E8A-4147-A177-3AD203B41FA5}">
                      <a16:colId xmlns:a16="http://schemas.microsoft.com/office/drawing/2014/main" val="1075718584"/>
                    </a:ext>
                  </a:extLst>
                </a:gridCol>
                <a:gridCol w="3664528">
                  <a:extLst>
                    <a:ext uri="{9D8B030D-6E8A-4147-A177-3AD203B41FA5}">
                      <a16:colId xmlns:a16="http://schemas.microsoft.com/office/drawing/2014/main" val="3167416937"/>
                    </a:ext>
                  </a:extLst>
                </a:gridCol>
              </a:tblGrid>
              <a:tr h="504280">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Jan 26 Target</a:t>
                      </a:r>
                    </a:p>
                  </a:txBody>
                  <a:tcPr/>
                </a:tc>
                <a:tc>
                  <a:txBody>
                    <a:bodyPr/>
                    <a:lstStyle/>
                    <a:p>
                      <a:r>
                        <a:rPr lang="en-GB" sz="1200" dirty="0"/>
                        <a:t>Jan 26 In-month Performance</a:t>
                      </a:r>
                    </a:p>
                  </a:txBody>
                  <a:tcPr/>
                </a:tc>
                <a:tc>
                  <a:txBody>
                    <a:bodyPr/>
                    <a:lstStyle/>
                    <a:p>
                      <a:r>
                        <a:rPr lang="en-GB" sz="1200" dirty="0"/>
                        <a:t>Cumulative Activity YTD</a:t>
                      </a:r>
                    </a:p>
                  </a:txBody>
                  <a:tcPr/>
                </a:tc>
                <a:tc>
                  <a:txBody>
                    <a:bodyPr/>
                    <a:lstStyle/>
                    <a:p>
                      <a:pPr algn="ctr"/>
                      <a:r>
                        <a:rPr lang="en-GB" sz="1200" dirty="0"/>
                        <a:t>Rag Status</a:t>
                      </a:r>
                    </a:p>
                    <a:p>
                      <a:pPr algn="ctr"/>
                      <a:r>
                        <a:rPr lang="en-GB" sz="1200" dirty="0">
                          <a:solidFill>
                            <a:schemeClr val="bg1"/>
                          </a:solidFill>
                        </a:rPr>
                        <a:t>Jan 26</a:t>
                      </a: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37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dirty="0"/>
                        <a:t> -Scheduled Care</a:t>
                      </a:r>
                    </a:p>
                    <a:p>
                      <a:endParaRPr lang="en-GB" sz="1200" dirty="0"/>
                    </a:p>
                  </a:txBody>
                  <a:tcPr/>
                </a:tc>
                <a:tc>
                  <a:txBody>
                    <a:bodyPr/>
                    <a:lstStyle/>
                    <a:p>
                      <a:r>
                        <a:rPr lang="en-GB" sz="1100" dirty="0"/>
                        <a:t>Theatre Utilisation  - Operating Times – Main Theatres</a:t>
                      </a:r>
                    </a:p>
                    <a:p>
                      <a:endParaRPr lang="en-GB" sz="1100" dirty="0"/>
                    </a:p>
                    <a:p>
                      <a:r>
                        <a:rPr lang="en-GB" sz="1000" b="1" dirty="0"/>
                        <a:t>Target</a:t>
                      </a:r>
                      <a:r>
                        <a:rPr lang="en-GB" sz="1000" b="1" baseline="0" dirty="0"/>
                        <a:t> – maximum operating rate of 85%</a:t>
                      </a:r>
                      <a:endParaRPr lang="en-GB" sz="1000" b="1" dirty="0"/>
                    </a:p>
                  </a:txBody>
                  <a:tcPr marL="60960" marR="60960" marT="30480" marB="30480"/>
                </a:tc>
                <a:tc>
                  <a:txBody>
                    <a:bodyPr/>
                    <a:lstStyle/>
                    <a:p>
                      <a:r>
                        <a:rPr lang="en-GB" sz="1100" dirty="0"/>
                        <a:t>85%</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Monitored a month</a:t>
                      </a:r>
                      <a:r>
                        <a:rPr lang="en-GB" sz="1000" baseline="0" dirty="0"/>
                        <a:t> in arrears</a:t>
                      </a:r>
                      <a:endParaRPr lang="en-GB" sz="1000" dirty="0"/>
                    </a:p>
                  </a:txBody>
                  <a:tcPr marL="60960" marR="60960" marT="30480" marB="30480"/>
                </a:tc>
                <a:tc>
                  <a:txBody>
                    <a:bodyPr/>
                    <a:lstStyle/>
                    <a:p>
                      <a:r>
                        <a:rPr lang="en-GB" sz="1100" dirty="0">
                          <a:solidFill>
                            <a:schemeClr val="tx1"/>
                          </a:solidFill>
                        </a:rPr>
                        <a:t>75.45%</a:t>
                      </a:r>
                    </a:p>
                    <a:p>
                      <a:endParaRPr lang="en-GB"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(December </a:t>
                      </a:r>
                      <a:r>
                        <a:rPr lang="en-GB" sz="1100" baseline="0" dirty="0">
                          <a:solidFill>
                            <a:schemeClr val="tx1"/>
                          </a:solidFill>
                        </a:rPr>
                        <a:t>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solidFill>
                          <a:srgbClr val="FF0000"/>
                        </a:solidFill>
                      </a:endParaRPr>
                    </a:p>
                    <a:p>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75.23%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(Apr-Dec)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rgbClr val="FF0000"/>
                        </a:solidFill>
                      </a:endParaRP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13164">
                <a:tc>
                  <a:txBody>
                    <a:bodyPr/>
                    <a:lstStyle/>
                    <a:p>
                      <a:endParaRPr lang="en-GB" sz="1200" dirty="0"/>
                    </a:p>
                  </a:txBody>
                  <a:tcPr/>
                </a:tc>
                <a:tc>
                  <a:txBody>
                    <a:bodyPr/>
                    <a:lstStyle/>
                    <a:p>
                      <a:r>
                        <a:rPr lang="en-GB" sz="1100" dirty="0"/>
                        <a:t>Theatre Utilisation  - Operating Times – DPU</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a:t>
                      </a:r>
                      <a:r>
                        <a:rPr lang="en-GB" sz="1000" b="1" baseline="0" dirty="0"/>
                        <a:t> – maximum operating rate of 80%</a:t>
                      </a:r>
                      <a:endParaRPr lang="en-GB" sz="1000" b="1" dirty="0"/>
                    </a:p>
                  </a:txBody>
                  <a:tcPr marL="60960" marR="60960" marT="30480" marB="30480"/>
                </a:tc>
                <a:tc>
                  <a:txBody>
                    <a:bodyPr/>
                    <a:lstStyle/>
                    <a:p>
                      <a:r>
                        <a:rPr lang="en-GB" sz="1100" dirty="0"/>
                        <a:t>80%</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Monitored a month</a:t>
                      </a:r>
                      <a:r>
                        <a:rPr lang="en-GB" sz="1000" baseline="0" dirty="0"/>
                        <a:t> in arrears</a:t>
                      </a:r>
                      <a:endParaRPr lang="en-GB" sz="1000" dirty="0"/>
                    </a:p>
                  </a:txBody>
                  <a:tcPr marL="60960" marR="60960" marT="30480" marB="30480"/>
                </a:tc>
                <a:tc>
                  <a:txBody>
                    <a:bodyPr/>
                    <a:lstStyle/>
                    <a:p>
                      <a:r>
                        <a:rPr lang="en-GB" sz="1100" dirty="0">
                          <a:solidFill>
                            <a:schemeClr val="tx1"/>
                          </a:solidFill>
                        </a:rPr>
                        <a:t>52.08%</a:t>
                      </a:r>
                    </a:p>
                    <a:p>
                      <a:endParaRPr lang="en-GB"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(December</a:t>
                      </a:r>
                      <a:r>
                        <a:rPr lang="en-GB" sz="1100" baseline="0" dirty="0">
                          <a:solidFill>
                            <a:schemeClr val="tx1"/>
                          </a:solidFill>
                        </a:rPr>
                        <a:t>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solidFill>
                          <a:srgbClr val="FF0000"/>
                        </a:solidFill>
                      </a:endParaRPr>
                    </a:p>
                    <a:p>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48.38%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(Apr-Dec)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rgbClr val="FF0000"/>
                        </a:solidFill>
                      </a:endParaRP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63287">
                <a:tc>
                  <a:txBody>
                    <a:bodyPr/>
                    <a:lstStyle/>
                    <a:p>
                      <a:endParaRPr lang="en-GB" sz="1200" dirty="0"/>
                    </a:p>
                  </a:txBody>
                  <a:tcPr/>
                </a:tc>
                <a:tc>
                  <a:txBody>
                    <a:bodyPr/>
                    <a:lstStyle/>
                    <a:p>
                      <a:r>
                        <a:rPr lang="en-GB" sz="1100" dirty="0"/>
                        <a:t>Theatre Utilisation - Run Times – Main Theatres</a:t>
                      </a:r>
                    </a:p>
                    <a:p>
                      <a:endParaRPr lang="en-GB" sz="1100" dirty="0"/>
                    </a:p>
                    <a:p>
                      <a:r>
                        <a:rPr lang="en-GB" sz="1000" b="1" dirty="0"/>
                        <a:t>Target – minimum run time rate of 90%</a:t>
                      </a:r>
                    </a:p>
                  </a:txBody>
                  <a:tcPr marL="60960" marR="60960" marT="30480" marB="30480"/>
                </a:tc>
                <a:tc>
                  <a:txBody>
                    <a:bodyPr/>
                    <a:lstStyle/>
                    <a:p>
                      <a:r>
                        <a:rPr lang="en-GB" sz="1100" dirty="0"/>
                        <a:t>90%</a:t>
                      </a:r>
                    </a:p>
                    <a:p>
                      <a:endParaRPr lang="en-GB" sz="1100" dirty="0"/>
                    </a:p>
                    <a:p>
                      <a:r>
                        <a:rPr lang="en-GB" sz="1000" dirty="0"/>
                        <a:t>Monitored a month in arrears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86.40%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(December</a:t>
                      </a:r>
                      <a:r>
                        <a:rPr lang="en-GB" sz="1100" baseline="0" dirty="0">
                          <a:solidFill>
                            <a:schemeClr val="tx1"/>
                          </a:solidFill>
                        </a:rPr>
                        <a:t>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87.00%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(Apr-Dec)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rgbClr val="FF0000"/>
                        </a:solidFill>
                      </a:endParaRP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96538">
                <a:tc>
                  <a:txBody>
                    <a:bodyPr/>
                    <a:lstStyle/>
                    <a:p>
                      <a:endParaRPr lang="en-GB" sz="1200" b="1" dirty="0"/>
                    </a:p>
                  </a:txBody>
                  <a:tcPr/>
                </a:tc>
                <a:tc>
                  <a:txBody>
                    <a:bodyPr/>
                    <a:lstStyle/>
                    <a:p>
                      <a:r>
                        <a:rPr lang="en-GB" sz="1100" dirty="0"/>
                        <a:t>Theatre Utilisation - Run Times – DPU</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minimum run time rate of 90%</a:t>
                      </a:r>
                    </a:p>
                    <a:p>
                      <a:endParaRPr lang="en-GB" sz="1100" dirty="0"/>
                    </a:p>
                  </a:txBody>
                  <a:tcPr marL="60960" marR="60960" marT="30480" marB="30480"/>
                </a:tc>
                <a:tc>
                  <a:txBody>
                    <a:bodyPr/>
                    <a:lstStyle/>
                    <a:p>
                      <a:r>
                        <a:rPr lang="en-GB" sz="1100" dirty="0"/>
                        <a:t>90%</a:t>
                      </a:r>
                    </a:p>
                    <a:p>
                      <a:endParaRPr lang="en-GB" sz="1100" dirty="0"/>
                    </a:p>
                    <a:p>
                      <a:r>
                        <a:rPr lang="en-GB" sz="1000" dirty="0"/>
                        <a:t>Monitored a month in arrears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81.27%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(December</a:t>
                      </a:r>
                      <a:r>
                        <a:rPr lang="en-GB" sz="1100" baseline="0" dirty="0">
                          <a:solidFill>
                            <a:schemeClr val="tx1"/>
                          </a:solidFill>
                        </a:rPr>
                        <a:t>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79.14%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(Apr-Dec)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rgbClr val="FF0000"/>
                        </a:solidFill>
                      </a:endParaRP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7" name="Picture 16" descr="A red triangle with blue border"/>
          <p:cNvPicPr>
            <a:picLocks noChangeAspect="1"/>
          </p:cNvPicPr>
          <p:nvPr/>
        </p:nvPicPr>
        <p:blipFill>
          <a:blip r:embed="rId4"/>
          <a:stretch>
            <a:fillRect/>
          </a:stretch>
        </p:blipFill>
        <p:spPr>
          <a:xfrm>
            <a:off x="7086309" y="1656250"/>
            <a:ext cx="354425" cy="346884"/>
          </a:xfrm>
          <a:prstGeom prst="rect">
            <a:avLst/>
          </a:prstGeom>
        </p:spPr>
      </p:pic>
      <p:pic>
        <p:nvPicPr>
          <p:cNvPr id="18" name="Picture 17" descr="A red triangle with blue border"/>
          <p:cNvPicPr>
            <a:picLocks noChangeAspect="1"/>
          </p:cNvPicPr>
          <p:nvPr/>
        </p:nvPicPr>
        <p:blipFill>
          <a:blip r:embed="rId4"/>
          <a:stretch>
            <a:fillRect/>
          </a:stretch>
        </p:blipFill>
        <p:spPr>
          <a:xfrm>
            <a:off x="7085905" y="3015618"/>
            <a:ext cx="354425" cy="346884"/>
          </a:xfrm>
          <a:prstGeom prst="rect">
            <a:avLst/>
          </a:prstGeom>
        </p:spPr>
      </p:pic>
      <p:pic>
        <p:nvPicPr>
          <p:cNvPr id="40" name="Picture 39" descr="A red triangle with blue border"/>
          <p:cNvPicPr>
            <a:picLocks noChangeAspect="1"/>
          </p:cNvPicPr>
          <p:nvPr/>
        </p:nvPicPr>
        <p:blipFill>
          <a:blip r:embed="rId4"/>
          <a:stretch>
            <a:fillRect/>
          </a:stretch>
        </p:blipFill>
        <p:spPr>
          <a:xfrm>
            <a:off x="7838580" y="1656250"/>
            <a:ext cx="354425" cy="346884"/>
          </a:xfrm>
          <a:prstGeom prst="rect">
            <a:avLst/>
          </a:prstGeom>
        </p:spPr>
      </p:pic>
      <p:pic>
        <p:nvPicPr>
          <p:cNvPr id="41" name="Picture 40" descr="A red triangle with blue border"/>
          <p:cNvPicPr>
            <a:picLocks noChangeAspect="1"/>
          </p:cNvPicPr>
          <p:nvPr/>
        </p:nvPicPr>
        <p:blipFill>
          <a:blip r:embed="rId4"/>
          <a:stretch>
            <a:fillRect/>
          </a:stretch>
        </p:blipFill>
        <p:spPr>
          <a:xfrm>
            <a:off x="7792850" y="3018302"/>
            <a:ext cx="354425" cy="346884"/>
          </a:xfrm>
          <a:prstGeom prst="rect">
            <a:avLst/>
          </a:prstGeom>
        </p:spPr>
      </p:pic>
      <p:pic>
        <p:nvPicPr>
          <p:cNvPr id="43" name="Picture 42" descr="A red triangle with blue border"/>
          <p:cNvPicPr>
            <a:picLocks noChangeAspect="1"/>
          </p:cNvPicPr>
          <p:nvPr/>
        </p:nvPicPr>
        <p:blipFill>
          <a:blip r:embed="rId4"/>
          <a:stretch>
            <a:fillRect/>
          </a:stretch>
        </p:blipFill>
        <p:spPr>
          <a:xfrm>
            <a:off x="7848137" y="5763486"/>
            <a:ext cx="354425" cy="346884"/>
          </a:xfrm>
          <a:prstGeom prst="rect">
            <a:avLst/>
          </a:prstGeom>
        </p:spPr>
      </p:pic>
      <p:pic>
        <p:nvPicPr>
          <p:cNvPr id="19" name="Picture 18" descr="A yellow square with blue border"/>
          <p:cNvPicPr>
            <a:picLocks noChangeAspect="1"/>
          </p:cNvPicPr>
          <p:nvPr/>
        </p:nvPicPr>
        <p:blipFill>
          <a:blip r:embed="rId5"/>
          <a:stretch>
            <a:fillRect/>
          </a:stretch>
        </p:blipFill>
        <p:spPr>
          <a:xfrm>
            <a:off x="7105426" y="4469013"/>
            <a:ext cx="335309" cy="353599"/>
          </a:xfrm>
          <a:prstGeom prst="rect">
            <a:avLst/>
          </a:prstGeom>
        </p:spPr>
      </p:pic>
      <p:pic>
        <p:nvPicPr>
          <p:cNvPr id="8" name="Picture 7" descr="A yellow square with blue border"/>
          <p:cNvPicPr>
            <a:picLocks noChangeAspect="1"/>
          </p:cNvPicPr>
          <p:nvPr/>
        </p:nvPicPr>
        <p:blipFill>
          <a:blip r:embed="rId5"/>
          <a:stretch>
            <a:fillRect/>
          </a:stretch>
        </p:blipFill>
        <p:spPr>
          <a:xfrm>
            <a:off x="7857696" y="4469013"/>
            <a:ext cx="335309" cy="353599"/>
          </a:xfrm>
          <a:prstGeom prst="rect">
            <a:avLst/>
          </a:prstGeom>
        </p:spPr>
      </p:pic>
      <p:pic>
        <p:nvPicPr>
          <p:cNvPr id="14" name="Picture 13" descr="A red triangle with blue border.">
            <a:extLst>
              <a:ext uri="{FF2B5EF4-FFF2-40B4-BE49-F238E27FC236}">
                <a16:creationId xmlns:a16="http://schemas.microsoft.com/office/drawing/2014/main" id="{311BBA7E-32D2-30FD-9AD9-BA034E05AA14}"/>
              </a:ext>
            </a:extLst>
          </p:cNvPr>
          <p:cNvPicPr>
            <a:picLocks noChangeAspect="1"/>
          </p:cNvPicPr>
          <p:nvPr/>
        </p:nvPicPr>
        <p:blipFill>
          <a:blip r:embed="rId6"/>
          <a:stretch>
            <a:fillRect/>
          </a:stretch>
        </p:blipFill>
        <p:spPr>
          <a:xfrm>
            <a:off x="7080997" y="5763486"/>
            <a:ext cx="353599" cy="341406"/>
          </a:xfrm>
          <a:prstGeom prst="rect">
            <a:avLst/>
          </a:prstGeom>
        </p:spPr>
      </p:pic>
      <p:pic>
        <p:nvPicPr>
          <p:cNvPr id="2" name="Picture 1" descr="Graph displaying Theatre Operating Times - Main - target compared to 2025/26 outrun">
            <a:extLst>
              <a:ext uri="{FF2B5EF4-FFF2-40B4-BE49-F238E27FC236}">
                <a16:creationId xmlns:a16="http://schemas.microsoft.com/office/drawing/2014/main" id="{6705BF9C-2E10-EE2A-DEAA-2E7DDF0F1732}"/>
              </a:ext>
            </a:extLst>
          </p:cNvPr>
          <p:cNvPicPr>
            <a:picLocks noChangeAspect="1"/>
          </p:cNvPicPr>
          <p:nvPr/>
        </p:nvPicPr>
        <p:blipFill>
          <a:blip r:embed="rId7"/>
          <a:stretch>
            <a:fillRect/>
          </a:stretch>
        </p:blipFill>
        <p:spPr>
          <a:xfrm>
            <a:off x="8499390" y="1256232"/>
            <a:ext cx="3501479" cy="1255092"/>
          </a:xfrm>
          <a:prstGeom prst="rect">
            <a:avLst/>
          </a:prstGeom>
        </p:spPr>
      </p:pic>
      <p:pic>
        <p:nvPicPr>
          <p:cNvPr id="7" name="Picture 6" descr="Graph displaying Theatre Operating Times - DPU - target compared to 2025/26 outrun">
            <a:extLst>
              <a:ext uri="{FF2B5EF4-FFF2-40B4-BE49-F238E27FC236}">
                <a16:creationId xmlns:a16="http://schemas.microsoft.com/office/drawing/2014/main" id="{28C7BBB3-0327-5A80-0960-67EDF2C6B74B}"/>
              </a:ext>
            </a:extLst>
          </p:cNvPr>
          <p:cNvPicPr>
            <a:picLocks noChangeAspect="1"/>
          </p:cNvPicPr>
          <p:nvPr/>
        </p:nvPicPr>
        <p:blipFill>
          <a:blip r:embed="rId8"/>
          <a:stretch>
            <a:fillRect/>
          </a:stretch>
        </p:blipFill>
        <p:spPr>
          <a:xfrm>
            <a:off x="8499390" y="2610063"/>
            <a:ext cx="3501479" cy="1281463"/>
          </a:xfrm>
          <a:prstGeom prst="rect">
            <a:avLst/>
          </a:prstGeom>
        </p:spPr>
      </p:pic>
      <p:pic>
        <p:nvPicPr>
          <p:cNvPr id="10" name="Picture 9" descr="Graph displaying Theatre Run Times - Main Theatres - target compared to 2025/26 outrun">
            <a:extLst>
              <a:ext uri="{FF2B5EF4-FFF2-40B4-BE49-F238E27FC236}">
                <a16:creationId xmlns:a16="http://schemas.microsoft.com/office/drawing/2014/main" id="{DDD506AB-57DB-4AB4-D9D9-E3EDA583725E}"/>
              </a:ext>
            </a:extLst>
          </p:cNvPr>
          <p:cNvPicPr>
            <a:picLocks noChangeAspect="1"/>
          </p:cNvPicPr>
          <p:nvPr/>
        </p:nvPicPr>
        <p:blipFill>
          <a:blip r:embed="rId9"/>
          <a:stretch>
            <a:fillRect/>
          </a:stretch>
        </p:blipFill>
        <p:spPr>
          <a:xfrm>
            <a:off x="8499389" y="4027217"/>
            <a:ext cx="3501479" cy="1247198"/>
          </a:xfrm>
          <a:prstGeom prst="rect">
            <a:avLst/>
          </a:prstGeom>
        </p:spPr>
      </p:pic>
      <p:pic>
        <p:nvPicPr>
          <p:cNvPr id="12" name="Picture 11" descr="Graph displaying Theatre Run Times - DPU - target compared to 2025/26 outrun">
            <a:extLst>
              <a:ext uri="{FF2B5EF4-FFF2-40B4-BE49-F238E27FC236}">
                <a16:creationId xmlns:a16="http://schemas.microsoft.com/office/drawing/2014/main" id="{DBB9CA3B-06AE-BB63-C160-FBAAC2806072}"/>
              </a:ext>
            </a:extLst>
          </p:cNvPr>
          <p:cNvPicPr>
            <a:picLocks noChangeAspect="1"/>
          </p:cNvPicPr>
          <p:nvPr/>
        </p:nvPicPr>
        <p:blipFill>
          <a:blip r:embed="rId10"/>
          <a:stretch>
            <a:fillRect/>
          </a:stretch>
        </p:blipFill>
        <p:spPr>
          <a:xfrm>
            <a:off x="8499388" y="5348619"/>
            <a:ext cx="3501479" cy="1302173"/>
          </a:xfrm>
          <a:prstGeom prst="rect">
            <a:avLst/>
          </a:prstGeom>
        </p:spPr>
      </p:pic>
    </p:spTree>
    <p:extLst>
      <p:ext uri="{BB962C8B-B14F-4D97-AF65-F5344CB8AC3E}">
        <p14:creationId xmlns:p14="http://schemas.microsoft.com/office/powerpoint/2010/main" val="1801947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b71897c-df1d-4362-8731-bcfc3c3b1c15">
      <Terms xmlns="http://schemas.microsoft.com/office/infopath/2007/PartnerControls"/>
    </lcf76f155ced4ddcb4097134ff3c332f>
    <TaxCatchAll xmlns="f742fd9a-f586-485c-bfbd-846a835e4ef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6264F757A50147A304998346CC9946" ma:contentTypeVersion="16" ma:contentTypeDescription="Create a new document." ma:contentTypeScope="" ma:versionID="13495d0fc6b713c9a800b289844045ac">
  <xsd:schema xmlns:xsd="http://www.w3.org/2001/XMLSchema" xmlns:xs="http://www.w3.org/2001/XMLSchema" xmlns:p="http://schemas.microsoft.com/office/2006/metadata/properties" xmlns:ns2="cb71897c-df1d-4362-8731-bcfc3c3b1c15" xmlns:ns3="113bc8f4-fbd1-47dc-a367-b45504fa7fa8" xmlns:ns4="f742fd9a-f586-485c-bfbd-846a835e4eff" targetNamespace="http://schemas.microsoft.com/office/2006/metadata/properties" ma:root="true" ma:fieldsID="42a3ca5ec15aaa04490c9911c8f85048" ns2:_="" ns3:_="" ns4:_="">
    <xsd:import namespace="cb71897c-df1d-4362-8731-bcfc3c3b1c15"/>
    <xsd:import namespace="113bc8f4-fbd1-47dc-a367-b45504fa7fa8"/>
    <xsd:import namespace="f742fd9a-f586-485c-bfbd-846a835e4e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71897c-df1d-4362-8731-bcfc3c3b1c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672522-f831-4571-a95f-deab59c652a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13bc8f4-fbd1-47dc-a367-b45504fa7fa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42fd9a-f586-485c-bfbd-846a835e4ef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87cf79a-0cc7-4041-bfeb-b00bcb421968}" ma:internalName="TaxCatchAll" ma:showField="CatchAllData" ma:web="113bc8f4-fbd1-47dc-a367-b45504fa7f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2CDAA6-46F8-4F85-8CE2-EF41976F91A9}">
  <ds:schemaRefs>
    <ds:schemaRef ds:uri="http://schemas.microsoft.com/office/2006/metadata/properties"/>
    <ds:schemaRef ds:uri="http://purl.org/dc/elements/1.1/"/>
    <ds:schemaRef ds:uri="cb71897c-df1d-4362-8731-bcfc3c3b1c15"/>
    <ds:schemaRef ds:uri="http://www.w3.org/XML/1998/namespace"/>
    <ds:schemaRef ds:uri="http://schemas.openxmlformats.org/package/2006/metadata/core-properties"/>
    <ds:schemaRef ds:uri="http://purl.org/dc/terms/"/>
    <ds:schemaRef ds:uri="http://purl.org/dc/dcmitype/"/>
    <ds:schemaRef ds:uri="113bc8f4-fbd1-47dc-a367-b45504fa7fa8"/>
    <ds:schemaRef ds:uri="http://schemas.microsoft.com/office/2006/documentManagement/types"/>
    <ds:schemaRef ds:uri="http://schemas.microsoft.com/office/infopath/2007/PartnerControls"/>
    <ds:schemaRef ds:uri="f742fd9a-f586-485c-bfbd-846a835e4eff"/>
  </ds:schemaRefs>
</ds:datastoreItem>
</file>

<file path=customXml/itemProps2.xml><?xml version="1.0" encoding="utf-8"?>
<ds:datastoreItem xmlns:ds="http://schemas.openxmlformats.org/officeDocument/2006/customXml" ds:itemID="{CF03C979-0850-44E4-B5E1-1D9C4708BF88}">
  <ds:schemaRefs>
    <ds:schemaRef ds:uri="http://schemas.microsoft.com/sharepoint/v3/contenttype/forms"/>
  </ds:schemaRefs>
</ds:datastoreItem>
</file>

<file path=customXml/itemProps3.xml><?xml version="1.0" encoding="utf-8"?>
<ds:datastoreItem xmlns:ds="http://schemas.openxmlformats.org/officeDocument/2006/customXml" ds:itemID="{2AF41538-9360-435B-9C65-9E867239E5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71897c-df1d-4362-8731-bcfc3c3b1c15"/>
    <ds:schemaRef ds:uri="113bc8f4-fbd1-47dc-a367-b45504fa7fa8"/>
    <ds:schemaRef ds:uri="f742fd9a-f586-485c-bfbd-846a835e4e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32033</TotalTime>
  <Words>3280</Words>
  <Application>Microsoft Office PowerPoint</Application>
  <PresentationFormat>Widescreen</PresentationFormat>
  <Paragraphs>802</Paragraphs>
  <Slides>29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Segoe UI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Belfast H&amp;SC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Deeny, Niamh</dc:creator>
  <cp:lastModifiedBy>Lyttle, Emma</cp:lastModifiedBy>
  <cp:revision>868</cp:revision>
  <cp:lastPrinted>2026-02-16T08:54:18Z</cp:lastPrinted>
  <dcterms:created xsi:type="dcterms:W3CDTF">2023-12-14T16:23:12Z</dcterms:created>
  <dcterms:modified xsi:type="dcterms:W3CDTF">2026-03-11T15:23:27Z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0x0101008B6264F757A50147A304998346CC9946</vt:lpwstr>
  </property>
</Properties>
</file>