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99" r:id="rId2"/>
    <p:sldId id="412" r:id="rId3"/>
    <p:sldId id="400" r:id="rId4"/>
    <p:sldId id="352" r:id="rId5"/>
    <p:sldId id="416" r:id="rId6"/>
    <p:sldId id="397" r:id="rId7"/>
    <p:sldId id="401" r:id="rId8"/>
    <p:sldId id="404" r:id="rId9"/>
    <p:sldId id="415" r:id="rId10"/>
    <p:sldId id="402" r:id="rId11"/>
    <p:sldId id="413" r:id="rId12"/>
    <p:sldId id="414" r:id="rId13"/>
    <p:sldId id="403" r:id="rId14"/>
    <p:sldId id="387" r:id="rId15"/>
    <p:sldId id="405" r:id="rId16"/>
    <p:sldId id="389" r:id="rId17"/>
    <p:sldId id="406" r:id="rId18"/>
    <p:sldId id="388" r:id="rId19"/>
    <p:sldId id="408" r:id="rId20"/>
    <p:sldId id="390" r:id="rId21"/>
    <p:sldId id="407" r:id="rId22"/>
    <p:sldId id="391" r:id="rId23"/>
    <p:sldId id="410" r:id="rId2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C84"/>
    <a:srgbClr val="92278F"/>
    <a:srgbClr val="00B5CC"/>
    <a:srgbClr val="EC008C"/>
    <a:srgbClr val="FF0000"/>
    <a:srgbClr val="E01E76"/>
    <a:srgbClr val="16C9DC"/>
    <a:srgbClr val="13ADBD"/>
    <a:srgbClr val="17D3E7"/>
    <a:srgbClr val="1CD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100" d="100"/>
          <a:sy n="100" d="100"/>
        </p:scale>
        <p:origin x="7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352952755905514"/>
          <c:y val="0.20570438799076213"/>
          <c:w val="0.31905205599300085"/>
          <c:h val="0.68751755667625014"/>
        </c:manualLayout>
      </c:layout>
      <c:pieChart>
        <c:varyColors val="1"/>
        <c:ser>
          <c:idx val="0"/>
          <c:order val="0"/>
          <c:dPt>
            <c:idx val="0"/>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1-C816-46CE-BF3F-CE114A0F9156}"/>
              </c:ext>
            </c:extLst>
          </c:dPt>
          <c:dPt>
            <c:idx val="1"/>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3-C816-46CE-BF3F-CE114A0F9156}"/>
              </c:ext>
            </c:extLst>
          </c:dPt>
          <c:dPt>
            <c:idx val="2"/>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5-C816-46CE-BF3F-CE114A0F9156}"/>
              </c:ext>
            </c:extLst>
          </c:dPt>
          <c:dPt>
            <c:idx val="3"/>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7-C816-46CE-BF3F-CE114A0F9156}"/>
              </c:ext>
            </c:extLst>
          </c:dPt>
          <c:dLbls>
            <c:dLbl>
              <c:idx val="0"/>
              <c:layout>
                <c:manualLayout>
                  <c:x val="-7.7138531494362908E-2"/>
                  <c:y val="0.164606844702224"/>
                </c:manualLayout>
              </c:layout>
              <c:spPr>
                <a:solidFill>
                  <a:schemeClr val="lt1"/>
                </a:solidFill>
                <a:ln>
                  <a:solidFill>
                    <a:srgbClr val="00B5CC"/>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1-C816-46CE-BF3F-CE114A0F9156}"/>
                </c:ext>
              </c:extLst>
            </c:dLbl>
            <c:dLbl>
              <c:idx val="1"/>
              <c:layout>
                <c:manualLayout>
                  <c:x val="-0.10979277765349177"/>
                  <c:y val="-0.19596454449836978"/>
                </c:manualLayout>
              </c:layout>
              <c:spPr>
                <a:solidFill>
                  <a:schemeClr val="lt1"/>
                </a:solidFill>
                <a:ln>
                  <a:solidFill>
                    <a:srgbClr val="0A4C84"/>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3-C816-46CE-BF3F-CE114A0F9156}"/>
                </c:ext>
              </c:extLst>
            </c:dLbl>
            <c:dLbl>
              <c:idx val="2"/>
              <c:layout>
                <c:manualLayout>
                  <c:x val="0.11838208694807627"/>
                  <c:y val="-3.9369969432427231E-2"/>
                </c:manualLayout>
              </c:layout>
              <c:spPr>
                <a:solidFill>
                  <a:schemeClr val="lt1"/>
                </a:solidFill>
                <a:ln>
                  <a:solidFill>
                    <a:srgbClr val="F30BC7"/>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5-C816-46CE-BF3F-CE114A0F9156}"/>
                </c:ext>
              </c:extLst>
            </c:dLbl>
            <c:dLbl>
              <c:idx val="3"/>
              <c:layout>
                <c:manualLayout>
                  <c:x val="7.0195464312285016E-2"/>
                  <c:y val="0.17690121382623875"/>
                </c:manualLayout>
              </c:layout>
              <c:spPr>
                <a:solidFill>
                  <a:schemeClr val="lt1"/>
                </a:solidFill>
                <a:ln>
                  <a:solidFill>
                    <a:srgbClr val="661C78"/>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7-C816-46CE-BF3F-CE114A0F9156}"/>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ellipse">
                    <a:avLst/>
                  </a:prstGeom>
                  <a:noFill/>
                  <a:ln>
                    <a:noFill/>
                  </a:ln>
                </c15:spPr>
              </c:ext>
            </c:extLst>
          </c:dLbls>
          <c:cat>
            <c:strRef>
              <c:f>Sheet1!$A$13:$A$16</c:f>
              <c:strCache>
                <c:ptCount val="4"/>
                <c:pt idx="0">
                  <c:v>0-14</c:v>
                </c:pt>
                <c:pt idx="1">
                  <c:v>15-39</c:v>
                </c:pt>
                <c:pt idx="2">
                  <c:v>40-64</c:v>
                </c:pt>
                <c:pt idx="3">
                  <c:v>65+</c:v>
                </c:pt>
              </c:strCache>
            </c:strRef>
          </c:cat>
          <c:val>
            <c:numRef>
              <c:f>Sheet1!$B$13:$B$16</c:f>
              <c:numCache>
                <c:formatCode>0%</c:formatCode>
                <c:ptCount val="4"/>
                <c:pt idx="0">
                  <c:v>0.18</c:v>
                </c:pt>
                <c:pt idx="1">
                  <c:v>0.37</c:v>
                </c:pt>
                <c:pt idx="2">
                  <c:v>0.3</c:v>
                </c:pt>
                <c:pt idx="3">
                  <c:v>0.15</c:v>
                </c:pt>
              </c:numCache>
            </c:numRef>
          </c:val>
          <c:extLst>
            <c:ext xmlns:c16="http://schemas.microsoft.com/office/drawing/2014/chart" uri="{C3380CC4-5D6E-409C-BE32-E72D297353CC}">
              <c16:uniqueId val="{00000008-C816-46CE-BF3F-CE114A0F915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3960001872961203"/>
          <c:y val="0.39575129498728739"/>
          <c:w val="0.16046200286999043"/>
          <c:h val="0.359259348131059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352952755905514"/>
          <c:y val="0.20570438799076213"/>
          <c:w val="0.31905205599300085"/>
          <c:h val="0.68751755667625014"/>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960001872961203"/>
          <c:y val="0.39575129498728739"/>
          <c:w val="0.16046200286999043"/>
          <c:h val="0.35925934813105936"/>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B5CC"/>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B5CC"/>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92278F"/>
                </a:solidFill>
                <a:latin typeface="+mn-lt"/>
                <a:ea typeface="+mn-ea"/>
                <a:cs typeface="+mn-cs"/>
              </a:defRPr>
            </a:pPr>
            <a:r>
              <a:rPr lang="en-GB" b="1">
                <a:solidFill>
                  <a:srgbClr val="92278F"/>
                </a:solidFill>
              </a:rPr>
              <a:t>Breakdown of staff</a:t>
            </a:r>
            <a:r>
              <a:rPr lang="en-GB" b="1" baseline="0">
                <a:solidFill>
                  <a:srgbClr val="92278F"/>
                </a:solidFill>
              </a:rPr>
              <a:t> by age bands</a:t>
            </a:r>
            <a:endParaRPr lang="en-GB" b="1">
              <a:solidFill>
                <a:srgbClr val="92278F"/>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92278F"/>
              </a:solidFill>
              <a:latin typeface="+mn-lt"/>
              <a:ea typeface="+mn-ea"/>
              <a:cs typeface="+mn-cs"/>
            </a:defRPr>
          </a:pPr>
          <a:endParaRPr lang="en-GB"/>
        </a:p>
      </c:txPr>
    </c:title>
    <c:autoTitleDeleted val="0"/>
    <c:plotArea>
      <c:layout/>
      <c:pieChart>
        <c:varyColors val="1"/>
        <c:ser>
          <c:idx val="0"/>
          <c:order val="0"/>
          <c:spPr>
            <a:ln>
              <a:solidFill>
                <a:schemeClr val="tx1"/>
              </a:solidFill>
            </a:ln>
          </c:spPr>
          <c:dPt>
            <c:idx val="0"/>
            <c:bubble3D val="0"/>
            <c:spPr>
              <a:solidFill>
                <a:srgbClr val="00B5CC"/>
              </a:solidFill>
              <a:ln w="19050">
                <a:solidFill>
                  <a:schemeClr val="tx1"/>
                </a:solidFill>
              </a:ln>
              <a:effectLst/>
            </c:spPr>
            <c:extLst>
              <c:ext xmlns:c16="http://schemas.microsoft.com/office/drawing/2014/chart" uri="{C3380CC4-5D6E-409C-BE32-E72D297353CC}">
                <c16:uniqueId val="{00000001-783C-4365-9A87-DF7F93201C42}"/>
              </c:ext>
            </c:extLst>
          </c:dPt>
          <c:dPt>
            <c:idx val="1"/>
            <c:bubble3D val="0"/>
            <c:spPr>
              <a:solidFill>
                <a:srgbClr val="661C78"/>
              </a:solidFill>
              <a:ln w="19050">
                <a:solidFill>
                  <a:schemeClr val="tx1"/>
                </a:solidFill>
              </a:ln>
              <a:effectLst/>
            </c:spPr>
            <c:extLst>
              <c:ext xmlns:c16="http://schemas.microsoft.com/office/drawing/2014/chart" uri="{C3380CC4-5D6E-409C-BE32-E72D297353CC}">
                <c16:uniqueId val="{00000003-783C-4365-9A87-DF7F93201C42}"/>
              </c:ext>
            </c:extLst>
          </c:dPt>
          <c:dPt>
            <c:idx val="2"/>
            <c:bubble3D val="0"/>
            <c:spPr>
              <a:solidFill>
                <a:srgbClr val="EA0190"/>
              </a:solidFill>
              <a:ln w="19050">
                <a:solidFill>
                  <a:schemeClr val="tx1"/>
                </a:solidFill>
              </a:ln>
              <a:effectLst/>
            </c:spPr>
            <c:extLst>
              <c:ext xmlns:c16="http://schemas.microsoft.com/office/drawing/2014/chart" uri="{C3380CC4-5D6E-409C-BE32-E72D297353CC}">
                <c16:uniqueId val="{00000005-783C-4365-9A87-DF7F93201C42}"/>
              </c:ext>
            </c:extLst>
          </c:dPt>
          <c:dPt>
            <c:idx val="3"/>
            <c:bubble3D val="0"/>
            <c:spPr>
              <a:solidFill>
                <a:srgbClr val="345887"/>
              </a:solidFill>
              <a:ln w="19050">
                <a:solidFill>
                  <a:schemeClr val="tx1"/>
                </a:solidFill>
              </a:ln>
              <a:effectLst/>
            </c:spPr>
            <c:extLst>
              <c:ext xmlns:c16="http://schemas.microsoft.com/office/drawing/2014/chart" uri="{C3380CC4-5D6E-409C-BE32-E72D297353CC}">
                <c16:uniqueId val="{00000007-783C-4365-9A87-DF7F93201C42}"/>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783C-4365-9A87-DF7F93201C42}"/>
              </c:ext>
            </c:extLst>
          </c:dPt>
          <c:dLbls>
            <c:dLbl>
              <c:idx val="4"/>
              <c:layout>
                <c:manualLayout>
                  <c:x val="6.2499999999999951E-2"/>
                  <c:y val="9.509222805482647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0416666666666669"/>
                      <c:h val="0.10879629629629629"/>
                    </c:manualLayout>
                  </c15:layout>
                </c:ext>
                <c:ext xmlns:c16="http://schemas.microsoft.com/office/drawing/2014/chart" uri="{C3380CC4-5D6E-409C-BE32-E72D297353CC}">
                  <c16:uniqueId val="{00000009-783C-4365-9A87-DF7F93201C4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Sheet1!$A$4:$A$8</c:f>
              <c:strCache>
                <c:ptCount val="5"/>
                <c:pt idx="0">
                  <c:v>16-29</c:v>
                </c:pt>
                <c:pt idx="1">
                  <c:v>30-39</c:v>
                </c:pt>
                <c:pt idx="2">
                  <c:v>40-49</c:v>
                </c:pt>
                <c:pt idx="3">
                  <c:v>50-59</c:v>
                </c:pt>
                <c:pt idx="4">
                  <c:v>60+</c:v>
                </c:pt>
              </c:strCache>
            </c:strRef>
          </c:cat>
          <c:val>
            <c:numRef>
              <c:f>Sheet1!$B$4:$B$8</c:f>
              <c:numCache>
                <c:formatCode>General</c:formatCode>
                <c:ptCount val="5"/>
                <c:pt idx="0">
                  <c:v>3734</c:v>
                </c:pt>
                <c:pt idx="1">
                  <c:v>5666</c:v>
                </c:pt>
                <c:pt idx="2">
                  <c:v>5641</c:v>
                </c:pt>
                <c:pt idx="3">
                  <c:v>5065</c:v>
                </c:pt>
                <c:pt idx="4">
                  <c:v>2135</c:v>
                </c:pt>
              </c:numCache>
            </c:numRef>
          </c:val>
          <c:extLst>
            <c:ext xmlns:c16="http://schemas.microsoft.com/office/drawing/2014/chart" uri="{C3380CC4-5D6E-409C-BE32-E72D297353CC}">
              <c16:uniqueId val="{0000000A-783C-4365-9A87-DF7F93201C4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rgbClr val="345887"/>
                </a:solidFill>
              </a:rPr>
              <a:t>Breakdown</a:t>
            </a:r>
            <a:r>
              <a:rPr lang="en-GB" b="1" baseline="0">
                <a:solidFill>
                  <a:srgbClr val="345887"/>
                </a:solidFill>
              </a:rPr>
              <a:t> of staff by gender</a:t>
            </a:r>
            <a:endParaRPr lang="en-GB" b="1">
              <a:solidFill>
                <a:srgbClr val="345887"/>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pieChart>
        <c:varyColors val="1"/>
        <c:ser>
          <c:idx val="0"/>
          <c:order val="0"/>
          <c:spPr>
            <a:solidFill>
              <a:srgbClr val="EA0190"/>
            </a:solidFill>
          </c:spPr>
          <c:dPt>
            <c:idx val="0"/>
            <c:bubble3D val="0"/>
            <c:spPr>
              <a:solidFill>
                <a:srgbClr val="EA0190"/>
              </a:solidFill>
              <a:ln w="19050">
                <a:solidFill>
                  <a:schemeClr val="lt1"/>
                </a:solidFill>
              </a:ln>
              <a:effectLst/>
            </c:spPr>
            <c:extLst>
              <c:ext xmlns:c16="http://schemas.microsoft.com/office/drawing/2014/chart" uri="{C3380CC4-5D6E-409C-BE32-E72D297353CC}">
                <c16:uniqueId val="{00000001-3CE8-4B56-8B37-F473529B28FA}"/>
              </c:ext>
            </c:extLst>
          </c:dPt>
          <c:dPt>
            <c:idx val="1"/>
            <c:bubble3D val="0"/>
            <c:spPr>
              <a:solidFill>
                <a:srgbClr val="345887"/>
              </a:solidFill>
              <a:ln w="19050">
                <a:solidFill>
                  <a:schemeClr val="lt1"/>
                </a:solidFill>
              </a:ln>
              <a:effectLst/>
            </c:spPr>
            <c:extLst>
              <c:ext xmlns:c16="http://schemas.microsoft.com/office/drawing/2014/chart" uri="{C3380CC4-5D6E-409C-BE32-E72D297353CC}">
                <c16:uniqueId val="{00000003-3CE8-4B56-8B37-F473529B28FA}"/>
              </c:ext>
            </c:extLst>
          </c:dPt>
          <c:dLbls>
            <c:dLbl>
              <c:idx val="0"/>
              <c:layout>
                <c:manualLayout>
                  <c:x val="-0.15293952318460191"/>
                  <c:y val="-0.14819663167104111"/>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CE8-4B56-8B37-F473529B28FA}"/>
                </c:ext>
              </c:extLst>
            </c:dLbl>
            <c:dLbl>
              <c:idx val="1"/>
              <c:layout>
                <c:manualLayout>
                  <c:x val="9.9820866141732231E-2"/>
                  <c:y val="0.1505265748031496"/>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9.15693350831146E-2"/>
                      <c:h val="0.15270851560221638"/>
                    </c:manualLayout>
                  </c15:layout>
                </c:ext>
                <c:ext xmlns:c16="http://schemas.microsoft.com/office/drawing/2014/chart" uri="{C3380CC4-5D6E-409C-BE32-E72D297353CC}">
                  <c16:uniqueId val="{00000003-3CE8-4B56-8B37-F473529B28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Female</c:v>
                </c:pt>
                <c:pt idx="1">
                  <c:v>Male </c:v>
                </c:pt>
              </c:strCache>
            </c:strRef>
          </c:cat>
          <c:val>
            <c:numRef>
              <c:f>Sheet1!$B$3:$B$4</c:f>
              <c:numCache>
                <c:formatCode>General</c:formatCode>
                <c:ptCount val="2"/>
                <c:pt idx="0">
                  <c:v>16820</c:v>
                </c:pt>
                <c:pt idx="1">
                  <c:v>5401</c:v>
                </c:pt>
              </c:numCache>
            </c:numRef>
          </c:val>
          <c:extLst>
            <c:ext xmlns:c16="http://schemas.microsoft.com/office/drawing/2014/chart" uri="{C3380CC4-5D6E-409C-BE32-E72D297353CC}">
              <c16:uniqueId val="{00000004-3CE8-4B56-8B37-F473529B28F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6398272090988634"/>
          <c:y val="0.84282626130067062"/>
          <c:w val="0.5164787839020123"/>
          <c:h val="8.7729294254884821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0.24729</cdr:x>
      <cdr:y>0</cdr:y>
    </cdr:from>
    <cdr:to>
      <cdr:x>0.93798</cdr:x>
      <cdr:y>0.27307</cdr:y>
    </cdr:to>
    <cdr:sp macro="" textlink="">
      <cdr:nvSpPr>
        <cdr:cNvPr id="2" name="TextBox 1">
          <a:extLst xmlns:a="http://schemas.openxmlformats.org/drawingml/2006/main">
            <a:ext uri="{FF2B5EF4-FFF2-40B4-BE49-F238E27FC236}">
              <a16:creationId xmlns:a16="http://schemas.microsoft.com/office/drawing/2014/main" id="{B3CAD8C5-2F46-510F-367E-A6E641F9D71E}"/>
            </a:ext>
          </a:extLst>
        </cdr:cNvPr>
        <cdr:cNvSpPr txBox="1"/>
      </cdr:nvSpPr>
      <cdr:spPr>
        <a:xfrm xmlns:a="http://schemas.openxmlformats.org/drawingml/2006/main">
          <a:off x="1188274" y="-2009333"/>
          <a:ext cx="3318920" cy="5667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kern="1200" dirty="0">
              <a:solidFill>
                <a:srgbClr val="00B5CC"/>
              </a:solidFill>
            </a:rPr>
            <a:t>Nursing and Midwifery: 7,927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0DE2E9F-93C4-4630-B79C-C096E12F461A}" type="datetimeFigureOut">
              <a:rPr lang="en-GB" smtClean="0"/>
              <a:t>01/06/2026</a:t>
            </a:fld>
            <a:endParaRPr lang="en-GB"/>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4BD71019-669E-4499-BE46-3EA2514D7698}" type="slidenum">
              <a:rPr lang="en-GB" smtClean="0"/>
              <a:t>‹#›</a:t>
            </a:fld>
            <a:endParaRPr lang="en-GB"/>
          </a:p>
        </p:txBody>
      </p:sp>
    </p:spTree>
    <p:extLst>
      <p:ext uri="{BB962C8B-B14F-4D97-AF65-F5344CB8AC3E}">
        <p14:creationId xmlns:p14="http://schemas.microsoft.com/office/powerpoint/2010/main" val="109810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 Split in to Intro and context setting (what needs to be written narrative and what could be script for video?)</a:t>
            </a:r>
          </a:p>
          <a:p>
            <a:r>
              <a:rPr lang="en-GB" dirty="0"/>
              <a:t>To include scope of BHSCT- local population and regional services= regional approach. </a:t>
            </a:r>
          </a:p>
          <a:p>
            <a:r>
              <a:rPr lang="en-GB" dirty="0"/>
              <a:t>How do we address ‘learning’ in a positive light?</a:t>
            </a:r>
          </a:p>
        </p:txBody>
      </p:sp>
      <p:sp>
        <p:nvSpPr>
          <p:cNvPr id="4" name="Slide Number Placeholder 3"/>
          <p:cNvSpPr>
            <a:spLocks noGrp="1"/>
          </p:cNvSpPr>
          <p:nvPr>
            <p:ph type="sldNum" sz="quarter" idx="5"/>
          </p:nvPr>
        </p:nvSpPr>
        <p:spPr/>
        <p:txBody>
          <a:bodyPr/>
          <a:lstStyle/>
          <a:p>
            <a:fld id="{4BD71019-669E-4499-BE46-3EA2514D7698}" type="slidenum">
              <a:rPr lang="en-GB" smtClean="0"/>
              <a:t>3</a:t>
            </a:fld>
            <a:endParaRPr lang="en-GB"/>
          </a:p>
        </p:txBody>
      </p:sp>
    </p:spTree>
    <p:extLst>
      <p:ext uri="{BB962C8B-B14F-4D97-AF65-F5344CB8AC3E}">
        <p14:creationId xmlns:p14="http://schemas.microsoft.com/office/powerpoint/2010/main" val="10583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3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4277C-08A4-DF4A-F20C-696A5D74C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C0C09-9866-7723-056D-8CB2925C970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993DB7-FB45-7286-C5FA-03ECDB0E3CEA}"/>
              </a:ext>
            </a:extLst>
          </p:cNvPr>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a:extLst>
              <a:ext uri="{FF2B5EF4-FFF2-40B4-BE49-F238E27FC236}">
                <a16:creationId xmlns:a16="http://schemas.microsoft.com/office/drawing/2014/main" id="{AB8ECF7A-8E51-48B7-16BF-E0C43716BA1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05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Can we word this as a positive framing- Our annual/ weekly impact? </a:t>
            </a:r>
          </a:p>
          <a:p>
            <a:r>
              <a:rPr lang="en-GB" dirty="0"/>
              <a:t>NB need for diagnostics, across directorate, ? Focus on ‘neighbourhood’ and outpatients</a:t>
            </a:r>
          </a:p>
          <a:p>
            <a:r>
              <a:rPr lang="en-GB" dirty="0"/>
              <a:t>To include key achievements- examples of good practice and positive care opinion submissions.</a:t>
            </a:r>
          </a:p>
        </p:txBody>
      </p:sp>
      <p:sp>
        <p:nvSpPr>
          <p:cNvPr id="4" name="Slide Number Placeholder 3"/>
          <p:cNvSpPr>
            <a:spLocks noGrp="1"/>
          </p:cNvSpPr>
          <p:nvPr>
            <p:ph type="sldNum" sz="quarter" idx="5"/>
          </p:nvPr>
        </p:nvSpPr>
        <p:spPr/>
        <p:txBody>
          <a:bodyPr/>
          <a:lstStyle/>
          <a:p>
            <a:fld id="{4BD71019-669E-4499-BE46-3EA2514D7698}" type="slidenum">
              <a:rPr lang="en-GB" smtClean="0"/>
              <a:t>6</a:t>
            </a:fld>
            <a:endParaRPr lang="en-GB"/>
          </a:p>
        </p:txBody>
      </p:sp>
    </p:spTree>
    <p:extLst>
      <p:ext uri="{BB962C8B-B14F-4D97-AF65-F5344CB8AC3E}">
        <p14:creationId xmlns:p14="http://schemas.microsoft.com/office/powerpoint/2010/main" val="260395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Manchester- ‘refreshing our strategy’. HOW &amp; WHY? Outline of engagement process</a:t>
            </a:r>
          </a:p>
          <a:p>
            <a:r>
              <a:rPr lang="en-GB" dirty="0"/>
              <a:t>Reflecting on progress, learning from where improvement is needed, joint objectives with our partners. Include recognition that vision and strategy needed revised and updated and aim to ‘strengthen corporate identity and trust’ (staff and public).</a:t>
            </a:r>
          </a:p>
          <a:p>
            <a:r>
              <a:rPr lang="en-GB" dirty="0"/>
              <a:t>Reliant on our values.</a:t>
            </a:r>
          </a:p>
        </p:txBody>
      </p:sp>
      <p:sp>
        <p:nvSpPr>
          <p:cNvPr id="4" name="Slide Number Placeholder 3"/>
          <p:cNvSpPr>
            <a:spLocks noGrp="1"/>
          </p:cNvSpPr>
          <p:nvPr>
            <p:ph type="sldNum" sz="quarter" idx="5"/>
          </p:nvPr>
        </p:nvSpPr>
        <p:spPr/>
        <p:txBody>
          <a:bodyPr/>
          <a:lstStyle/>
          <a:p>
            <a:fld id="{4BD71019-669E-4499-BE46-3EA2514D7698}" type="slidenum">
              <a:rPr lang="en-GB" smtClean="0"/>
              <a:t>8</a:t>
            </a:fld>
            <a:endParaRPr lang="en-GB"/>
          </a:p>
        </p:txBody>
      </p:sp>
    </p:spTree>
    <p:extLst>
      <p:ext uri="{BB962C8B-B14F-4D97-AF65-F5344CB8AC3E}">
        <p14:creationId xmlns:p14="http://schemas.microsoft.com/office/powerpoint/2010/main" val="368770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Strategic framework rather than vision. Bringing out patients and service user. </a:t>
            </a:r>
          </a:p>
          <a:p>
            <a:r>
              <a:rPr lang="en-GB" dirty="0"/>
              <a:t>Aims and measures of success.</a:t>
            </a:r>
          </a:p>
          <a:p>
            <a:r>
              <a:rPr lang="en-GB" dirty="0"/>
              <a:t>Enablers?</a:t>
            </a:r>
          </a:p>
          <a:p>
            <a:r>
              <a:rPr lang="en-GB" dirty="0"/>
              <a:t>Objectives- themed and concise version of the aims. </a:t>
            </a:r>
          </a:p>
        </p:txBody>
      </p:sp>
      <p:sp>
        <p:nvSpPr>
          <p:cNvPr id="4" name="Slide Number Placeholder 3"/>
          <p:cNvSpPr>
            <a:spLocks noGrp="1"/>
          </p:cNvSpPr>
          <p:nvPr>
            <p:ph type="sldNum" sz="quarter" idx="5"/>
          </p:nvPr>
        </p:nvSpPr>
        <p:spPr/>
        <p:txBody>
          <a:bodyPr/>
          <a:lstStyle/>
          <a:p>
            <a:fld id="{4BD71019-669E-4499-BE46-3EA2514D7698}" type="slidenum">
              <a:rPr lang="en-GB" smtClean="0"/>
              <a:t>10</a:t>
            </a:fld>
            <a:endParaRPr lang="en-GB"/>
          </a:p>
        </p:txBody>
      </p:sp>
    </p:spTree>
    <p:extLst>
      <p:ext uri="{BB962C8B-B14F-4D97-AF65-F5344CB8AC3E}">
        <p14:creationId xmlns:p14="http://schemas.microsoft.com/office/powerpoint/2010/main" val="261327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AA95E-0D91-D53F-607D-7C762C64A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6558C-FC23-114F-6A01-BD3447C50D0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ACAB323-4059-9F01-F31D-D4925883925D}"/>
              </a:ext>
            </a:extLst>
          </p:cNvPr>
          <p:cNvSpPr>
            <a:spLocks noGrp="1"/>
          </p:cNvSpPr>
          <p:nvPr>
            <p:ph type="body" idx="1"/>
          </p:nvPr>
        </p:nvSpPr>
        <p:spPr/>
        <p:txBody>
          <a:bodyPr/>
          <a:lstStyle/>
          <a:p>
            <a:r>
              <a:rPr lang="en-GB" dirty="0"/>
              <a:t>Wigan’s page 27</a:t>
            </a:r>
          </a:p>
          <a:p>
            <a:r>
              <a:rPr lang="en-GB" dirty="0"/>
              <a:t>Enablers- equity, communication, values, funding</a:t>
            </a:r>
          </a:p>
        </p:txBody>
      </p:sp>
      <p:sp>
        <p:nvSpPr>
          <p:cNvPr id="4" name="Slide Number Placeholder 3">
            <a:extLst>
              <a:ext uri="{FF2B5EF4-FFF2-40B4-BE49-F238E27FC236}">
                <a16:creationId xmlns:a16="http://schemas.microsoft.com/office/drawing/2014/main" id="{5218803C-D505-2648-A320-3A5037A045ED}"/>
              </a:ext>
            </a:extLst>
          </p:cNvPr>
          <p:cNvSpPr>
            <a:spLocks noGrp="1"/>
          </p:cNvSpPr>
          <p:nvPr>
            <p:ph type="sldNum" sz="quarter" idx="5"/>
          </p:nvPr>
        </p:nvSpPr>
        <p:spPr/>
        <p:txBody>
          <a:bodyPr/>
          <a:lstStyle/>
          <a:p>
            <a:fld id="{4BD71019-669E-4499-BE46-3EA2514D7698}" type="slidenum">
              <a:rPr lang="en-GB" smtClean="0"/>
              <a:t>11</a:t>
            </a:fld>
            <a:endParaRPr lang="en-GB"/>
          </a:p>
        </p:txBody>
      </p:sp>
    </p:spTree>
    <p:extLst>
      <p:ext uri="{BB962C8B-B14F-4D97-AF65-F5344CB8AC3E}">
        <p14:creationId xmlns:p14="http://schemas.microsoft.com/office/powerpoint/2010/main" val="384463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4F49-A3F7-EA88-BCBA-3902B5785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2EC80-81CF-0CA8-60F1-C8FCC745A29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F952D95-272A-E4F4-92F1-312EB3CB3405}"/>
              </a:ext>
            </a:extLst>
          </p:cNvPr>
          <p:cNvSpPr>
            <a:spLocks noGrp="1"/>
          </p:cNvSpPr>
          <p:nvPr>
            <p:ph type="body" idx="1"/>
          </p:nvPr>
        </p:nvSpPr>
        <p:spPr/>
        <p:txBody>
          <a:bodyPr/>
          <a:lstStyle/>
          <a:p>
            <a:r>
              <a:rPr lang="en-GB" dirty="0"/>
              <a:t>Page 67 of Manchester’s visual summary </a:t>
            </a:r>
          </a:p>
          <a:p>
            <a:r>
              <a:rPr lang="en-GB" dirty="0"/>
              <a:t>Aims&gt; Impact statement&gt; actions&gt;measures</a:t>
            </a:r>
          </a:p>
        </p:txBody>
      </p:sp>
      <p:sp>
        <p:nvSpPr>
          <p:cNvPr id="4" name="Slide Number Placeholder 3">
            <a:extLst>
              <a:ext uri="{FF2B5EF4-FFF2-40B4-BE49-F238E27FC236}">
                <a16:creationId xmlns:a16="http://schemas.microsoft.com/office/drawing/2014/main" id="{2002ECAF-DDFA-0CB8-96F8-6E4BA548539E}"/>
              </a:ext>
            </a:extLst>
          </p:cNvPr>
          <p:cNvSpPr>
            <a:spLocks noGrp="1"/>
          </p:cNvSpPr>
          <p:nvPr>
            <p:ph type="sldNum" sz="quarter" idx="5"/>
          </p:nvPr>
        </p:nvSpPr>
        <p:spPr/>
        <p:txBody>
          <a:bodyPr/>
          <a:lstStyle/>
          <a:p>
            <a:fld id="{4BD71019-669E-4499-BE46-3EA2514D7698}" type="slidenum">
              <a:rPr lang="en-GB" smtClean="0"/>
              <a:t>12</a:t>
            </a:fld>
            <a:endParaRPr lang="en-GB"/>
          </a:p>
        </p:txBody>
      </p:sp>
    </p:spTree>
    <p:extLst>
      <p:ext uri="{BB962C8B-B14F-4D97-AF65-F5344CB8AC3E}">
        <p14:creationId xmlns:p14="http://schemas.microsoft.com/office/powerpoint/2010/main" val="362434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Recognising challenges and opportunities. LMP and SDR</a:t>
            </a:r>
          </a:p>
          <a:p>
            <a:r>
              <a:rPr lang="en-GB" dirty="0"/>
              <a:t>Partnerships- primary care, IS, carers etc</a:t>
            </a:r>
          </a:p>
          <a:p>
            <a:r>
              <a:rPr lang="en-GB" dirty="0"/>
              <a:t>embedding Equality, Diversity and Inclusion (EDI) throughout, with particular attention to vulnerable groups</a:t>
            </a:r>
          </a:p>
        </p:txBody>
      </p:sp>
      <p:sp>
        <p:nvSpPr>
          <p:cNvPr id="4" name="Slide Number Placeholder 3"/>
          <p:cNvSpPr>
            <a:spLocks noGrp="1"/>
          </p:cNvSpPr>
          <p:nvPr>
            <p:ph type="sldNum" sz="quarter" idx="5"/>
          </p:nvPr>
        </p:nvSpPr>
        <p:spPr/>
        <p:txBody>
          <a:bodyPr/>
          <a:lstStyle/>
          <a:p>
            <a:fld id="{4BD71019-669E-4499-BE46-3EA2514D7698}" type="slidenum">
              <a:rPr lang="en-GB" smtClean="0"/>
              <a:t>23</a:t>
            </a:fld>
            <a:endParaRPr lang="en-GB"/>
          </a:p>
        </p:txBody>
      </p:sp>
    </p:spTree>
    <p:extLst>
      <p:ext uri="{BB962C8B-B14F-4D97-AF65-F5344CB8AC3E}">
        <p14:creationId xmlns:p14="http://schemas.microsoft.com/office/powerpoint/2010/main" val="288913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6A87-64E4-12C7-D932-17DED86E131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8BB52E5-D2EA-39AA-A743-3467722E9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E11F150-FDA6-FE6C-861D-97736BCC05D3}"/>
              </a:ext>
            </a:extLst>
          </p:cNvPr>
          <p:cNvSpPr>
            <a:spLocks noGrp="1"/>
          </p:cNvSpPr>
          <p:nvPr>
            <p:ph type="dt" sz="half" idx="10"/>
          </p:nvPr>
        </p:nvSpPr>
        <p:spPr/>
        <p:txBody>
          <a:bodyPr/>
          <a:lstStyle/>
          <a:p>
            <a:fld id="{75BFEF4F-4209-4D11-B8B6-45883127B2A3}" type="datetime1">
              <a:rPr lang="en-GB" smtClean="0"/>
              <a:t>01/06/2026</a:t>
            </a:fld>
            <a:endParaRPr lang="en-GB"/>
          </a:p>
        </p:txBody>
      </p:sp>
      <p:sp>
        <p:nvSpPr>
          <p:cNvPr id="5" name="Footer Placeholder 4">
            <a:extLst>
              <a:ext uri="{FF2B5EF4-FFF2-40B4-BE49-F238E27FC236}">
                <a16:creationId xmlns:a16="http://schemas.microsoft.com/office/drawing/2014/main" id="{B5B271D8-1A69-13C8-E62D-E61095EA72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E1ACAE-057F-20EC-1C7D-1D44088C2EE6}"/>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2800680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2526-0309-2EA6-70DC-C4892522E1D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63DB34B-0023-3353-2846-DB56C31DDF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AAE7CE-5BDD-19C3-1C75-08046E56F4DF}"/>
              </a:ext>
            </a:extLst>
          </p:cNvPr>
          <p:cNvSpPr>
            <a:spLocks noGrp="1"/>
          </p:cNvSpPr>
          <p:nvPr>
            <p:ph type="dt" sz="half" idx="10"/>
          </p:nvPr>
        </p:nvSpPr>
        <p:spPr/>
        <p:txBody>
          <a:bodyPr/>
          <a:lstStyle/>
          <a:p>
            <a:fld id="{16F6D583-3B3C-473D-BE56-D0C94EE1A547}" type="datetime1">
              <a:rPr lang="en-GB" smtClean="0"/>
              <a:t>01/06/2026</a:t>
            </a:fld>
            <a:endParaRPr lang="en-GB"/>
          </a:p>
        </p:txBody>
      </p:sp>
      <p:sp>
        <p:nvSpPr>
          <p:cNvPr id="5" name="Footer Placeholder 4">
            <a:extLst>
              <a:ext uri="{FF2B5EF4-FFF2-40B4-BE49-F238E27FC236}">
                <a16:creationId xmlns:a16="http://schemas.microsoft.com/office/drawing/2014/main" id="{520190FF-5714-9A99-2E8D-3EA0C4D680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31D0AE-CAF6-74CE-0085-ED4C5332BD9E}"/>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29747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4911E-86E4-702F-35CB-DD3CDEB80C2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4D413E6-2FDE-1B9A-EB7E-4A7FA590A9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C13F96-0977-61D6-1046-1F1490C9C4AC}"/>
              </a:ext>
            </a:extLst>
          </p:cNvPr>
          <p:cNvSpPr>
            <a:spLocks noGrp="1"/>
          </p:cNvSpPr>
          <p:nvPr>
            <p:ph type="dt" sz="half" idx="10"/>
          </p:nvPr>
        </p:nvSpPr>
        <p:spPr/>
        <p:txBody>
          <a:bodyPr/>
          <a:lstStyle/>
          <a:p>
            <a:fld id="{B84183FB-C64F-41DB-A340-7FC203C9CE2C}" type="datetime1">
              <a:rPr lang="en-GB" smtClean="0"/>
              <a:t>01/06/2026</a:t>
            </a:fld>
            <a:endParaRPr lang="en-GB"/>
          </a:p>
        </p:txBody>
      </p:sp>
      <p:sp>
        <p:nvSpPr>
          <p:cNvPr id="5" name="Footer Placeholder 4">
            <a:extLst>
              <a:ext uri="{FF2B5EF4-FFF2-40B4-BE49-F238E27FC236}">
                <a16:creationId xmlns:a16="http://schemas.microsoft.com/office/drawing/2014/main" id="{CCC33E11-173B-610D-8315-2A1E4B60F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135285-E572-CE8D-56DA-F99C9AD64F15}"/>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365867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4194-AC0B-7DAE-A93B-7A6B0CD743E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7721E7-A938-E210-91DE-9104979C030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5BD758-964D-E216-C946-7B4169DAF5B4}"/>
              </a:ext>
            </a:extLst>
          </p:cNvPr>
          <p:cNvSpPr>
            <a:spLocks noGrp="1"/>
          </p:cNvSpPr>
          <p:nvPr>
            <p:ph type="dt" sz="half" idx="10"/>
          </p:nvPr>
        </p:nvSpPr>
        <p:spPr/>
        <p:txBody>
          <a:bodyPr/>
          <a:lstStyle/>
          <a:p>
            <a:fld id="{519E3370-866A-4E04-A1EA-45C24FECD38B}" type="datetime1">
              <a:rPr lang="en-GB" smtClean="0"/>
              <a:t>01/06/2026</a:t>
            </a:fld>
            <a:endParaRPr lang="en-GB"/>
          </a:p>
        </p:txBody>
      </p:sp>
      <p:sp>
        <p:nvSpPr>
          <p:cNvPr id="5" name="Footer Placeholder 4">
            <a:extLst>
              <a:ext uri="{FF2B5EF4-FFF2-40B4-BE49-F238E27FC236}">
                <a16:creationId xmlns:a16="http://schemas.microsoft.com/office/drawing/2014/main" id="{61F15ECB-7428-72C1-DD36-6BE663ABE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07D133-02BC-0CDC-E4A0-092FD64354D3}"/>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336227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22F4-AD25-136E-1AA9-2E737B91EA4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132B1E5-2C08-3919-D379-783F2DEA17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9E5D411-FC24-3D58-7E66-16AB9909C99E}"/>
              </a:ext>
            </a:extLst>
          </p:cNvPr>
          <p:cNvSpPr>
            <a:spLocks noGrp="1"/>
          </p:cNvSpPr>
          <p:nvPr>
            <p:ph type="dt" sz="half" idx="10"/>
          </p:nvPr>
        </p:nvSpPr>
        <p:spPr/>
        <p:txBody>
          <a:bodyPr/>
          <a:lstStyle/>
          <a:p>
            <a:fld id="{8AF60B0A-EAA3-41F2-BBA0-C045B24D6C90}" type="datetime1">
              <a:rPr lang="en-GB" smtClean="0"/>
              <a:t>01/06/2026</a:t>
            </a:fld>
            <a:endParaRPr lang="en-GB"/>
          </a:p>
        </p:txBody>
      </p:sp>
      <p:sp>
        <p:nvSpPr>
          <p:cNvPr id="5" name="Footer Placeholder 4">
            <a:extLst>
              <a:ext uri="{FF2B5EF4-FFF2-40B4-BE49-F238E27FC236}">
                <a16:creationId xmlns:a16="http://schemas.microsoft.com/office/drawing/2014/main" id="{98ED14C9-57BF-7538-560B-E331C306D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883A16-D926-C414-7012-3FBF8E79D4F8}"/>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282631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372B-4147-D688-72F7-DD22898D143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0FE93C1-32DA-03D5-CB52-37B5F649972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DB9DCCF-66EF-0A04-48BE-36268E2B7E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5659ADB-CE74-E44D-08AB-8C336CA65C8F}"/>
              </a:ext>
            </a:extLst>
          </p:cNvPr>
          <p:cNvSpPr>
            <a:spLocks noGrp="1"/>
          </p:cNvSpPr>
          <p:nvPr>
            <p:ph type="dt" sz="half" idx="10"/>
          </p:nvPr>
        </p:nvSpPr>
        <p:spPr/>
        <p:txBody>
          <a:bodyPr/>
          <a:lstStyle/>
          <a:p>
            <a:fld id="{9D47077C-711D-491B-8A4C-CBE065053748}" type="datetime1">
              <a:rPr lang="en-GB" smtClean="0"/>
              <a:t>01/06/2026</a:t>
            </a:fld>
            <a:endParaRPr lang="en-GB"/>
          </a:p>
        </p:txBody>
      </p:sp>
      <p:sp>
        <p:nvSpPr>
          <p:cNvPr id="6" name="Footer Placeholder 5">
            <a:extLst>
              <a:ext uri="{FF2B5EF4-FFF2-40B4-BE49-F238E27FC236}">
                <a16:creationId xmlns:a16="http://schemas.microsoft.com/office/drawing/2014/main" id="{5D57D7E7-917C-968D-DCE7-55E2691B21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33F5B4-C9AB-B779-8A85-CB56FE6DA4BC}"/>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322242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5F48-09C8-E495-0E31-691312A990A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7687B97-454F-E4DD-5FD5-0BE96BB20D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74B83B-6458-60E7-99DB-F4D410F33B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5C39D27-DEB9-2B30-BE33-5BD4BEDB7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67624F-0654-E83C-BA39-734CA86098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15250C0-B927-08DE-209F-9722FF342A6B}"/>
              </a:ext>
            </a:extLst>
          </p:cNvPr>
          <p:cNvSpPr>
            <a:spLocks noGrp="1"/>
          </p:cNvSpPr>
          <p:nvPr>
            <p:ph type="dt" sz="half" idx="10"/>
          </p:nvPr>
        </p:nvSpPr>
        <p:spPr/>
        <p:txBody>
          <a:bodyPr/>
          <a:lstStyle/>
          <a:p>
            <a:fld id="{DC051070-494E-4704-A9D5-737ACDAD0B18}" type="datetime1">
              <a:rPr lang="en-GB" smtClean="0"/>
              <a:t>01/06/2026</a:t>
            </a:fld>
            <a:endParaRPr lang="en-GB"/>
          </a:p>
        </p:txBody>
      </p:sp>
      <p:sp>
        <p:nvSpPr>
          <p:cNvPr id="8" name="Footer Placeholder 7">
            <a:extLst>
              <a:ext uri="{FF2B5EF4-FFF2-40B4-BE49-F238E27FC236}">
                <a16:creationId xmlns:a16="http://schemas.microsoft.com/office/drawing/2014/main" id="{F56F6111-0680-AC3A-5ACD-951D9F2769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FFC7F1-623A-7B16-552E-57B27E6AA4CB}"/>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266781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FB91-F6B1-5836-90BA-7A0539AA1EB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70EC2E-5D43-6A58-768B-A39CAD075E70}"/>
              </a:ext>
            </a:extLst>
          </p:cNvPr>
          <p:cNvSpPr>
            <a:spLocks noGrp="1"/>
          </p:cNvSpPr>
          <p:nvPr>
            <p:ph type="dt" sz="half" idx="10"/>
          </p:nvPr>
        </p:nvSpPr>
        <p:spPr/>
        <p:txBody>
          <a:bodyPr/>
          <a:lstStyle/>
          <a:p>
            <a:fld id="{9DC019C2-6CCD-43A5-8510-C58B4263A827}" type="datetime1">
              <a:rPr lang="en-GB" smtClean="0"/>
              <a:t>01/06/2026</a:t>
            </a:fld>
            <a:endParaRPr lang="en-GB"/>
          </a:p>
        </p:txBody>
      </p:sp>
      <p:sp>
        <p:nvSpPr>
          <p:cNvPr id="4" name="Footer Placeholder 3">
            <a:extLst>
              <a:ext uri="{FF2B5EF4-FFF2-40B4-BE49-F238E27FC236}">
                <a16:creationId xmlns:a16="http://schemas.microsoft.com/office/drawing/2014/main" id="{F134B925-0B24-B692-7FD4-1EFE8D0EF9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25207D-C968-7C19-D941-82DA0284A4B9}"/>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372254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270BD-E286-4666-A647-FF9BBA623200}"/>
              </a:ext>
            </a:extLst>
          </p:cNvPr>
          <p:cNvSpPr>
            <a:spLocks noGrp="1"/>
          </p:cNvSpPr>
          <p:nvPr>
            <p:ph type="dt" sz="half" idx="10"/>
          </p:nvPr>
        </p:nvSpPr>
        <p:spPr/>
        <p:txBody>
          <a:bodyPr/>
          <a:lstStyle/>
          <a:p>
            <a:fld id="{AC38CC9B-88AD-42AF-94C7-884F3E535776}" type="datetime1">
              <a:rPr lang="en-GB" smtClean="0"/>
              <a:t>01/06/2026</a:t>
            </a:fld>
            <a:endParaRPr lang="en-GB"/>
          </a:p>
        </p:txBody>
      </p:sp>
      <p:sp>
        <p:nvSpPr>
          <p:cNvPr id="3" name="Footer Placeholder 2">
            <a:extLst>
              <a:ext uri="{FF2B5EF4-FFF2-40B4-BE49-F238E27FC236}">
                <a16:creationId xmlns:a16="http://schemas.microsoft.com/office/drawing/2014/main" id="{35E6114C-4B85-B3D6-7CC6-B87BC84BCD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914EC5-0965-54A4-B1D6-B63438D6736C}"/>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281147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F519-F6B6-6868-FE3D-F43FD0F72F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5182DB1-EF93-FE2B-E872-035FBF65C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26CBC4C-1A4B-99A5-FB45-C71567C94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4876F6-AC37-F849-19D1-F10AFE7117E8}"/>
              </a:ext>
            </a:extLst>
          </p:cNvPr>
          <p:cNvSpPr>
            <a:spLocks noGrp="1"/>
          </p:cNvSpPr>
          <p:nvPr>
            <p:ph type="dt" sz="half" idx="10"/>
          </p:nvPr>
        </p:nvSpPr>
        <p:spPr/>
        <p:txBody>
          <a:bodyPr/>
          <a:lstStyle/>
          <a:p>
            <a:fld id="{B0D47543-A791-4A84-B1E4-22176655276D}" type="datetime1">
              <a:rPr lang="en-GB" smtClean="0"/>
              <a:t>01/06/2026</a:t>
            </a:fld>
            <a:endParaRPr lang="en-GB"/>
          </a:p>
        </p:txBody>
      </p:sp>
      <p:sp>
        <p:nvSpPr>
          <p:cNvPr id="6" name="Footer Placeholder 5">
            <a:extLst>
              <a:ext uri="{FF2B5EF4-FFF2-40B4-BE49-F238E27FC236}">
                <a16:creationId xmlns:a16="http://schemas.microsoft.com/office/drawing/2014/main" id="{784E420C-2D88-67C8-7F5D-2B9192A8DB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3A54B6-1B91-DBE3-BFA5-0CEE77E0428F}"/>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380982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B791-459C-6A35-ECD1-350CB1A078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6456AC0-BA69-FDF9-9C9E-E5CD53939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2DFE1-84C3-0608-0F05-338CEB2AD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A04E09-87FE-5C64-9E55-64647C4E039E}"/>
              </a:ext>
            </a:extLst>
          </p:cNvPr>
          <p:cNvSpPr>
            <a:spLocks noGrp="1"/>
          </p:cNvSpPr>
          <p:nvPr>
            <p:ph type="dt" sz="half" idx="10"/>
          </p:nvPr>
        </p:nvSpPr>
        <p:spPr/>
        <p:txBody>
          <a:bodyPr/>
          <a:lstStyle/>
          <a:p>
            <a:fld id="{1E373C45-F60A-439A-9873-E6AB968B7D4D}" type="datetime1">
              <a:rPr lang="en-GB" smtClean="0"/>
              <a:t>01/06/2026</a:t>
            </a:fld>
            <a:endParaRPr lang="en-GB"/>
          </a:p>
        </p:txBody>
      </p:sp>
      <p:sp>
        <p:nvSpPr>
          <p:cNvPr id="6" name="Footer Placeholder 5">
            <a:extLst>
              <a:ext uri="{FF2B5EF4-FFF2-40B4-BE49-F238E27FC236}">
                <a16:creationId xmlns:a16="http://schemas.microsoft.com/office/drawing/2014/main" id="{E70A9F8D-1061-3496-5C89-10ED0EBFA8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AAD1C4-637B-C965-C63E-15B379886C16}"/>
              </a:ext>
            </a:extLst>
          </p:cNvPr>
          <p:cNvSpPr>
            <a:spLocks noGrp="1"/>
          </p:cNvSpPr>
          <p:nvPr>
            <p:ph type="sldNum" sz="quarter" idx="12"/>
          </p:nvPr>
        </p:nvSpPr>
        <p:spPr/>
        <p:txBody>
          <a:bodyPr/>
          <a:lstStyle/>
          <a:p>
            <a:fld id="{B61425D4-3FD8-4656-B18C-96405F45C768}" type="slidenum">
              <a:rPr lang="en-GB" smtClean="0"/>
              <a:t>‹#›</a:t>
            </a:fld>
            <a:endParaRPr lang="en-GB"/>
          </a:p>
        </p:txBody>
      </p:sp>
    </p:spTree>
    <p:extLst>
      <p:ext uri="{BB962C8B-B14F-4D97-AF65-F5344CB8AC3E}">
        <p14:creationId xmlns:p14="http://schemas.microsoft.com/office/powerpoint/2010/main" val="33114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58EE5-4A7D-81D2-2A3D-B4FD7B2FB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85DC2F2-41C4-29A8-0E29-F342B17B09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A05BB7-001F-A6FA-33D8-00C5F1CD9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22D843-9E39-4490-B43E-0370BFBC00B1}" type="datetime1">
              <a:rPr lang="en-GB" smtClean="0"/>
              <a:t>01/06/2026</a:t>
            </a:fld>
            <a:endParaRPr lang="en-GB"/>
          </a:p>
        </p:txBody>
      </p:sp>
      <p:sp>
        <p:nvSpPr>
          <p:cNvPr id="5" name="Footer Placeholder 4">
            <a:extLst>
              <a:ext uri="{FF2B5EF4-FFF2-40B4-BE49-F238E27FC236}">
                <a16:creationId xmlns:a16="http://schemas.microsoft.com/office/drawing/2014/main" id="{03E567C0-C8F0-56DC-8A81-34C610047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B07DDD-DF67-C2DB-F86E-BD669D7FB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1425D4-3FD8-4656-B18C-96405F45C768}" type="slidenum">
              <a:rPr lang="en-GB" smtClean="0"/>
              <a:t>‹#›</a:t>
            </a:fld>
            <a:endParaRPr lang="en-GB"/>
          </a:p>
        </p:txBody>
      </p:sp>
    </p:spTree>
    <p:extLst>
      <p:ext uri="{BB962C8B-B14F-4D97-AF65-F5344CB8AC3E}">
        <p14:creationId xmlns:p14="http://schemas.microsoft.com/office/powerpoint/2010/main" val="94551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equality.team@belfasttrust.hscni.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ngage.hscni.net/this-is-our-health/"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sv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northernireland.gov.uk/sites/default/files/2025-03/programme-for-government-2024-2027-our-plan-doing-what-matters-most_1.pdf" TargetMode="External"/><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health-ni.gov.uk/sites/default/files/2025-07/HSC%20RESET%20final_0.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99586-7778-CE76-D5E1-C1242F15870A}"/>
              </a:ext>
            </a:extLst>
          </p:cNvPr>
          <p:cNvSpPr>
            <a:spLocks noGrp="1"/>
          </p:cNvSpPr>
          <p:nvPr>
            <p:ph type="ctrTitle"/>
          </p:nvPr>
        </p:nvSpPr>
        <p:spPr/>
        <p:txBody>
          <a:bodyPr/>
          <a:lstStyle/>
          <a:p>
            <a:r>
              <a:rPr lang="en-GB" b="1" dirty="0">
                <a:solidFill>
                  <a:srgbClr val="16C9DC"/>
                </a:solidFill>
              </a:rPr>
              <a:t>Belfast HSC Trust</a:t>
            </a:r>
            <a:br>
              <a:rPr lang="en-GB" b="1" dirty="0">
                <a:solidFill>
                  <a:srgbClr val="16C9DC"/>
                </a:solidFill>
              </a:rPr>
            </a:br>
            <a:r>
              <a:rPr lang="en-GB" b="1" dirty="0">
                <a:solidFill>
                  <a:srgbClr val="16C9DC"/>
                </a:solidFill>
              </a:rPr>
              <a:t>Corporate Plan 2026/31</a:t>
            </a:r>
          </a:p>
        </p:txBody>
      </p:sp>
      <p:graphicFrame>
        <p:nvGraphicFramePr>
          <p:cNvPr id="4" name="Table 3">
            <a:extLst>
              <a:ext uri="{FF2B5EF4-FFF2-40B4-BE49-F238E27FC236}">
                <a16:creationId xmlns:a16="http://schemas.microsoft.com/office/drawing/2014/main" id="{CB7D94D3-355C-F244-4FBB-B96F96827987}"/>
              </a:ext>
            </a:extLst>
          </p:cNvPr>
          <p:cNvGraphicFramePr>
            <a:graphicFrameLocks noGrp="1"/>
          </p:cNvGraphicFramePr>
          <p:nvPr>
            <p:extLst>
              <p:ext uri="{D42A27DB-BD31-4B8C-83A1-F6EECF244321}">
                <p14:modId xmlns:p14="http://schemas.microsoft.com/office/powerpoint/2010/main" val="3227453918"/>
              </p:ext>
            </p:extLst>
          </p:nvPr>
        </p:nvGraphicFramePr>
        <p:xfrm>
          <a:off x="0" y="6217920"/>
          <a:ext cx="12191999" cy="640080"/>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1588456359"/>
                    </a:ext>
                  </a:extLst>
                </a:gridCol>
                <a:gridCol w="2294928">
                  <a:extLst>
                    <a:ext uri="{9D8B030D-6E8A-4147-A177-3AD203B41FA5}">
                      <a16:colId xmlns:a16="http://schemas.microsoft.com/office/drawing/2014/main" val="4240091861"/>
                    </a:ext>
                  </a:extLst>
                </a:gridCol>
                <a:gridCol w="2625469">
                  <a:extLst>
                    <a:ext uri="{9D8B030D-6E8A-4147-A177-3AD203B41FA5}">
                      <a16:colId xmlns:a16="http://schemas.microsoft.com/office/drawing/2014/main" val="1347782729"/>
                    </a:ext>
                  </a:extLst>
                </a:gridCol>
                <a:gridCol w="2332455">
                  <a:extLst>
                    <a:ext uri="{9D8B030D-6E8A-4147-A177-3AD203B41FA5}">
                      <a16:colId xmlns:a16="http://schemas.microsoft.com/office/drawing/2014/main" val="1080445619"/>
                    </a:ext>
                  </a:extLst>
                </a:gridCol>
                <a:gridCol w="2332455">
                  <a:extLst>
                    <a:ext uri="{9D8B030D-6E8A-4147-A177-3AD203B41FA5}">
                      <a16:colId xmlns:a16="http://schemas.microsoft.com/office/drawing/2014/main" val="1389318634"/>
                    </a:ext>
                  </a:extLst>
                </a:gridCol>
              </a:tblGrid>
              <a:tr h="529628">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22229777"/>
                  </a:ext>
                </a:extLst>
              </a:tr>
            </a:tbl>
          </a:graphicData>
        </a:graphic>
      </p:graphicFrame>
      <p:pic>
        <p:nvPicPr>
          <p:cNvPr id="7" name="Picture 6" descr="A black text on a white background">
            <a:extLst>
              <a:ext uri="{FF2B5EF4-FFF2-40B4-BE49-F238E27FC236}">
                <a16:creationId xmlns:a16="http://schemas.microsoft.com/office/drawing/2014/main" id="{A83EC8CB-646F-F7E8-D62C-FE30334EE84D}"/>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9171160" y="162243"/>
            <a:ext cx="2712675" cy="640080"/>
          </a:xfrm>
          <a:prstGeom prst="rect">
            <a:avLst/>
          </a:prstGeom>
        </p:spPr>
      </p:pic>
      <p:pic>
        <p:nvPicPr>
          <p:cNvPr id="6" name="Picture 5" descr="HSC Values logo&#10;">
            <a:extLst>
              <a:ext uri="{FF2B5EF4-FFF2-40B4-BE49-F238E27FC236}">
                <a16:creationId xmlns:a16="http://schemas.microsoft.com/office/drawing/2014/main" id="{6BE997D4-295A-7CF1-9D95-BC569F00D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20" y="4254342"/>
            <a:ext cx="2526792" cy="609600"/>
          </a:xfrm>
          <a:prstGeom prst="rect">
            <a:avLst/>
          </a:prstGeom>
        </p:spPr>
      </p:pic>
      <p:sp>
        <p:nvSpPr>
          <p:cNvPr id="3" name="TextBox 2">
            <a:extLst>
              <a:ext uri="{FF2B5EF4-FFF2-40B4-BE49-F238E27FC236}">
                <a16:creationId xmlns:a16="http://schemas.microsoft.com/office/drawing/2014/main" id="{6E90902B-5243-34CA-ED44-3A50DFF25B9D}"/>
              </a:ext>
            </a:extLst>
          </p:cNvPr>
          <p:cNvSpPr txBox="1"/>
          <p:nvPr/>
        </p:nvSpPr>
        <p:spPr>
          <a:xfrm>
            <a:off x="126749" y="5623058"/>
            <a:ext cx="11443580" cy="646331"/>
          </a:xfrm>
          <a:prstGeom prst="rect">
            <a:avLst/>
          </a:prstGeom>
          <a:noFill/>
        </p:spPr>
        <p:txBody>
          <a:bodyPr wrap="square" rtlCol="0">
            <a:spAutoFit/>
          </a:bodyPr>
          <a:lstStyle/>
          <a:p>
            <a:r>
              <a:rPr lang="en-GB" dirty="0"/>
              <a:t>Accessible formats: Please contact </a:t>
            </a:r>
            <a:r>
              <a:rPr lang="en-GB" dirty="0">
                <a:hlinkClick r:id="rId4"/>
              </a:rPr>
              <a:t>equality.team@belfasttrust.hscni.net</a:t>
            </a:r>
            <a:r>
              <a:rPr lang="en-GB" dirty="0"/>
              <a:t> if you require this plan in a different format to meet your needs</a:t>
            </a:r>
          </a:p>
        </p:txBody>
      </p:sp>
      <p:sp>
        <p:nvSpPr>
          <p:cNvPr id="5" name="TextBox 4">
            <a:extLst>
              <a:ext uri="{FF2B5EF4-FFF2-40B4-BE49-F238E27FC236}">
                <a16:creationId xmlns:a16="http://schemas.microsoft.com/office/drawing/2014/main" id="{B85E0CAF-03EE-72F3-2A2D-C8281DAC9C97}"/>
              </a:ext>
            </a:extLst>
          </p:cNvPr>
          <p:cNvSpPr txBox="1"/>
          <p:nvPr/>
        </p:nvSpPr>
        <p:spPr>
          <a:xfrm rot="19887581">
            <a:off x="1383853" y="1549533"/>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27277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6A0D8-60F7-0BEB-37BB-5BF17D8CD99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1405209-7E47-4440-F738-176A2EC96DDE}"/>
              </a:ext>
            </a:extLst>
          </p:cNvPr>
          <p:cNvSpPr txBox="1"/>
          <p:nvPr/>
        </p:nvSpPr>
        <p:spPr>
          <a:xfrm>
            <a:off x="324678" y="1134980"/>
            <a:ext cx="11753022"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r>
              <a:rPr kumimoji="0" lang="en-US" sz="1600" b="1" i="0" u="none" strike="noStrike" cap="none" spc="0" normalizeH="0" baseline="0" noProof="0" dirty="0">
                <a:ln>
                  <a:noFill/>
                </a:ln>
                <a:effectLst/>
                <a:uLnTx/>
                <a:uFillTx/>
                <a:cs typeface="Arial"/>
              </a:rPr>
              <a:t>The</a:t>
            </a:r>
            <a:r>
              <a:rPr kumimoji="0" lang="en-US" sz="1600" b="1" i="0" u="none" strike="noStrike" cap="none" spc="0" normalizeH="0" baseline="0" noProof="0" dirty="0">
                <a:ln>
                  <a:noFill/>
                </a:ln>
                <a:solidFill>
                  <a:srgbClr val="00B5CC"/>
                </a:solidFill>
                <a:effectLst/>
                <a:uLnTx/>
                <a:uFillTx/>
                <a:cs typeface="Arial"/>
              </a:rPr>
              <a:t> </a:t>
            </a:r>
            <a:r>
              <a:rPr lang="en-US" sz="1600" b="1" dirty="0">
                <a:solidFill>
                  <a:srgbClr val="00B5CC"/>
                </a:solidFill>
                <a:cs typeface="Arial"/>
              </a:rPr>
              <a:t>“</a:t>
            </a:r>
            <a:r>
              <a:rPr lang="en-US" b="1" dirty="0">
                <a:solidFill>
                  <a:srgbClr val="00B5CC"/>
                </a:solidFill>
                <a:cs typeface="Arial"/>
              </a:rPr>
              <a:t>five</a:t>
            </a:r>
            <a:r>
              <a:rPr kumimoji="0" lang="en-US" b="1" i="0" u="none" strike="noStrike" cap="none" spc="0" normalizeH="0" baseline="0" noProof="0" dirty="0">
                <a:ln>
                  <a:noFill/>
                </a:ln>
                <a:solidFill>
                  <a:srgbClr val="00B5CC"/>
                </a:solidFill>
                <a:effectLst/>
                <a:uLnTx/>
                <a:uFillTx/>
                <a:cs typeface="Arial"/>
              </a:rPr>
              <a:t> </a:t>
            </a:r>
            <a:r>
              <a:rPr lang="en-US" b="1" dirty="0">
                <a:solidFill>
                  <a:srgbClr val="00B5CC"/>
                </a:solidFill>
                <a:cs typeface="Arial"/>
              </a:rPr>
              <a:t>Ps"</a:t>
            </a:r>
            <a:r>
              <a:rPr kumimoji="0" lang="en-US" sz="1600" b="1" i="0" u="none" strike="noStrike" cap="none" spc="0" normalizeH="0" baseline="0" noProof="0" dirty="0">
                <a:ln>
                  <a:noFill/>
                </a:ln>
                <a:effectLst/>
                <a:uLnTx/>
                <a:uFillTx/>
                <a:cs typeface="Arial"/>
              </a:rPr>
              <a:t> form the focus of our corporate plan, help us review our annual corporate objectives and measure our progress. They will be carried into local management plans and individual personal development plans so that every member of our teams understand how they contribute to the overall ambition and aims of the Trust.  </a:t>
            </a:r>
          </a:p>
          <a:p>
            <a:pPr marR="0" lvl="0" fontAlgn="auto">
              <a:lnSpc>
                <a:spcPct val="90000"/>
              </a:lnSpc>
              <a:spcBef>
                <a:spcPts val="0"/>
              </a:spcBef>
              <a:spcAft>
                <a:spcPts val="2400"/>
              </a:spcAft>
              <a:buClrTx/>
              <a:buSzTx/>
              <a:tabLst/>
              <a:defRPr/>
            </a:pPr>
            <a:r>
              <a:rPr kumimoji="0" lang="en-US" sz="2000" b="1" i="0" u="none" strike="noStrike" cap="none" spc="0" normalizeH="0" baseline="0" noProof="0" dirty="0">
                <a:ln>
                  <a:noFill/>
                </a:ln>
                <a:solidFill>
                  <a:srgbClr val="002060"/>
                </a:solidFill>
                <a:effectLst/>
                <a:uLnTx/>
                <a:uFillTx/>
                <a:cs typeface="Arial" panose="020B0604020202020204" pitchFamily="34" charset="0"/>
              </a:rPr>
              <a:t>PATIENTS AND SERVICE USERS</a:t>
            </a:r>
            <a:r>
              <a:rPr lang="en-US" sz="2000" dirty="0">
                <a:cs typeface="Arial" panose="020B0604020202020204" pitchFamily="34" charset="0"/>
              </a:rPr>
              <a:t> </a:t>
            </a:r>
            <a:r>
              <a:rPr kumimoji="0" lang="en-US" sz="1400" b="0" i="0" u="none" strike="noStrike" cap="none" spc="0" normalizeH="0" baseline="0" noProof="0" dirty="0">
                <a:ln>
                  <a:noFill/>
                </a:ln>
                <a:effectLst/>
                <a:uLnTx/>
                <a:uFillTx/>
                <a:cs typeface="Arial" panose="020B0604020202020204" pitchFamily="34" charset="0"/>
              </a:rPr>
              <a:t>Being caring and open. </a:t>
            </a:r>
            <a:r>
              <a:rPr lang="en-US" sz="1400" dirty="0">
                <a:cs typeface="Arial" panose="020B0604020202020204" pitchFamily="34" charset="0"/>
              </a:rPr>
              <a:t>We aim to be widely </a:t>
            </a:r>
            <a:r>
              <a:rPr lang="en-US" sz="1400" dirty="0" err="1">
                <a:cs typeface="Arial" panose="020B0604020202020204" pitchFamily="34" charset="0"/>
              </a:rPr>
              <a:t>recognised</a:t>
            </a:r>
            <a:r>
              <a:rPr lang="en-US" sz="1400" dirty="0">
                <a:cs typeface="Arial" panose="020B0604020202020204" pitchFamily="34" charset="0"/>
              </a:rPr>
              <a:t> for delivering safe, person-</a:t>
            </a:r>
            <a:r>
              <a:rPr lang="en-US" sz="1400" dirty="0" err="1">
                <a:cs typeface="Arial" panose="020B0604020202020204" pitchFamily="34" charset="0"/>
              </a:rPr>
              <a:t>centred</a:t>
            </a:r>
            <a:r>
              <a:rPr lang="en-US" sz="1400" dirty="0">
                <a:cs typeface="Arial" panose="020B0604020202020204" pitchFamily="34" charset="0"/>
              </a:rPr>
              <a:t>, high-quality, and compassionate care leading to excellent experience and best outcomes. Our patients and service users will be at the heart of all that we do.</a:t>
            </a:r>
          </a:p>
          <a:p>
            <a:pPr marR="0" lvl="0" fontAlgn="auto">
              <a:lnSpc>
                <a:spcPct val="90000"/>
              </a:lnSpc>
              <a:spcBef>
                <a:spcPts val="0"/>
              </a:spcBef>
              <a:spcAft>
                <a:spcPts val="2400"/>
              </a:spcAft>
              <a:buClrTx/>
              <a:buSzTx/>
              <a:tabLst/>
              <a:defRPr/>
            </a:pPr>
            <a:r>
              <a:rPr kumimoji="0" lang="en-US" sz="2000" b="1" i="0" u="none" strike="noStrike" cap="none" spc="0" normalizeH="0" baseline="0" noProof="0" dirty="0">
                <a:ln>
                  <a:noFill/>
                </a:ln>
                <a:solidFill>
                  <a:srgbClr val="E01E76"/>
                </a:solidFill>
                <a:effectLst/>
                <a:uLnTx/>
                <a:uFillTx/>
                <a:cs typeface="Arial" panose="020B0604020202020204" pitchFamily="34" charset="0"/>
              </a:rPr>
              <a:t>PEOPLE:</a:t>
            </a:r>
            <a:r>
              <a:rPr kumimoji="0" lang="en-US" sz="2000" b="1" i="0" u="none" strike="noStrike" cap="none" spc="0" normalizeH="0" baseline="0" noProof="0" dirty="0">
                <a:ln>
                  <a:noFill/>
                </a:ln>
                <a:effectLst/>
                <a:uLnTx/>
                <a:uFillTx/>
                <a:cs typeface="Arial" panose="020B0604020202020204" pitchFamily="34" charset="0"/>
              </a:rPr>
              <a:t> </a:t>
            </a:r>
            <a:r>
              <a:rPr kumimoji="0" lang="en-US" sz="1400" b="0" i="0" u="none" strike="noStrike" cap="none" spc="0" normalizeH="0" baseline="0" noProof="0" dirty="0">
                <a:ln>
                  <a:noFill/>
                </a:ln>
                <a:effectLst/>
                <a:uLnTx/>
                <a:uFillTx/>
                <a:cs typeface="Arial" panose="020B0604020202020204" pitchFamily="34" charset="0"/>
              </a:rPr>
              <a:t>Being kind, professional and respectful. We aim t</a:t>
            </a:r>
            <a:r>
              <a:rPr lang="en-US" sz="1400" dirty="0">
                <a:cs typeface="Arial" panose="020B0604020202020204" pitchFamily="34" charset="0"/>
              </a:rPr>
              <a:t>o create an inclusive and people centered experience at work to help our workforce flourish </a:t>
            </a:r>
            <a:endParaRPr lang="en-US" sz="1400" b="0" i="0" u="none" strike="noStrike" cap="none" spc="0" normalizeH="0" baseline="0" noProof="0" dirty="0">
              <a:ln>
                <a:noFill/>
              </a:ln>
              <a:effectLst/>
              <a:uLnTx/>
              <a:uFillTx/>
              <a:cs typeface="Arial" panose="020B0604020202020204" pitchFamily="34" charset="0"/>
            </a:endParaRPr>
          </a:p>
          <a:p>
            <a:pPr marR="0" lvl="0" fontAlgn="auto">
              <a:lnSpc>
                <a:spcPct val="90000"/>
              </a:lnSpc>
              <a:spcBef>
                <a:spcPts val="0"/>
              </a:spcBef>
              <a:spcAft>
                <a:spcPts val="2400"/>
              </a:spcAft>
              <a:buClrTx/>
              <a:buSzTx/>
              <a:tabLst/>
              <a:defRPr/>
            </a:pPr>
            <a:r>
              <a:rPr kumimoji="0" lang="en-US" sz="2000" b="1" i="0" u="none" strike="noStrike" cap="none" spc="0" normalizeH="0" baseline="0" noProof="0" dirty="0">
                <a:ln>
                  <a:noFill/>
                </a:ln>
                <a:solidFill>
                  <a:schemeClr val="accent5">
                    <a:lumMod val="75000"/>
                  </a:schemeClr>
                </a:solidFill>
                <a:effectLst/>
                <a:uLnTx/>
                <a:uFillTx/>
                <a:cs typeface="Arial"/>
              </a:rPr>
              <a:t>POPULATION HEALTH &amp; PARTNERS</a:t>
            </a:r>
            <a:r>
              <a:rPr kumimoji="0" lang="en-US" sz="2000" b="0" i="0" u="none" strike="noStrike" cap="none" spc="0" normalizeH="0" baseline="0" noProof="0" dirty="0">
                <a:ln>
                  <a:noFill/>
                </a:ln>
                <a:solidFill>
                  <a:schemeClr val="accent5">
                    <a:lumMod val="75000"/>
                  </a:schemeClr>
                </a:solidFill>
                <a:effectLst/>
                <a:uLnTx/>
                <a:uFillTx/>
                <a:cs typeface="Arial"/>
              </a:rPr>
              <a:t>: </a:t>
            </a:r>
            <a:r>
              <a:rPr kumimoji="0" lang="en-US" sz="1400" b="0" i="0" u="none" strike="noStrike" cap="none" spc="0" normalizeH="0" baseline="0" noProof="0" dirty="0">
                <a:ln>
                  <a:noFill/>
                </a:ln>
                <a:effectLst/>
                <a:uLnTx/>
                <a:uFillTx/>
                <a:cs typeface="Arial"/>
              </a:rPr>
              <a:t>Being collaborative and inclusive. We aim to improve the lives of our community, working together with all of our partners.</a:t>
            </a:r>
            <a:endParaRPr lang="en-US" sz="1400" b="0" i="0" u="none" strike="noStrike" cap="none" spc="0" normalizeH="0" baseline="0" noProof="0" dirty="0">
              <a:ln>
                <a:noFill/>
              </a:ln>
              <a:effectLst/>
              <a:uLnTx/>
              <a:uFillTx/>
              <a:cs typeface="Arial"/>
            </a:endParaRPr>
          </a:p>
          <a:p>
            <a:pPr marR="0" lvl="0" fontAlgn="auto">
              <a:lnSpc>
                <a:spcPct val="90000"/>
              </a:lnSpc>
              <a:spcBef>
                <a:spcPts val="0"/>
              </a:spcBef>
              <a:spcAft>
                <a:spcPts val="2400"/>
              </a:spcAft>
              <a:buClrTx/>
              <a:buSzTx/>
              <a:tabLst/>
              <a:defRPr/>
            </a:pPr>
            <a:r>
              <a:rPr kumimoji="0" lang="en-US" sz="2000" b="1" i="0" u="none" strike="noStrike" cap="none" spc="0" normalizeH="0" baseline="0" noProof="0" dirty="0">
                <a:ln>
                  <a:noFill/>
                </a:ln>
                <a:solidFill>
                  <a:srgbClr val="13ADBD"/>
                </a:solidFill>
                <a:effectLst/>
                <a:uLnTx/>
                <a:uFillTx/>
                <a:cs typeface="Arial"/>
              </a:rPr>
              <a:t>PERFORMANCE</a:t>
            </a:r>
            <a:r>
              <a:rPr kumimoji="0" lang="en-US" sz="2000" b="0" i="0" u="none" strike="noStrike" cap="none" spc="0" normalizeH="0" baseline="0" noProof="0" dirty="0">
                <a:ln>
                  <a:noFill/>
                </a:ln>
                <a:solidFill>
                  <a:srgbClr val="13ADBD"/>
                </a:solidFill>
                <a:effectLst/>
                <a:uLnTx/>
                <a:uFillTx/>
                <a:cs typeface="Arial"/>
              </a:rPr>
              <a:t>:</a:t>
            </a:r>
            <a:r>
              <a:rPr kumimoji="0" lang="en-US" sz="2000" b="0" i="0" u="none" strike="noStrike" cap="none" spc="0" normalizeH="0" baseline="0" noProof="0" dirty="0">
                <a:ln>
                  <a:noFill/>
                </a:ln>
                <a:effectLst/>
                <a:uLnTx/>
                <a:uFillTx/>
                <a:cs typeface="Arial"/>
              </a:rPr>
              <a:t> </a:t>
            </a:r>
            <a:r>
              <a:rPr kumimoji="0" lang="en-US" sz="1400" b="0" i="0" u="none" strike="noStrike" cap="none" spc="0" normalizeH="0" baseline="0" noProof="0" dirty="0">
                <a:ln>
                  <a:noFill/>
                </a:ln>
                <a:effectLst/>
                <a:uLnTx/>
                <a:uFillTx/>
                <a:cs typeface="Arial"/>
              </a:rPr>
              <a:t>Being effective and safe. We aim to consistently deliver efficient effective and equitable patient care.</a:t>
            </a:r>
            <a:endParaRPr lang="en-US" sz="1400" b="0" i="0" u="none" strike="noStrike" cap="none" spc="0" normalizeH="0" baseline="0" noProof="0" dirty="0">
              <a:ln>
                <a:noFill/>
              </a:ln>
              <a:effectLst/>
              <a:uLnTx/>
              <a:uFillTx/>
              <a:cs typeface="Arial"/>
            </a:endParaRPr>
          </a:p>
          <a:p>
            <a:pPr marR="0" lvl="0" fontAlgn="auto">
              <a:lnSpc>
                <a:spcPct val="90000"/>
              </a:lnSpc>
              <a:spcBef>
                <a:spcPts val="0"/>
              </a:spcBef>
              <a:spcAft>
                <a:spcPts val="2400"/>
              </a:spcAft>
              <a:buClrTx/>
              <a:buSzTx/>
              <a:tabLst/>
              <a:defRPr/>
            </a:pPr>
            <a:r>
              <a:rPr kumimoji="0" lang="en-US" sz="2000" b="1" i="0" u="none" strike="noStrike" cap="none" spc="0" normalizeH="0" baseline="0" noProof="0" dirty="0">
                <a:ln>
                  <a:noFill/>
                </a:ln>
                <a:effectLst/>
                <a:uLnTx/>
                <a:uFillTx/>
                <a:cs typeface="Arial" panose="020B0604020202020204" pitchFamily="34" charset="0"/>
              </a:rPr>
              <a:t>POTENTIAL</a:t>
            </a:r>
            <a:r>
              <a:rPr kumimoji="0" lang="en-US" sz="2000" b="0" i="0" u="none" strike="noStrike" cap="none" spc="0" normalizeH="0" baseline="0" noProof="0" dirty="0">
                <a:ln>
                  <a:noFill/>
                </a:ln>
                <a:effectLst/>
                <a:uLnTx/>
                <a:uFillTx/>
                <a:cs typeface="Arial" panose="020B0604020202020204" pitchFamily="34" charset="0"/>
              </a:rPr>
              <a:t>: </a:t>
            </a:r>
            <a:r>
              <a:rPr kumimoji="0" lang="en-US" sz="1400" b="0" i="0" u="none" strike="noStrike" cap="none" spc="0" normalizeH="0" baseline="0" noProof="0" dirty="0">
                <a:ln>
                  <a:noFill/>
                </a:ln>
                <a:effectLst/>
                <a:uLnTx/>
                <a:uFillTx/>
                <a:cs typeface="Arial" panose="020B0604020202020204" pitchFamily="34" charset="0"/>
              </a:rPr>
              <a:t>Being curious and embracing innovation. We aim to encourage and support our staff to bring bold ideas with continuous creativity. </a:t>
            </a:r>
            <a:endParaRPr lang="en-US" sz="1400" b="0" i="0" u="none" strike="noStrike" cap="none" spc="0" normalizeH="0" baseline="0" noProof="0" dirty="0">
              <a:ln>
                <a:noFill/>
              </a:ln>
              <a:effectLst/>
              <a:uLnTx/>
              <a:uFillTx/>
              <a:cs typeface="Arial" panose="020B0604020202020204" pitchFamily="34" charset="0"/>
            </a:endParaRPr>
          </a:p>
        </p:txBody>
      </p:sp>
      <p:sp>
        <p:nvSpPr>
          <p:cNvPr id="8" name="Rectangle 7">
            <a:extLst>
              <a:ext uri="{FF2B5EF4-FFF2-40B4-BE49-F238E27FC236}">
                <a16:creationId xmlns:a16="http://schemas.microsoft.com/office/drawing/2014/main" id="{4C70CABB-68E0-0CC8-E223-214ECE2E9AD2}"/>
              </a:ext>
            </a:extLst>
          </p:cNvPr>
          <p:cNvSpPr/>
          <p:nvPr/>
        </p:nvSpPr>
        <p:spPr>
          <a:xfrm>
            <a:off x="898601" y="345744"/>
            <a:ext cx="6864380" cy="707886"/>
          </a:xfrm>
          <a:prstGeom prst="rect">
            <a:avLst/>
          </a:prstGeom>
          <a:noFill/>
        </p:spPr>
        <p:txBody>
          <a:bodyPr wrap="none" lIns="91440" tIns="45720" rIns="91440" bIns="45720" anchor="t">
            <a:spAutoFit/>
          </a:bodyPr>
          <a:lstStyle/>
          <a:p>
            <a:pPr algn="ctr"/>
            <a:r>
              <a:rPr lang="en-GB" sz="4000" b="1" cap="none" spc="0" dirty="0">
                <a:ln w="0"/>
                <a:solidFill>
                  <a:srgbClr val="16C9DC"/>
                </a:solidFill>
                <a:latin typeface="Arial"/>
                <a:cs typeface="Arial"/>
              </a:rPr>
              <a:t>Our Priorities</a:t>
            </a:r>
            <a:r>
              <a:rPr lang="en-GB" sz="4000" b="1" dirty="0">
                <a:ln w="0"/>
                <a:solidFill>
                  <a:srgbClr val="16C9DC"/>
                </a:solidFill>
                <a:latin typeface="Arial"/>
                <a:cs typeface="Arial"/>
              </a:rPr>
              <a:t> – the Five Ps</a:t>
            </a:r>
            <a:endParaRPr lang="en-GB" sz="4000" b="1" cap="none" spc="0" dirty="0">
              <a:ln w="0"/>
              <a:solidFill>
                <a:srgbClr val="16C9DC"/>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857EB66-CC61-351D-A23F-7CA21A082F9E}"/>
              </a:ext>
            </a:extLst>
          </p:cNvPr>
          <p:cNvGraphicFramePr>
            <a:graphicFrameLocks noGrp="1"/>
          </p:cNvGraphicFramePr>
          <p:nvPr>
            <p:extLst>
              <p:ext uri="{D42A27DB-BD31-4B8C-83A1-F6EECF244321}">
                <p14:modId xmlns:p14="http://schemas.microsoft.com/office/powerpoint/2010/main" val="2137711300"/>
              </p:ext>
            </p:extLst>
          </p:nvPr>
        </p:nvGraphicFramePr>
        <p:xfrm>
          <a:off x="1" y="6270861"/>
          <a:ext cx="12209720" cy="640080"/>
        </p:xfrm>
        <a:graphic>
          <a:graphicData uri="http://schemas.openxmlformats.org/drawingml/2006/table">
            <a:tbl>
              <a:tblPr firstRow="1" bandRow="1">
                <a:tableStyleId>{5C22544A-7EE6-4342-B048-85BDC9FD1C3A}</a:tableStyleId>
              </a:tblPr>
              <a:tblGrid>
                <a:gridCol w="2610481">
                  <a:extLst>
                    <a:ext uri="{9D8B030D-6E8A-4147-A177-3AD203B41FA5}">
                      <a16:colId xmlns:a16="http://schemas.microsoft.com/office/drawing/2014/main" val="1791901056"/>
                    </a:ext>
                  </a:extLst>
                </a:gridCol>
                <a:gridCol w="2298264">
                  <a:extLst>
                    <a:ext uri="{9D8B030D-6E8A-4147-A177-3AD203B41FA5}">
                      <a16:colId xmlns:a16="http://schemas.microsoft.com/office/drawing/2014/main" val="3391912575"/>
                    </a:ext>
                  </a:extLst>
                </a:gridCol>
                <a:gridCol w="2629285">
                  <a:extLst>
                    <a:ext uri="{9D8B030D-6E8A-4147-A177-3AD203B41FA5}">
                      <a16:colId xmlns:a16="http://schemas.microsoft.com/office/drawing/2014/main" val="2156462328"/>
                    </a:ext>
                  </a:extLst>
                </a:gridCol>
                <a:gridCol w="2335845">
                  <a:extLst>
                    <a:ext uri="{9D8B030D-6E8A-4147-A177-3AD203B41FA5}">
                      <a16:colId xmlns:a16="http://schemas.microsoft.com/office/drawing/2014/main" val="3773250374"/>
                    </a:ext>
                  </a:extLst>
                </a:gridCol>
                <a:gridCol w="2335845">
                  <a:extLst>
                    <a:ext uri="{9D8B030D-6E8A-4147-A177-3AD203B41FA5}">
                      <a16:colId xmlns:a16="http://schemas.microsoft.com/office/drawing/2014/main" val="540976364"/>
                    </a:ext>
                  </a:extLst>
                </a:gridCol>
              </a:tblGrid>
              <a:tr h="591622">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890950349"/>
                  </a:ext>
                </a:extLst>
              </a:tr>
            </a:tbl>
          </a:graphicData>
        </a:graphic>
      </p:graphicFrame>
      <p:pic>
        <p:nvPicPr>
          <p:cNvPr id="3" name="Picture 2" descr="A black text on a white background">
            <a:extLst>
              <a:ext uri="{FF2B5EF4-FFF2-40B4-BE49-F238E27FC236}">
                <a16:creationId xmlns:a16="http://schemas.microsoft.com/office/drawing/2014/main" id="{DEF76CFC-08B7-2BCC-6F64-7EECAEB46BF4}"/>
              </a:ext>
            </a:extLst>
          </p:cNvPr>
          <p:cNvPicPr>
            <a:picLocks noChangeAspect="1"/>
          </p:cNvPicPr>
          <p:nvPr/>
        </p:nvPicPr>
        <p:blipFill>
          <a:blip r:embed="rId3">
            <a:extLst>
              <a:ext uri="{28A0092B-C50C-407E-A947-70E740481C1C}">
                <a14:useLocalDpi xmlns:a14="http://schemas.microsoft.com/office/drawing/2010/main" val="0"/>
              </a:ext>
            </a:extLst>
          </a:blip>
          <a:srcRect b="29833"/>
          <a:stretch>
            <a:fillRect/>
          </a:stretch>
        </p:blipFill>
        <p:spPr>
          <a:xfrm>
            <a:off x="10266630" y="0"/>
            <a:ext cx="1566249" cy="369571"/>
          </a:xfrm>
          <a:prstGeom prst="rect">
            <a:avLst/>
          </a:prstGeom>
        </p:spPr>
      </p:pic>
      <p:sp>
        <p:nvSpPr>
          <p:cNvPr id="4" name="Slide Number Placeholder 6">
            <a:extLst>
              <a:ext uri="{FF2B5EF4-FFF2-40B4-BE49-F238E27FC236}">
                <a16:creationId xmlns:a16="http://schemas.microsoft.com/office/drawing/2014/main" id="{3898F8EE-20BE-7754-E242-F190CD33A5B5}"/>
              </a:ext>
            </a:extLst>
          </p:cNvPr>
          <p:cNvSpPr txBox="1">
            <a:spLocks/>
          </p:cNvSpPr>
          <p:nvPr/>
        </p:nvSpPr>
        <p:spPr>
          <a:xfrm>
            <a:off x="11697078" y="4446"/>
            <a:ext cx="51264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10</a:t>
            </a:fld>
            <a:endParaRPr lang="en-GB" dirty="0"/>
          </a:p>
        </p:txBody>
      </p:sp>
      <p:sp>
        <p:nvSpPr>
          <p:cNvPr id="6" name="TextBox 5">
            <a:extLst>
              <a:ext uri="{FF2B5EF4-FFF2-40B4-BE49-F238E27FC236}">
                <a16:creationId xmlns:a16="http://schemas.microsoft.com/office/drawing/2014/main" id="{32154BEE-0F6F-7753-17B5-ECEE4F4F83AC}"/>
              </a:ext>
            </a:extLst>
          </p:cNvPr>
          <p:cNvSpPr txBox="1"/>
          <p:nvPr/>
        </p:nvSpPr>
        <p:spPr>
          <a:xfrm rot="19887581">
            <a:off x="2548732" y="1764719"/>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74703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D4B01-FBD9-C59D-5593-AEA473991FE2}"/>
            </a:ext>
          </a:extLst>
        </p:cNvPr>
        <p:cNvGrpSpPr/>
        <p:nvPr/>
      </p:nvGrpSpPr>
      <p:grpSpPr>
        <a:xfrm>
          <a:off x="0" y="0"/>
          <a:ext cx="0" cy="0"/>
          <a:chOff x="0" y="0"/>
          <a:chExt cx="0" cy="0"/>
        </a:xfrm>
      </p:grpSpPr>
      <p:pic>
        <p:nvPicPr>
          <p:cNvPr id="14" name="Picture 13" descr="Circular diagram illustrating four key focus areas surrounding patients and service users at the centre, labelled as People, Population Health &amp; Partners, Performance, and Potential. Each quadrant is colour-coded with icons representing hands holding people, a group with a globe and chart, a rising bar graph, and a lightbulb with an upward arrow, framed by outer ring segments labelled Communication, Values, Equity.">
            <a:extLst>
              <a:ext uri="{FF2B5EF4-FFF2-40B4-BE49-F238E27FC236}">
                <a16:creationId xmlns:a16="http://schemas.microsoft.com/office/drawing/2014/main" id="{7BD7C99E-9206-424B-0B5A-C80921B128EE}"/>
              </a:ext>
            </a:extLst>
          </p:cNvPr>
          <p:cNvPicPr>
            <a:picLocks noChangeAspect="1"/>
          </p:cNvPicPr>
          <p:nvPr/>
        </p:nvPicPr>
        <p:blipFill>
          <a:blip r:embed="rId3"/>
          <a:stretch>
            <a:fillRect/>
          </a:stretch>
        </p:blipFill>
        <p:spPr>
          <a:xfrm>
            <a:off x="6333423" y="486765"/>
            <a:ext cx="5915320" cy="5934843"/>
          </a:xfrm>
          <a:prstGeom prst="rect">
            <a:avLst/>
          </a:prstGeom>
        </p:spPr>
      </p:pic>
      <p:sp>
        <p:nvSpPr>
          <p:cNvPr id="9" name="TextBox 8">
            <a:extLst>
              <a:ext uri="{FF2B5EF4-FFF2-40B4-BE49-F238E27FC236}">
                <a16:creationId xmlns:a16="http://schemas.microsoft.com/office/drawing/2014/main" id="{E6372138-6770-160B-A373-E80285ECF38D}"/>
              </a:ext>
              <a:ext uri="{C183D7F6-B498-43B3-948B-1728B52AA6E4}">
                <adec:decorative xmlns:adec="http://schemas.microsoft.com/office/drawing/2017/decorative" val="1"/>
              </a:ext>
            </a:extLst>
          </p:cNvPr>
          <p:cNvSpPr txBox="1"/>
          <p:nvPr/>
        </p:nvSpPr>
        <p:spPr>
          <a:xfrm>
            <a:off x="472570" y="1418051"/>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ED03F9D0-41EC-834E-0EC9-A895FF9565DF}"/>
              </a:ext>
            </a:extLst>
          </p:cNvPr>
          <p:cNvSpPr txBox="1">
            <a:spLocks/>
          </p:cNvSpPr>
          <p:nvPr/>
        </p:nvSpPr>
        <p:spPr>
          <a:xfrm>
            <a:off x="324678" y="0"/>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B5CC"/>
                </a:solidFill>
                <a:latin typeface="Arial"/>
                <a:cs typeface="Arial"/>
              </a:rPr>
              <a:t>Belfast Trust Strategic Framework</a:t>
            </a:r>
          </a:p>
        </p:txBody>
      </p:sp>
      <p:sp>
        <p:nvSpPr>
          <p:cNvPr id="11" name="Content Placeholder 2">
            <a:extLst>
              <a:ext uri="{FF2B5EF4-FFF2-40B4-BE49-F238E27FC236}">
                <a16:creationId xmlns:a16="http://schemas.microsoft.com/office/drawing/2014/main" id="{A0E2BE94-C802-D93E-BA92-AF510402CB9A}"/>
              </a:ext>
            </a:extLst>
          </p:cNvPr>
          <p:cNvSpPr>
            <a:spLocks noGrp="1"/>
          </p:cNvSpPr>
          <p:nvPr>
            <p:ph idx="1"/>
          </p:nvPr>
        </p:nvSpPr>
        <p:spPr>
          <a:xfrm>
            <a:off x="472570" y="1113553"/>
            <a:ext cx="5855802" cy="5546047"/>
          </a:xfrm>
        </p:spPr>
        <p:txBody>
          <a:bodyPr vert="horz" lIns="91440" tIns="45720" rIns="91440" bIns="45720" rtlCol="0" anchor="ctr">
            <a:normAutofit/>
          </a:bodyPr>
          <a:lstStyle/>
          <a:p>
            <a:pPr marL="0" indent="0">
              <a:buNone/>
            </a:pPr>
            <a:r>
              <a:rPr lang="en-GB" sz="1400" dirty="0"/>
              <a:t>Our strategic vision has </a:t>
            </a:r>
            <a:r>
              <a:rPr lang="en-GB" sz="1400" b="1" dirty="0">
                <a:solidFill>
                  <a:srgbClr val="0A4C84"/>
                </a:solidFill>
              </a:rPr>
              <a:t>Patients &amp; Service Users </a:t>
            </a:r>
            <a:r>
              <a:rPr lang="en-GB" sz="1400" dirty="0"/>
              <a:t>at the centre of all that we do. Surrounding this are our four other priorities: </a:t>
            </a:r>
          </a:p>
          <a:p>
            <a:pPr>
              <a:buFont typeface="Wingdings" panose="05000000000000000000" pitchFamily="2" charset="2"/>
              <a:buChar char="v"/>
            </a:pPr>
            <a:r>
              <a:rPr lang="en-GB" sz="1400" b="1" dirty="0">
                <a:solidFill>
                  <a:srgbClr val="EC008C"/>
                </a:solidFill>
              </a:rPr>
              <a:t>People</a:t>
            </a:r>
          </a:p>
          <a:p>
            <a:pPr>
              <a:buFont typeface="Wingdings" panose="05000000000000000000" pitchFamily="2" charset="2"/>
              <a:buChar char="v"/>
            </a:pPr>
            <a:r>
              <a:rPr lang="en-GB" sz="1400" b="1" dirty="0">
                <a:solidFill>
                  <a:srgbClr val="92278F"/>
                </a:solidFill>
              </a:rPr>
              <a:t>Population</a:t>
            </a:r>
          </a:p>
          <a:p>
            <a:pPr>
              <a:buFont typeface="Wingdings" panose="05000000000000000000" pitchFamily="2" charset="2"/>
              <a:buChar char="v"/>
            </a:pPr>
            <a:r>
              <a:rPr lang="en-GB" sz="1400" b="1" dirty="0">
                <a:solidFill>
                  <a:srgbClr val="00B5CC"/>
                </a:solidFill>
              </a:rPr>
              <a:t>Performance</a:t>
            </a:r>
          </a:p>
          <a:p>
            <a:pPr>
              <a:buFont typeface="Wingdings" panose="05000000000000000000" pitchFamily="2" charset="2"/>
              <a:buChar char="v"/>
            </a:pPr>
            <a:r>
              <a:rPr lang="en-GB" sz="1400" b="1" dirty="0">
                <a:solidFill>
                  <a:srgbClr val="0A4C84"/>
                </a:solidFill>
              </a:rPr>
              <a:t>Potential</a:t>
            </a:r>
          </a:p>
          <a:p>
            <a:pPr marL="0" indent="0">
              <a:buNone/>
            </a:pPr>
            <a:r>
              <a:rPr lang="en-GB" sz="1400" dirty="0"/>
              <a:t>It has been identified that key to delivering these priorities, we require three enablers to support our aims. These are Communication, Equity and Values.  These three elements will be key within each of the strategic priorities. </a:t>
            </a:r>
          </a:p>
          <a:p>
            <a:pPr marL="0" indent="0">
              <a:buNone/>
            </a:pPr>
            <a:r>
              <a:rPr lang="en-GB" sz="1400" dirty="0"/>
              <a:t>These five Ps - alongside the enablers – will be the focus of the annual objectives. Each service will develop annual local management plans demonstrating how they will contribute to delivering our  overall goals. </a:t>
            </a:r>
          </a:p>
          <a:p>
            <a:pPr marL="0" indent="0">
              <a:buNone/>
            </a:pPr>
            <a:endParaRPr lang="en-GB" sz="1400" dirty="0"/>
          </a:p>
        </p:txBody>
      </p:sp>
      <p:graphicFrame>
        <p:nvGraphicFramePr>
          <p:cNvPr id="2" name="Table 1">
            <a:extLst>
              <a:ext uri="{FF2B5EF4-FFF2-40B4-BE49-F238E27FC236}">
                <a16:creationId xmlns:a16="http://schemas.microsoft.com/office/drawing/2014/main" id="{DF34C77D-4467-CEFA-86E8-130A4AF6162B}"/>
              </a:ext>
            </a:extLst>
          </p:cNvPr>
          <p:cNvGraphicFramePr>
            <a:graphicFrameLocks noGrp="1"/>
          </p:cNvGraphicFramePr>
          <p:nvPr>
            <p:extLst>
              <p:ext uri="{D42A27DB-BD31-4B8C-83A1-F6EECF244321}">
                <p14:modId xmlns:p14="http://schemas.microsoft.com/office/powerpoint/2010/main" val="2137711300"/>
              </p:ext>
            </p:extLst>
          </p:nvPr>
        </p:nvGraphicFramePr>
        <p:xfrm>
          <a:off x="1" y="6270861"/>
          <a:ext cx="12209720" cy="640080"/>
        </p:xfrm>
        <a:graphic>
          <a:graphicData uri="http://schemas.openxmlformats.org/drawingml/2006/table">
            <a:tbl>
              <a:tblPr firstRow="1" bandRow="1">
                <a:tableStyleId>{5C22544A-7EE6-4342-B048-85BDC9FD1C3A}</a:tableStyleId>
              </a:tblPr>
              <a:tblGrid>
                <a:gridCol w="2610481">
                  <a:extLst>
                    <a:ext uri="{9D8B030D-6E8A-4147-A177-3AD203B41FA5}">
                      <a16:colId xmlns:a16="http://schemas.microsoft.com/office/drawing/2014/main" val="1791901056"/>
                    </a:ext>
                  </a:extLst>
                </a:gridCol>
                <a:gridCol w="2298264">
                  <a:extLst>
                    <a:ext uri="{9D8B030D-6E8A-4147-A177-3AD203B41FA5}">
                      <a16:colId xmlns:a16="http://schemas.microsoft.com/office/drawing/2014/main" val="3391912575"/>
                    </a:ext>
                  </a:extLst>
                </a:gridCol>
                <a:gridCol w="2629285">
                  <a:extLst>
                    <a:ext uri="{9D8B030D-6E8A-4147-A177-3AD203B41FA5}">
                      <a16:colId xmlns:a16="http://schemas.microsoft.com/office/drawing/2014/main" val="2156462328"/>
                    </a:ext>
                  </a:extLst>
                </a:gridCol>
                <a:gridCol w="2335845">
                  <a:extLst>
                    <a:ext uri="{9D8B030D-6E8A-4147-A177-3AD203B41FA5}">
                      <a16:colId xmlns:a16="http://schemas.microsoft.com/office/drawing/2014/main" val="3773250374"/>
                    </a:ext>
                  </a:extLst>
                </a:gridCol>
                <a:gridCol w="2335845">
                  <a:extLst>
                    <a:ext uri="{9D8B030D-6E8A-4147-A177-3AD203B41FA5}">
                      <a16:colId xmlns:a16="http://schemas.microsoft.com/office/drawing/2014/main" val="540976364"/>
                    </a:ext>
                  </a:extLst>
                </a:gridCol>
              </a:tblGrid>
              <a:tr h="591622">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890950349"/>
                  </a:ext>
                </a:extLst>
              </a:tr>
            </a:tbl>
          </a:graphicData>
        </a:graphic>
      </p:graphicFrame>
      <p:sp>
        <p:nvSpPr>
          <p:cNvPr id="3" name="Rectangle 1">
            <a:extLst>
              <a:ext uri="{FF2B5EF4-FFF2-40B4-BE49-F238E27FC236}">
                <a16:creationId xmlns:a16="http://schemas.microsoft.com/office/drawing/2014/main" id="{84D46E8E-F189-B1AC-0117-EF5FFDFFE585}"/>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2">
            <a:extLst>
              <a:ext uri="{FF2B5EF4-FFF2-40B4-BE49-F238E27FC236}">
                <a16:creationId xmlns:a16="http://schemas.microsoft.com/office/drawing/2014/main" id="{2170BDED-9ED5-1C30-E5FC-94613CFDB8F9}"/>
              </a:ext>
              <a:ext uri="{C183D7F6-B498-43B3-948B-1728B52AA6E4}">
                <adec:decorative xmlns:adec="http://schemas.microsoft.com/office/drawing/2017/decorative" val="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descr="A black text on a white background">
            <a:extLst>
              <a:ext uri="{FF2B5EF4-FFF2-40B4-BE49-F238E27FC236}">
                <a16:creationId xmlns:a16="http://schemas.microsoft.com/office/drawing/2014/main" id="{B453806E-985A-C3D6-2811-9FD6A566ADAE}"/>
              </a:ext>
            </a:extLst>
          </p:cNvPr>
          <p:cNvPicPr>
            <a:picLocks noChangeAspect="1"/>
          </p:cNvPicPr>
          <p:nvPr/>
        </p:nvPicPr>
        <p:blipFill>
          <a:blip r:embed="rId4">
            <a:extLst>
              <a:ext uri="{28A0092B-C50C-407E-A947-70E740481C1C}">
                <a14:useLocalDpi xmlns:a14="http://schemas.microsoft.com/office/drawing/2010/main" val="0"/>
              </a:ext>
            </a:extLst>
          </a:blip>
          <a:srcRect b="29833"/>
          <a:stretch>
            <a:fillRect/>
          </a:stretch>
        </p:blipFill>
        <p:spPr>
          <a:xfrm>
            <a:off x="10301073" y="34172"/>
            <a:ext cx="1566249" cy="369571"/>
          </a:xfrm>
          <a:prstGeom prst="rect">
            <a:avLst/>
          </a:prstGeom>
        </p:spPr>
      </p:pic>
      <p:sp>
        <p:nvSpPr>
          <p:cNvPr id="5" name="Slide Number Placeholder 6">
            <a:extLst>
              <a:ext uri="{FF2B5EF4-FFF2-40B4-BE49-F238E27FC236}">
                <a16:creationId xmlns:a16="http://schemas.microsoft.com/office/drawing/2014/main" id="{CFA49706-7E50-0CF7-2D1F-EE38EF853CF7}"/>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11</a:t>
            </a:fld>
            <a:endParaRPr lang="en-GB" dirty="0"/>
          </a:p>
        </p:txBody>
      </p:sp>
      <p:sp>
        <p:nvSpPr>
          <p:cNvPr id="6" name="TextBox 5">
            <a:extLst>
              <a:ext uri="{FF2B5EF4-FFF2-40B4-BE49-F238E27FC236}">
                <a16:creationId xmlns:a16="http://schemas.microsoft.com/office/drawing/2014/main" id="{4386398D-0084-8123-81CF-A9E157B1F2B9}"/>
              </a:ext>
            </a:extLst>
          </p:cNvPr>
          <p:cNvSpPr txBox="1"/>
          <p:nvPr/>
        </p:nvSpPr>
        <p:spPr>
          <a:xfrm rot="19887581">
            <a:off x="1383853" y="1549533"/>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
        <p:nvSpPr>
          <p:cNvPr id="8" name="Rectangle 1">
            <a:extLst>
              <a:ext uri="{FF2B5EF4-FFF2-40B4-BE49-F238E27FC236}">
                <a16:creationId xmlns:a16="http://schemas.microsoft.com/office/drawing/2014/main" id="{89073741-DAB2-458D-FF02-13E68EEEBE6E}"/>
              </a:ext>
              <a:ext uri="{C183D7F6-B498-43B3-948B-1728B52AA6E4}">
                <adec:decorative xmlns:adec="http://schemas.microsoft.com/office/drawing/2017/decorative" val="1"/>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2">
            <a:extLst>
              <a:ext uri="{FF2B5EF4-FFF2-40B4-BE49-F238E27FC236}">
                <a16:creationId xmlns:a16="http://schemas.microsoft.com/office/drawing/2014/main" id="{55982A1F-9DA7-2977-6EEE-C918031B87B9}"/>
              </a:ext>
              <a:ext uri="{C183D7F6-B498-43B3-948B-1728B52AA6E4}">
                <adec:decorative xmlns:adec="http://schemas.microsoft.com/office/drawing/2017/decorative" val="1"/>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84551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FE1C-E7EE-466B-7EC8-A026677FB12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3C8708D-F8A0-93B9-5272-15BABB177C6F}"/>
              </a:ext>
              <a:ext uri="{C183D7F6-B498-43B3-948B-1728B52AA6E4}">
                <adec:decorative xmlns:adec="http://schemas.microsoft.com/office/drawing/2017/decorative" val="1"/>
              </a:ext>
            </a:extLst>
          </p:cNvPr>
          <p:cNvSpPr txBox="1"/>
          <p:nvPr/>
        </p:nvSpPr>
        <p:spPr>
          <a:xfrm>
            <a:off x="472570" y="1418051"/>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03853038-FE8E-E0A7-D2DE-DE326B7E2E80}"/>
              </a:ext>
            </a:extLst>
          </p:cNvPr>
          <p:cNvSpPr>
            <a:spLocks noGrp="1"/>
          </p:cNvSpPr>
          <p:nvPr>
            <p:ph idx="1"/>
          </p:nvPr>
        </p:nvSpPr>
        <p:spPr>
          <a:xfrm>
            <a:off x="114300" y="2137200"/>
            <a:ext cx="2240753" cy="1994764"/>
          </a:xfrm>
        </p:spPr>
        <p:txBody>
          <a:bodyPr vert="horz" lIns="91440" tIns="45720" rIns="91440" bIns="45720" rtlCol="0" anchor="ctr">
            <a:normAutofit/>
          </a:bodyPr>
          <a:lstStyle/>
          <a:p>
            <a:pPr marL="0" indent="0">
              <a:buNone/>
            </a:pPr>
            <a:r>
              <a:rPr lang="en-GB" sz="1400" dirty="0"/>
              <a:t>Each of our Strategic priorities have clarified Aims, Actions &amp; Measurement.</a:t>
            </a:r>
          </a:p>
          <a:p>
            <a:pPr marL="0" indent="0">
              <a:buNone/>
            </a:pPr>
            <a:r>
              <a:rPr lang="en-GB" sz="1400" dirty="0"/>
              <a:t>These will be closely monitored to review our performance against where we expect to be and refreshed accordingly. </a:t>
            </a:r>
          </a:p>
          <a:p>
            <a:pPr marL="0" indent="0">
              <a:buNone/>
            </a:pPr>
            <a:endParaRPr lang="en-GB" sz="1400" dirty="0"/>
          </a:p>
        </p:txBody>
      </p:sp>
      <p:sp>
        <p:nvSpPr>
          <p:cNvPr id="10" name="Title 1">
            <a:extLst>
              <a:ext uri="{FF2B5EF4-FFF2-40B4-BE49-F238E27FC236}">
                <a16:creationId xmlns:a16="http://schemas.microsoft.com/office/drawing/2014/main" id="{34D14143-85B6-B962-6129-EEC1F46DEC07}"/>
              </a:ext>
            </a:extLst>
          </p:cNvPr>
          <p:cNvSpPr txBox="1">
            <a:spLocks/>
          </p:cNvSpPr>
          <p:nvPr/>
        </p:nvSpPr>
        <p:spPr>
          <a:xfrm>
            <a:off x="381714" y="-163028"/>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16C9DC"/>
                </a:solidFill>
                <a:latin typeface="Arial"/>
                <a:cs typeface="Arial"/>
              </a:rPr>
              <a:t>Our Plan on a Page</a:t>
            </a:r>
          </a:p>
        </p:txBody>
      </p:sp>
      <p:graphicFrame>
        <p:nvGraphicFramePr>
          <p:cNvPr id="4" name="Table 3">
            <a:extLst>
              <a:ext uri="{FF2B5EF4-FFF2-40B4-BE49-F238E27FC236}">
                <a16:creationId xmlns:a16="http://schemas.microsoft.com/office/drawing/2014/main" id="{33BAD4E8-027E-4EA8-EC21-9AC2F04AC4B3}"/>
              </a:ext>
            </a:extLst>
          </p:cNvPr>
          <p:cNvGraphicFramePr>
            <a:graphicFrameLocks noGrp="1"/>
          </p:cNvGraphicFramePr>
          <p:nvPr>
            <p:extLst>
              <p:ext uri="{D42A27DB-BD31-4B8C-83A1-F6EECF244321}">
                <p14:modId xmlns:p14="http://schemas.microsoft.com/office/powerpoint/2010/main" val="3287104648"/>
              </p:ext>
            </p:extLst>
          </p:nvPr>
        </p:nvGraphicFramePr>
        <p:xfrm>
          <a:off x="1" y="6270861"/>
          <a:ext cx="12209720" cy="640080"/>
        </p:xfrm>
        <a:graphic>
          <a:graphicData uri="http://schemas.openxmlformats.org/drawingml/2006/table">
            <a:tbl>
              <a:tblPr firstRow="1" bandRow="1">
                <a:tableStyleId>{5C22544A-7EE6-4342-B048-85BDC9FD1C3A}</a:tableStyleId>
              </a:tblPr>
              <a:tblGrid>
                <a:gridCol w="2610481">
                  <a:extLst>
                    <a:ext uri="{9D8B030D-6E8A-4147-A177-3AD203B41FA5}">
                      <a16:colId xmlns:a16="http://schemas.microsoft.com/office/drawing/2014/main" val="1791901056"/>
                    </a:ext>
                  </a:extLst>
                </a:gridCol>
                <a:gridCol w="2298264">
                  <a:extLst>
                    <a:ext uri="{9D8B030D-6E8A-4147-A177-3AD203B41FA5}">
                      <a16:colId xmlns:a16="http://schemas.microsoft.com/office/drawing/2014/main" val="3391912575"/>
                    </a:ext>
                  </a:extLst>
                </a:gridCol>
                <a:gridCol w="2629285">
                  <a:extLst>
                    <a:ext uri="{9D8B030D-6E8A-4147-A177-3AD203B41FA5}">
                      <a16:colId xmlns:a16="http://schemas.microsoft.com/office/drawing/2014/main" val="2156462328"/>
                    </a:ext>
                  </a:extLst>
                </a:gridCol>
                <a:gridCol w="2335845">
                  <a:extLst>
                    <a:ext uri="{9D8B030D-6E8A-4147-A177-3AD203B41FA5}">
                      <a16:colId xmlns:a16="http://schemas.microsoft.com/office/drawing/2014/main" val="3773250374"/>
                    </a:ext>
                  </a:extLst>
                </a:gridCol>
                <a:gridCol w="2335845">
                  <a:extLst>
                    <a:ext uri="{9D8B030D-6E8A-4147-A177-3AD203B41FA5}">
                      <a16:colId xmlns:a16="http://schemas.microsoft.com/office/drawing/2014/main" val="540976364"/>
                    </a:ext>
                  </a:extLst>
                </a:gridCol>
              </a:tblGrid>
              <a:tr h="591622">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890950349"/>
                  </a:ext>
                </a:extLst>
              </a:tr>
            </a:tbl>
          </a:graphicData>
        </a:graphic>
      </p:graphicFrame>
      <p:pic>
        <p:nvPicPr>
          <p:cNvPr id="11" name="Picture 10" descr="A black text on a white background">
            <a:extLst>
              <a:ext uri="{FF2B5EF4-FFF2-40B4-BE49-F238E27FC236}">
                <a16:creationId xmlns:a16="http://schemas.microsoft.com/office/drawing/2014/main" id="{03BFB033-E823-F919-A3FA-DAE9A643EA32}"/>
              </a:ext>
            </a:extLst>
          </p:cNvPr>
          <p:cNvPicPr>
            <a:picLocks noChangeAspect="1"/>
          </p:cNvPicPr>
          <p:nvPr/>
        </p:nvPicPr>
        <p:blipFill>
          <a:blip r:embed="rId3">
            <a:extLst>
              <a:ext uri="{28A0092B-C50C-407E-A947-70E740481C1C}">
                <a14:useLocalDpi xmlns:a14="http://schemas.microsoft.com/office/drawing/2010/main" val="0"/>
              </a:ext>
            </a:extLst>
          </a:blip>
          <a:srcRect b="29833"/>
          <a:stretch>
            <a:fillRect/>
          </a:stretch>
        </p:blipFill>
        <p:spPr>
          <a:xfrm>
            <a:off x="10367748" y="19092"/>
            <a:ext cx="1566249" cy="369571"/>
          </a:xfrm>
          <a:prstGeom prst="rect">
            <a:avLst/>
          </a:prstGeom>
        </p:spPr>
      </p:pic>
      <p:sp>
        <p:nvSpPr>
          <p:cNvPr id="2" name="Slide Number Placeholder 6">
            <a:extLst>
              <a:ext uri="{FF2B5EF4-FFF2-40B4-BE49-F238E27FC236}">
                <a16:creationId xmlns:a16="http://schemas.microsoft.com/office/drawing/2014/main" id="{331BBE8D-5311-1797-528F-52CF38D33CEF}"/>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12</a:t>
            </a:fld>
            <a:endParaRPr lang="en-GB" dirty="0"/>
          </a:p>
        </p:txBody>
      </p:sp>
      <p:sp>
        <p:nvSpPr>
          <p:cNvPr id="3" name="TextBox 2">
            <a:extLst>
              <a:ext uri="{FF2B5EF4-FFF2-40B4-BE49-F238E27FC236}">
                <a16:creationId xmlns:a16="http://schemas.microsoft.com/office/drawing/2014/main" id="{EA0BE0EB-803C-EA81-6736-460FD810A032}"/>
              </a:ext>
            </a:extLst>
          </p:cNvPr>
          <p:cNvSpPr txBox="1"/>
          <p:nvPr/>
        </p:nvSpPr>
        <p:spPr>
          <a:xfrm rot="19887581">
            <a:off x="1383853" y="1549533"/>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pic>
        <p:nvPicPr>
          <p:cNvPr id="13" name="Picture 12" descr="Flowchart outlining aims, actions, and measures for improving healthcare services, divided into five categories: Patients &amp; Service Users, People, Population Health &amp; Partners, Performance, and Potential. Each category is colour-coded with corresponding icons and includes specific goals such as improving patient experience, staff engagement, community care, service outcomes, and innovation, alongside measurable outcomes like reduced waiting times, increased attendance, and enhanced benchmarking.">
            <a:extLst>
              <a:ext uri="{FF2B5EF4-FFF2-40B4-BE49-F238E27FC236}">
                <a16:creationId xmlns:a16="http://schemas.microsoft.com/office/drawing/2014/main" id="{B5C77FBD-EB97-1BEC-9659-A2C0843B1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396" y="810230"/>
            <a:ext cx="9991325" cy="5245446"/>
          </a:xfrm>
          <a:prstGeom prst="rect">
            <a:avLst/>
          </a:prstGeom>
        </p:spPr>
      </p:pic>
    </p:spTree>
    <p:extLst>
      <p:ext uri="{BB962C8B-B14F-4D97-AF65-F5344CB8AC3E}">
        <p14:creationId xmlns:p14="http://schemas.microsoft.com/office/powerpoint/2010/main" val="357313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108A3-A9E8-3CC2-A2FD-BFCAF20F225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BC804DD-D586-F9DB-9412-E0FA04C080C5}"/>
              </a:ext>
              <a:ext uri="{C183D7F6-B498-43B3-948B-1728B52AA6E4}">
                <adec:decorative xmlns:adec="http://schemas.microsoft.com/office/drawing/2017/decorative" val="1"/>
              </a:ext>
            </a:extLst>
          </p:cNvPr>
          <p:cNvSpPr txBox="1"/>
          <p:nvPr/>
        </p:nvSpPr>
        <p:spPr>
          <a:xfrm>
            <a:off x="472570" y="1418051"/>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86BD6370-AC22-9F73-6506-47541C774D85}"/>
              </a:ext>
            </a:extLst>
          </p:cNvPr>
          <p:cNvSpPr txBox="1">
            <a:spLocks/>
          </p:cNvSpPr>
          <p:nvPr/>
        </p:nvSpPr>
        <p:spPr>
          <a:xfrm>
            <a:off x="265370" y="-212786"/>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B5CC"/>
                </a:solidFill>
                <a:latin typeface="Arial"/>
                <a:cs typeface="Arial"/>
              </a:rPr>
              <a:t>Our Patients and Service Users</a:t>
            </a:r>
          </a:p>
        </p:txBody>
      </p:sp>
      <p:sp>
        <p:nvSpPr>
          <p:cNvPr id="2" name="TextBox 1">
            <a:extLst>
              <a:ext uri="{FF2B5EF4-FFF2-40B4-BE49-F238E27FC236}">
                <a16:creationId xmlns:a16="http://schemas.microsoft.com/office/drawing/2014/main" id="{875C5F9D-92F6-AECB-36B4-E6B44BE0D9EB}"/>
              </a:ext>
            </a:extLst>
          </p:cNvPr>
          <p:cNvSpPr txBox="1"/>
          <p:nvPr/>
        </p:nvSpPr>
        <p:spPr>
          <a:xfrm>
            <a:off x="0" y="909258"/>
            <a:ext cx="12007062" cy="5601533"/>
          </a:xfrm>
          <a:prstGeom prst="rect">
            <a:avLst/>
          </a:prstGeom>
          <a:noFill/>
        </p:spPr>
        <p:txBody>
          <a:bodyPr wrap="square" lIns="91440" tIns="45720" rIns="91440" bIns="45720" rtlCol="0" anchor="t">
            <a:spAutoFit/>
          </a:bodyPr>
          <a:lstStyle/>
          <a:p>
            <a:r>
              <a:rPr lang="en-GB" sz="1400" dirty="0"/>
              <a:t>Belfast Trust has patients, service users and their carers are at the heart of everything we do. We are privileged to provide health and social care from the cradle to the grave in acute and community settings to people of all ages, people from different backgrounds, with different needs from Belfast and beyond through our regional services. </a:t>
            </a:r>
          </a:p>
          <a:p>
            <a:endParaRPr lang="en-GB" sz="1400" dirty="0"/>
          </a:p>
          <a:p>
            <a:r>
              <a:rPr lang="en-GB" sz="1400" dirty="0"/>
              <a:t>We recognise the importance of a healthy start in life. We will support children, parents, and families from before and through pregnancy, help children grow into healthier, more resilient adults and support everyone to make healthier choices to help them live longer and age well. </a:t>
            </a:r>
          </a:p>
          <a:p>
            <a:endParaRPr lang="en-GB" sz="1400" dirty="0"/>
          </a:p>
          <a:p>
            <a:r>
              <a:rPr lang="en-GB" sz="1400" dirty="0">
                <a:solidFill>
                  <a:prstClr val="black"/>
                </a:solidFill>
              </a:rPr>
              <a:t>With the move to  new Neighbourhood Care model, we plan to deliver more care in community settings, do more to prevent illness, and ensure that hospital attendance is only required when absolutely necessary. </a:t>
            </a:r>
          </a:p>
          <a:p>
            <a:endParaRPr lang="en-GB" sz="1400" dirty="0">
              <a:solidFill>
                <a:prstClr val="black"/>
              </a:solidFill>
            </a:endParaRPr>
          </a:p>
          <a:p>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This helps make care more accessible and supports you to stay well, not just to receive treatment when you are ill. We already do this for older people in our Hospital at Home and for people with mental ill health through our Home Treatment Team. </a:t>
            </a:r>
            <a:r>
              <a:rPr lang="en-GB" sz="1400" dirty="0"/>
              <a:t>We are also currently developing the introduction</a:t>
            </a:r>
            <a:r>
              <a:rPr kumimoji="0" lang="en-GB" sz="1400" b="0" i="0" u="none" strike="noStrike" kern="1200" cap="none" spc="0" normalizeH="0" baseline="0" noProof="0" dirty="0">
                <a:ln>
                  <a:noFill/>
                </a:ln>
                <a:effectLst/>
                <a:uLnTx/>
                <a:uFillTx/>
                <a:latin typeface="Aptos" panose="02110004020202020204"/>
                <a:ea typeface="+mn-ea"/>
                <a:cs typeface="+mn-cs"/>
              </a:rPr>
              <a:t> of virtual wards where a patient, who would previously have had to be admitted to a hospital ward, is able to stay in their own home and receive the same level of hospital-level monitoring and treatment.</a:t>
            </a:r>
            <a:r>
              <a:rPr lang="en-GB" sz="1400" dirty="0">
                <a:latin typeface="Aptos" panose="02110004020202020204"/>
              </a:rPr>
              <a:t> </a:t>
            </a:r>
            <a:r>
              <a:rPr lang="en-GB" sz="1400" dirty="0"/>
              <a:t>All of this may lead to changes in the way our services are provided, and how we interact with you. We are committed to working with you in developing these services, and in communicating any changes clearly and openly. </a:t>
            </a:r>
          </a:p>
          <a:p>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lvl="0">
              <a:defRPr/>
            </a:pPr>
            <a:r>
              <a:rPr lang="en-GB" sz="1400" dirty="0">
                <a:solidFill>
                  <a:prstClr val="black"/>
                </a:solidFill>
              </a:rPr>
              <a:t>We will provide care that is appropriate, proportionate and adds real value for the individual – this is known as "</a:t>
            </a:r>
            <a:r>
              <a:rPr lang="en-GB" sz="1400" dirty="0">
                <a:solidFill>
                  <a:srgbClr val="0A4C84"/>
                </a:solidFill>
              </a:rPr>
              <a:t>Sensible Care</a:t>
            </a:r>
            <a:r>
              <a:rPr lang="en-GB" sz="1400" dirty="0">
                <a:solidFill>
                  <a:prstClr val="black"/>
                </a:solidFill>
              </a:rPr>
              <a:t>" and will avoid care that is unnecessary, ineffective, or potentially harmful. At the core of sensible care is the commitment to shared decision-making between the care provider and the individual. We will work to empower people to take more control of their health with a focus on prevention, early support, and partnership working with you, your family, and carers.</a:t>
            </a:r>
          </a:p>
          <a:p>
            <a:pPr lvl="0">
              <a:defRPr/>
            </a:pPr>
            <a:endParaRPr lang="en-GB" sz="1400" dirty="0">
              <a:solidFill>
                <a:prstClr val="black"/>
              </a:solidFill>
              <a:latin typeface="Aptos" panose="02110004020202020204"/>
            </a:endParaRPr>
          </a:p>
          <a:p>
            <a:pPr>
              <a:defRPr/>
            </a:pPr>
            <a:r>
              <a:rPr lang="en-GB" sz="1400" dirty="0"/>
              <a:t>We will communicate with you in an honest and timely way that you can understand.</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 We will respect your views and learn from you and your loved ones as the experts by experience in improving our services. </a:t>
            </a:r>
            <a:endParaRPr lang="en-GB" sz="1400" dirty="0">
              <a:solidFill>
                <a:prstClr val="black"/>
              </a:solidFill>
            </a:endParaRPr>
          </a:p>
          <a:p>
            <a:endParaRPr lang="en-GB" dirty="0"/>
          </a:p>
          <a:p>
            <a:endParaRPr lang="en-GB" dirty="0"/>
          </a:p>
        </p:txBody>
      </p:sp>
      <p:graphicFrame>
        <p:nvGraphicFramePr>
          <p:cNvPr id="3" name="Table 2">
            <a:extLst>
              <a:ext uri="{FF2B5EF4-FFF2-40B4-BE49-F238E27FC236}">
                <a16:creationId xmlns:a16="http://schemas.microsoft.com/office/drawing/2014/main" id="{50B48E6F-D1DD-FE89-4EEC-FACC324B7307}"/>
              </a:ext>
            </a:extLst>
          </p:cNvPr>
          <p:cNvGraphicFramePr>
            <a:graphicFrameLocks noGrp="1"/>
          </p:cNvGraphicFramePr>
          <p:nvPr>
            <p:extLst>
              <p:ext uri="{D42A27DB-BD31-4B8C-83A1-F6EECF244321}">
                <p14:modId xmlns:p14="http://schemas.microsoft.com/office/powerpoint/2010/main" val="2477569289"/>
              </p:ext>
            </p:extLst>
          </p:nvPr>
        </p:nvGraphicFramePr>
        <p:xfrm>
          <a:off x="0" y="6295348"/>
          <a:ext cx="12192001" cy="648659"/>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725077383"/>
                    </a:ext>
                  </a:extLst>
                </a:gridCol>
                <a:gridCol w="2294928">
                  <a:extLst>
                    <a:ext uri="{9D8B030D-6E8A-4147-A177-3AD203B41FA5}">
                      <a16:colId xmlns:a16="http://schemas.microsoft.com/office/drawing/2014/main" val="3168648355"/>
                    </a:ext>
                  </a:extLst>
                </a:gridCol>
                <a:gridCol w="2625469">
                  <a:extLst>
                    <a:ext uri="{9D8B030D-6E8A-4147-A177-3AD203B41FA5}">
                      <a16:colId xmlns:a16="http://schemas.microsoft.com/office/drawing/2014/main" val="27369546"/>
                    </a:ext>
                  </a:extLst>
                </a:gridCol>
                <a:gridCol w="2332456">
                  <a:extLst>
                    <a:ext uri="{9D8B030D-6E8A-4147-A177-3AD203B41FA5}">
                      <a16:colId xmlns:a16="http://schemas.microsoft.com/office/drawing/2014/main" val="1694372220"/>
                    </a:ext>
                  </a:extLst>
                </a:gridCol>
                <a:gridCol w="2332456">
                  <a:extLst>
                    <a:ext uri="{9D8B030D-6E8A-4147-A177-3AD203B41FA5}">
                      <a16:colId xmlns:a16="http://schemas.microsoft.com/office/drawing/2014/main" val="426767786"/>
                    </a:ext>
                  </a:extLst>
                </a:gridCol>
              </a:tblGrid>
              <a:tr h="648659">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645554586"/>
                  </a:ext>
                </a:extLst>
              </a:tr>
            </a:tbl>
          </a:graphicData>
        </a:graphic>
      </p:graphicFrame>
      <p:pic>
        <p:nvPicPr>
          <p:cNvPr id="8" name="Picture 7" descr="A black text on a white background">
            <a:extLst>
              <a:ext uri="{FF2B5EF4-FFF2-40B4-BE49-F238E27FC236}">
                <a16:creationId xmlns:a16="http://schemas.microsoft.com/office/drawing/2014/main" id="{CC0DA634-FA63-3B32-3CDB-59AA315BD9A1}"/>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10360381" y="14274"/>
            <a:ext cx="1566249" cy="369571"/>
          </a:xfrm>
          <a:prstGeom prst="rect">
            <a:avLst/>
          </a:prstGeom>
        </p:spPr>
      </p:pic>
      <p:sp>
        <p:nvSpPr>
          <p:cNvPr id="4" name="Slide Number Placeholder 6">
            <a:extLst>
              <a:ext uri="{FF2B5EF4-FFF2-40B4-BE49-F238E27FC236}">
                <a16:creationId xmlns:a16="http://schemas.microsoft.com/office/drawing/2014/main" id="{78B90559-08DB-7199-18E8-F9BE03EB1A53}"/>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13</a:t>
            </a:fld>
            <a:endParaRPr lang="en-GB" dirty="0"/>
          </a:p>
        </p:txBody>
      </p:sp>
      <p:sp>
        <p:nvSpPr>
          <p:cNvPr id="5" name="TextBox 4">
            <a:extLst>
              <a:ext uri="{FF2B5EF4-FFF2-40B4-BE49-F238E27FC236}">
                <a16:creationId xmlns:a16="http://schemas.microsoft.com/office/drawing/2014/main" id="{EC9CEEF9-A3B1-8C1E-54D9-6E237F13CEB3}"/>
              </a:ext>
            </a:extLst>
          </p:cNvPr>
          <p:cNvSpPr txBox="1"/>
          <p:nvPr/>
        </p:nvSpPr>
        <p:spPr>
          <a:xfrm rot="19887581">
            <a:off x="307531" y="-714816"/>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226215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3A74-AFD2-C0EF-E86F-57861152FAE2}"/>
              </a:ext>
            </a:extLst>
          </p:cNvPr>
          <p:cNvSpPr>
            <a:spLocks noGrp="1"/>
          </p:cNvSpPr>
          <p:nvPr>
            <p:ph type="title"/>
          </p:nvPr>
        </p:nvSpPr>
        <p:spPr>
          <a:xfrm>
            <a:off x="0" y="-9346"/>
            <a:ext cx="3212050" cy="6364879"/>
          </a:xfrm>
          <a:noFill/>
          <a:ln w="57150">
            <a:solidFill>
              <a:srgbClr val="0A4C84"/>
            </a:solidFill>
          </a:ln>
        </p:spPr>
        <p:txBody>
          <a:bodyPr>
            <a:normAutofit/>
          </a:bodyPr>
          <a:lstStyle/>
          <a:p>
            <a:pPr algn="ctr"/>
            <a:r>
              <a:rPr lang="en-GB" sz="4000" dirty="0">
                <a:solidFill>
                  <a:srgbClr val="0A4C84"/>
                </a:solidFill>
                <a:latin typeface="Arial" panose="020B0604020202020204" pitchFamily="34" charset="0"/>
                <a:cs typeface="Arial" panose="020B0604020202020204" pitchFamily="34" charset="0"/>
              </a:rPr>
              <a:t>Patient and Service User</a:t>
            </a:r>
          </a:p>
        </p:txBody>
      </p:sp>
      <p:sp>
        <p:nvSpPr>
          <p:cNvPr id="5" name="TextBox 4">
            <a:extLst>
              <a:ext uri="{FF2B5EF4-FFF2-40B4-BE49-F238E27FC236}">
                <a16:creationId xmlns:a16="http://schemas.microsoft.com/office/drawing/2014/main" id="{E7035978-A04B-8CDA-2ABB-D30BA38E65D2}"/>
              </a:ext>
            </a:extLst>
          </p:cNvPr>
          <p:cNvSpPr txBox="1"/>
          <p:nvPr/>
        </p:nvSpPr>
        <p:spPr>
          <a:xfrm>
            <a:off x="3544952" y="909442"/>
            <a:ext cx="748923"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Aims</a:t>
            </a:r>
          </a:p>
        </p:txBody>
      </p:sp>
      <p:sp>
        <p:nvSpPr>
          <p:cNvPr id="7" name="TextBox 6">
            <a:extLst>
              <a:ext uri="{FF2B5EF4-FFF2-40B4-BE49-F238E27FC236}">
                <a16:creationId xmlns:a16="http://schemas.microsoft.com/office/drawing/2014/main" id="{EBF0CFC7-9730-D23D-9CD6-C59D72F14A26}"/>
              </a:ext>
            </a:extLst>
          </p:cNvPr>
          <p:cNvSpPr txBox="1"/>
          <p:nvPr/>
        </p:nvSpPr>
        <p:spPr>
          <a:xfrm>
            <a:off x="4626777" y="481109"/>
            <a:ext cx="7203713" cy="1384995"/>
          </a:xfrm>
          <a:prstGeom prst="rect">
            <a:avLst/>
          </a:prstGeom>
          <a:solidFill>
            <a:srgbClr val="0A4C84">
              <a:alpha val="33000"/>
            </a:srgbClr>
          </a:solidFill>
        </p:spPr>
        <p:txBody>
          <a:bodyPr wrap="square">
            <a:spAutoFit/>
          </a:bodyPr>
          <a:lstStyle/>
          <a:p>
            <a:pPr marL="342900" lvl="0" indent="-342900">
              <a:buSzPts val="1000"/>
              <a:buFont typeface="Symbol" panose="05050102010706020507" pitchFamily="18" charset="2"/>
              <a:buChar char=""/>
              <a:tabLst>
                <a:tab pos="457200" algn="l"/>
              </a:tabLst>
            </a:pPr>
            <a:r>
              <a:rPr lang="en-GB" sz="1400" kern="100" dirty="0">
                <a:effectLst/>
                <a:ea typeface="Aptos" panose="020B0004020202020204" pitchFamily="34" charset="0"/>
                <a:cs typeface="Times New Roman" panose="02020603050405020304" pitchFamily="18" charset="0"/>
              </a:rPr>
              <a:t>Deliver service change informed by feedback </a:t>
            </a:r>
            <a:r>
              <a:rPr lang="en-GB" sz="1400" kern="100" dirty="0">
                <a:ea typeface="Aptos" panose="020B0004020202020204" pitchFamily="34" charset="0"/>
                <a:cs typeface="Times New Roman" panose="02020603050405020304" pitchFamily="18" charset="0"/>
              </a:rPr>
              <a:t>from patients, service users and carers</a:t>
            </a:r>
            <a:endParaRPr lang="en-GB" sz="1400" kern="100" dirty="0">
              <a:effectLs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400" kern="100" dirty="0">
                <a:effectLst/>
                <a:ea typeface="Aptos" panose="020B0004020202020204" pitchFamily="34" charset="0"/>
                <a:cs typeface="Times New Roman" panose="02020603050405020304" pitchFamily="18" charset="0"/>
              </a:rPr>
              <a:t>Provide safe, high-quality, person-centred care</a:t>
            </a:r>
          </a:p>
          <a:p>
            <a:pPr marL="342900" lvl="0" indent="-342900">
              <a:buSzPts val="1000"/>
              <a:buFont typeface="Symbol" panose="05050102010706020507" pitchFamily="18" charset="2"/>
              <a:buChar char=""/>
              <a:tabLst>
                <a:tab pos="457200" algn="l"/>
              </a:tabLst>
            </a:pPr>
            <a:r>
              <a:rPr lang="en-GB" sz="1400" kern="100" dirty="0">
                <a:effectLst/>
                <a:ea typeface="Aptos" panose="020B0004020202020204" pitchFamily="34" charset="0"/>
                <a:cs typeface="Times New Roman" panose="02020603050405020304" pitchFamily="18" charset="0"/>
              </a:rPr>
              <a:t>Empower patients for self-management and shared decision-making</a:t>
            </a:r>
          </a:p>
          <a:p>
            <a:pPr marL="342900" lvl="0" indent="-342900">
              <a:buSzPts val="1000"/>
              <a:buFont typeface="Symbol" panose="05050102010706020507" pitchFamily="18" charset="2"/>
              <a:buChar char=""/>
              <a:tabLst>
                <a:tab pos="457200" algn="l"/>
              </a:tabLst>
            </a:pPr>
            <a:r>
              <a:rPr lang="en-GB" sz="1400" kern="100" dirty="0">
                <a:effectLst/>
                <a:ea typeface="Aptos" panose="020B0004020202020204" pitchFamily="34" charset="0"/>
                <a:cs typeface="Times New Roman" panose="02020603050405020304" pitchFamily="18" charset="0"/>
              </a:rPr>
              <a:t>Keep people well for longer at home</a:t>
            </a:r>
          </a:p>
          <a:p>
            <a:pPr marL="342900" lvl="0" indent="-342900">
              <a:buSzPts val="1000"/>
              <a:buFont typeface="Symbol" panose="05050102010706020507" pitchFamily="18" charset="2"/>
              <a:buChar char=""/>
              <a:tabLst>
                <a:tab pos="457200" algn="l"/>
              </a:tabLst>
            </a:pPr>
            <a:r>
              <a:rPr lang="en-GB" sz="1400" kern="100" dirty="0">
                <a:effectLst/>
                <a:ea typeface="Aptos" panose="020B0004020202020204" pitchFamily="34" charset="0"/>
                <a:cs typeface="Times New Roman" panose="02020603050405020304" pitchFamily="18" charset="0"/>
              </a:rPr>
              <a:t>Provision of timely and equitable access to services</a:t>
            </a:r>
            <a:endParaRPr lang="en-GB" sz="1400" kern="100" dirty="0">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400" dirty="0">
                <a:effectLst/>
                <a:ea typeface="Aptos" panose="020B0004020202020204" pitchFamily="34" charset="0"/>
              </a:rPr>
              <a:t>Positive experience for all lives we touch</a:t>
            </a:r>
            <a:endParaRPr lang="en-GB" sz="1400" dirty="0"/>
          </a:p>
        </p:txBody>
      </p:sp>
      <p:sp>
        <p:nvSpPr>
          <p:cNvPr id="8" name="TextBox 7">
            <a:extLst>
              <a:ext uri="{FF2B5EF4-FFF2-40B4-BE49-F238E27FC236}">
                <a16:creationId xmlns:a16="http://schemas.microsoft.com/office/drawing/2014/main" id="{B2FF6F2B-4835-96BE-C18D-AD6EFEF3C8F1}"/>
              </a:ext>
            </a:extLst>
          </p:cNvPr>
          <p:cNvSpPr txBox="1"/>
          <p:nvPr/>
        </p:nvSpPr>
        <p:spPr>
          <a:xfrm>
            <a:off x="3403889" y="3050323"/>
            <a:ext cx="1031051"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Actions</a:t>
            </a:r>
          </a:p>
        </p:txBody>
      </p:sp>
      <p:graphicFrame>
        <p:nvGraphicFramePr>
          <p:cNvPr id="14" name="Table 13">
            <a:extLst>
              <a:ext uri="{FF2B5EF4-FFF2-40B4-BE49-F238E27FC236}">
                <a16:creationId xmlns:a16="http://schemas.microsoft.com/office/drawing/2014/main" id="{F5089388-2DE9-AC14-DBBF-D7D77042D6A0}"/>
              </a:ext>
            </a:extLst>
          </p:cNvPr>
          <p:cNvGraphicFramePr>
            <a:graphicFrameLocks noGrp="1"/>
          </p:cNvGraphicFramePr>
          <p:nvPr>
            <p:extLst>
              <p:ext uri="{D42A27DB-BD31-4B8C-83A1-F6EECF244321}">
                <p14:modId xmlns:p14="http://schemas.microsoft.com/office/powerpoint/2010/main" val="3021248642"/>
              </p:ext>
            </p:extLst>
          </p:nvPr>
        </p:nvGraphicFramePr>
        <p:xfrm>
          <a:off x="4626777" y="2084804"/>
          <a:ext cx="7203713" cy="2377440"/>
        </p:xfrm>
        <a:graphic>
          <a:graphicData uri="http://schemas.openxmlformats.org/drawingml/2006/table">
            <a:tbl>
              <a:tblPr firstRow="1" firstCol="1" bandRow="1"/>
              <a:tblGrid>
                <a:gridCol w="7203713">
                  <a:extLst>
                    <a:ext uri="{9D8B030D-6E8A-4147-A177-3AD203B41FA5}">
                      <a16:colId xmlns:a16="http://schemas.microsoft.com/office/drawing/2014/main" val="1885927210"/>
                    </a:ext>
                  </a:extLst>
                </a:gridCol>
              </a:tblGrid>
              <a:tr h="1815882">
                <a:tc>
                  <a:txBody>
                    <a:bodyPr/>
                    <a:lstStyle/>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GB" sz="1400" kern="100" dirty="0">
                          <a:solidFill>
                            <a:schemeClr val="tx1"/>
                          </a:solidFill>
                          <a:effectLst/>
                          <a:latin typeface="+mn-lt"/>
                          <a:ea typeface="Aptos" panose="020B0004020202020204" pitchFamily="34" charset="0"/>
                          <a:cs typeface="Times New Roman" panose="02020603050405020304" pitchFamily="18" charset="0"/>
                        </a:rPr>
                        <a:t>Include carers and improve navigation and seamless pathways</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lang="en-GB" sz="1400" kern="100" dirty="0">
                          <a:solidFill>
                            <a:schemeClr val="tx1"/>
                          </a:solidFill>
                          <a:effectLst/>
                          <a:latin typeface="+mn-lt"/>
                          <a:ea typeface="Aptos" panose="020B0004020202020204" pitchFamily="34" charset="0"/>
                          <a:cs typeface="Times New Roman" panose="02020603050405020304" pitchFamily="18" charset="0"/>
                        </a:rPr>
                        <a:t>Use technology (e.g. encompass/ </a:t>
                      </a:r>
                      <a:r>
                        <a:rPr lang="en-GB" sz="1400" kern="100" dirty="0" err="1">
                          <a:solidFill>
                            <a:schemeClr val="tx1"/>
                          </a:solidFill>
                          <a:effectLst/>
                          <a:latin typeface="+mn-lt"/>
                          <a:ea typeface="Aptos" panose="020B0004020202020204" pitchFamily="34" charset="0"/>
                          <a:cs typeface="Times New Roman" panose="02020603050405020304" pitchFamily="18" charset="0"/>
                        </a:rPr>
                        <a:t>MyCare</a:t>
                      </a:r>
                      <a:r>
                        <a:rPr lang="en-GB" sz="1400" kern="100" dirty="0">
                          <a:solidFill>
                            <a:schemeClr val="tx1"/>
                          </a:solidFill>
                          <a:effectLst/>
                          <a:latin typeface="+mn-lt"/>
                          <a:ea typeface="Aptos" panose="020B0004020202020204" pitchFamily="34" charset="0"/>
                          <a:cs typeface="Times New Roman" panose="02020603050405020304" pitchFamily="18" charset="0"/>
                        </a:rPr>
                        <a:t>) to enable access and self-management</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lang="en-GB" sz="1400" kern="100" dirty="0">
                          <a:solidFill>
                            <a:schemeClr val="tx1"/>
                          </a:solidFill>
                          <a:effectLst/>
                          <a:latin typeface="+mn-lt"/>
                          <a:ea typeface="Aptos" panose="020B0004020202020204" pitchFamily="34" charset="0"/>
                          <a:cs typeface="Times New Roman" panose="02020603050405020304" pitchFamily="18" charset="0"/>
                        </a:rPr>
                        <a:t>Improve communication and consistency of messaging</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lang="en-GB" sz="1400" kern="100" dirty="0">
                          <a:solidFill>
                            <a:schemeClr val="tx1"/>
                          </a:solidFill>
                          <a:effectLst/>
                          <a:latin typeface="+mn-lt"/>
                          <a:ea typeface="Aptos" panose="020B0004020202020204" pitchFamily="34" charset="0"/>
                          <a:cs typeface="Times New Roman" panose="02020603050405020304" pitchFamily="18" charset="0"/>
                        </a:rPr>
                        <a:t>Increase dialogue with the public and co-production of services</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lang="en-GB" sz="1400" kern="100" dirty="0">
                          <a:solidFill>
                            <a:schemeClr val="tx1"/>
                          </a:solidFill>
                          <a:effectLst/>
                          <a:latin typeface="+mn-lt"/>
                          <a:ea typeface="Aptos" panose="020B0004020202020204" pitchFamily="34" charset="0"/>
                          <a:cs typeface="Times New Roman" panose="02020603050405020304" pitchFamily="18" charset="0"/>
                        </a:rPr>
                        <a:t>Avoid unnecessary interventions through DOH Sensible Care policy </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lang="en-GB" sz="1400" kern="100" dirty="0">
                          <a:solidFill>
                            <a:schemeClr val="tx1"/>
                          </a:solidFill>
                          <a:effectLst/>
                          <a:latin typeface="+mn-lt"/>
                          <a:ea typeface="Aptos" panose="020B0004020202020204" pitchFamily="34" charset="0"/>
                          <a:cs typeface="Times New Roman" panose="02020603050405020304" pitchFamily="18" charset="0"/>
                        </a:rPr>
                        <a:t>Improve learning processes including from complaints</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Develop alternative pathways to ED attendance</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lang="en-GB" sz="1400" kern="100" dirty="0">
                          <a:solidFill>
                            <a:schemeClr val="tx1"/>
                          </a:solidFill>
                          <a:effectLst/>
                          <a:latin typeface="+mn-lt"/>
                          <a:ea typeface="Aptos" panose="020B0004020202020204" pitchFamily="34" charset="0"/>
                          <a:cs typeface="Times New Roman" panose="02020603050405020304" pitchFamily="18" charset="0"/>
                        </a:rPr>
                        <a:t>Introduce more services in community</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lang="en-GB" sz="1400" kern="100" dirty="0">
                          <a:solidFill>
                            <a:schemeClr val="tx1"/>
                          </a:solidFill>
                          <a:effectLst/>
                          <a:latin typeface="+mn-lt"/>
                          <a:ea typeface="Aptos" panose="020B0004020202020204" pitchFamily="34" charset="0"/>
                          <a:cs typeface="Times New Roman" panose="02020603050405020304" pitchFamily="18" charset="0"/>
                        </a:rPr>
                        <a:t>Virtual wards</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r>
                        <a:rPr lang="en-GB" sz="1400" kern="100" dirty="0">
                          <a:solidFill>
                            <a:schemeClr val="tx1"/>
                          </a:solidFill>
                          <a:effectLst/>
                          <a:latin typeface="+mn-lt"/>
                          <a:ea typeface="Aptos" panose="020B0004020202020204" pitchFamily="34" charset="0"/>
                          <a:cs typeface="Times New Roman" panose="02020603050405020304" pitchFamily="18" charset="0"/>
                        </a:rPr>
                        <a:t>Engage with people and communities under the  </a:t>
                      </a:r>
                      <a:r>
                        <a:rPr lang="en-GB" sz="1400" u="sng" kern="100" dirty="0">
                          <a:solidFill>
                            <a:srgbClr val="EC008C"/>
                          </a:solidFill>
                          <a:effectLst/>
                          <a:latin typeface="+mn-lt"/>
                          <a:ea typeface="Aptos" panose="020B0004020202020204" pitchFamily="34" charset="0"/>
                          <a:cs typeface="Times New Roman" panose="02020603050405020304" pitchFamily="18" charset="0"/>
                        </a:rPr>
                        <a:t>T</a:t>
                      </a:r>
                      <a:r>
                        <a:rPr lang="en-GB" sz="1400" u="sng" kern="100" dirty="0">
                          <a:solidFill>
                            <a:srgbClr val="EC008C"/>
                          </a:solidFill>
                          <a:effectLst/>
                          <a:latin typeface="+mn-l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a:t>
                      </a:r>
                      <a:r>
                        <a:rPr lang="en-GB" sz="1400" u="sng" kern="100" dirty="0">
                          <a:solidFill>
                            <a:srgbClr val="EC008C"/>
                          </a:solidFill>
                          <a:effectLst/>
                          <a:latin typeface="+mn-lt"/>
                          <a:ea typeface="Aptos" panose="020B0004020202020204" pitchFamily="34" charset="0"/>
                          <a:cs typeface="Times New Roman" panose="02020603050405020304" pitchFamily="18" charset="0"/>
                        </a:rPr>
                        <a:t>is is </a:t>
                      </a:r>
                      <a:r>
                        <a:rPr lang="en-GB" sz="1400" u="none" kern="100" dirty="0">
                          <a:solidFill>
                            <a:srgbClr val="EC008C"/>
                          </a:solidFill>
                          <a:effectLst/>
                          <a:latin typeface="+mn-l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Our  Health </a:t>
                      </a:r>
                      <a:r>
                        <a:rPr lang="en-GB" sz="1400" kern="100" dirty="0">
                          <a:solidFill>
                            <a:schemeClr val="tx1"/>
                          </a:solidFill>
                          <a:effectLst/>
                          <a:latin typeface="+mn-lt"/>
                          <a:ea typeface="Aptos" panose="020B0004020202020204" pitchFamily="34" charset="0"/>
                          <a:cs typeface="Times New Roman" panose="02020603050405020304" pitchFamily="18" charset="0"/>
                        </a:rPr>
                        <a:t>Programme</a:t>
                      </a:r>
                    </a:p>
                    <a:p>
                      <a:pPr marL="342900" lvl="0" indent="-342900" algn="l" defTabSz="914400" rtl="0" eaLnBrk="1" latinLnBrk="0" hangingPunct="1">
                        <a:lnSpc>
                          <a:spcPct val="100000"/>
                        </a:lnSpc>
                        <a:spcAft>
                          <a:spcPts val="0"/>
                        </a:spcAft>
                        <a:buSzPts val="1000"/>
                        <a:buFont typeface="Symbol" panose="05050102010706020507" pitchFamily="18" charset="2"/>
                        <a:buChar char=""/>
                        <a:tabLst>
                          <a:tab pos="457200" algn="l"/>
                        </a:tabLst>
                      </a:pPr>
                      <a:endParaRPr lang="en-GB" sz="16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4C84">
                        <a:alpha val="33000"/>
                      </a:srgbClr>
                    </a:solidFill>
                  </a:tcPr>
                </a:tc>
                <a:extLst>
                  <a:ext uri="{0D108BD9-81ED-4DB2-BD59-A6C34878D82A}">
                    <a16:rowId xmlns:a16="http://schemas.microsoft.com/office/drawing/2014/main" val="3591382021"/>
                  </a:ext>
                </a:extLst>
              </a:tr>
            </a:tbl>
          </a:graphicData>
        </a:graphic>
      </p:graphicFrame>
      <p:sp>
        <p:nvSpPr>
          <p:cNvPr id="15" name="TextBox 14">
            <a:extLst>
              <a:ext uri="{FF2B5EF4-FFF2-40B4-BE49-F238E27FC236}">
                <a16:creationId xmlns:a16="http://schemas.microsoft.com/office/drawing/2014/main" id="{A04164DD-54EF-7426-CF6C-F204DE142037}"/>
              </a:ext>
            </a:extLst>
          </p:cNvPr>
          <p:cNvSpPr txBox="1"/>
          <p:nvPr/>
        </p:nvSpPr>
        <p:spPr>
          <a:xfrm>
            <a:off x="3403889" y="4757248"/>
            <a:ext cx="1269514"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Measures of success</a:t>
            </a:r>
          </a:p>
        </p:txBody>
      </p:sp>
      <p:sp>
        <p:nvSpPr>
          <p:cNvPr id="16" name="TextBox 15">
            <a:extLst>
              <a:ext uri="{FF2B5EF4-FFF2-40B4-BE49-F238E27FC236}">
                <a16:creationId xmlns:a16="http://schemas.microsoft.com/office/drawing/2014/main" id="{D6F271A4-CBD3-9F60-9D47-691DE31F1EA6}"/>
              </a:ext>
            </a:extLst>
          </p:cNvPr>
          <p:cNvSpPr txBox="1"/>
          <p:nvPr/>
        </p:nvSpPr>
        <p:spPr>
          <a:xfrm>
            <a:off x="4626779" y="4680945"/>
            <a:ext cx="7203713" cy="1600438"/>
          </a:xfrm>
          <a:prstGeom prst="rect">
            <a:avLst/>
          </a:prstGeom>
          <a:solidFill>
            <a:srgbClr val="0A4C84">
              <a:alpha val="33000"/>
            </a:srgbClr>
          </a:solidFill>
        </p:spPr>
        <p:txBody>
          <a:bodyPr wrap="square" lIns="91440" tIns="45720" rIns="91440" bIns="45720" rtlCol="0" anchor="t">
            <a:spAutoFit/>
          </a:bodyPr>
          <a:lstStyle/>
          <a:p>
            <a:pPr marL="285750" lvl="0" indent="-285750">
              <a:buFont typeface="Arial" panose="020B0604020202020204" pitchFamily="34" charset="0"/>
              <a:buChar char="•"/>
            </a:pPr>
            <a:r>
              <a:rPr lang="en-GB" sz="1400" dirty="0">
                <a:cs typeface="Arial" panose="020B0604020202020204" pitchFamily="34" charset="0"/>
              </a:rPr>
              <a:t>Reduced waiting times </a:t>
            </a:r>
          </a:p>
          <a:p>
            <a:pPr marL="285750" lvl="0" indent="-285750">
              <a:buFont typeface="Arial" panose="020B0604020202020204" pitchFamily="34" charset="0"/>
              <a:buChar char="•"/>
            </a:pPr>
            <a:r>
              <a:rPr lang="en-GB" sz="1400" dirty="0">
                <a:cs typeface="Arial" panose="020B0604020202020204" pitchFamily="34" charset="0"/>
              </a:rPr>
              <a:t>Positive feedback and compliments</a:t>
            </a:r>
          </a:p>
          <a:p>
            <a:pPr marL="285750" indent="-285750">
              <a:buFont typeface="Arial" panose="020B0604020202020204" pitchFamily="34" charset="0"/>
              <a:buChar char="•"/>
            </a:pPr>
            <a:r>
              <a:rPr lang="en-GB" sz="1400" dirty="0">
                <a:cs typeface="Arial"/>
              </a:rPr>
              <a:t>Demonstrable learning from complaints</a:t>
            </a:r>
          </a:p>
          <a:p>
            <a:pPr marL="285750" lvl="0" indent="-285750">
              <a:buFont typeface="Arial" panose="020B0604020202020204" pitchFamily="34" charset="0"/>
              <a:buChar char="•"/>
            </a:pPr>
            <a:r>
              <a:rPr lang="en-GB" sz="1400" dirty="0">
                <a:cs typeface="Arial" panose="020B0604020202020204" pitchFamily="34" charset="0"/>
              </a:rPr>
              <a:t>Increased use of </a:t>
            </a:r>
            <a:r>
              <a:rPr lang="en-GB" sz="1400" dirty="0" err="1">
                <a:cs typeface="Arial" panose="020B0604020202020204" pitchFamily="34" charset="0"/>
              </a:rPr>
              <a:t>MyCare</a:t>
            </a:r>
            <a:r>
              <a:rPr lang="en-GB" sz="1400" dirty="0">
                <a:cs typeface="Arial" panose="020B0604020202020204" pitchFamily="34" charset="0"/>
              </a:rPr>
              <a:t> and digital tools</a:t>
            </a:r>
          </a:p>
          <a:p>
            <a:pPr marL="285750" lvl="0" indent="-285750">
              <a:buFont typeface="Arial" panose="020B0604020202020204" pitchFamily="34" charset="0"/>
              <a:buChar char="•"/>
            </a:pPr>
            <a:r>
              <a:rPr lang="en-GB" sz="1400" dirty="0">
                <a:cs typeface="Arial" panose="020B0604020202020204" pitchFamily="34" charset="0"/>
              </a:rPr>
              <a:t>Improved safety measures</a:t>
            </a:r>
            <a:endParaRPr lang="en-GB" sz="1400" dirty="0">
              <a:solidFill>
                <a:srgbClr val="FF0000"/>
              </a:solidFill>
              <a:cs typeface="Arial" panose="020B0604020202020204" pitchFamily="34" charset="0"/>
            </a:endParaRPr>
          </a:p>
          <a:p>
            <a:pPr marL="285750" lvl="0" indent="-285750">
              <a:buFont typeface="Arial" panose="020B0604020202020204" pitchFamily="34" charset="0"/>
              <a:buChar char="•"/>
            </a:pPr>
            <a:r>
              <a:rPr lang="en-GB" sz="1400" dirty="0">
                <a:cs typeface="Arial" panose="020B0604020202020204" pitchFamily="34" charset="0"/>
              </a:rPr>
              <a:t>Improved patient experience</a:t>
            </a:r>
          </a:p>
          <a:p>
            <a:pPr lvl="0"/>
            <a:endParaRPr lang="en-GB" sz="1400" dirty="0">
              <a:solidFill>
                <a:srgbClr val="FF0000"/>
              </a:solidFill>
              <a:cs typeface="Arial" panose="020B0604020202020204" pitchFamily="34" charset="0"/>
            </a:endParaRPr>
          </a:p>
        </p:txBody>
      </p:sp>
      <p:sp>
        <p:nvSpPr>
          <p:cNvPr id="12" name="Rectangle 11">
            <a:extLst>
              <a:ext uri="{FF2B5EF4-FFF2-40B4-BE49-F238E27FC236}">
                <a16:creationId xmlns:a16="http://schemas.microsoft.com/office/drawing/2014/main" id="{5CDB1819-3224-1AC4-8DC8-53D1E1005D38}"/>
              </a:ext>
              <a:ext uri="{C183D7F6-B498-43B3-948B-1728B52AA6E4}">
                <adec:decorative xmlns:adec="http://schemas.microsoft.com/office/drawing/2017/decorative" val="1"/>
              </a:ext>
            </a:extLst>
          </p:cNvPr>
          <p:cNvSpPr/>
          <p:nvPr/>
        </p:nvSpPr>
        <p:spPr>
          <a:xfrm>
            <a:off x="3212050" y="6446223"/>
            <a:ext cx="8979950" cy="411777"/>
          </a:xfrm>
          <a:prstGeom prst="rect">
            <a:avLst/>
          </a:prstGeom>
          <a:solidFill>
            <a:srgbClr val="0A4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A4C84"/>
              </a:solidFill>
            </a:endParaRPr>
          </a:p>
        </p:txBody>
      </p:sp>
      <p:pic>
        <p:nvPicPr>
          <p:cNvPr id="13" name="Picture 12" descr="Diagram showing a blue icon of hands holding a person with a heart and a medical sign in the middle of it.">
            <a:extLst>
              <a:ext uri="{FF2B5EF4-FFF2-40B4-BE49-F238E27FC236}">
                <a16:creationId xmlns:a16="http://schemas.microsoft.com/office/drawing/2014/main" id="{C35547CB-0723-57E3-314F-0DAAAF86939F}"/>
              </a:ext>
            </a:extLst>
          </p:cNvPr>
          <p:cNvPicPr>
            <a:picLocks noChangeAspect="1"/>
          </p:cNvPicPr>
          <p:nvPr/>
        </p:nvPicPr>
        <p:blipFill>
          <a:blip r:embed="rId3"/>
          <a:srcRect l="3399" t="1608" r="83711" b="78929"/>
          <a:stretch>
            <a:fillRect/>
          </a:stretch>
        </p:blipFill>
        <p:spPr>
          <a:xfrm>
            <a:off x="869390" y="1407578"/>
            <a:ext cx="1473270" cy="1167897"/>
          </a:xfrm>
          <a:prstGeom prst="rect">
            <a:avLst/>
          </a:prstGeom>
        </p:spPr>
      </p:pic>
      <p:pic>
        <p:nvPicPr>
          <p:cNvPr id="17" name="Picture 16" descr="A black text on a white background">
            <a:extLst>
              <a:ext uri="{FF2B5EF4-FFF2-40B4-BE49-F238E27FC236}">
                <a16:creationId xmlns:a16="http://schemas.microsoft.com/office/drawing/2014/main" id="{C1D8A032-C7E6-6331-F868-ED4AD2DFCC00}"/>
              </a:ext>
            </a:extLst>
          </p:cNvPr>
          <p:cNvPicPr>
            <a:picLocks noChangeAspect="1"/>
          </p:cNvPicPr>
          <p:nvPr/>
        </p:nvPicPr>
        <p:blipFill>
          <a:blip r:embed="rId4">
            <a:extLst>
              <a:ext uri="{28A0092B-C50C-407E-A947-70E740481C1C}">
                <a14:useLocalDpi xmlns:a14="http://schemas.microsoft.com/office/drawing/2010/main" val="0"/>
              </a:ext>
            </a:extLst>
          </a:blip>
          <a:srcRect b="29833"/>
          <a:stretch>
            <a:fillRect/>
          </a:stretch>
        </p:blipFill>
        <p:spPr>
          <a:xfrm>
            <a:off x="958596" y="4849342"/>
            <a:ext cx="1566249" cy="369571"/>
          </a:xfrm>
          <a:prstGeom prst="rect">
            <a:avLst/>
          </a:prstGeom>
        </p:spPr>
      </p:pic>
      <p:graphicFrame>
        <p:nvGraphicFramePr>
          <p:cNvPr id="4" name="Table 3">
            <a:extLst>
              <a:ext uri="{FF2B5EF4-FFF2-40B4-BE49-F238E27FC236}">
                <a16:creationId xmlns:a16="http://schemas.microsoft.com/office/drawing/2014/main" id="{06AC761F-C96E-28AB-08A2-B632D6ADEEDB}"/>
              </a:ext>
            </a:extLst>
          </p:cNvPr>
          <p:cNvGraphicFramePr>
            <a:graphicFrameLocks noGrp="1"/>
          </p:cNvGraphicFramePr>
          <p:nvPr>
            <p:extLst>
              <p:ext uri="{D42A27DB-BD31-4B8C-83A1-F6EECF244321}">
                <p14:modId xmlns:p14="http://schemas.microsoft.com/office/powerpoint/2010/main" val="2531499496"/>
              </p:ext>
            </p:extLst>
          </p:nvPr>
        </p:nvGraphicFramePr>
        <p:xfrm>
          <a:off x="0" y="6295348"/>
          <a:ext cx="12192001" cy="648659"/>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725077383"/>
                    </a:ext>
                  </a:extLst>
                </a:gridCol>
                <a:gridCol w="2294928">
                  <a:extLst>
                    <a:ext uri="{9D8B030D-6E8A-4147-A177-3AD203B41FA5}">
                      <a16:colId xmlns:a16="http://schemas.microsoft.com/office/drawing/2014/main" val="3168648355"/>
                    </a:ext>
                  </a:extLst>
                </a:gridCol>
                <a:gridCol w="2625469">
                  <a:extLst>
                    <a:ext uri="{9D8B030D-6E8A-4147-A177-3AD203B41FA5}">
                      <a16:colId xmlns:a16="http://schemas.microsoft.com/office/drawing/2014/main" val="27369546"/>
                    </a:ext>
                  </a:extLst>
                </a:gridCol>
                <a:gridCol w="2332456">
                  <a:extLst>
                    <a:ext uri="{9D8B030D-6E8A-4147-A177-3AD203B41FA5}">
                      <a16:colId xmlns:a16="http://schemas.microsoft.com/office/drawing/2014/main" val="1694372220"/>
                    </a:ext>
                  </a:extLst>
                </a:gridCol>
                <a:gridCol w="2332456">
                  <a:extLst>
                    <a:ext uri="{9D8B030D-6E8A-4147-A177-3AD203B41FA5}">
                      <a16:colId xmlns:a16="http://schemas.microsoft.com/office/drawing/2014/main" val="426767786"/>
                    </a:ext>
                  </a:extLst>
                </a:gridCol>
              </a:tblGrid>
              <a:tr h="648659">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645554586"/>
                  </a:ext>
                </a:extLst>
              </a:tr>
            </a:tbl>
          </a:graphicData>
        </a:graphic>
      </p:graphicFrame>
      <p:sp>
        <p:nvSpPr>
          <p:cNvPr id="3" name="Slide Number Placeholder 6">
            <a:extLst>
              <a:ext uri="{FF2B5EF4-FFF2-40B4-BE49-F238E27FC236}">
                <a16:creationId xmlns:a16="http://schemas.microsoft.com/office/drawing/2014/main" id="{452FA2E5-B1A1-5E8E-5EAE-736BEDDD53E2}"/>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14</a:t>
            </a:fld>
            <a:endParaRPr lang="en-GB" dirty="0"/>
          </a:p>
        </p:txBody>
      </p:sp>
      <p:sp>
        <p:nvSpPr>
          <p:cNvPr id="9" name="TextBox 8">
            <a:extLst>
              <a:ext uri="{FF2B5EF4-FFF2-40B4-BE49-F238E27FC236}">
                <a16:creationId xmlns:a16="http://schemas.microsoft.com/office/drawing/2014/main" id="{DFAE54E2-F438-933A-5038-710B490AF5C6}"/>
              </a:ext>
            </a:extLst>
          </p:cNvPr>
          <p:cNvSpPr txBox="1"/>
          <p:nvPr/>
        </p:nvSpPr>
        <p:spPr>
          <a:xfrm rot="19887581">
            <a:off x="399010" y="610908"/>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64976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F3091-0AC7-E11E-B1B8-C6C8093122B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AB0C2C0-9640-A33C-6FBC-9A69A0E70142}"/>
              </a:ext>
              <a:ext uri="{C183D7F6-B498-43B3-948B-1728B52AA6E4}">
                <adec:decorative xmlns:adec="http://schemas.microsoft.com/office/drawing/2017/decorative" val="1"/>
              </a:ext>
            </a:extLst>
          </p:cNvPr>
          <p:cNvSpPr txBox="1"/>
          <p:nvPr/>
        </p:nvSpPr>
        <p:spPr>
          <a:xfrm>
            <a:off x="420808" y="1302974"/>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1BB0F8DD-0F5A-B0E5-334A-DD5401A5026B}"/>
              </a:ext>
            </a:extLst>
          </p:cNvPr>
          <p:cNvSpPr txBox="1">
            <a:spLocks/>
          </p:cNvSpPr>
          <p:nvPr/>
        </p:nvSpPr>
        <p:spPr>
          <a:xfrm>
            <a:off x="235392" y="-226337"/>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B5CC"/>
                </a:solidFill>
                <a:latin typeface="Arial"/>
                <a:cs typeface="Arial"/>
              </a:rPr>
              <a:t>Our People</a:t>
            </a:r>
          </a:p>
        </p:txBody>
      </p:sp>
      <p:sp>
        <p:nvSpPr>
          <p:cNvPr id="2" name="TextBox 1">
            <a:extLst>
              <a:ext uri="{FF2B5EF4-FFF2-40B4-BE49-F238E27FC236}">
                <a16:creationId xmlns:a16="http://schemas.microsoft.com/office/drawing/2014/main" id="{688A8DCF-F6D1-0BB7-6825-68BCD841581C}"/>
              </a:ext>
            </a:extLst>
          </p:cNvPr>
          <p:cNvSpPr txBox="1"/>
          <p:nvPr/>
        </p:nvSpPr>
        <p:spPr>
          <a:xfrm>
            <a:off x="166062" y="498124"/>
            <a:ext cx="11790546" cy="5797224"/>
          </a:xfrm>
          <a:prstGeom prst="rect">
            <a:avLst/>
          </a:prstGeom>
          <a:noFill/>
        </p:spPr>
        <p:txBody>
          <a:bodyPr wrap="square" lIns="91440" tIns="45720" rIns="91440" bIns="45720" rtlCol="0" anchor="t">
            <a:normAutofit lnSpcReduction="10000"/>
          </a:bodyPr>
          <a:lstStyle/>
          <a:p>
            <a:r>
              <a:rPr lang="en-GB" sz="1400" dirty="0"/>
              <a:t>Belfast Trust recognises that our people are our greatest asset</a:t>
            </a:r>
            <a:r>
              <a:rPr lang="en-GB" sz="1400" dirty="0">
                <a:solidFill>
                  <a:srgbClr val="FF0000"/>
                </a:solidFill>
              </a:rPr>
              <a:t> </a:t>
            </a:r>
            <a:r>
              <a:rPr lang="en-GB" sz="1400" dirty="0"/>
              <a:t>and are the bedrock of everything we do. A positive staff experience will have a direct correlation on the experience of the people we serve – our patients, service users, clients, and residents. We recognise the pressures facing our workforce, including a limited supply of healthcare professionals and shortages in key professions. We must try to alleviate these pressures and continue to focus on the health, wellbeing, and resilience of our staff and to improve attendance and staff experience. We also recognise that people coming into work are balancing work and personal commitments and we will continue to maximise opportunities for people to have access to flexible working options. Regrettably there will be some of our staff, who will need support in terms of domestic abuse at home, or abuse in the workplace- we remain steadfast in our commitment to ensuring the prevention, reduction and management of violence and aggression towards staff and will provide staff with emotional and practical support through a number of channels such as the Domestic and Sexual Abuse Support Service, </a:t>
            </a:r>
            <a:r>
              <a:rPr lang="en-GB" sz="1400" dirty="0" err="1"/>
              <a:t>Staffcare</a:t>
            </a:r>
            <a:r>
              <a:rPr lang="en-GB" sz="1400" dirty="0"/>
              <a:t>, Trade Unions, Occupational Health, the development of a Sexual Safety Charter and the introduction of a pilot of Body Worn Cameras in our Emergency Departments. </a:t>
            </a:r>
          </a:p>
          <a:p>
            <a:endParaRPr lang="en-GB" sz="1400" dirty="0"/>
          </a:p>
          <a:p>
            <a:r>
              <a:rPr lang="en-GB" sz="1400" dirty="0"/>
              <a:t>We are privileged to have increasing diversity in our workforce and recognise the many benefits that this diversity yields. We will continue to positively engage in international recruitment exercises.  </a:t>
            </a:r>
          </a:p>
          <a:p>
            <a:endParaRPr lang="en-GB" sz="1400" dirty="0"/>
          </a:p>
          <a:p>
            <a:pPr>
              <a:lnSpc>
                <a:spcPct val="107000"/>
              </a:lnSpc>
              <a:spcAft>
                <a:spcPts val="800"/>
              </a:spcAft>
            </a:pPr>
            <a:r>
              <a:rPr lang="en-GB" sz="1400" dirty="0"/>
              <a:t>Engagement on and development of a People and Culture Strategy is well underway – this strategy </a:t>
            </a:r>
            <a:r>
              <a:rPr lang="en-GB" sz="1400" kern="100" dirty="0">
                <a:effectLst/>
                <a:latin typeface="Aptos"/>
                <a:ea typeface="Aptos" panose="020B0004020202020204" pitchFamily="34" charset="0"/>
                <a:cs typeface="Times New Roman"/>
              </a:rPr>
              <a:t> focuses on creating conditions where staff feel valued, supported, and empowered to thrive. By investing in leadership, wellbeing, and a culture of openness and learning, we aim to strengthen our workforce, improve staff experience, and ultimately enhance the quality of care we provide to our patients and service users. We strive to be, and importantly to be experienced by our staff, our trainees</a:t>
            </a:r>
            <a:r>
              <a:rPr lang="en-GB" sz="1400" kern="100" dirty="0">
                <a:latin typeface="Aptos"/>
                <a:ea typeface="Aptos" panose="020B0004020202020204" pitchFamily="34" charset="0"/>
                <a:cs typeface="Times New Roman"/>
              </a:rPr>
              <a:t>,</a:t>
            </a:r>
            <a:r>
              <a:rPr lang="en-GB" sz="1400" kern="100" dirty="0">
                <a:effectLst/>
                <a:latin typeface="Aptos"/>
                <a:ea typeface="Aptos" panose="020B0004020202020204" pitchFamily="34" charset="0"/>
                <a:cs typeface="Times New Roman"/>
              </a:rPr>
              <a:t> and our potential workforce as an open, high performing organisation, which nurtures its people and fosters, ambition, transparency, </a:t>
            </a:r>
            <a:r>
              <a:rPr lang="en-GB" sz="1400" kern="100" dirty="0">
                <a:latin typeface="Aptos"/>
                <a:ea typeface="Aptos" panose="020B0004020202020204" pitchFamily="34" charset="0"/>
                <a:cs typeface="Times New Roman"/>
              </a:rPr>
              <a:t>trust, and</a:t>
            </a:r>
            <a:r>
              <a:rPr lang="en-GB" sz="1400" kern="100" dirty="0">
                <a:effectLst/>
                <a:latin typeface="Aptos"/>
                <a:ea typeface="Aptos" panose="020B0004020202020204" pitchFamily="34" charset="0"/>
                <a:cs typeface="Times New Roman"/>
              </a:rPr>
              <a:t> inclusivity. </a:t>
            </a:r>
          </a:p>
          <a:p>
            <a:r>
              <a:rPr lang="en-GB" sz="1400" b="0" i="0" dirty="0">
                <a:effectLst/>
              </a:rPr>
              <a:t>The Leadership Academy represents a new approach, one that sees leadership not as a position, but as a practice and a set of behaviours that can be developed and shared </a:t>
            </a:r>
            <a:r>
              <a:rPr lang="en-GB" sz="1400" i="0" dirty="0">
                <a:effectLst/>
              </a:rPr>
              <a:t>at every level. We remain committed to supporting personal and professional development and encouraging people to achieve their aspirations. </a:t>
            </a:r>
          </a:p>
          <a:p>
            <a:endParaRPr lang="en-GB" sz="1400" i="0" dirty="0">
              <a:effectLst/>
            </a:endParaRPr>
          </a:p>
          <a:p>
            <a:r>
              <a:rPr lang="en-GB" sz="1400" dirty="0"/>
              <a:t>We want to be an organisation where everyone shares a commitment to delivering the very best care, knows their contribution matters, and has access to opportunities to develop new skills, innovate within services, and build a career here. </a:t>
            </a:r>
          </a:p>
          <a:p>
            <a:endParaRPr lang="en-GB" sz="1400" b="0" i="0" dirty="0">
              <a:effectLst/>
            </a:endParaRPr>
          </a:p>
          <a:p>
            <a:r>
              <a:rPr lang="en-GB" sz="1400" dirty="0"/>
              <a:t>We will continue to engage with our staff through the staff experience survey and listen and act on their feedback. We will recognise and celebrate the many achievements of our staff </a:t>
            </a:r>
          </a:p>
          <a:p>
            <a:endParaRPr lang="en-GB" dirty="0"/>
          </a:p>
        </p:txBody>
      </p:sp>
      <p:pic>
        <p:nvPicPr>
          <p:cNvPr id="3" name="Picture 2" descr="A black text on a white background">
            <a:extLst>
              <a:ext uri="{FF2B5EF4-FFF2-40B4-BE49-F238E27FC236}">
                <a16:creationId xmlns:a16="http://schemas.microsoft.com/office/drawing/2014/main" id="{0C66D787-4C40-1152-AD00-45FC5140FEC6}"/>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10390359" y="36052"/>
            <a:ext cx="1566249" cy="369571"/>
          </a:xfrm>
          <a:prstGeom prst="rect">
            <a:avLst/>
          </a:prstGeom>
        </p:spPr>
      </p:pic>
      <p:graphicFrame>
        <p:nvGraphicFramePr>
          <p:cNvPr id="5" name="Table 4">
            <a:extLst>
              <a:ext uri="{FF2B5EF4-FFF2-40B4-BE49-F238E27FC236}">
                <a16:creationId xmlns:a16="http://schemas.microsoft.com/office/drawing/2014/main" id="{52098643-1FF5-0F48-E783-E4CA2C22A76C}"/>
              </a:ext>
            </a:extLst>
          </p:cNvPr>
          <p:cNvGraphicFramePr>
            <a:graphicFrameLocks noGrp="1"/>
          </p:cNvGraphicFramePr>
          <p:nvPr>
            <p:extLst>
              <p:ext uri="{D42A27DB-BD31-4B8C-83A1-F6EECF244321}">
                <p14:modId xmlns:p14="http://schemas.microsoft.com/office/powerpoint/2010/main" val="2531499496"/>
              </p:ext>
            </p:extLst>
          </p:nvPr>
        </p:nvGraphicFramePr>
        <p:xfrm>
          <a:off x="0" y="6295348"/>
          <a:ext cx="12192001" cy="648659"/>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725077383"/>
                    </a:ext>
                  </a:extLst>
                </a:gridCol>
                <a:gridCol w="2294928">
                  <a:extLst>
                    <a:ext uri="{9D8B030D-6E8A-4147-A177-3AD203B41FA5}">
                      <a16:colId xmlns:a16="http://schemas.microsoft.com/office/drawing/2014/main" val="3168648355"/>
                    </a:ext>
                  </a:extLst>
                </a:gridCol>
                <a:gridCol w="2625469">
                  <a:extLst>
                    <a:ext uri="{9D8B030D-6E8A-4147-A177-3AD203B41FA5}">
                      <a16:colId xmlns:a16="http://schemas.microsoft.com/office/drawing/2014/main" val="27369546"/>
                    </a:ext>
                  </a:extLst>
                </a:gridCol>
                <a:gridCol w="2332456">
                  <a:extLst>
                    <a:ext uri="{9D8B030D-6E8A-4147-A177-3AD203B41FA5}">
                      <a16:colId xmlns:a16="http://schemas.microsoft.com/office/drawing/2014/main" val="1694372220"/>
                    </a:ext>
                  </a:extLst>
                </a:gridCol>
                <a:gridCol w="2332456">
                  <a:extLst>
                    <a:ext uri="{9D8B030D-6E8A-4147-A177-3AD203B41FA5}">
                      <a16:colId xmlns:a16="http://schemas.microsoft.com/office/drawing/2014/main" val="426767786"/>
                    </a:ext>
                  </a:extLst>
                </a:gridCol>
              </a:tblGrid>
              <a:tr h="648659">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645554586"/>
                  </a:ext>
                </a:extLst>
              </a:tr>
            </a:tbl>
          </a:graphicData>
        </a:graphic>
      </p:graphicFrame>
      <p:sp>
        <p:nvSpPr>
          <p:cNvPr id="4" name="Slide Number Placeholder 6">
            <a:extLst>
              <a:ext uri="{FF2B5EF4-FFF2-40B4-BE49-F238E27FC236}">
                <a16:creationId xmlns:a16="http://schemas.microsoft.com/office/drawing/2014/main" id="{55740188-F13E-3A9D-979E-A4E7F9986F8C}"/>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15</a:t>
            </a:fld>
            <a:endParaRPr lang="en-GB" dirty="0"/>
          </a:p>
        </p:txBody>
      </p:sp>
      <p:sp>
        <p:nvSpPr>
          <p:cNvPr id="6" name="TextBox 5">
            <a:extLst>
              <a:ext uri="{FF2B5EF4-FFF2-40B4-BE49-F238E27FC236}">
                <a16:creationId xmlns:a16="http://schemas.microsoft.com/office/drawing/2014/main" id="{E19C5CB7-E40A-5E2E-76BC-2A7352AC1898}"/>
              </a:ext>
            </a:extLst>
          </p:cNvPr>
          <p:cNvSpPr txBox="1"/>
          <p:nvPr/>
        </p:nvSpPr>
        <p:spPr>
          <a:xfrm rot="19887581">
            <a:off x="870818" y="1549657"/>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0022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DE2A-3FEC-41F4-9F60-76D6BC41B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A04AA-F5C5-DD2F-7F47-410F058073A0}"/>
              </a:ext>
            </a:extLst>
          </p:cNvPr>
          <p:cNvSpPr>
            <a:spLocks noGrp="1"/>
          </p:cNvSpPr>
          <p:nvPr>
            <p:ph type="title"/>
          </p:nvPr>
        </p:nvSpPr>
        <p:spPr>
          <a:xfrm>
            <a:off x="0" y="0"/>
            <a:ext cx="3286885" cy="6295348"/>
          </a:xfrm>
          <a:noFill/>
          <a:ln w="57150">
            <a:solidFill>
              <a:srgbClr val="EC008C"/>
            </a:solidFill>
          </a:ln>
        </p:spPr>
        <p:txBody>
          <a:bodyPr>
            <a:normAutofit/>
          </a:bodyPr>
          <a:lstStyle/>
          <a:p>
            <a:pPr algn="ctr"/>
            <a:r>
              <a:rPr lang="en-GB" sz="4000" dirty="0">
                <a:solidFill>
                  <a:srgbClr val="EC008C"/>
                </a:solidFill>
                <a:latin typeface="Arial" panose="020B0604020202020204" pitchFamily="34" charset="0"/>
                <a:cs typeface="Arial" panose="020B0604020202020204" pitchFamily="34" charset="0"/>
              </a:rPr>
              <a:t>People</a:t>
            </a:r>
            <a:br>
              <a:rPr lang="en-GB" sz="4000" dirty="0">
                <a:solidFill>
                  <a:srgbClr val="EC008C"/>
                </a:solidFill>
                <a:latin typeface="Arial" panose="020B0604020202020204" pitchFamily="34" charset="0"/>
                <a:cs typeface="Arial" panose="020B0604020202020204" pitchFamily="34" charset="0"/>
              </a:rPr>
            </a:br>
            <a:endParaRPr lang="en-GB" sz="4000" dirty="0">
              <a:solidFill>
                <a:srgbClr val="EC008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30CFDF-0A65-91B9-9416-D4ACC9941567}"/>
              </a:ext>
            </a:extLst>
          </p:cNvPr>
          <p:cNvSpPr txBox="1"/>
          <p:nvPr/>
        </p:nvSpPr>
        <p:spPr>
          <a:xfrm>
            <a:off x="3512270" y="1185612"/>
            <a:ext cx="713657" cy="369332"/>
          </a:xfrm>
          <a:prstGeom prst="rect">
            <a:avLst/>
          </a:prstGeom>
          <a:noFill/>
        </p:spPr>
        <p:txBody>
          <a:bodyPr wrap="none" rtlCol="0">
            <a:spAutoFit/>
          </a:bodyPr>
          <a:lstStyle/>
          <a:p>
            <a:r>
              <a:rPr lang="en-GB" b="1" dirty="0">
                <a:cs typeface="Arial" panose="020B0604020202020204" pitchFamily="34" charset="0"/>
              </a:rPr>
              <a:t>Aims</a:t>
            </a:r>
          </a:p>
        </p:txBody>
      </p:sp>
      <p:sp>
        <p:nvSpPr>
          <p:cNvPr id="7" name="TextBox 6">
            <a:extLst>
              <a:ext uri="{FF2B5EF4-FFF2-40B4-BE49-F238E27FC236}">
                <a16:creationId xmlns:a16="http://schemas.microsoft.com/office/drawing/2014/main" id="{82BD19DE-8E49-1FF3-9B5F-D8C1A7DA98D1}"/>
              </a:ext>
            </a:extLst>
          </p:cNvPr>
          <p:cNvSpPr txBox="1"/>
          <p:nvPr/>
        </p:nvSpPr>
        <p:spPr>
          <a:xfrm>
            <a:off x="4781783" y="680285"/>
            <a:ext cx="6989911" cy="1169551"/>
          </a:xfrm>
          <a:prstGeom prst="rect">
            <a:avLst/>
          </a:prstGeom>
          <a:solidFill>
            <a:srgbClr val="EC008C">
              <a:alpha val="14000"/>
            </a:srgbClr>
          </a:solidFill>
        </p:spPr>
        <p:txBody>
          <a:bodyPr wrap="square">
            <a:spAutoFit/>
          </a:bodyPr>
          <a:lstStyle/>
          <a:p>
            <a:pPr marL="285750" indent="-285750">
              <a:buFont typeface="Arial" panose="020B0604020202020204" pitchFamily="34" charset="0"/>
              <a:buChar char="•"/>
            </a:pPr>
            <a:r>
              <a:rPr lang="en-GB" sz="1400" dirty="0">
                <a:cs typeface="Arial" panose="020B0604020202020204" pitchFamily="34" charset="0"/>
              </a:rPr>
              <a:t>Focus on attracting, retaining, and developing staff</a:t>
            </a:r>
          </a:p>
          <a:p>
            <a:pPr marL="285750" indent="-285750">
              <a:buFont typeface="Arial" panose="020B0604020202020204" pitchFamily="34" charset="0"/>
              <a:buChar char="•"/>
            </a:pPr>
            <a:r>
              <a:rPr lang="en-GB" sz="1400" dirty="0">
                <a:cs typeface="Arial" panose="020B0604020202020204" pitchFamily="34" charset="0"/>
              </a:rPr>
              <a:t>Fostering a culture of openness, respect and civility that helps support staff wellbeing</a:t>
            </a:r>
          </a:p>
          <a:p>
            <a:pPr marL="285750" indent="-285750">
              <a:buFont typeface="Arial" panose="020B0604020202020204" pitchFamily="34" charset="0"/>
              <a:buChar char="•"/>
            </a:pPr>
            <a:r>
              <a:rPr lang="en-GB" sz="1400" dirty="0">
                <a:cs typeface="Arial" panose="020B0604020202020204" pitchFamily="34" charset="0"/>
              </a:rPr>
              <a:t>Strengthen our identity and leadership</a:t>
            </a:r>
          </a:p>
          <a:p>
            <a:pPr marL="285750" indent="-285750">
              <a:buFont typeface="Arial" panose="020B0604020202020204" pitchFamily="34" charset="0"/>
              <a:buChar char="•"/>
            </a:pPr>
            <a:r>
              <a:rPr lang="en-GB" sz="1400" dirty="0">
                <a:cs typeface="Arial" panose="020B0604020202020204" pitchFamily="34" charset="0"/>
              </a:rPr>
              <a:t>Staff feel valued and connected to the Trust’s purpose</a:t>
            </a:r>
          </a:p>
          <a:p>
            <a:pPr marL="285750" indent="-285750">
              <a:buFont typeface="Arial" panose="020B0604020202020204" pitchFamily="34" charset="0"/>
              <a:buChar char="•"/>
            </a:pPr>
            <a:r>
              <a:rPr lang="en-GB" sz="1400" dirty="0">
                <a:cs typeface="Arial" panose="020B0604020202020204" pitchFamily="34" charset="0"/>
              </a:rPr>
              <a:t>Ensuring people feel comfortable in making suggestions and safe to raise concerns </a:t>
            </a:r>
          </a:p>
        </p:txBody>
      </p:sp>
      <p:sp>
        <p:nvSpPr>
          <p:cNvPr id="8" name="TextBox 7">
            <a:extLst>
              <a:ext uri="{FF2B5EF4-FFF2-40B4-BE49-F238E27FC236}">
                <a16:creationId xmlns:a16="http://schemas.microsoft.com/office/drawing/2014/main" id="{494616C3-569A-CEC1-EFC9-0991103C5DD1}"/>
              </a:ext>
            </a:extLst>
          </p:cNvPr>
          <p:cNvSpPr txBox="1"/>
          <p:nvPr/>
        </p:nvSpPr>
        <p:spPr>
          <a:xfrm>
            <a:off x="3512270" y="2894443"/>
            <a:ext cx="982961" cy="369332"/>
          </a:xfrm>
          <a:prstGeom prst="rect">
            <a:avLst/>
          </a:prstGeom>
          <a:noFill/>
        </p:spPr>
        <p:txBody>
          <a:bodyPr wrap="none" rtlCol="0">
            <a:spAutoFit/>
          </a:bodyPr>
          <a:lstStyle/>
          <a:p>
            <a:r>
              <a:rPr lang="en-GB" b="1" dirty="0">
                <a:cs typeface="Arial" panose="020B0604020202020204" pitchFamily="34" charset="0"/>
              </a:rPr>
              <a:t>Actions</a:t>
            </a:r>
          </a:p>
        </p:txBody>
      </p:sp>
      <p:graphicFrame>
        <p:nvGraphicFramePr>
          <p:cNvPr id="14" name="Table 13">
            <a:extLst>
              <a:ext uri="{FF2B5EF4-FFF2-40B4-BE49-F238E27FC236}">
                <a16:creationId xmlns:a16="http://schemas.microsoft.com/office/drawing/2014/main" id="{4551A271-BF3A-0327-90BC-022BE2D90183}"/>
              </a:ext>
            </a:extLst>
          </p:cNvPr>
          <p:cNvGraphicFramePr>
            <a:graphicFrameLocks noGrp="1"/>
          </p:cNvGraphicFramePr>
          <p:nvPr>
            <p:extLst>
              <p:ext uri="{D42A27DB-BD31-4B8C-83A1-F6EECF244321}">
                <p14:modId xmlns:p14="http://schemas.microsoft.com/office/powerpoint/2010/main" val="1300170826"/>
              </p:ext>
            </p:extLst>
          </p:nvPr>
        </p:nvGraphicFramePr>
        <p:xfrm>
          <a:off x="4781783" y="1918154"/>
          <a:ext cx="6989911" cy="2346960"/>
        </p:xfrm>
        <a:graphic>
          <a:graphicData uri="http://schemas.openxmlformats.org/drawingml/2006/table">
            <a:tbl>
              <a:tblPr firstRow="1" firstCol="1" bandRow="1"/>
              <a:tblGrid>
                <a:gridCol w="6989911">
                  <a:extLst>
                    <a:ext uri="{9D8B030D-6E8A-4147-A177-3AD203B41FA5}">
                      <a16:colId xmlns:a16="http://schemas.microsoft.com/office/drawing/2014/main" val="1885927210"/>
                    </a:ext>
                  </a:extLst>
                </a:gridCol>
              </a:tblGrid>
              <a:tr h="0">
                <a:tc>
                  <a:txBody>
                    <a:bodyPr/>
                    <a:lstStyle/>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Continued  prioritisation and promotion of our staff’s health and wellbeing </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Encouraging attendance and managing absence </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Continue to promote HSC values and behaviours </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Support and celebrate our diverse workforce </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Build on the progress of international recruitment </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Recognise and celebrate achievements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Provide learning, development, and ensure effective succession planning</a:t>
                      </a:r>
                    </a:p>
                    <a:p>
                      <a:pPr marL="28575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Focus on workforce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cs typeface="Arial" panose="020B0604020202020204" pitchFamily="34" charset="0"/>
                        </a:rPr>
                        <a:t>Achieve safe staffing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mn-lt"/>
                          <a:cs typeface="Arial" panose="020B0604020202020204" pitchFamily="34" charset="0"/>
                        </a:rPr>
                        <a:t>Be recognised as employer of choice </a:t>
                      </a:r>
                    </a:p>
                    <a:p>
                      <a:pPr marL="285750" marR="0" lvl="0" indent="-285750" algn="l">
                        <a:lnSpc>
                          <a:spcPct val="100000"/>
                        </a:lnSpc>
                        <a:spcBef>
                          <a:spcPts val="0"/>
                        </a:spcBef>
                        <a:spcAft>
                          <a:spcPts val="0"/>
                        </a:spcAft>
                        <a:buClrTx/>
                        <a:buSzTx/>
                        <a:buFont typeface="Arial" panose="020B0604020202020204" pitchFamily="34" charset="0"/>
                        <a:buChar char="•"/>
                      </a:pPr>
                      <a:r>
                        <a:rPr lang="en-GB" sz="1400" b="0" i="0" u="none" strike="noStrike" noProof="0" dirty="0">
                          <a:solidFill>
                            <a:schemeClr val="tx1"/>
                          </a:solidFill>
                          <a:latin typeface="Aptos"/>
                          <a:cs typeface="Arial"/>
                        </a:rPr>
                        <a:t>Implementation of actions within the People and Culture Strategy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008C">
                        <a:alpha val="14000"/>
                      </a:srgbClr>
                    </a:solidFill>
                  </a:tcPr>
                </a:tc>
                <a:extLst>
                  <a:ext uri="{0D108BD9-81ED-4DB2-BD59-A6C34878D82A}">
                    <a16:rowId xmlns:a16="http://schemas.microsoft.com/office/drawing/2014/main" val="3591382021"/>
                  </a:ext>
                </a:extLst>
              </a:tr>
            </a:tbl>
          </a:graphicData>
        </a:graphic>
      </p:graphicFrame>
      <p:sp>
        <p:nvSpPr>
          <p:cNvPr id="15" name="TextBox 14">
            <a:extLst>
              <a:ext uri="{FF2B5EF4-FFF2-40B4-BE49-F238E27FC236}">
                <a16:creationId xmlns:a16="http://schemas.microsoft.com/office/drawing/2014/main" id="{473DC0E9-1A11-AF38-BD75-356C269358DB}"/>
              </a:ext>
            </a:extLst>
          </p:cNvPr>
          <p:cNvSpPr txBox="1"/>
          <p:nvPr/>
        </p:nvSpPr>
        <p:spPr>
          <a:xfrm>
            <a:off x="3512270" y="4713762"/>
            <a:ext cx="1269514" cy="923330"/>
          </a:xfrm>
          <a:prstGeom prst="rect">
            <a:avLst/>
          </a:prstGeom>
          <a:noFill/>
        </p:spPr>
        <p:txBody>
          <a:bodyPr wrap="square" rtlCol="0">
            <a:spAutoFit/>
          </a:bodyPr>
          <a:lstStyle/>
          <a:p>
            <a:r>
              <a:rPr lang="en-GB" b="1" dirty="0">
                <a:cs typeface="Arial" panose="020B0604020202020204" pitchFamily="34" charset="0"/>
              </a:rPr>
              <a:t>Measures of success</a:t>
            </a:r>
          </a:p>
        </p:txBody>
      </p:sp>
      <p:sp>
        <p:nvSpPr>
          <p:cNvPr id="16" name="TextBox 15">
            <a:extLst>
              <a:ext uri="{FF2B5EF4-FFF2-40B4-BE49-F238E27FC236}">
                <a16:creationId xmlns:a16="http://schemas.microsoft.com/office/drawing/2014/main" id="{409B3C55-AAF8-9E72-D03A-88CCE83FF136}"/>
              </a:ext>
            </a:extLst>
          </p:cNvPr>
          <p:cNvSpPr txBox="1"/>
          <p:nvPr/>
        </p:nvSpPr>
        <p:spPr>
          <a:xfrm>
            <a:off x="4781782" y="4482930"/>
            <a:ext cx="6989911" cy="1384995"/>
          </a:xfrm>
          <a:prstGeom prst="rect">
            <a:avLst/>
          </a:prstGeom>
          <a:solidFill>
            <a:srgbClr val="EC008C">
              <a:alpha val="14000"/>
            </a:srgbClr>
          </a:solidFill>
        </p:spPr>
        <p:txBody>
          <a:bodyPr wrap="square" lIns="91440" tIns="45720" rIns="91440" bIns="45720" rtlCol="0" anchor="t">
            <a:spAutoFit/>
          </a:bodyPr>
          <a:lstStyle/>
          <a:p>
            <a:pPr marL="285750" indent="-285750">
              <a:buFont typeface="Arial" panose="020B0604020202020204" pitchFamily="34" charset="0"/>
              <a:buChar char="•"/>
            </a:pPr>
            <a:r>
              <a:rPr lang="en-GB" sz="1400" dirty="0">
                <a:cs typeface="Arial"/>
              </a:rPr>
              <a:t>Improved  attendance levels </a:t>
            </a:r>
          </a:p>
          <a:p>
            <a:pPr marL="285750" lvl="0" indent="-285750">
              <a:buFont typeface="Arial" panose="020B0604020202020204" pitchFamily="34" charset="0"/>
              <a:buChar char="•"/>
            </a:pPr>
            <a:r>
              <a:rPr lang="en-GB" sz="1400" dirty="0">
                <a:cs typeface="Arial" panose="020B0604020202020204" pitchFamily="34" charset="0"/>
              </a:rPr>
              <a:t>Improved staff engagement and staff feedback metrics</a:t>
            </a:r>
          </a:p>
          <a:p>
            <a:pPr marL="285750" indent="-285750">
              <a:buFont typeface="Arial" panose="020B0604020202020204" pitchFamily="34" charset="0"/>
              <a:buChar char="•"/>
            </a:pPr>
            <a:r>
              <a:rPr lang="en-GB" sz="1400" dirty="0">
                <a:cs typeface="Arial" panose="020B0604020202020204" pitchFamily="34" charset="0"/>
              </a:rPr>
              <a:t>Increased civility, respect, and safety culture (as per staff survey)</a:t>
            </a:r>
          </a:p>
          <a:p>
            <a:pPr marL="285750" indent="-285750">
              <a:buFont typeface="Arial" panose="020B0604020202020204" pitchFamily="34" charset="0"/>
              <a:buChar char="•"/>
            </a:pPr>
            <a:r>
              <a:rPr lang="en-GB" sz="1400" dirty="0">
                <a:cs typeface="Arial" panose="020B0604020202020204" pitchFamily="34" charset="0"/>
              </a:rPr>
              <a:t>Increase in staff recognition certificates issued</a:t>
            </a:r>
          </a:p>
          <a:p>
            <a:pPr marL="285750" indent="-285750">
              <a:buFont typeface="Arial" panose="020B0604020202020204" pitchFamily="34" charset="0"/>
              <a:buChar char="•"/>
            </a:pPr>
            <a:r>
              <a:rPr lang="en-GB" sz="1400" dirty="0">
                <a:cs typeface="Arial" panose="020B0604020202020204" pitchFamily="34" charset="0"/>
              </a:rPr>
              <a:t>Reduced incidents of aggression against staff</a:t>
            </a:r>
          </a:p>
          <a:p>
            <a:pPr marL="285750" indent="-285750">
              <a:buFont typeface="Arial" panose="020B0604020202020204" pitchFamily="34" charset="0"/>
              <a:buChar char="•"/>
            </a:pPr>
            <a:endParaRPr lang="en-GB" sz="1400" dirty="0">
              <a:solidFill>
                <a:srgbClr val="FF0000"/>
              </a:solidFill>
              <a:cs typeface="Arial" panose="020B0604020202020204" pitchFamily="34" charset="0"/>
            </a:endParaRPr>
          </a:p>
        </p:txBody>
      </p:sp>
      <p:sp>
        <p:nvSpPr>
          <p:cNvPr id="13" name="Rectangle 12">
            <a:extLst>
              <a:ext uri="{FF2B5EF4-FFF2-40B4-BE49-F238E27FC236}">
                <a16:creationId xmlns:a16="http://schemas.microsoft.com/office/drawing/2014/main" id="{2BFE362F-A419-8D77-BD81-31CF1D8FC054}"/>
              </a:ext>
              <a:ext uri="{C183D7F6-B498-43B3-948B-1728B52AA6E4}">
                <adec:decorative xmlns:adec="http://schemas.microsoft.com/office/drawing/2017/decorative" val="1"/>
              </a:ext>
            </a:extLst>
          </p:cNvPr>
          <p:cNvSpPr/>
          <p:nvPr/>
        </p:nvSpPr>
        <p:spPr>
          <a:xfrm>
            <a:off x="3286884" y="6527549"/>
            <a:ext cx="8905115" cy="330451"/>
          </a:xfrm>
          <a:prstGeom prst="rect">
            <a:avLst/>
          </a:prstGeom>
          <a:solidFill>
            <a:srgbClr val="EC0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EC008C"/>
              </a:solidFill>
            </a:endParaRPr>
          </a:p>
        </p:txBody>
      </p:sp>
      <p:pic>
        <p:nvPicPr>
          <p:cNvPr id="6" name="Picture 5" descr="Diagram showing a pink icon of hands holding a group of people.">
            <a:extLst>
              <a:ext uri="{FF2B5EF4-FFF2-40B4-BE49-F238E27FC236}">
                <a16:creationId xmlns:a16="http://schemas.microsoft.com/office/drawing/2014/main" id="{384E2045-B6F6-594A-B612-62354CBC3603}"/>
              </a:ext>
            </a:extLst>
          </p:cNvPr>
          <p:cNvPicPr>
            <a:picLocks noChangeAspect="1"/>
          </p:cNvPicPr>
          <p:nvPr/>
        </p:nvPicPr>
        <p:blipFill>
          <a:blip r:embed="rId2"/>
          <a:srcRect l="3003" t="22094" r="85043" b="58952"/>
          <a:stretch>
            <a:fillRect/>
          </a:stretch>
        </p:blipFill>
        <p:spPr>
          <a:xfrm>
            <a:off x="977770" y="1281165"/>
            <a:ext cx="1366357" cy="1137342"/>
          </a:xfrm>
          <a:prstGeom prst="rect">
            <a:avLst/>
          </a:prstGeom>
        </p:spPr>
      </p:pic>
      <p:pic>
        <p:nvPicPr>
          <p:cNvPr id="9" name="Picture 8" descr="A black text on a white background">
            <a:extLst>
              <a:ext uri="{FF2B5EF4-FFF2-40B4-BE49-F238E27FC236}">
                <a16:creationId xmlns:a16="http://schemas.microsoft.com/office/drawing/2014/main" id="{11CF803E-F09F-DF09-3B4F-F5DFB5178FF1}"/>
              </a:ext>
            </a:extLst>
          </p:cNvPr>
          <p:cNvPicPr>
            <a:picLocks noChangeAspect="1"/>
          </p:cNvPicPr>
          <p:nvPr/>
        </p:nvPicPr>
        <p:blipFill>
          <a:blip r:embed="rId3">
            <a:extLst>
              <a:ext uri="{28A0092B-C50C-407E-A947-70E740481C1C}">
                <a14:useLocalDpi xmlns:a14="http://schemas.microsoft.com/office/drawing/2010/main" val="0"/>
              </a:ext>
            </a:extLst>
          </a:blip>
          <a:srcRect b="29833"/>
          <a:stretch>
            <a:fillRect/>
          </a:stretch>
        </p:blipFill>
        <p:spPr>
          <a:xfrm>
            <a:off x="877825" y="4276146"/>
            <a:ext cx="1566249" cy="369571"/>
          </a:xfrm>
          <a:prstGeom prst="rect">
            <a:avLst/>
          </a:prstGeom>
        </p:spPr>
      </p:pic>
      <p:graphicFrame>
        <p:nvGraphicFramePr>
          <p:cNvPr id="3" name="Table 2">
            <a:extLst>
              <a:ext uri="{FF2B5EF4-FFF2-40B4-BE49-F238E27FC236}">
                <a16:creationId xmlns:a16="http://schemas.microsoft.com/office/drawing/2014/main" id="{A791207F-ED90-9202-39A7-AEDA471E64A6}"/>
              </a:ext>
            </a:extLst>
          </p:cNvPr>
          <p:cNvGraphicFramePr>
            <a:graphicFrameLocks noGrp="1"/>
          </p:cNvGraphicFramePr>
          <p:nvPr>
            <p:extLst>
              <p:ext uri="{D42A27DB-BD31-4B8C-83A1-F6EECF244321}">
                <p14:modId xmlns:p14="http://schemas.microsoft.com/office/powerpoint/2010/main" val="2531499496"/>
              </p:ext>
            </p:extLst>
          </p:nvPr>
        </p:nvGraphicFramePr>
        <p:xfrm>
          <a:off x="0" y="6295348"/>
          <a:ext cx="12192001" cy="648659"/>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725077383"/>
                    </a:ext>
                  </a:extLst>
                </a:gridCol>
                <a:gridCol w="2294928">
                  <a:extLst>
                    <a:ext uri="{9D8B030D-6E8A-4147-A177-3AD203B41FA5}">
                      <a16:colId xmlns:a16="http://schemas.microsoft.com/office/drawing/2014/main" val="3168648355"/>
                    </a:ext>
                  </a:extLst>
                </a:gridCol>
                <a:gridCol w="2625469">
                  <a:extLst>
                    <a:ext uri="{9D8B030D-6E8A-4147-A177-3AD203B41FA5}">
                      <a16:colId xmlns:a16="http://schemas.microsoft.com/office/drawing/2014/main" val="27369546"/>
                    </a:ext>
                  </a:extLst>
                </a:gridCol>
                <a:gridCol w="2332456">
                  <a:extLst>
                    <a:ext uri="{9D8B030D-6E8A-4147-A177-3AD203B41FA5}">
                      <a16:colId xmlns:a16="http://schemas.microsoft.com/office/drawing/2014/main" val="1694372220"/>
                    </a:ext>
                  </a:extLst>
                </a:gridCol>
                <a:gridCol w="2332456">
                  <a:extLst>
                    <a:ext uri="{9D8B030D-6E8A-4147-A177-3AD203B41FA5}">
                      <a16:colId xmlns:a16="http://schemas.microsoft.com/office/drawing/2014/main" val="426767786"/>
                    </a:ext>
                  </a:extLst>
                </a:gridCol>
              </a:tblGrid>
              <a:tr h="648659">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645554586"/>
                  </a:ext>
                </a:extLst>
              </a:tr>
            </a:tbl>
          </a:graphicData>
        </a:graphic>
      </p:graphicFrame>
      <p:sp>
        <p:nvSpPr>
          <p:cNvPr id="10" name="Slide Number Placeholder 6">
            <a:extLst>
              <a:ext uri="{FF2B5EF4-FFF2-40B4-BE49-F238E27FC236}">
                <a16:creationId xmlns:a16="http://schemas.microsoft.com/office/drawing/2014/main" id="{D0FD2992-D2D9-0C21-5FA9-89785FE9CCB9}"/>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16</a:t>
            </a:fld>
            <a:endParaRPr lang="en-GB" dirty="0"/>
          </a:p>
        </p:txBody>
      </p:sp>
    </p:spTree>
    <p:extLst>
      <p:ext uri="{BB962C8B-B14F-4D97-AF65-F5344CB8AC3E}">
        <p14:creationId xmlns:p14="http://schemas.microsoft.com/office/powerpoint/2010/main" val="1997916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5A4B5-001C-B753-19CE-01290699825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4E572B9-2E56-9129-14AD-EED4557AACA0}"/>
              </a:ext>
              <a:ext uri="{C183D7F6-B498-43B3-948B-1728B52AA6E4}">
                <adec:decorative xmlns:adec="http://schemas.microsoft.com/office/drawing/2017/decorative" val="1"/>
              </a:ext>
            </a:extLst>
          </p:cNvPr>
          <p:cNvSpPr txBox="1"/>
          <p:nvPr/>
        </p:nvSpPr>
        <p:spPr>
          <a:xfrm>
            <a:off x="472570" y="1418051"/>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27A208B-F7EF-17C3-5772-BC4CD987C4D3}"/>
              </a:ext>
            </a:extLst>
          </p:cNvPr>
          <p:cNvSpPr txBox="1">
            <a:spLocks/>
          </p:cNvSpPr>
          <p:nvPr/>
        </p:nvSpPr>
        <p:spPr>
          <a:xfrm>
            <a:off x="313854" y="-198050"/>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B5CC"/>
                </a:solidFill>
                <a:latin typeface="Arial"/>
                <a:cs typeface="Arial"/>
              </a:rPr>
              <a:t>Our Population and Partners</a:t>
            </a:r>
          </a:p>
        </p:txBody>
      </p:sp>
      <p:pic>
        <p:nvPicPr>
          <p:cNvPr id="2" name="Picture 1" descr="A black text on a white background">
            <a:extLst>
              <a:ext uri="{FF2B5EF4-FFF2-40B4-BE49-F238E27FC236}">
                <a16:creationId xmlns:a16="http://schemas.microsoft.com/office/drawing/2014/main" id="{F5132FC4-08F8-F0F1-F262-72FED3416E1C}"/>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10311897" y="9053"/>
            <a:ext cx="1566249" cy="369571"/>
          </a:xfrm>
          <a:prstGeom prst="rect">
            <a:avLst/>
          </a:prstGeom>
        </p:spPr>
      </p:pic>
      <p:sp>
        <p:nvSpPr>
          <p:cNvPr id="3" name="TextBox 2">
            <a:extLst>
              <a:ext uri="{FF2B5EF4-FFF2-40B4-BE49-F238E27FC236}">
                <a16:creationId xmlns:a16="http://schemas.microsoft.com/office/drawing/2014/main" id="{C23B393C-3E58-BC57-C20D-8D5B45EB3BCD}"/>
              </a:ext>
            </a:extLst>
          </p:cNvPr>
          <p:cNvSpPr txBox="1"/>
          <p:nvPr/>
        </p:nvSpPr>
        <p:spPr>
          <a:xfrm>
            <a:off x="71426" y="1004919"/>
            <a:ext cx="12049147" cy="4862870"/>
          </a:xfrm>
          <a:prstGeom prst="rect">
            <a:avLst/>
          </a:prstGeom>
          <a:noFill/>
        </p:spPr>
        <p:txBody>
          <a:bodyPr wrap="square" rtlCol="0">
            <a:spAutoFit/>
          </a:bodyPr>
          <a:lstStyle/>
          <a:p>
            <a:r>
              <a:rPr lang="en-GB" sz="1400" dirty="0"/>
              <a:t>The Health and Social Care system cannot improve health and wellbeing in isolation – in fact, it is estimated that somewhere between 10 and 20% of overall health and wellbeing is determined by health and social care providers. The remaining 80-90% of health outcomes are driven by broader social, economic and environmental factors (known as the social determinants of health – e.g. housing, income, education etc). Cross sectoral partnership and successful integration are essential to plan and deliver co-ordinated, joined up and seamless services to support our population to live healthy, independent and dignified lives and to improve outcomes for all. Everyone should receive the right care, in the right place, at the right time.</a:t>
            </a:r>
          </a:p>
          <a:p>
            <a:endParaRPr lang="en-GB" sz="1400" dirty="0"/>
          </a:p>
          <a:p>
            <a:r>
              <a:rPr lang="en-GB" sz="1400" dirty="0"/>
              <a:t>The Trust has a proven track record of working meaningfully in partnership with our primary care colleagues, with other Trusts and the HSC system, with the community and voluntary sector and with local councils, universities, and education. Throughout the life span of this plan, we will build on those partnerships and forge new ones to address the biggest causes of illness and health inequalities, supporting people to live well from birth through to the end of their lives. By focusing on prevention, early support, and wellbeing, we aim to reduce avoidable illness and the need for healthcare interventions.</a:t>
            </a:r>
          </a:p>
          <a:p>
            <a:endParaRPr lang="en-GB" sz="1400" dirty="0"/>
          </a:p>
          <a:p>
            <a:r>
              <a:rPr lang="en-GB" sz="1400" dirty="0"/>
              <a:t>Over the next five years, we will strengthen how we engage and involve individuals, their carers and families and our staff in shaping services and future plans, promoting shared ownership, and genuine collaboration.</a:t>
            </a:r>
            <a:r>
              <a:rPr lang="en-GB" sz="1400" dirty="0">
                <a:solidFill>
                  <a:srgbClr val="FF0000"/>
                </a:solidFill>
              </a:rPr>
              <a:t> </a:t>
            </a:r>
            <a:r>
              <a:rPr lang="en-GB" sz="1400" dirty="0"/>
              <a:t>We are also keen to do more to engage with the communities we serve and are planning to put in place regular public meetings in the Belfast area. </a:t>
            </a:r>
          </a:p>
          <a:p>
            <a:endParaRPr lang="en-GB" sz="1400" dirty="0"/>
          </a:p>
          <a:p>
            <a:r>
              <a:rPr lang="en-GB" sz="1400" dirty="0"/>
              <a:t>Together with our partners, we will redesign services so that more care is delivered closer to home, in neighbourhoods and in our communities. This will include working across health and social care to improve access, experience, and outcomes for the people who use both our local and regional services.</a:t>
            </a:r>
          </a:p>
          <a:p>
            <a:endParaRPr lang="en-GB" sz="1400" dirty="0"/>
          </a:p>
          <a:p>
            <a:r>
              <a:rPr lang="en-GB" sz="1400" dirty="0"/>
              <a:t>Work had commenced on a new public engagement programme called This our Health. It aims to build a healthier more resilient Northern Ireland by encouraging people to take more steps to say well, so that services can focus their efforts where most needed and use this extra capacity to support system reset,  protect vital services and improve wellbeing across NI. </a:t>
            </a:r>
          </a:p>
          <a:p>
            <a:endParaRPr lang="en-GB" sz="1600" dirty="0"/>
          </a:p>
        </p:txBody>
      </p:sp>
      <p:graphicFrame>
        <p:nvGraphicFramePr>
          <p:cNvPr id="5" name="Table 4">
            <a:extLst>
              <a:ext uri="{FF2B5EF4-FFF2-40B4-BE49-F238E27FC236}">
                <a16:creationId xmlns:a16="http://schemas.microsoft.com/office/drawing/2014/main" id="{D27B970C-DBDF-4ACE-0AA5-2AA8ABCFA1F9}"/>
              </a:ext>
            </a:extLst>
          </p:cNvPr>
          <p:cNvGraphicFramePr>
            <a:graphicFrameLocks noGrp="1"/>
          </p:cNvGraphicFramePr>
          <p:nvPr>
            <p:extLst>
              <p:ext uri="{D42A27DB-BD31-4B8C-83A1-F6EECF244321}">
                <p14:modId xmlns:p14="http://schemas.microsoft.com/office/powerpoint/2010/main" val="2531499496"/>
              </p:ext>
            </p:extLst>
          </p:nvPr>
        </p:nvGraphicFramePr>
        <p:xfrm>
          <a:off x="0" y="6295348"/>
          <a:ext cx="12192001" cy="648659"/>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725077383"/>
                    </a:ext>
                  </a:extLst>
                </a:gridCol>
                <a:gridCol w="2294928">
                  <a:extLst>
                    <a:ext uri="{9D8B030D-6E8A-4147-A177-3AD203B41FA5}">
                      <a16:colId xmlns:a16="http://schemas.microsoft.com/office/drawing/2014/main" val="3168648355"/>
                    </a:ext>
                  </a:extLst>
                </a:gridCol>
                <a:gridCol w="2625469">
                  <a:extLst>
                    <a:ext uri="{9D8B030D-6E8A-4147-A177-3AD203B41FA5}">
                      <a16:colId xmlns:a16="http://schemas.microsoft.com/office/drawing/2014/main" val="27369546"/>
                    </a:ext>
                  </a:extLst>
                </a:gridCol>
                <a:gridCol w="2332456">
                  <a:extLst>
                    <a:ext uri="{9D8B030D-6E8A-4147-A177-3AD203B41FA5}">
                      <a16:colId xmlns:a16="http://schemas.microsoft.com/office/drawing/2014/main" val="1694372220"/>
                    </a:ext>
                  </a:extLst>
                </a:gridCol>
                <a:gridCol w="2332456">
                  <a:extLst>
                    <a:ext uri="{9D8B030D-6E8A-4147-A177-3AD203B41FA5}">
                      <a16:colId xmlns:a16="http://schemas.microsoft.com/office/drawing/2014/main" val="426767786"/>
                    </a:ext>
                  </a:extLst>
                </a:gridCol>
              </a:tblGrid>
              <a:tr h="648659">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645554586"/>
                  </a:ext>
                </a:extLst>
              </a:tr>
            </a:tbl>
          </a:graphicData>
        </a:graphic>
      </p:graphicFrame>
      <p:sp>
        <p:nvSpPr>
          <p:cNvPr id="4" name="Slide Number Placeholder 6">
            <a:extLst>
              <a:ext uri="{FF2B5EF4-FFF2-40B4-BE49-F238E27FC236}">
                <a16:creationId xmlns:a16="http://schemas.microsoft.com/office/drawing/2014/main" id="{A12571F0-A1EC-7576-B371-5D832166B833}"/>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17</a:t>
            </a:fld>
            <a:endParaRPr lang="en-GB" dirty="0"/>
          </a:p>
        </p:txBody>
      </p:sp>
    </p:spTree>
    <p:extLst>
      <p:ext uri="{BB962C8B-B14F-4D97-AF65-F5344CB8AC3E}">
        <p14:creationId xmlns:p14="http://schemas.microsoft.com/office/powerpoint/2010/main" val="373471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30C3E-2A06-D3CA-4933-DBC10C8A7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6A067-B4CD-AE1D-04B9-9D7C0D52700F}"/>
              </a:ext>
            </a:extLst>
          </p:cNvPr>
          <p:cNvSpPr>
            <a:spLocks noGrp="1"/>
          </p:cNvSpPr>
          <p:nvPr>
            <p:ph type="title"/>
          </p:nvPr>
        </p:nvSpPr>
        <p:spPr>
          <a:xfrm>
            <a:off x="23229" y="0"/>
            <a:ext cx="3233934" cy="6274052"/>
          </a:xfrm>
          <a:noFill/>
          <a:ln w="57150">
            <a:solidFill>
              <a:srgbClr val="92278F"/>
            </a:solidFill>
          </a:ln>
        </p:spPr>
        <p:txBody>
          <a:bodyPr>
            <a:normAutofit/>
          </a:bodyPr>
          <a:lstStyle/>
          <a:p>
            <a:pPr algn="ctr"/>
            <a:r>
              <a:rPr lang="en-GB" sz="4000" dirty="0">
                <a:solidFill>
                  <a:srgbClr val="92278F"/>
                </a:solidFill>
                <a:latin typeface="Arial" panose="020B0604020202020204" pitchFamily="34" charset="0"/>
                <a:cs typeface="Arial" panose="020B0604020202020204" pitchFamily="34" charset="0"/>
              </a:rPr>
              <a:t>Population and Partners</a:t>
            </a:r>
          </a:p>
        </p:txBody>
      </p:sp>
      <p:sp>
        <p:nvSpPr>
          <p:cNvPr id="5" name="TextBox 4">
            <a:extLst>
              <a:ext uri="{FF2B5EF4-FFF2-40B4-BE49-F238E27FC236}">
                <a16:creationId xmlns:a16="http://schemas.microsoft.com/office/drawing/2014/main" id="{60A3AA9D-E9BC-3D60-EA19-22B31E49E8E3}"/>
              </a:ext>
            </a:extLst>
          </p:cNvPr>
          <p:cNvSpPr txBox="1"/>
          <p:nvPr/>
        </p:nvSpPr>
        <p:spPr>
          <a:xfrm>
            <a:off x="3511110" y="1172375"/>
            <a:ext cx="713657" cy="369332"/>
          </a:xfrm>
          <a:prstGeom prst="rect">
            <a:avLst/>
          </a:prstGeom>
          <a:noFill/>
        </p:spPr>
        <p:txBody>
          <a:bodyPr wrap="none" rtlCol="0">
            <a:spAutoFit/>
          </a:bodyPr>
          <a:lstStyle/>
          <a:p>
            <a:r>
              <a:rPr lang="en-GB" b="1" dirty="0">
                <a:cs typeface="Arial" panose="020B0604020202020204" pitchFamily="34" charset="0"/>
              </a:rPr>
              <a:t>Aims</a:t>
            </a:r>
          </a:p>
        </p:txBody>
      </p:sp>
      <p:sp>
        <p:nvSpPr>
          <p:cNvPr id="7" name="TextBox 6">
            <a:extLst>
              <a:ext uri="{FF2B5EF4-FFF2-40B4-BE49-F238E27FC236}">
                <a16:creationId xmlns:a16="http://schemas.microsoft.com/office/drawing/2014/main" id="{2A6B78AF-ED21-3B00-FF4C-F5E4A9ECA2B4}"/>
              </a:ext>
            </a:extLst>
          </p:cNvPr>
          <p:cNvSpPr txBox="1"/>
          <p:nvPr/>
        </p:nvSpPr>
        <p:spPr>
          <a:xfrm>
            <a:off x="4748019" y="449100"/>
            <a:ext cx="6852839" cy="1815882"/>
          </a:xfrm>
          <a:prstGeom prst="rect">
            <a:avLst/>
          </a:prstGeom>
          <a:solidFill>
            <a:srgbClr val="92278F">
              <a:alpha val="14000"/>
            </a:srgbClr>
          </a:solidFill>
        </p:spPr>
        <p:txBody>
          <a:bodyPr wrap="square">
            <a:spAutoFit/>
          </a:bodyPr>
          <a:lstStyle/>
          <a:p>
            <a:pPr marL="285750" lvl="0" indent="-285750">
              <a:buFont typeface="Arial" panose="020B0604020202020204" pitchFamily="34" charset="0"/>
              <a:buChar char="•"/>
            </a:pPr>
            <a:r>
              <a:rPr lang="en-GB" sz="1400" dirty="0">
                <a:cs typeface="Arial" panose="020B0604020202020204" pitchFamily="34" charset="0"/>
              </a:rPr>
              <a:t>Promote population health with clear definitions and measurable outcomes</a:t>
            </a:r>
          </a:p>
          <a:p>
            <a:pPr marL="285750" lvl="0" indent="-285750">
              <a:buFont typeface="Arial" panose="020B0604020202020204" pitchFamily="34" charset="0"/>
              <a:buChar char="•"/>
            </a:pPr>
            <a:r>
              <a:rPr lang="en-GB" sz="1400" dirty="0">
                <a:cs typeface="Arial" panose="020B0604020202020204" pitchFamily="34" charset="0"/>
              </a:rPr>
              <a:t>Address health and care inequalities locally while delivering specialist services equitably across NI</a:t>
            </a:r>
          </a:p>
          <a:p>
            <a:pPr marL="285750" lvl="0" indent="-285750">
              <a:buFont typeface="Arial" panose="020B0604020202020204" pitchFamily="34" charset="0"/>
              <a:buChar char="•"/>
            </a:pPr>
            <a:r>
              <a:rPr lang="en-GB" sz="1400" dirty="0">
                <a:cs typeface="Arial" panose="020B0604020202020204" pitchFamily="34" charset="0"/>
              </a:rPr>
              <a:t>Strengthen partnerships with Carers, Community and Voluntary, Independent sector, GPs, Pharmacists and other sectors</a:t>
            </a:r>
          </a:p>
          <a:p>
            <a:pPr marL="285750" indent="-285750">
              <a:buFont typeface="Arial" panose="020B0604020202020204" pitchFamily="34" charset="0"/>
              <a:buChar char="•"/>
            </a:pPr>
            <a:r>
              <a:rPr lang="en-GB" sz="1400" dirty="0">
                <a:cs typeface="Arial" panose="020B0604020202020204" pitchFamily="34" charset="0"/>
              </a:rPr>
              <a:t>Improved understanding of demands on services across system and identifying of gaps</a:t>
            </a:r>
          </a:p>
          <a:p>
            <a:pPr marL="285750" indent="-285750">
              <a:buFont typeface="Arial" panose="020B0604020202020204" pitchFamily="34" charset="0"/>
              <a:buChar char="•"/>
            </a:pPr>
            <a:r>
              <a:rPr lang="en-GB" sz="1400" dirty="0">
                <a:cs typeface="Arial" panose="020B0604020202020204" pitchFamily="34" charset="0"/>
              </a:rPr>
              <a:t>Deliver more care closer to communities </a:t>
            </a:r>
          </a:p>
        </p:txBody>
      </p:sp>
      <p:sp>
        <p:nvSpPr>
          <p:cNvPr id="8" name="TextBox 7">
            <a:extLst>
              <a:ext uri="{FF2B5EF4-FFF2-40B4-BE49-F238E27FC236}">
                <a16:creationId xmlns:a16="http://schemas.microsoft.com/office/drawing/2014/main" id="{975D7A50-96C7-3B67-7D8F-C807E0700F6E}"/>
              </a:ext>
            </a:extLst>
          </p:cNvPr>
          <p:cNvSpPr txBox="1"/>
          <p:nvPr/>
        </p:nvSpPr>
        <p:spPr>
          <a:xfrm>
            <a:off x="3511110" y="3076557"/>
            <a:ext cx="982961" cy="369332"/>
          </a:xfrm>
          <a:prstGeom prst="rect">
            <a:avLst/>
          </a:prstGeom>
          <a:noFill/>
        </p:spPr>
        <p:txBody>
          <a:bodyPr wrap="none" rtlCol="0">
            <a:spAutoFit/>
          </a:bodyPr>
          <a:lstStyle/>
          <a:p>
            <a:r>
              <a:rPr lang="en-GB" b="1" dirty="0">
                <a:cs typeface="Arial" panose="020B0604020202020204" pitchFamily="34" charset="0"/>
              </a:rPr>
              <a:t>Actions</a:t>
            </a:r>
          </a:p>
        </p:txBody>
      </p:sp>
      <p:graphicFrame>
        <p:nvGraphicFramePr>
          <p:cNvPr id="14" name="Table 13">
            <a:extLst>
              <a:ext uri="{FF2B5EF4-FFF2-40B4-BE49-F238E27FC236}">
                <a16:creationId xmlns:a16="http://schemas.microsoft.com/office/drawing/2014/main" id="{905D8A82-9284-6CA2-00F4-892B0480BAC7}"/>
              </a:ext>
            </a:extLst>
          </p:cNvPr>
          <p:cNvGraphicFramePr>
            <a:graphicFrameLocks noGrp="1"/>
          </p:cNvGraphicFramePr>
          <p:nvPr>
            <p:extLst>
              <p:ext uri="{D42A27DB-BD31-4B8C-83A1-F6EECF244321}">
                <p14:modId xmlns:p14="http://schemas.microsoft.com/office/powerpoint/2010/main" val="3642947974"/>
              </p:ext>
            </p:extLst>
          </p:nvPr>
        </p:nvGraphicFramePr>
        <p:xfrm>
          <a:off x="4748017" y="2637738"/>
          <a:ext cx="6852839" cy="1950720"/>
        </p:xfrm>
        <a:graphic>
          <a:graphicData uri="http://schemas.openxmlformats.org/drawingml/2006/table">
            <a:tbl>
              <a:tblPr firstRow="1" firstCol="1" bandRow="1"/>
              <a:tblGrid>
                <a:gridCol w="6852839">
                  <a:extLst>
                    <a:ext uri="{9D8B030D-6E8A-4147-A177-3AD203B41FA5}">
                      <a16:colId xmlns:a16="http://schemas.microsoft.com/office/drawing/2014/main" val="1885927210"/>
                    </a:ext>
                  </a:extLst>
                </a:gridCol>
              </a:tblGrid>
              <a:tr h="0">
                <a:tc>
                  <a:txBody>
                    <a:bodyPr/>
                    <a:lstStyle/>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Implement Neighbourhood Care Model and expand delivery of community services  </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Develop multi-agency investment and data-sharing hubs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Rollout advance care planning </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Focus on prevention strategies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Engage communities through education and innovative means of communication</a:t>
                      </a:r>
                    </a:p>
                    <a:p>
                      <a:pPr marL="28575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Improved education, support and signposting to prevent readmission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Develop data-driven outcomes and joint reporting with partners</a:t>
                      </a:r>
                    </a:p>
                    <a:p>
                      <a:pPr marL="285750" marR="0" lvl="0" indent="-285750" algn="l">
                        <a:lnSpc>
                          <a:spcPct val="100000"/>
                        </a:lnSpc>
                        <a:spcBef>
                          <a:spcPts val="0"/>
                        </a:spcBef>
                        <a:spcAft>
                          <a:spcPts val="0"/>
                        </a:spcAft>
                        <a:buClrTx/>
                        <a:buSzTx/>
                        <a:buFont typeface="Arial" panose="020B0604020202020204" pitchFamily="34" charset="0"/>
                        <a:buChar char="•"/>
                      </a:pPr>
                      <a:r>
                        <a:rPr lang="en-GB" sz="1400" b="0" i="0" u="none" strike="noStrike" kern="1200" cap="none" spc="0" normalizeH="0" baseline="0" noProof="0" dirty="0">
                          <a:ln>
                            <a:noFill/>
                          </a:ln>
                          <a:solidFill>
                            <a:prstClr val="black"/>
                          </a:solidFill>
                          <a:effectLst/>
                          <a:uLnTx/>
                          <a:uFillTx/>
                          <a:latin typeface="+mn-lt"/>
                          <a:ea typeface="+mn-ea"/>
                          <a:cs typeface="Arial"/>
                        </a:rPr>
                        <a:t>Ensure cohesion and alignment with </a:t>
                      </a:r>
                      <a:r>
                        <a:rPr lang="en-GB" sz="1400" b="0" i="0" u="none" strike="noStrike" kern="1200" cap="none" spc="0" normalizeH="0" baseline="0" noProof="0">
                          <a:ln>
                            <a:noFill/>
                          </a:ln>
                          <a:solidFill>
                            <a:prstClr val="black"/>
                          </a:solidFill>
                          <a:effectLst/>
                          <a:uLnTx/>
                          <a:uFillTx/>
                          <a:latin typeface="+mn-lt"/>
                          <a:ea typeface="+mn-ea"/>
                          <a:cs typeface="Arial"/>
                        </a:rPr>
                        <a:t>other</a:t>
                      </a:r>
                      <a:r>
                        <a:rPr lang="en-GB" sz="1400" b="0" i="0" u="none" strike="noStrike" kern="1200" cap="none" spc="0" normalizeH="0" baseline="0" noProof="0" dirty="0">
                          <a:ln>
                            <a:noFill/>
                          </a:ln>
                          <a:solidFill>
                            <a:prstClr val="black"/>
                          </a:solidFill>
                          <a:effectLst/>
                          <a:uLnTx/>
                          <a:uFillTx/>
                          <a:latin typeface="+mn-lt"/>
                          <a:ea typeface="+mn-ea"/>
                          <a:cs typeface="Arial"/>
                        </a:rPr>
                        <a:t> partners in </a:t>
                      </a:r>
                      <a:r>
                        <a:rPr lang="en-GB" sz="1400" b="0" i="0" u="none" strike="noStrike" kern="1200" cap="none" spc="0" normalizeH="0" baseline="0" noProof="0">
                          <a:ln>
                            <a:noFill/>
                          </a:ln>
                          <a:solidFill>
                            <a:prstClr val="black"/>
                          </a:solidFill>
                          <a:effectLst/>
                          <a:uLnTx/>
                          <a:uFillTx/>
                          <a:latin typeface="+mn-lt"/>
                          <a:ea typeface="+mn-ea"/>
                          <a:cs typeface="Arial"/>
                        </a:rPr>
                        <a:t>delivery of population health</a:t>
                      </a:r>
                    </a:p>
                    <a:p>
                      <a:pPr marL="285750" indent="-285750">
                        <a:buFont typeface="Arial" panose="020B0604020202020204" pitchFamily="34" charset="0"/>
                        <a:buChar char="•"/>
                      </a:pPr>
                      <a:endParaRPr lang="en-GB" sz="16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278F">
                        <a:alpha val="14000"/>
                      </a:srgbClr>
                    </a:solidFill>
                  </a:tcPr>
                </a:tc>
                <a:extLst>
                  <a:ext uri="{0D108BD9-81ED-4DB2-BD59-A6C34878D82A}">
                    <a16:rowId xmlns:a16="http://schemas.microsoft.com/office/drawing/2014/main" val="3591382021"/>
                  </a:ext>
                </a:extLst>
              </a:tr>
            </a:tbl>
          </a:graphicData>
        </a:graphic>
      </p:graphicFrame>
      <p:sp>
        <p:nvSpPr>
          <p:cNvPr id="15" name="TextBox 14">
            <a:extLst>
              <a:ext uri="{FF2B5EF4-FFF2-40B4-BE49-F238E27FC236}">
                <a16:creationId xmlns:a16="http://schemas.microsoft.com/office/drawing/2014/main" id="{1761CF80-9A32-5AA6-C3D0-749A44DE4438}"/>
              </a:ext>
            </a:extLst>
          </p:cNvPr>
          <p:cNvSpPr txBox="1"/>
          <p:nvPr/>
        </p:nvSpPr>
        <p:spPr>
          <a:xfrm>
            <a:off x="3478505" y="4559932"/>
            <a:ext cx="1269514" cy="923330"/>
          </a:xfrm>
          <a:prstGeom prst="rect">
            <a:avLst/>
          </a:prstGeom>
          <a:noFill/>
        </p:spPr>
        <p:txBody>
          <a:bodyPr wrap="square" rtlCol="0">
            <a:spAutoFit/>
          </a:bodyPr>
          <a:lstStyle/>
          <a:p>
            <a:r>
              <a:rPr lang="en-GB" b="1" dirty="0">
                <a:cs typeface="Arial" panose="020B0604020202020204" pitchFamily="34" charset="0"/>
              </a:rPr>
              <a:t>Measures of success</a:t>
            </a:r>
          </a:p>
        </p:txBody>
      </p:sp>
      <p:sp>
        <p:nvSpPr>
          <p:cNvPr id="16" name="TextBox 15">
            <a:extLst>
              <a:ext uri="{FF2B5EF4-FFF2-40B4-BE49-F238E27FC236}">
                <a16:creationId xmlns:a16="http://schemas.microsoft.com/office/drawing/2014/main" id="{CD6DDB10-2826-1FC4-70D2-5B6D91744E87}"/>
              </a:ext>
            </a:extLst>
          </p:cNvPr>
          <p:cNvSpPr txBox="1"/>
          <p:nvPr/>
        </p:nvSpPr>
        <p:spPr>
          <a:xfrm>
            <a:off x="4748018" y="4747854"/>
            <a:ext cx="6852839" cy="954107"/>
          </a:xfrm>
          <a:prstGeom prst="rect">
            <a:avLst/>
          </a:prstGeom>
          <a:solidFill>
            <a:srgbClr val="92278F">
              <a:alpha val="14000"/>
            </a:srgbClr>
          </a:solidFill>
        </p:spPr>
        <p:txBody>
          <a:bodyPr wrap="square" lIns="91440" tIns="45720" rIns="91440" bIns="45720" rtlCol="0" anchor="t">
            <a:spAutoFit/>
          </a:bodyPr>
          <a:lstStyle/>
          <a:p>
            <a:pPr marL="285750" lvl="0" indent="-285750">
              <a:buFont typeface="Arial" panose="020B0604020202020204" pitchFamily="34" charset="0"/>
              <a:buChar char="•"/>
            </a:pPr>
            <a:r>
              <a:rPr lang="en-GB" sz="1400" dirty="0">
                <a:cs typeface="Arial" panose="020B0604020202020204" pitchFamily="34" charset="0"/>
              </a:rPr>
              <a:t>Reduced hospital admissions and ED attendances</a:t>
            </a:r>
          </a:p>
          <a:p>
            <a:pPr marL="285750" lvl="0" indent="-285750">
              <a:buFont typeface="Arial" panose="020B0604020202020204" pitchFamily="34" charset="0"/>
              <a:buChar char="•"/>
            </a:pPr>
            <a:r>
              <a:rPr lang="en-GB" sz="1400" dirty="0">
                <a:cs typeface="Arial" panose="020B0604020202020204" pitchFamily="34" charset="0"/>
              </a:rPr>
              <a:t>Healthier population indicators (longer healthy lives, independence)</a:t>
            </a:r>
          </a:p>
          <a:p>
            <a:pPr marL="285750" indent="-285750">
              <a:buFont typeface="Arial" panose="020B0604020202020204" pitchFamily="34" charset="0"/>
              <a:buChar char="•"/>
            </a:pPr>
            <a:r>
              <a:rPr lang="en-GB" sz="1400" dirty="0">
                <a:cs typeface="Arial" panose="020B0604020202020204" pitchFamily="34" charset="0"/>
              </a:rPr>
              <a:t>Positive service user feedback</a:t>
            </a:r>
          </a:p>
          <a:p>
            <a:pPr marL="285750" indent="-285750">
              <a:buFont typeface="Arial" panose="020B0604020202020204" pitchFamily="34" charset="0"/>
              <a:buChar char="•"/>
            </a:pPr>
            <a:r>
              <a:rPr lang="en-GB" sz="1400" dirty="0">
                <a:cs typeface="Arial"/>
              </a:rPr>
              <a:t>2% shift of servi</a:t>
            </a:r>
            <a:r>
              <a:rPr lang="en-GB" sz="1400">
                <a:cs typeface="Arial"/>
              </a:rPr>
              <a:t>ce delivery from acute to community</a:t>
            </a:r>
            <a:endParaRPr lang="en-GB" sz="1400" dirty="0">
              <a:cs typeface="Arial" panose="020B0604020202020204" pitchFamily="34" charset="0"/>
            </a:endParaRPr>
          </a:p>
        </p:txBody>
      </p:sp>
      <p:sp>
        <p:nvSpPr>
          <p:cNvPr id="13" name="Rectangle 12">
            <a:extLst>
              <a:ext uri="{FF2B5EF4-FFF2-40B4-BE49-F238E27FC236}">
                <a16:creationId xmlns:a16="http://schemas.microsoft.com/office/drawing/2014/main" id="{41F9DDF0-0CD9-3285-BA5F-C132F46EA156}"/>
              </a:ext>
              <a:ext uri="{C183D7F6-B498-43B3-948B-1728B52AA6E4}">
                <adec:decorative xmlns:adec="http://schemas.microsoft.com/office/drawing/2017/decorative" val="1"/>
              </a:ext>
            </a:extLst>
          </p:cNvPr>
          <p:cNvSpPr/>
          <p:nvPr/>
        </p:nvSpPr>
        <p:spPr>
          <a:xfrm>
            <a:off x="3257162" y="6527549"/>
            <a:ext cx="8934837" cy="330451"/>
          </a:xfrm>
          <a:prstGeom prst="rect">
            <a:avLst/>
          </a:prstGeom>
          <a:solidFill>
            <a:srgbClr val="9227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Diagram showing a purple icon of half a world with a group of people coming out of the middle of it.">
            <a:extLst>
              <a:ext uri="{FF2B5EF4-FFF2-40B4-BE49-F238E27FC236}">
                <a16:creationId xmlns:a16="http://schemas.microsoft.com/office/drawing/2014/main" id="{9E9BEE03-46E9-A7D9-385F-D566258B5609}"/>
              </a:ext>
            </a:extLst>
          </p:cNvPr>
          <p:cNvPicPr>
            <a:picLocks noChangeAspect="1"/>
          </p:cNvPicPr>
          <p:nvPr/>
        </p:nvPicPr>
        <p:blipFill>
          <a:blip r:embed="rId2"/>
          <a:srcRect l="45696" t="4775" r="41789" b="77120"/>
          <a:stretch>
            <a:fillRect/>
          </a:stretch>
        </p:blipFill>
        <p:spPr>
          <a:xfrm>
            <a:off x="897249" y="1145346"/>
            <a:ext cx="1430448" cy="1086416"/>
          </a:xfrm>
          <a:prstGeom prst="rect">
            <a:avLst/>
          </a:prstGeom>
        </p:spPr>
      </p:pic>
      <p:pic>
        <p:nvPicPr>
          <p:cNvPr id="9" name="Picture 8" descr="A black text on a white background">
            <a:extLst>
              <a:ext uri="{FF2B5EF4-FFF2-40B4-BE49-F238E27FC236}">
                <a16:creationId xmlns:a16="http://schemas.microsoft.com/office/drawing/2014/main" id="{15A59A55-E916-533E-E49F-E74357BB8049}"/>
              </a:ext>
            </a:extLst>
          </p:cNvPr>
          <p:cNvPicPr>
            <a:picLocks noChangeAspect="1"/>
          </p:cNvPicPr>
          <p:nvPr/>
        </p:nvPicPr>
        <p:blipFill>
          <a:blip r:embed="rId3">
            <a:extLst>
              <a:ext uri="{28A0092B-C50C-407E-A947-70E740481C1C}">
                <a14:useLocalDpi xmlns:a14="http://schemas.microsoft.com/office/drawing/2010/main" val="0"/>
              </a:ext>
            </a:extLst>
          </a:blip>
          <a:srcRect b="29833"/>
          <a:stretch>
            <a:fillRect/>
          </a:stretch>
        </p:blipFill>
        <p:spPr>
          <a:xfrm>
            <a:off x="897249" y="4463523"/>
            <a:ext cx="1566249" cy="369571"/>
          </a:xfrm>
          <a:prstGeom prst="rect">
            <a:avLst/>
          </a:prstGeom>
        </p:spPr>
      </p:pic>
      <p:graphicFrame>
        <p:nvGraphicFramePr>
          <p:cNvPr id="4" name="Table 3">
            <a:extLst>
              <a:ext uri="{FF2B5EF4-FFF2-40B4-BE49-F238E27FC236}">
                <a16:creationId xmlns:a16="http://schemas.microsoft.com/office/drawing/2014/main" id="{5E10CDFA-315D-F357-D2DF-3FD62A8506B5}"/>
              </a:ext>
            </a:extLst>
          </p:cNvPr>
          <p:cNvGraphicFramePr>
            <a:graphicFrameLocks noGrp="1"/>
          </p:cNvGraphicFramePr>
          <p:nvPr>
            <p:extLst>
              <p:ext uri="{D42A27DB-BD31-4B8C-83A1-F6EECF244321}">
                <p14:modId xmlns:p14="http://schemas.microsoft.com/office/powerpoint/2010/main" val="2531499496"/>
              </p:ext>
            </p:extLst>
          </p:nvPr>
        </p:nvGraphicFramePr>
        <p:xfrm>
          <a:off x="0" y="6295348"/>
          <a:ext cx="12192001" cy="648659"/>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725077383"/>
                    </a:ext>
                  </a:extLst>
                </a:gridCol>
                <a:gridCol w="2294928">
                  <a:extLst>
                    <a:ext uri="{9D8B030D-6E8A-4147-A177-3AD203B41FA5}">
                      <a16:colId xmlns:a16="http://schemas.microsoft.com/office/drawing/2014/main" val="3168648355"/>
                    </a:ext>
                  </a:extLst>
                </a:gridCol>
                <a:gridCol w="2625469">
                  <a:extLst>
                    <a:ext uri="{9D8B030D-6E8A-4147-A177-3AD203B41FA5}">
                      <a16:colId xmlns:a16="http://schemas.microsoft.com/office/drawing/2014/main" val="27369546"/>
                    </a:ext>
                  </a:extLst>
                </a:gridCol>
                <a:gridCol w="2332456">
                  <a:extLst>
                    <a:ext uri="{9D8B030D-6E8A-4147-A177-3AD203B41FA5}">
                      <a16:colId xmlns:a16="http://schemas.microsoft.com/office/drawing/2014/main" val="1694372220"/>
                    </a:ext>
                  </a:extLst>
                </a:gridCol>
                <a:gridCol w="2332456">
                  <a:extLst>
                    <a:ext uri="{9D8B030D-6E8A-4147-A177-3AD203B41FA5}">
                      <a16:colId xmlns:a16="http://schemas.microsoft.com/office/drawing/2014/main" val="426767786"/>
                    </a:ext>
                  </a:extLst>
                </a:gridCol>
              </a:tblGrid>
              <a:tr h="648659">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645554586"/>
                  </a:ext>
                </a:extLst>
              </a:tr>
            </a:tbl>
          </a:graphicData>
        </a:graphic>
      </p:graphicFrame>
      <p:sp>
        <p:nvSpPr>
          <p:cNvPr id="3" name="Slide Number Placeholder 6">
            <a:extLst>
              <a:ext uri="{FF2B5EF4-FFF2-40B4-BE49-F238E27FC236}">
                <a16:creationId xmlns:a16="http://schemas.microsoft.com/office/drawing/2014/main" id="{1C9E4563-FD29-0232-140B-CB2893831539}"/>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18</a:t>
            </a:fld>
            <a:endParaRPr lang="en-GB" dirty="0"/>
          </a:p>
        </p:txBody>
      </p:sp>
      <p:sp>
        <p:nvSpPr>
          <p:cNvPr id="11" name="TextBox 10">
            <a:extLst>
              <a:ext uri="{FF2B5EF4-FFF2-40B4-BE49-F238E27FC236}">
                <a16:creationId xmlns:a16="http://schemas.microsoft.com/office/drawing/2014/main" id="{A93D2BBD-99E2-857D-8230-106A5AA62D09}"/>
              </a:ext>
            </a:extLst>
          </p:cNvPr>
          <p:cNvSpPr txBox="1"/>
          <p:nvPr/>
        </p:nvSpPr>
        <p:spPr>
          <a:xfrm rot="19887581">
            <a:off x="1383853" y="1549533"/>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688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46083-0541-408A-604C-BF2CD69CEC3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11FE737-46BD-CC73-A346-E8293E39A3FC}"/>
              </a:ext>
              <a:ext uri="{C183D7F6-B498-43B3-948B-1728B52AA6E4}">
                <adec:decorative xmlns:adec="http://schemas.microsoft.com/office/drawing/2017/decorative" val="1"/>
              </a:ext>
            </a:extLst>
          </p:cNvPr>
          <p:cNvSpPr txBox="1"/>
          <p:nvPr/>
        </p:nvSpPr>
        <p:spPr>
          <a:xfrm>
            <a:off x="472570" y="1418051"/>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A7EB579-5C85-8038-C7B1-0CB16AA47302}"/>
              </a:ext>
            </a:extLst>
          </p:cNvPr>
          <p:cNvSpPr txBox="1">
            <a:spLocks/>
          </p:cNvSpPr>
          <p:nvPr/>
        </p:nvSpPr>
        <p:spPr>
          <a:xfrm>
            <a:off x="324678" y="0"/>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5CC"/>
                </a:solidFill>
                <a:latin typeface="Arial"/>
                <a:cs typeface="Arial"/>
              </a:rPr>
              <a:t>Our Performance</a:t>
            </a:r>
          </a:p>
        </p:txBody>
      </p:sp>
      <p:pic>
        <p:nvPicPr>
          <p:cNvPr id="2" name="Picture 1" descr="A black text on a white background">
            <a:extLst>
              <a:ext uri="{FF2B5EF4-FFF2-40B4-BE49-F238E27FC236}">
                <a16:creationId xmlns:a16="http://schemas.microsoft.com/office/drawing/2014/main" id="{7F005138-108F-4B38-2A5D-293AF1A37FD0}"/>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10366595" y="11337"/>
            <a:ext cx="1566249" cy="369571"/>
          </a:xfrm>
          <a:prstGeom prst="rect">
            <a:avLst/>
          </a:prstGeom>
        </p:spPr>
      </p:pic>
      <p:graphicFrame>
        <p:nvGraphicFramePr>
          <p:cNvPr id="3" name="Table 2">
            <a:extLst>
              <a:ext uri="{FF2B5EF4-FFF2-40B4-BE49-F238E27FC236}">
                <a16:creationId xmlns:a16="http://schemas.microsoft.com/office/drawing/2014/main" id="{F0C8C043-8FFF-E0C3-EAD6-36D71AE78CDF}"/>
              </a:ext>
            </a:extLst>
          </p:cNvPr>
          <p:cNvGraphicFramePr>
            <a:graphicFrameLocks noGrp="1"/>
          </p:cNvGraphicFramePr>
          <p:nvPr>
            <p:extLst>
              <p:ext uri="{D42A27DB-BD31-4B8C-83A1-F6EECF244321}">
                <p14:modId xmlns:p14="http://schemas.microsoft.com/office/powerpoint/2010/main" val="1178442067"/>
              </p:ext>
            </p:extLst>
          </p:nvPr>
        </p:nvGraphicFramePr>
        <p:xfrm>
          <a:off x="0" y="6217920"/>
          <a:ext cx="12192001" cy="640080"/>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4007543544"/>
                    </a:ext>
                  </a:extLst>
                </a:gridCol>
                <a:gridCol w="2294928">
                  <a:extLst>
                    <a:ext uri="{9D8B030D-6E8A-4147-A177-3AD203B41FA5}">
                      <a16:colId xmlns:a16="http://schemas.microsoft.com/office/drawing/2014/main" val="3918736504"/>
                    </a:ext>
                  </a:extLst>
                </a:gridCol>
                <a:gridCol w="2625469">
                  <a:extLst>
                    <a:ext uri="{9D8B030D-6E8A-4147-A177-3AD203B41FA5}">
                      <a16:colId xmlns:a16="http://schemas.microsoft.com/office/drawing/2014/main" val="2540971474"/>
                    </a:ext>
                  </a:extLst>
                </a:gridCol>
                <a:gridCol w="2332456">
                  <a:extLst>
                    <a:ext uri="{9D8B030D-6E8A-4147-A177-3AD203B41FA5}">
                      <a16:colId xmlns:a16="http://schemas.microsoft.com/office/drawing/2014/main" val="3788242669"/>
                    </a:ext>
                  </a:extLst>
                </a:gridCol>
                <a:gridCol w="2332456">
                  <a:extLst>
                    <a:ext uri="{9D8B030D-6E8A-4147-A177-3AD203B41FA5}">
                      <a16:colId xmlns:a16="http://schemas.microsoft.com/office/drawing/2014/main" val="2344743397"/>
                    </a:ext>
                  </a:extLst>
                </a:gridCol>
              </a:tblGrid>
              <a:tr h="198012">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762257085"/>
                  </a:ext>
                </a:extLst>
              </a:tr>
            </a:tbl>
          </a:graphicData>
        </a:graphic>
      </p:graphicFrame>
      <p:sp>
        <p:nvSpPr>
          <p:cNvPr id="7" name="TextBox 6">
            <a:extLst>
              <a:ext uri="{FF2B5EF4-FFF2-40B4-BE49-F238E27FC236}">
                <a16:creationId xmlns:a16="http://schemas.microsoft.com/office/drawing/2014/main" id="{0A96076E-399B-256F-EC9F-D96E0057CD5C}"/>
              </a:ext>
            </a:extLst>
          </p:cNvPr>
          <p:cNvSpPr txBox="1"/>
          <p:nvPr/>
        </p:nvSpPr>
        <p:spPr>
          <a:xfrm>
            <a:off x="236375" y="928726"/>
            <a:ext cx="11719250" cy="4278094"/>
          </a:xfrm>
          <a:prstGeom prst="rect">
            <a:avLst/>
          </a:prstGeom>
          <a:noFill/>
        </p:spPr>
        <p:txBody>
          <a:bodyPr wrap="square">
            <a:spAutoFit/>
          </a:bodyPr>
          <a:lstStyle/>
          <a:p>
            <a:r>
              <a:rPr lang="en-GB" sz="1600" dirty="0"/>
              <a:t>We expect that this will be a challenging period for health and social care, with little additional investment in our services. High performance in health and social care will be crucial in this period as it directly correlates with the ability to maintain high quality care whilst operating within budgetary constraints. High performance also positively impacts on patient safety, patient experience and staff experience.  We will only achieve financial sustainability by increasing productivity through continuous improvement, reforming our services, effective planning, and responsible management of public resources. This includes working differently, operating efficiently,  reducing waste, and investing in approaches that deliver long‑term benefit.</a:t>
            </a:r>
          </a:p>
          <a:p>
            <a:endParaRPr lang="en-GB" sz="1600" dirty="0"/>
          </a:p>
          <a:p>
            <a:r>
              <a:rPr lang="en-GB" sz="1600" dirty="0"/>
              <a:t>We will strengthen our specialised services and support the implementation of sensible, evidence‑based medicine, that supports and promotes shared decision making. Therefore, ensuring that care is effective, appropriate, and focused on the best outcomes for patients and service users.</a:t>
            </a:r>
          </a:p>
          <a:p>
            <a:endParaRPr lang="en-GB" sz="1600" dirty="0"/>
          </a:p>
          <a:p>
            <a:r>
              <a:rPr lang="en-GB" sz="1600" dirty="0"/>
              <a:t>We will provide safe, integrated, regional and local services that diagnose and treat people as quickly as possible. We will standardise processes where appropriate by developing and adhering to evidence‑based protocols and clinical guidelines. This will improve reliability, reduce unwarranted variation, and support consistent, high‑quality care across all services.</a:t>
            </a:r>
          </a:p>
          <a:p>
            <a:endParaRPr lang="en-GB" sz="1600" dirty="0"/>
          </a:p>
          <a:p>
            <a:r>
              <a:rPr lang="en-GB" sz="1600" dirty="0"/>
              <a:t>Through robust governance and assurance processes, a commitment to continuous improvement, safety, quality and equity, we will ensure our services remain sustainable and responsive to the needs of our communities now and in the future.</a:t>
            </a:r>
          </a:p>
        </p:txBody>
      </p:sp>
      <p:sp>
        <p:nvSpPr>
          <p:cNvPr id="4" name="Slide Number Placeholder 6">
            <a:extLst>
              <a:ext uri="{FF2B5EF4-FFF2-40B4-BE49-F238E27FC236}">
                <a16:creationId xmlns:a16="http://schemas.microsoft.com/office/drawing/2014/main" id="{32209B5D-B594-382E-2045-A3DEA6F06837}"/>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19</a:t>
            </a:fld>
            <a:endParaRPr lang="en-GB" dirty="0"/>
          </a:p>
        </p:txBody>
      </p:sp>
      <p:sp>
        <p:nvSpPr>
          <p:cNvPr id="5" name="TextBox 4">
            <a:extLst>
              <a:ext uri="{FF2B5EF4-FFF2-40B4-BE49-F238E27FC236}">
                <a16:creationId xmlns:a16="http://schemas.microsoft.com/office/drawing/2014/main" id="{78F6DB0E-F195-6073-F4DC-F799216916E5}"/>
              </a:ext>
            </a:extLst>
          </p:cNvPr>
          <p:cNvSpPr txBox="1"/>
          <p:nvPr/>
        </p:nvSpPr>
        <p:spPr>
          <a:xfrm rot="19887581">
            <a:off x="-990514" y="-334514"/>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65279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CA519-3680-B7E7-ED2C-A2D01968C0CE}"/>
            </a:ext>
          </a:extLst>
        </p:cNvPr>
        <p:cNvGrpSpPr/>
        <p:nvPr/>
      </p:nvGrpSpPr>
      <p:grpSpPr>
        <a:xfrm>
          <a:off x="0" y="0"/>
          <a:ext cx="0" cy="0"/>
          <a:chOff x="0" y="0"/>
          <a:chExt cx="0" cy="0"/>
        </a:xfrm>
      </p:grpSpPr>
      <p:sp>
        <p:nvSpPr>
          <p:cNvPr id="9" name="TextBox 8" descr="Draft watermark">
            <a:extLst>
              <a:ext uri="{FF2B5EF4-FFF2-40B4-BE49-F238E27FC236}">
                <a16:creationId xmlns:a16="http://schemas.microsoft.com/office/drawing/2014/main" id="{9762106E-1E37-079F-4627-518E34B20C65}"/>
              </a:ext>
            </a:extLst>
          </p:cNvPr>
          <p:cNvSpPr txBox="1"/>
          <p:nvPr/>
        </p:nvSpPr>
        <p:spPr>
          <a:xfrm>
            <a:off x="324678" y="947271"/>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D3737F8-40D4-2BB5-E13A-88AEAD2B4D6A}"/>
              </a:ext>
            </a:extLst>
          </p:cNvPr>
          <p:cNvGraphicFramePr>
            <a:graphicFrameLocks noGrp="1"/>
          </p:cNvGraphicFramePr>
          <p:nvPr>
            <p:extLst>
              <p:ext uri="{D42A27DB-BD31-4B8C-83A1-F6EECF244321}">
                <p14:modId xmlns:p14="http://schemas.microsoft.com/office/powerpoint/2010/main" val="1360055115"/>
              </p:ext>
            </p:extLst>
          </p:nvPr>
        </p:nvGraphicFramePr>
        <p:xfrm>
          <a:off x="0" y="6217920"/>
          <a:ext cx="12191999" cy="640080"/>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1588456359"/>
                    </a:ext>
                  </a:extLst>
                </a:gridCol>
                <a:gridCol w="2294928">
                  <a:extLst>
                    <a:ext uri="{9D8B030D-6E8A-4147-A177-3AD203B41FA5}">
                      <a16:colId xmlns:a16="http://schemas.microsoft.com/office/drawing/2014/main" val="4240091861"/>
                    </a:ext>
                  </a:extLst>
                </a:gridCol>
                <a:gridCol w="2625469">
                  <a:extLst>
                    <a:ext uri="{9D8B030D-6E8A-4147-A177-3AD203B41FA5}">
                      <a16:colId xmlns:a16="http://schemas.microsoft.com/office/drawing/2014/main" val="1347782729"/>
                    </a:ext>
                  </a:extLst>
                </a:gridCol>
                <a:gridCol w="2332455">
                  <a:extLst>
                    <a:ext uri="{9D8B030D-6E8A-4147-A177-3AD203B41FA5}">
                      <a16:colId xmlns:a16="http://schemas.microsoft.com/office/drawing/2014/main" val="1080445619"/>
                    </a:ext>
                  </a:extLst>
                </a:gridCol>
                <a:gridCol w="2332455">
                  <a:extLst>
                    <a:ext uri="{9D8B030D-6E8A-4147-A177-3AD203B41FA5}">
                      <a16:colId xmlns:a16="http://schemas.microsoft.com/office/drawing/2014/main" val="1389318634"/>
                    </a:ext>
                  </a:extLst>
                </a:gridCol>
              </a:tblGrid>
              <a:tr h="529628">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22229777"/>
                  </a:ext>
                </a:extLst>
              </a:tr>
            </a:tbl>
          </a:graphicData>
        </a:graphic>
      </p:graphicFrame>
      <p:pic>
        <p:nvPicPr>
          <p:cNvPr id="3" name="Picture 2" descr="A black text on a white background">
            <a:extLst>
              <a:ext uri="{FF2B5EF4-FFF2-40B4-BE49-F238E27FC236}">
                <a16:creationId xmlns:a16="http://schemas.microsoft.com/office/drawing/2014/main" id="{DD9E33D8-66A7-8742-E336-68DCBD3A4D45}"/>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10488025" y="0"/>
            <a:ext cx="1566249" cy="369571"/>
          </a:xfrm>
          <a:prstGeom prst="rect">
            <a:avLst/>
          </a:prstGeom>
        </p:spPr>
      </p:pic>
      <p:graphicFrame>
        <p:nvGraphicFramePr>
          <p:cNvPr id="5" name="Table 4">
            <a:extLst>
              <a:ext uri="{FF2B5EF4-FFF2-40B4-BE49-F238E27FC236}">
                <a16:creationId xmlns:a16="http://schemas.microsoft.com/office/drawing/2014/main" id="{A3084F36-11E5-CC9B-93CE-F91BF540167E}"/>
              </a:ext>
            </a:extLst>
          </p:cNvPr>
          <p:cNvGraphicFramePr>
            <a:graphicFrameLocks noGrp="1"/>
          </p:cNvGraphicFramePr>
          <p:nvPr>
            <p:extLst>
              <p:ext uri="{D42A27DB-BD31-4B8C-83A1-F6EECF244321}">
                <p14:modId xmlns:p14="http://schemas.microsoft.com/office/powerpoint/2010/main" val="614300770"/>
              </p:ext>
            </p:extLst>
          </p:nvPr>
        </p:nvGraphicFramePr>
        <p:xfrm>
          <a:off x="1068309" y="106022"/>
          <a:ext cx="8104863" cy="6126480"/>
        </p:xfrm>
        <a:graphic>
          <a:graphicData uri="http://schemas.openxmlformats.org/drawingml/2006/table">
            <a:tbl>
              <a:tblPr firstRow="1" bandRow="1">
                <a:tableStyleId>{2D5ABB26-0587-4C30-8999-92F81FD0307C}</a:tableStyleId>
              </a:tblPr>
              <a:tblGrid>
                <a:gridCol w="4671588">
                  <a:extLst>
                    <a:ext uri="{9D8B030D-6E8A-4147-A177-3AD203B41FA5}">
                      <a16:colId xmlns:a16="http://schemas.microsoft.com/office/drawing/2014/main" val="3413917879"/>
                    </a:ext>
                  </a:extLst>
                </a:gridCol>
                <a:gridCol w="3433275">
                  <a:extLst>
                    <a:ext uri="{9D8B030D-6E8A-4147-A177-3AD203B41FA5}">
                      <a16:colId xmlns:a16="http://schemas.microsoft.com/office/drawing/2014/main" val="2844309030"/>
                    </a:ext>
                  </a:extLst>
                </a:gridCol>
              </a:tblGrid>
              <a:tr h="370840">
                <a:tc>
                  <a:txBody>
                    <a:bodyPr/>
                    <a:lstStyle/>
                    <a:p>
                      <a:r>
                        <a:rPr lang="en-GB" sz="1600" dirty="0"/>
                        <a:t>Contents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Page number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050723"/>
                  </a:ext>
                </a:extLst>
              </a:tr>
              <a:tr h="370840">
                <a:tc>
                  <a:txBody>
                    <a:bodyPr/>
                    <a:lstStyle/>
                    <a:p>
                      <a:r>
                        <a:rPr lang="en-GB" sz="1600" dirty="0"/>
                        <a:t>Our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67362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Our communities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71546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762655"/>
                  </a:ext>
                </a:extLst>
              </a:tr>
              <a:tr h="370840">
                <a:tc>
                  <a:txBody>
                    <a:bodyPr/>
                    <a:lstStyle/>
                    <a:p>
                      <a:r>
                        <a:rPr lang="en-GB" sz="1600" dirty="0"/>
                        <a:t>Our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20018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Our 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2372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strategic drivers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9436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How and why did we develop our five year plan?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9199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436010"/>
                  </a:ext>
                </a:extLst>
              </a:tr>
              <a:tr h="312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Belfast Trust strategic framework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63681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plan on a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040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patients and service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1550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people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70489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population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5785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632943"/>
                  </a:ext>
                </a:extLst>
              </a:tr>
              <a:tr h="304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Our potential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3088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Transforming strategy into reality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2572258"/>
                  </a:ext>
                </a:extLst>
              </a:tr>
            </a:tbl>
          </a:graphicData>
        </a:graphic>
      </p:graphicFrame>
      <p:sp>
        <p:nvSpPr>
          <p:cNvPr id="4" name="Slide Number Placeholder 6">
            <a:extLst>
              <a:ext uri="{FF2B5EF4-FFF2-40B4-BE49-F238E27FC236}">
                <a16:creationId xmlns:a16="http://schemas.microsoft.com/office/drawing/2014/main" id="{7A1D1B73-6848-DC62-7217-CDD19CCBDE7C}"/>
              </a:ext>
            </a:extLst>
          </p:cNvPr>
          <p:cNvSpPr txBox="1">
            <a:spLocks/>
          </p:cNvSpPr>
          <p:nvPr/>
        </p:nvSpPr>
        <p:spPr>
          <a:xfrm>
            <a:off x="11927149" y="0"/>
            <a:ext cx="25425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2</a:t>
            </a:fld>
            <a:endParaRPr lang="en-GB" dirty="0"/>
          </a:p>
        </p:txBody>
      </p:sp>
      <p:sp>
        <p:nvSpPr>
          <p:cNvPr id="6" name="TextBox 5">
            <a:extLst>
              <a:ext uri="{FF2B5EF4-FFF2-40B4-BE49-F238E27FC236}">
                <a16:creationId xmlns:a16="http://schemas.microsoft.com/office/drawing/2014/main" id="{694CB4F4-F750-642E-2997-F328E1F0E9DE}"/>
              </a:ext>
            </a:extLst>
          </p:cNvPr>
          <p:cNvSpPr txBox="1"/>
          <p:nvPr/>
        </p:nvSpPr>
        <p:spPr>
          <a:xfrm rot="19887581">
            <a:off x="3565280" y="3387663"/>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70193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8978B-C00F-6EF4-1B20-AE903D04B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40C96-5848-BD30-75A2-58A2F32BA66D}"/>
              </a:ext>
            </a:extLst>
          </p:cNvPr>
          <p:cNvSpPr>
            <a:spLocks noGrp="1"/>
          </p:cNvSpPr>
          <p:nvPr>
            <p:ph type="title"/>
          </p:nvPr>
        </p:nvSpPr>
        <p:spPr>
          <a:xfrm>
            <a:off x="-3545" y="0"/>
            <a:ext cx="3320715" cy="6242180"/>
          </a:xfrm>
          <a:noFill/>
          <a:ln w="57150">
            <a:solidFill>
              <a:srgbClr val="0A4C84"/>
            </a:solidFill>
          </a:ln>
        </p:spPr>
        <p:txBody>
          <a:bodyPr>
            <a:normAutofit/>
          </a:bodyPr>
          <a:lstStyle/>
          <a:p>
            <a:pPr algn="ctr"/>
            <a:r>
              <a:rPr lang="en-GB" sz="4000" dirty="0">
                <a:solidFill>
                  <a:srgbClr val="0A4C84"/>
                </a:solidFill>
                <a:latin typeface="Arial" panose="020B0604020202020204" pitchFamily="34" charset="0"/>
                <a:cs typeface="Arial" panose="020B0604020202020204" pitchFamily="34" charset="0"/>
              </a:rPr>
              <a:t>Performance</a:t>
            </a:r>
          </a:p>
        </p:txBody>
      </p:sp>
      <p:sp>
        <p:nvSpPr>
          <p:cNvPr id="5" name="TextBox 4">
            <a:extLst>
              <a:ext uri="{FF2B5EF4-FFF2-40B4-BE49-F238E27FC236}">
                <a16:creationId xmlns:a16="http://schemas.microsoft.com/office/drawing/2014/main" id="{C2BAB098-5192-0114-B995-0C96A0F3EE2D}"/>
              </a:ext>
            </a:extLst>
          </p:cNvPr>
          <p:cNvSpPr txBox="1"/>
          <p:nvPr/>
        </p:nvSpPr>
        <p:spPr>
          <a:xfrm>
            <a:off x="3543282" y="1280885"/>
            <a:ext cx="748923"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Aims</a:t>
            </a:r>
          </a:p>
        </p:txBody>
      </p:sp>
      <p:sp>
        <p:nvSpPr>
          <p:cNvPr id="7" name="TextBox 6">
            <a:extLst>
              <a:ext uri="{FF2B5EF4-FFF2-40B4-BE49-F238E27FC236}">
                <a16:creationId xmlns:a16="http://schemas.microsoft.com/office/drawing/2014/main" id="{BB6A6FD3-BBB7-75C3-E01F-7D533684A0B3}"/>
              </a:ext>
            </a:extLst>
          </p:cNvPr>
          <p:cNvSpPr txBox="1"/>
          <p:nvPr/>
        </p:nvSpPr>
        <p:spPr>
          <a:xfrm>
            <a:off x="4812796" y="997583"/>
            <a:ext cx="7001695" cy="1169551"/>
          </a:xfrm>
          <a:prstGeom prst="rect">
            <a:avLst/>
          </a:prstGeom>
          <a:solidFill>
            <a:srgbClr val="0A4C84">
              <a:alpha val="14000"/>
            </a:srgbClr>
          </a:solidFill>
        </p:spPr>
        <p:txBody>
          <a:bodyPr wrap="square">
            <a:spAutoFit/>
          </a:bodyPr>
          <a:lstStyle/>
          <a:p>
            <a:pPr marL="285750" lvl="0" indent="-285750">
              <a:buFont typeface="Arial" panose="020B0604020202020204" pitchFamily="34" charset="0"/>
              <a:buChar char="•"/>
            </a:pPr>
            <a:r>
              <a:rPr lang="en-GB" sz="1400" dirty="0">
                <a:cs typeface="Arial" panose="020B0604020202020204" pitchFamily="34" charset="0"/>
              </a:rPr>
              <a:t>Enable teams to identify and own performance measures</a:t>
            </a:r>
          </a:p>
          <a:p>
            <a:pPr marL="285750" lvl="0" indent="-285750">
              <a:buFont typeface="Arial" panose="020B0604020202020204" pitchFamily="34" charset="0"/>
              <a:buChar char="•"/>
            </a:pPr>
            <a:r>
              <a:rPr lang="en-GB" sz="1400" dirty="0">
                <a:cs typeface="Arial" panose="020B0604020202020204" pitchFamily="34" charset="0"/>
              </a:rPr>
              <a:t>Focus on outcomes-based improvement and value for money</a:t>
            </a:r>
          </a:p>
          <a:p>
            <a:pPr marL="285750" lvl="0" indent="-285750">
              <a:buFont typeface="Arial" panose="020B0604020202020204" pitchFamily="34" charset="0"/>
              <a:buChar char="•"/>
            </a:pPr>
            <a:r>
              <a:rPr lang="en-GB" sz="1400" dirty="0">
                <a:cs typeface="Arial" panose="020B0604020202020204" pitchFamily="34" charset="0"/>
              </a:rPr>
              <a:t>Build confidence in using data for learning, not blame</a:t>
            </a:r>
          </a:p>
          <a:p>
            <a:pPr marL="285750" indent="-285750">
              <a:buFont typeface="Arial" panose="020B0604020202020204" pitchFamily="34" charset="0"/>
              <a:buChar char="•"/>
            </a:pPr>
            <a:r>
              <a:rPr lang="en-GB" sz="1400" dirty="0">
                <a:cs typeface="Arial" panose="020B0604020202020204" pitchFamily="34" charset="0"/>
              </a:rPr>
              <a:t>Improved organisation wide business intelligence, understand the gaps in knowledge</a:t>
            </a:r>
          </a:p>
          <a:p>
            <a:pPr marL="285750" indent="-285750">
              <a:buFont typeface="Arial" panose="020B0604020202020204" pitchFamily="34" charset="0"/>
              <a:buChar char="•"/>
            </a:pPr>
            <a:r>
              <a:rPr lang="en-GB" sz="1400" dirty="0">
                <a:cs typeface="Arial" panose="020B0604020202020204" pitchFamily="34" charset="0"/>
              </a:rPr>
              <a:t>Ensure compliance with statutory duties</a:t>
            </a:r>
          </a:p>
        </p:txBody>
      </p:sp>
      <p:sp>
        <p:nvSpPr>
          <p:cNvPr id="8" name="TextBox 7">
            <a:extLst>
              <a:ext uri="{FF2B5EF4-FFF2-40B4-BE49-F238E27FC236}">
                <a16:creationId xmlns:a16="http://schemas.microsoft.com/office/drawing/2014/main" id="{131436D3-12A2-43E7-AD89-042F477D37C2}"/>
              </a:ext>
            </a:extLst>
          </p:cNvPr>
          <p:cNvSpPr txBox="1"/>
          <p:nvPr/>
        </p:nvSpPr>
        <p:spPr>
          <a:xfrm>
            <a:off x="3540480" y="3157985"/>
            <a:ext cx="1031051"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Actions</a:t>
            </a:r>
          </a:p>
        </p:txBody>
      </p:sp>
      <p:graphicFrame>
        <p:nvGraphicFramePr>
          <p:cNvPr id="14" name="Table 13">
            <a:extLst>
              <a:ext uri="{FF2B5EF4-FFF2-40B4-BE49-F238E27FC236}">
                <a16:creationId xmlns:a16="http://schemas.microsoft.com/office/drawing/2014/main" id="{3626E331-8209-CA79-DD34-E8F4EE8A0F1D}"/>
              </a:ext>
            </a:extLst>
          </p:cNvPr>
          <p:cNvGraphicFramePr>
            <a:graphicFrameLocks noGrp="1"/>
          </p:cNvGraphicFramePr>
          <p:nvPr>
            <p:extLst>
              <p:ext uri="{D42A27DB-BD31-4B8C-83A1-F6EECF244321}">
                <p14:modId xmlns:p14="http://schemas.microsoft.com/office/powerpoint/2010/main" val="744947054"/>
              </p:ext>
            </p:extLst>
          </p:nvPr>
        </p:nvGraphicFramePr>
        <p:xfrm>
          <a:off x="4794841" y="2335929"/>
          <a:ext cx="7001695" cy="1920240"/>
        </p:xfrm>
        <a:graphic>
          <a:graphicData uri="http://schemas.openxmlformats.org/drawingml/2006/table">
            <a:tbl>
              <a:tblPr firstRow="1" firstCol="1" bandRow="1"/>
              <a:tblGrid>
                <a:gridCol w="7001695">
                  <a:extLst>
                    <a:ext uri="{9D8B030D-6E8A-4147-A177-3AD203B41FA5}">
                      <a16:colId xmlns:a16="http://schemas.microsoft.com/office/drawing/2014/main" val="1885927210"/>
                    </a:ext>
                  </a:extLst>
                </a:gridCol>
              </a:tblGrid>
              <a:tr h="0">
                <a:tc>
                  <a:txBody>
                    <a:bodyPr/>
                    <a:lstStyle/>
                    <a:p>
                      <a:pPr marL="285750" lvl="0" indent="-285750">
                        <a:buFont typeface="Arial" panose="020B0604020202020204" pitchFamily="34" charset="0"/>
                        <a:buChar char="•"/>
                      </a:pPr>
                      <a:r>
                        <a:rPr lang="en-GB" sz="1400" kern="1200" dirty="0">
                          <a:solidFill>
                            <a:schemeClr val="tx1"/>
                          </a:solidFill>
                          <a:effectLst/>
                          <a:latin typeface="+mn-lt"/>
                          <a:ea typeface="+mn-ea"/>
                          <a:cs typeface="Arial"/>
                        </a:rPr>
                        <a:t>Develop benchmarking and review against regional and national standards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a:rPr>
                        <a:t>Use Patient Reported Outcome Measures (PROMs)and patient involvement in defining success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a:rPr>
                        <a:t>Share data and learning across teams and partners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a:rPr>
                        <a:t>Provide training for leaders on performance and improvement</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a:rPr>
                        <a:t>Focus on understanding the meaning of measures, i.e. what is added value and benefit that they show</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a:rPr>
                        <a:t>Delivering on Trust strategic priorities </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a:rPr>
                        <a:t>Develop new performance management framework, aligned with the corporate plan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4C84">
                        <a:alpha val="14000"/>
                      </a:srgbClr>
                    </a:solidFill>
                  </a:tcPr>
                </a:tc>
                <a:extLst>
                  <a:ext uri="{0D108BD9-81ED-4DB2-BD59-A6C34878D82A}">
                    <a16:rowId xmlns:a16="http://schemas.microsoft.com/office/drawing/2014/main" val="3591382021"/>
                  </a:ext>
                </a:extLst>
              </a:tr>
            </a:tbl>
          </a:graphicData>
        </a:graphic>
      </p:graphicFrame>
      <p:sp>
        <p:nvSpPr>
          <p:cNvPr id="15" name="TextBox 14">
            <a:extLst>
              <a:ext uri="{FF2B5EF4-FFF2-40B4-BE49-F238E27FC236}">
                <a16:creationId xmlns:a16="http://schemas.microsoft.com/office/drawing/2014/main" id="{080E1EBC-A9AE-F837-60EC-55F98F750A32}"/>
              </a:ext>
            </a:extLst>
          </p:cNvPr>
          <p:cNvSpPr txBox="1"/>
          <p:nvPr/>
        </p:nvSpPr>
        <p:spPr>
          <a:xfrm>
            <a:off x="3504845" y="4521815"/>
            <a:ext cx="1269514"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Measures of success</a:t>
            </a:r>
          </a:p>
        </p:txBody>
      </p:sp>
      <p:sp>
        <p:nvSpPr>
          <p:cNvPr id="16" name="TextBox 15">
            <a:extLst>
              <a:ext uri="{FF2B5EF4-FFF2-40B4-BE49-F238E27FC236}">
                <a16:creationId xmlns:a16="http://schemas.microsoft.com/office/drawing/2014/main" id="{B4356075-1871-CEC2-FB39-AA1272F53108}"/>
              </a:ext>
            </a:extLst>
          </p:cNvPr>
          <p:cNvSpPr txBox="1"/>
          <p:nvPr/>
        </p:nvSpPr>
        <p:spPr>
          <a:xfrm>
            <a:off x="4774359" y="4405856"/>
            <a:ext cx="6909834" cy="1600438"/>
          </a:xfrm>
          <a:prstGeom prst="rect">
            <a:avLst/>
          </a:prstGeom>
          <a:solidFill>
            <a:srgbClr val="0A4C84">
              <a:alpha val="14000"/>
            </a:srgbClr>
          </a:solidFill>
        </p:spPr>
        <p:txBody>
          <a:bodyPr wrap="square" rtlCol="0">
            <a:spAutoFit/>
          </a:bodyPr>
          <a:lstStyle/>
          <a:p>
            <a:pPr marL="285750" lvl="0" indent="-285750">
              <a:buFont typeface="Arial" panose="020B0604020202020204" pitchFamily="34" charset="0"/>
              <a:buChar char="•"/>
            </a:pPr>
            <a:r>
              <a:rPr lang="en-GB" sz="1400" dirty="0">
                <a:cs typeface="Arial" panose="020B0604020202020204" pitchFamily="34" charset="0"/>
              </a:rPr>
              <a:t>Regular performance reports and positive trends</a:t>
            </a:r>
          </a:p>
          <a:p>
            <a:pPr marL="285750" lvl="0" indent="-285750">
              <a:buFont typeface="Arial" panose="020B0604020202020204" pitchFamily="34" charset="0"/>
              <a:buChar char="•"/>
            </a:pPr>
            <a:r>
              <a:rPr lang="en-GB" sz="1400" dirty="0">
                <a:cs typeface="Arial" panose="020B0604020202020204" pitchFamily="34" charset="0"/>
              </a:rPr>
              <a:t>Feedback from staff and service users</a:t>
            </a:r>
          </a:p>
          <a:p>
            <a:pPr marL="285750" indent="-285750">
              <a:buFont typeface="Arial" panose="020B0604020202020204" pitchFamily="34" charset="0"/>
              <a:buChar char="•"/>
            </a:pPr>
            <a:r>
              <a:rPr lang="en-GB" sz="1400" dirty="0">
                <a:cs typeface="Arial" panose="020B0604020202020204" pitchFamily="34" charset="0"/>
              </a:rPr>
              <a:t>Improved benchmarking against peers</a:t>
            </a:r>
          </a:p>
          <a:p>
            <a:pPr marL="285750" indent="-285750">
              <a:buFont typeface="Arial" panose="020B0604020202020204" pitchFamily="34" charset="0"/>
              <a:buChar char="•"/>
            </a:pPr>
            <a:r>
              <a:rPr lang="en-GB" sz="1400" dirty="0">
                <a:cs typeface="Arial" panose="020B0604020202020204" pitchFamily="34" charset="0"/>
              </a:rPr>
              <a:t>Increased number of PIFU pathways and eligible patients</a:t>
            </a:r>
          </a:p>
          <a:p>
            <a:pPr marL="285750" indent="-285750">
              <a:buFont typeface="Arial" panose="020B0604020202020204" pitchFamily="34" charset="0"/>
              <a:buChar char="•"/>
            </a:pPr>
            <a:r>
              <a:rPr lang="en-GB" sz="1400" dirty="0">
                <a:cs typeface="Arial" panose="020B0604020202020204" pitchFamily="34" charset="0"/>
              </a:rPr>
              <a:t>Reduction in number of DNAs</a:t>
            </a:r>
          </a:p>
          <a:p>
            <a:pPr marL="285750" indent="-285750">
              <a:buFont typeface="Arial" panose="020B0604020202020204" pitchFamily="34" charset="0"/>
              <a:buChar char="•"/>
            </a:pPr>
            <a:r>
              <a:rPr lang="en-GB" sz="1400" dirty="0">
                <a:cs typeface="Arial" panose="020B0604020202020204" pitchFamily="34" charset="0"/>
              </a:rPr>
              <a:t>Compliance with statutory requirements- e.g. Financial breakeven, Involvement of Service users and Carers, Promotion of equality of opportunity and Good Relations.</a:t>
            </a:r>
          </a:p>
        </p:txBody>
      </p:sp>
      <p:pic>
        <p:nvPicPr>
          <p:cNvPr id="10" name="Graphic 9" descr="Shield Tick with solid fill">
            <a:extLst>
              <a:ext uri="{FF2B5EF4-FFF2-40B4-BE49-F238E27FC236}">
                <a16:creationId xmlns:a16="http://schemas.microsoft.com/office/drawing/2014/main" id="{7D56FFC3-E27A-5031-8737-18C42DDEB9D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05871" y="1865221"/>
            <a:ext cx="914400" cy="914400"/>
          </a:xfrm>
          <a:prstGeom prst="rect">
            <a:avLst/>
          </a:prstGeom>
        </p:spPr>
      </p:pic>
      <p:sp>
        <p:nvSpPr>
          <p:cNvPr id="11" name="Rectangle 10">
            <a:extLst>
              <a:ext uri="{FF2B5EF4-FFF2-40B4-BE49-F238E27FC236}">
                <a16:creationId xmlns:a16="http://schemas.microsoft.com/office/drawing/2014/main" id="{B955B512-B62D-5AF0-E279-A38AA962E9E1}"/>
              </a:ext>
              <a:ext uri="{C183D7F6-B498-43B3-948B-1728B52AA6E4}">
                <adec:decorative xmlns:adec="http://schemas.microsoft.com/office/drawing/2017/decorative" val="1"/>
              </a:ext>
            </a:extLst>
          </p:cNvPr>
          <p:cNvSpPr/>
          <p:nvPr/>
        </p:nvSpPr>
        <p:spPr>
          <a:xfrm>
            <a:off x="3317170" y="6557875"/>
            <a:ext cx="8874830" cy="300125"/>
          </a:xfrm>
          <a:prstGeom prst="rect">
            <a:avLst/>
          </a:prstGeom>
          <a:solidFill>
            <a:srgbClr val="0A4C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text on a white background">
            <a:extLst>
              <a:ext uri="{FF2B5EF4-FFF2-40B4-BE49-F238E27FC236}">
                <a16:creationId xmlns:a16="http://schemas.microsoft.com/office/drawing/2014/main" id="{9FAD8592-03E4-1AC0-4C16-30747347BE2E}"/>
              </a:ext>
            </a:extLst>
          </p:cNvPr>
          <p:cNvPicPr>
            <a:picLocks noChangeAspect="1"/>
          </p:cNvPicPr>
          <p:nvPr/>
        </p:nvPicPr>
        <p:blipFill>
          <a:blip r:embed="rId3">
            <a:extLst>
              <a:ext uri="{28A0092B-C50C-407E-A947-70E740481C1C}">
                <a14:useLocalDpi xmlns:a14="http://schemas.microsoft.com/office/drawing/2010/main" val="0"/>
              </a:ext>
            </a:extLst>
          </a:blip>
          <a:srcRect b="29833"/>
          <a:stretch>
            <a:fillRect/>
          </a:stretch>
        </p:blipFill>
        <p:spPr>
          <a:xfrm>
            <a:off x="768861" y="4434990"/>
            <a:ext cx="1566249" cy="369571"/>
          </a:xfrm>
          <a:prstGeom prst="rect">
            <a:avLst/>
          </a:prstGeom>
        </p:spPr>
      </p:pic>
      <p:pic>
        <p:nvPicPr>
          <p:cNvPr id="6" name="Picture 5" descr="Diagram showing a blue icon of a light bulb with strokes of light coming out of it and an upwards arrow below it.">
            <a:extLst>
              <a:ext uri="{FF2B5EF4-FFF2-40B4-BE49-F238E27FC236}">
                <a16:creationId xmlns:a16="http://schemas.microsoft.com/office/drawing/2014/main" id="{0C544707-9811-63FF-8232-9CA3BE3B32B2}"/>
              </a:ext>
            </a:extLst>
          </p:cNvPr>
          <p:cNvPicPr>
            <a:picLocks noChangeAspect="1"/>
          </p:cNvPicPr>
          <p:nvPr/>
        </p:nvPicPr>
        <p:blipFill>
          <a:blip r:embed="rId4"/>
          <a:srcRect l="36246" t="34125" r="51239" b="47770"/>
          <a:stretch>
            <a:fillRect/>
          </a:stretch>
        </p:blipFill>
        <p:spPr>
          <a:xfrm>
            <a:off x="1017788" y="825149"/>
            <a:ext cx="1430448" cy="1086416"/>
          </a:xfrm>
          <a:prstGeom prst="rect">
            <a:avLst/>
          </a:prstGeom>
        </p:spPr>
      </p:pic>
      <p:graphicFrame>
        <p:nvGraphicFramePr>
          <p:cNvPr id="3" name="Table 2">
            <a:extLst>
              <a:ext uri="{FF2B5EF4-FFF2-40B4-BE49-F238E27FC236}">
                <a16:creationId xmlns:a16="http://schemas.microsoft.com/office/drawing/2014/main" id="{742AC3F3-33D2-659A-989A-D2AF072BC047}"/>
              </a:ext>
            </a:extLst>
          </p:cNvPr>
          <p:cNvGraphicFramePr>
            <a:graphicFrameLocks noGrp="1"/>
          </p:cNvGraphicFramePr>
          <p:nvPr>
            <p:extLst>
              <p:ext uri="{D42A27DB-BD31-4B8C-83A1-F6EECF244321}">
                <p14:modId xmlns:p14="http://schemas.microsoft.com/office/powerpoint/2010/main" val="3027102124"/>
              </p:ext>
            </p:extLst>
          </p:nvPr>
        </p:nvGraphicFramePr>
        <p:xfrm>
          <a:off x="0" y="6217920"/>
          <a:ext cx="12192001" cy="640080"/>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4007543544"/>
                    </a:ext>
                  </a:extLst>
                </a:gridCol>
                <a:gridCol w="2294928">
                  <a:extLst>
                    <a:ext uri="{9D8B030D-6E8A-4147-A177-3AD203B41FA5}">
                      <a16:colId xmlns:a16="http://schemas.microsoft.com/office/drawing/2014/main" val="3918736504"/>
                    </a:ext>
                  </a:extLst>
                </a:gridCol>
                <a:gridCol w="2625469">
                  <a:extLst>
                    <a:ext uri="{9D8B030D-6E8A-4147-A177-3AD203B41FA5}">
                      <a16:colId xmlns:a16="http://schemas.microsoft.com/office/drawing/2014/main" val="2540971474"/>
                    </a:ext>
                  </a:extLst>
                </a:gridCol>
                <a:gridCol w="2332456">
                  <a:extLst>
                    <a:ext uri="{9D8B030D-6E8A-4147-A177-3AD203B41FA5}">
                      <a16:colId xmlns:a16="http://schemas.microsoft.com/office/drawing/2014/main" val="3788242669"/>
                    </a:ext>
                  </a:extLst>
                </a:gridCol>
                <a:gridCol w="2332456">
                  <a:extLst>
                    <a:ext uri="{9D8B030D-6E8A-4147-A177-3AD203B41FA5}">
                      <a16:colId xmlns:a16="http://schemas.microsoft.com/office/drawing/2014/main" val="2344743397"/>
                    </a:ext>
                  </a:extLst>
                </a:gridCol>
              </a:tblGrid>
              <a:tr h="0">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762257085"/>
                  </a:ext>
                </a:extLst>
              </a:tr>
            </a:tbl>
          </a:graphicData>
        </a:graphic>
      </p:graphicFrame>
      <p:sp>
        <p:nvSpPr>
          <p:cNvPr id="12" name="Slide Number Placeholder 6">
            <a:extLst>
              <a:ext uri="{FF2B5EF4-FFF2-40B4-BE49-F238E27FC236}">
                <a16:creationId xmlns:a16="http://schemas.microsoft.com/office/drawing/2014/main" id="{DAB7FCDB-5BA8-9474-D968-AA802D9BF9C2}"/>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20</a:t>
            </a:fld>
            <a:endParaRPr lang="en-GB" dirty="0"/>
          </a:p>
        </p:txBody>
      </p:sp>
      <p:sp>
        <p:nvSpPr>
          <p:cNvPr id="13" name="TextBox 12">
            <a:extLst>
              <a:ext uri="{FF2B5EF4-FFF2-40B4-BE49-F238E27FC236}">
                <a16:creationId xmlns:a16="http://schemas.microsoft.com/office/drawing/2014/main" id="{B73D9411-B403-96D2-7FBA-818B6F23DDBF}"/>
              </a:ext>
            </a:extLst>
          </p:cNvPr>
          <p:cNvSpPr txBox="1"/>
          <p:nvPr/>
        </p:nvSpPr>
        <p:spPr>
          <a:xfrm rot="19887581">
            <a:off x="-2987238" y="1757602"/>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551093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06848-B095-6A8E-CA9E-28633E66208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2B45755-0136-F260-F0F2-8AA552642463}"/>
              </a:ext>
              <a:ext uri="{C183D7F6-B498-43B3-948B-1728B52AA6E4}">
                <adec:decorative xmlns:adec="http://schemas.microsoft.com/office/drawing/2017/decorative" val="1"/>
              </a:ext>
            </a:extLst>
          </p:cNvPr>
          <p:cNvSpPr txBox="1"/>
          <p:nvPr/>
        </p:nvSpPr>
        <p:spPr>
          <a:xfrm>
            <a:off x="472570" y="1418051"/>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A636BE20-D53C-18AE-7BF1-8469B34B7387}"/>
              </a:ext>
            </a:extLst>
          </p:cNvPr>
          <p:cNvSpPr txBox="1">
            <a:spLocks/>
          </p:cNvSpPr>
          <p:nvPr/>
        </p:nvSpPr>
        <p:spPr>
          <a:xfrm>
            <a:off x="297517" y="-248744"/>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5CC"/>
                </a:solidFill>
                <a:latin typeface="Arial"/>
                <a:cs typeface="Arial"/>
              </a:rPr>
              <a:t>Our Potential</a:t>
            </a:r>
          </a:p>
        </p:txBody>
      </p:sp>
      <p:graphicFrame>
        <p:nvGraphicFramePr>
          <p:cNvPr id="2" name="Table 1">
            <a:extLst>
              <a:ext uri="{FF2B5EF4-FFF2-40B4-BE49-F238E27FC236}">
                <a16:creationId xmlns:a16="http://schemas.microsoft.com/office/drawing/2014/main" id="{377706C6-BAF8-E7F2-F95B-627990B30B6F}"/>
              </a:ext>
            </a:extLst>
          </p:cNvPr>
          <p:cNvGraphicFramePr>
            <a:graphicFrameLocks noGrp="1"/>
          </p:cNvGraphicFramePr>
          <p:nvPr>
            <p:extLst>
              <p:ext uri="{D42A27DB-BD31-4B8C-83A1-F6EECF244321}">
                <p14:modId xmlns:p14="http://schemas.microsoft.com/office/powerpoint/2010/main" val="2531499496"/>
              </p:ext>
            </p:extLst>
          </p:nvPr>
        </p:nvGraphicFramePr>
        <p:xfrm>
          <a:off x="0" y="6295348"/>
          <a:ext cx="12192001" cy="648659"/>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725077383"/>
                    </a:ext>
                  </a:extLst>
                </a:gridCol>
                <a:gridCol w="2294928">
                  <a:extLst>
                    <a:ext uri="{9D8B030D-6E8A-4147-A177-3AD203B41FA5}">
                      <a16:colId xmlns:a16="http://schemas.microsoft.com/office/drawing/2014/main" val="3168648355"/>
                    </a:ext>
                  </a:extLst>
                </a:gridCol>
                <a:gridCol w="2625469">
                  <a:extLst>
                    <a:ext uri="{9D8B030D-6E8A-4147-A177-3AD203B41FA5}">
                      <a16:colId xmlns:a16="http://schemas.microsoft.com/office/drawing/2014/main" val="27369546"/>
                    </a:ext>
                  </a:extLst>
                </a:gridCol>
                <a:gridCol w="2332456">
                  <a:extLst>
                    <a:ext uri="{9D8B030D-6E8A-4147-A177-3AD203B41FA5}">
                      <a16:colId xmlns:a16="http://schemas.microsoft.com/office/drawing/2014/main" val="1694372220"/>
                    </a:ext>
                  </a:extLst>
                </a:gridCol>
                <a:gridCol w="2332456">
                  <a:extLst>
                    <a:ext uri="{9D8B030D-6E8A-4147-A177-3AD203B41FA5}">
                      <a16:colId xmlns:a16="http://schemas.microsoft.com/office/drawing/2014/main" val="426767786"/>
                    </a:ext>
                  </a:extLst>
                </a:gridCol>
              </a:tblGrid>
              <a:tr h="648659">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645554586"/>
                  </a:ext>
                </a:extLst>
              </a:tr>
            </a:tbl>
          </a:graphicData>
        </a:graphic>
      </p:graphicFrame>
      <p:pic>
        <p:nvPicPr>
          <p:cNvPr id="3" name="Picture 2" descr="A black text on a white background">
            <a:extLst>
              <a:ext uri="{FF2B5EF4-FFF2-40B4-BE49-F238E27FC236}">
                <a16:creationId xmlns:a16="http://schemas.microsoft.com/office/drawing/2014/main" id="{AA6E87BC-618E-635C-5525-BA93F82DE371}"/>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10329122" y="37791"/>
            <a:ext cx="1566249" cy="369571"/>
          </a:xfrm>
          <a:prstGeom prst="rect">
            <a:avLst/>
          </a:prstGeom>
        </p:spPr>
      </p:pic>
      <p:sp>
        <p:nvSpPr>
          <p:cNvPr id="7" name="TextBox 6">
            <a:extLst>
              <a:ext uri="{FF2B5EF4-FFF2-40B4-BE49-F238E27FC236}">
                <a16:creationId xmlns:a16="http://schemas.microsoft.com/office/drawing/2014/main" id="{DA06D176-EF2E-28CF-9586-D31F87F46F5A}"/>
              </a:ext>
            </a:extLst>
          </p:cNvPr>
          <p:cNvSpPr txBox="1"/>
          <p:nvPr/>
        </p:nvSpPr>
        <p:spPr>
          <a:xfrm>
            <a:off x="114300" y="519690"/>
            <a:ext cx="11297076" cy="4524315"/>
          </a:xfrm>
          <a:prstGeom prst="rect">
            <a:avLst/>
          </a:prstGeom>
          <a:noFill/>
        </p:spPr>
        <p:txBody>
          <a:bodyPr wrap="square">
            <a:spAutoFit/>
          </a:bodyPr>
          <a:lstStyle/>
          <a:p>
            <a:r>
              <a:rPr lang="en-GB" sz="1600" dirty="0"/>
              <a:t>Advances in science and technology (such as digital technology, artificial intelligence and genomic medicine) offer ways to make services more personalised, and to improve outcomes, patient experience and value for money. We remain committed to innovation and improvement that will focus on what matters most to the people we serve and makes a real difference to their lives. </a:t>
            </a:r>
          </a:p>
          <a:p>
            <a:endParaRPr lang="en-GB" sz="1600" dirty="0"/>
          </a:p>
          <a:p>
            <a:r>
              <a:rPr lang="en-GB" sz="1600" dirty="0"/>
              <a:t>We will support and encourage our staff to be curious, to innovate and to embrace new ways of working. Continuous improvement will be embedded across the organisation. We acknowledge that staff need opportunities to develop skills, knowledge and experience required to identify opportunities, test new approaches, and improve services safely and effectively.</a:t>
            </a:r>
          </a:p>
          <a:p>
            <a:endParaRPr lang="en-GB" sz="1600" dirty="0"/>
          </a:p>
          <a:p>
            <a:r>
              <a:rPr lang="en-GB" sz="1600" dirty="0"/>
              <a:t>We will use data to take evidence-based decisions and to undertake advances responsibly and to support more effective and efficient service delivery.</a:t>
            </a:r>
          </a:p>
          <a:p>
            <a:endParaRPr lang="en-GB" sz="1600" dirty="0"/>
          </a:p>
          <a:p>
            <a:r>
              <a:rPr lang="en-GB" sz="1600" dirty="0"/>
              <a:t>Digital tools, including encompass and the </a:t>
            </a:r>
            <a:r>
              <a:rPr lang="en-GB" sz="1600" dirty="0" err="1"/>
              <a:t>MyCare</a:t>
            </a:r>
            <a:r>
              <a:rPr lang="en-GB" sz="1600" dirty="0"/>
              <a:t> App, are transforming how we deliver care and will play an increasingly important role in how people access services and help people to manage their health more easily and independently.</a:t>
            </a:r>
          </a:p>
          <a:p>
            <a:endParaRPr lang="en-GB" sz="1600" dirty="0"/>
          </a:p>
          <a:p>
            <a:r>
              <a:rPr lang="en-GB" sz="1600" dirty="0"/>
              <a:t>We also recognise our responsibility to the environment. We will take steps to reduce our environmental impact, respond to the challenges of climate change, and support sustainable ways of working that protect the health of current and future generations.</a:t>
            </a:r>
          </a:p>
        </p:txBody>
      </p:sp>
      <p:sp>
        <p:nvSpPr>
          <p:cNvPr id="4" name="Slide Number Placeholder 6">
            <a:extLst>
              <a:ext uri="{FF2B5EF4-FFF2-40B4-BE49-F238E27FC236}">
                <a16:creationId xmlns:a16="http://schemas.microsoft.com/office/drawing/2014/main" id="{5B61754C-7F80-BCC2-ECAB-31B699D448FA}"/>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21</a:t>
            </a:fld>
            <a:endParaRPr lang="en-GB" dirty="0"/>
          </a:p>
        </p:txBody>
      </p:sp>
      <p:sp>
        <p:nvSpPr>
          <p:cNvPr id="5" name="TextBox 4">
            <a:extLst>
              <a:ext uri="{FF2B5EF4-FFF2-40B4-BE49-F238E27FC236}">
                <a16:creationId xmlns:a16="http://schemas.microsoft.com/office/drawing/2014/main" id="{0751D57E-8CF0-D3E2-246E-0F89FD8F699D}"/>
              </a:ext>
            </a:extLst>
          </p:cNvPr>
          <p:cNvSpPr txBox="1"/>
          <p:nvPr/>
        </p:nvSpPr>
        <p:spPr>
          <a:xfrm rot="19887581">
            <a:off x="1383853" y="1549533"/>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75203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2F66E-F801-C2B1-84B5-3AA636DDB3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09CEF-9BB8-A452-AE94-4EB83DB26BD0}"/>
              </a:ext>
            </a:extLst>
          </p:cNvPr>
          <p:cNvSpPr>
            <a:spLocks noGrp="1"/>
          </p:cNvSpPr>
          <p:nvPr>
            <p:ph type="title"/>
          </p:nvPr>
        </p:nvSpPr>
        <p:spPr>
          <a:xfrm>
            <a:off x="2086" y="0"/>
            <a:ext cx="3235601" cy="6295348"/>
          </a:xfrm>
          <a:noFill/>
          <a:ln w="57150">
            <a:solidFill>
              <a:srgbClr val="00B5CC"/>
            </a:solidFill>
          </a:ln>
        </p:spPr>
        <p:txBody>
          <a:bodyPr/>
          <a:lstStyle/>
          <a:p>
            <a:pPr algn="ctr"/>
            <a:r>
              <a:rPr lang="en-GB" dirty="0">
                <a:solidFill>
                  <a:srgbClr val="00B5CC"/>
                </a:solidFill>
                <a:latin typeface="Arial" panose="020B0604020202020204" pitchFamily="34" charset="0"/>
                <a:cs typeface="Arial" panose="020B0604020202020204" pitchFamily="34" charset="0"/>
              </a:rPr>
              <a:t>Potential</a:t>
            </a:r>
          </a:p>
        </p:txBody>
      </p:sp>
      <p:sp>
        <p:nvSpPr>
          <p:cNvPr id="5" name="TextBox 4">
            <a:extLst>
              <a:ext uri="{FF2B5EF4-FFF2-40B4-BE49-F238E27FC236}">
                <a16:creationId xmlns:a16="http://schemas.microsoft.com/office/drawing/2014/main" id="{778DDF43-CBA2-87B4-DE7E-57362D318532}"/>
              </a:ext>
            </a:extLst>
          </p:cNvPr>
          <p:cNvSpPr txBox="1"/>
          <p:nvPr/>
        </p:nvSpPr>
        <p:spPr>
          <a:xfrm>
            <a:off x="3530120" y="1163042"/>
            <a:ext cx="713657" cy="369332"/>
          </a:xfrm>
          <a:prstGeom prst="rect">
            <a:avLst/>
          </a:prstGeom>
          <a:noFill/>
        </p:spPr>
        <p:txBody>
          <a:bodyPr wrap="none" rtlCol="0">
            <a:spAutoFit/>
          </a:bodyPr>
          <a:lstStyle/>
          <a:p>
            <a:r>
              <a:rPr lang="en-GB" b="1" dirty="0">
                <a:cs typeface="Arial" panose="020B0604020202020204" pitchFamily="34" charset="0"/>
              </a:rPr>
              <a:t>Aims</a:t>
            </a:r>
          </a:p>
        </p:txBody>
      </p:sp>
      <p:sp>
        <p:nvSpPr>
          <p:cNvPr id="7" name="TextBox 6">
            <a:extLst>
              <a:ext uri="{FF2B5EF4-FFF2-40B4-BE49-F238E27FC236}">
                <a16:creationId xmlns:a16="http://schemas.microsoft.com/office/drawing/2014/main" id="{839B17D8-34AE-691D-7716-F1244BBE2719}"/>
              </a:ext>
            </a:extLst>
          </p:cNvPr>
          <p:cNvSpPr txBox="1"/>
          <p:nvPr/>
        </p:nvSpPr>
        <p:spPr>
          <a:xfrm>
            <a:off x="4853606" y="362823"/>
            <a:ext cx="6735879" cy="1600438"/>
          </a:xfrm>
          <a:prstGeom prst="rect">
            <a:avLst/>
          </a:prstGeom>
          <a:solidFill>
            <a:srgbClr val="00B5CC">
              <a:alpha val="14000"/>
            </a:srgbClr>
          </a:solidFill>
        </p:spPr>
        <p:txBody>
          <a:bodyPr wrap="square">
            <a:spAutoFit/>
          </a:bodyPr>
          <a:lstStyle/>
          <a:p>
            <a:pPr marL="285750" lvl="0" indent="-285750">
              <a:buFont typeface="Arial" panose="020B0604020202020204" pitchFamily="34" charset="0"/>
              <a:buChar char="•"/>
            </a:pPr>
            <a:r>
              <a:rPr lang="en-GB" sz="1400" dirty="0">
                <a:cs typeface="Arial" panose="020B0604020202020204" pitchFamily="34" charset="0"/>
              </a:rPr>
              <a:t>Shape the future through innovation, research, and technology</a:t>
            </a:r>
          </a:p>
          <a:p>
            <a:pPr marL="285750" lvl="0" indent="-285750">
              <a:buFont typeface="Arial" panose="020B0604020202020204" pitchFamily="34" charset="0"/>
              <a:buChar char="•"/>
            </a:pPr>
            <a:r>
              <a:rPr lang="en-GB" sz="1400" dirty="0">
                <a:cs typeface="Arial" panose="020B0604020202020204" pitchFamily="34" charset="0"/>
              </a:rPr>
              <a:t>Improve patient journeys via people, structure, and digital transformation</a:t>
            </a:r>
          </a:p>
          <a:p>
            <a:pPr marL="285750" lvl="0" indent="-285750">
              <a:buFont typeface="Arial" panose="020B0604020202020204" pitchFamily="34" charset="0"/>
              <a:buChar char="•"/>
            </a:pPr>
            <a:r>
              <a:rPr lang="en-GB" sz="1400" dirty="0">
                <a:cs typeface="Arial" panose="020B0604020202020204" pitchFamily="34" charset="0"/>
              </a:rPr>
              <a:t>Unlock staff potential and foster a culture of ambition and excellence</a:t>
            </a:r>
          </a:p>
          <a:p>
            <a:pPr marL="285750" lvl="0" indent="-285750">
              <a:buFont typeface="Arial" panose="020B0604020202020204" pitchFamily="34" charset="0"/>
              <a:buChar char="•"/>
            </a:pPr>
            <a:r>
              <a:rPr lang="en-GB" sz="1400" dirty="0">
                <a:cs typeface="Arial" panose="020B0604020202020204" pitchFamily="34" charset="0"/>
              </a:rPr>
              <a:t>Establish clear vision and positioning as a leader in research and care</a:t>
            </a:r>
          </a:p>
          <a:p>
            <a:pPr marL="285750" indent="-285750">
              <a:buFont typeface="Arial" panose="020B0604020202020204" pitchFamily="34" charset="0"/>
              <a:buChar char="•"/>
            </a:pPr>
            <a:r>
              <a:rPr lang="en-GB" sz="1400" dirty="0">
                <a:cs typeface="Arial" panose="020B0604020202020204" pitchFamily="34" charset="0"/>
              </a:rPr>
              <a:t>Deliver best outcomes and efficient use of resources</a:t>
            </a:r>
          </a:p>
          <a:p>
            <a:pPr marL="285750" indent="-285750">
              <a:buFont typeface="Arial" panose="020B0604020202020204" pitchFamily="34" charset="0"/>
              <a:buChar char="•"/>
            </a:pPr>
            <a:r>
              <a:rPr lang="en-GB" sz="1400" dirty="0">
                <a:cs typeface="Arial" panose="020B0604020202020204" pitchFamily="34" charset="0"/>
              </a:rPr>
              <a:t>Contribute to a green economy </a:t>
            </a:r>
          </a:p>
          <a:p>
            <a:pPr marL="285750" indent="-285750">
              <a:buFont typeface="Arial" panose="020B0604020202020204" pitchFamily="34" charset="0"/>
              <a:buChar char="•"/>
            </a:pPr>
            <a:r>
              <a:rPr lang="en-GB" sz="1400" dirty="0">
                <a:cs typeface="Arial" panose="020B0604020202020204" pitchFamily="34" charset="0"/>
              </a:rPr>
              <a:t>Provide care closer to home </a:t>
            </a:r>
          </a:p>
        </p:txBody>
      </p:sp>
      <p:sp>
        <p:nvSpPr>
          <p:cNvPr id="8" name="TextBox 7">
            <a:extLst>
              <a:ext uri="{FF2B5EF4-FFF2-40B4-BE49-F238E27FC236}">
                <a16:creationId xmlns:a16="http://schemas.microsoft.com/office/drawing/2014/main" id="{8AD81401-1243-1C4B-1A28-371A01B421D5}"/>
              </a:ext>
            </a:extLst>
          </p:cNvPr>
          <p:cNvSpPr txBox="1"/>
          <p:nvPr/>
        </p:nvSpPr>
        <p:spPr>
          <a:xfrm>
            <a:off x="3509775" y="3059668"/>
            <a:ext cx="982961" cy="369332"/>
          </a:xfrm>
          <a:prstGeom prst="rect">
            <a:avLst/>
          </a:prstGeom>
          <a:noFill/>
        </p:spPr>
        <p:txBody>
          <a:bodyPr wrap="none" rtlCol="0">
            <a:spAutoFit/>
          </a:bodyPr>
          <a:lstStyle/>
          <a:p>
            <a:r>
              <a:rPr lang="en-GB" b="1" dirty="0">
                <a:cs typeface="Arial" panose="020B0604020202020204" pitchFamily="34" charset="0"/>
              </a:rPr>
              <a:t>Actions</a:t>
            </a:r>
          </a:p>
        </p:txBody>
      </p:sp>
      <p:graphicFrame>
        <p:nvGraphicFramePr>
          <p:cNvPr id="14" name="Table 13">
            <a:extLst>
              <a:ext uri="{FF2B5EF4-FFF2-40B4-BE49-F238E27FC236}">
                <a16:creationId xmlns:a16="http://schemas.microsoft.com/office/drawing/2014/main" id="{BCD51EC6-58D5-9353-01E0-5820FB056E38}"/>
              </a:ext>
            </a:extLst>
          </p:cNvPr>
          <p:cNvGraphicFramePr>
            <a:graphicFrameLocks noGrp="1"/>
          </p:cNvGraphicFramePr>
          <p:nvPr>
            <p:extLst>
              <p:ext uri="{D42A27DB-BD31-4B8C-83A1-F6EECF244321}">
                <p14:modId xmlns:p14="http://schemas.microsoft.com/office/powerpoint/2010/main" val="2823491679"/>
              </p:ext>
            </p:extLst>
          </p:nvPr>
        </p:nvGraphicFramePr>
        <p:xfrm>
          <a:off x="4853605" y="2162877"/>
          <a:ext cx="6735881" cy="2385293"/>
        </p:xfrm>
        <a:graphic>
          <a:graphicData uri="http://schemas.openxmlformats.org/drawingml/2006/table">
            <a:tbl>
              <a:tblPr firstRow="1" firstCol="1" bandRow="1"/>
              <a:tblGrid>
                <a:gridCol w="6735881">
                  <a:extLst>
                    <a:ext uri="{9D8B030D-6E8A-4147-A177-3AD203B41FA5}">
                      <a16:colId xmlns:a16="http://schemas.microsoft.com/office/drawing/2014/main" val="1885927210"/>
                    </a:ext>
                  </a:extLst>
                </a:gridCol>
              </a:tblGrid>
              <a:tr h="2385293">
                <a:tc>
                  <a:txBody>
                    <a:bodyPr/>
                    <a:lstStyle/>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Strengthen partnerships with universities and strategic collaborators to make the most of resources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Drive digital transformation and new care models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Promote behavioural change and prevention strategies</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Encourage risk-based approach to rapid adoption of innovation</a:t>
                      </a:r>
                    </a:p>
                    <a:p>
                      <a:pPr marL="285750" lvl="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Use data and technology responsibly to improve care</a:t>
                      </a:r>
                    </a:p>
                    <a:p>
                      <a:pPr marL="285750" indent="-285750">
                        <a:buFont typeface="Arial" panose="020B0604020202020204" pitchFamily="34" charset="0"/>
                        <a:buChar char="•"/>
                      </a:pPr>
                      <a:r>
                        <a:rPr lang="en-GB" sz="1400" kern="1200" dirty="0">
                          <a:solidFill>
                            <a:schemeClr val="tx1"/>
                          </a:solidFill>
                          <a:effectLst/>
                          <a:latin typeface="+mn-lt"/>
                          <a:ea typeface="+mn-ea"/>
                          <a:cs typeface="Arial" panose="020B0604020202020204" pitchFamily="34" charset="0"/>
                        </a:rPr>
                        <a:t>Celebrate achievements of individuals and teams and empower leaders at all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effectLst/>
                          <a:latin typeface="+mn-lt"/>
                          <a:ea typeface="Calibri" panose="020F0502020204030204" pitchFamily="34" charset="0"/>
                          <a:cs typeface="Arial" panose="020B0604020202020204" pitchFamily="34" charset="0"/>
                        </a:rPr>
                        <a:t>Develop action plan to reduce Green House gas emissions and prepare for climate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effectLst/>
                          <a:latin typeface="+mn-lt"/>
                          <a:ea typeface="Calibri" panose="020F0502020204030204" pitchFamily="34" charset="0"/>
                          <a:cs typeface="Arial" panose="020B0604020202020204" pitchFamily="34" charset="0"/>
                        </a:rPr>
                        <a:t>Develop and roll out use of virtual wards </a:t>
                      </a:r>
                      <a:endParaRPr lang="en-GB"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5CC">
                        <a:alpha val="14000"/>
                      </a:srgbClr>
                    </a:solidFill>
                  </a:tcPr>
                </a:tc>
                <a:extLst>
                  <a:ext uri="{0D108BD9-81ED-4DB2-BD59-A6C34878D82A}">
                    <a16:rowId xmlns:a16="http://schemas.microsoft.com/office/drawing/2014/main" val="3591382021"/>
                  </a:ext>
                </a:extLst>
              </a:tr>
            </a:tbl>
          </a:graphicData>
        </a:graphic>
      </p:graphicFrame>
      <p:sp>
        <p:nvSpPr>
          <p:cNvPr id="15" name="TextBox 14">
            <a:extLst>
              <a:ext uri="{FF2B5EF4-FFF2-40B4-BE49-F238E27FC236}">
                <a16:creationId xmlns:a16="http://schemas.microsoft.com/office/drawing/2014/main" id="{21A1371E-1338-317F-13BB-6E761686F96B}"/>
              </a:ext>
            </a:extLst>
          </p:cNvPr>
          <p:cNvSpPr txBox="1"/>
          <p:nvPr/>
        </p:nvSpPr>
        <p:spPr>
          <a:xfrm>
            <a:off x="3509775" y="4631297"/>
            <a:ext cx="1269514" cy="923330"/>
          </a:xfrm>
          <a:prstGeom prst="rect">
            <a:avLst/>
          </a:prstGeom>
          <a:noFill/>
        </p:spPr>
        <p:txBody>
          <a:bodyPr wrap="square" rtlCol="0">
            <a:spAutoFit/>
          </a:bodyPr>
          <a:lstStyle/>
          <a:p>
            <a:r>
              <a:rPr lang="en-GB" b="1" dirty="0">
                <a:cs typeface="Arial" panose="020B0604020202020204" pitchFamily="34" charset="0"/>
              </a:rPr>
              <a:t>Measures of success</a:t>
            </a:r>
          </a:p>
        </p:txBody>
      </p:sp>
      <p:sp>
        <p:nvSpPr>
          <p:cNvPr id="16" name="TextBox 15">
            <a:extLst>
              <a:ext uri="{FF2B5EF4-FFF2-40B4-BE49-F238E27FC236}">
                <a16:creationId xmlns:a16="http://schemas.microsoft.com/office/drawing/2014/main" id="{9B6AFE20-6AA1-AC49-55B8-616CCFDA7BC9}"/>
              </a:ext>
            </a:extLst>
          </p:cNvPr>
          <p:cNvSpPr txBox="1"/>
          <p:nvPr/>
        </p:nvSpPr>
        <p:spPr>
          <a:xfrm>
            <a:off x="4853604" y="4705484"/>
            <a:ext cx="6735881" cy="1384995"/>
          </a:xfrm>
          <a:prstGeom prst="rect">
            <a:avLst/>
          </a:prstGeom>
          <a:solidFill>
            <a:srgbClr val="00B5CC">
              <a:alpha val="14000"/>
            </a:srgbClr>
          </a:solidFill>
        </p:spPr>
        <p:txBody>
          <a:bodyPr wrap="square" lIns="91440" tIns="45720" rIns="91440" bIns="45720" rtlCol="0" anchor="t">
            <a:spAutoFit/>
          </a:bodyPr>
          <a:lstStyle/>
          <a:p>
            <a:pPr marL="285750" lvl="0" indent="-285750">
              <a:buFont typeface="Arial" panose="020B0604020202020204" pitchFamily="34" charset="0"/>
              <a:buChar char="•"/>
            </a:pPr>
            <a:r>
              <a:rPr lang="en-GB" sz="1400" dirty="0">
                <a:cs typeface="Arial"/>
              </a:rPr>
              <a:t>Strong partnerships and flourishing relationships with universities</a:t>
            </a:r>
            <a:endParaRPr lang="en-US" dirty="0">
              <a:cs typeface="Arial"/>
            </a:endParaRPr>
          </a:p>
          <a:p>
            <a:pPr marL="285750" lvl="0" indent="-285750">
              <a:buFont typeface="Arial" panose="020B0604020202020204" pitchFamily="34" charset="0"/>
              <a:buChar char="•"/>
            </a:pPr>
            <a:r>
              <a:rPr lang="en-GB" sz="1400" dirty="0">
                <a:cs typeface="Arial" panose="020B0604020202020204" pitchFamily="34" charset="0"/>
              </a:rPr>
              <a:t>Increased staff confidence and engagement</a:t>
            </a:r>
          </a:p>
          <a:p>
            <a:pPr marL="285750" lvl="0" indent="-285750">
              <a:buFont typeface="Arial" panose="020B0604020202020204" pitchFamily="34" charset="0"/>
              <a:buChar char="•"/>
            </a:pPr>
            <a:r>
              <a:rPr lang="en-GB" sz="1400" dirty="0">
                <a:cs typeface="Arial" panose="020B0604020202020204" pitchFamily="34" charset="0"/>
              </a:rPr>
              <a:t>Visible impact of innovation and research on patient outcomes and experience</a:t>
            </a:r>
            <a:endParaRPr lang="en-GB" sz="1400" dirty="0">
              <a:solidFill>
                <a:srgbClr val="FF0000"/>
              </a:solidFill>
              <a:cs typeface="Arial" panose="020B0604020202020204" pitchFamily="34" charset="0"/>
            </a:endParaRPr>
          </a:p>
          <a:p>
            <a:pPr marL="285750" indent="-285750">
              <a:buFont typeface="Arial" panose="020B0604020202020204" pitchFamily="34" charset="0"/>
              <a:buChar char="•"/>
            </a:pPr>
            <a:r>
              <a:rPr lang="en-GB" sz="1400" dirty="0">
                <a:cs typeface="Arial"/>
              </a:rPr>
              <a:t>Number of trials or time to trial </a:t>
            </a:r>
          </a:p>
          <a:p>
            <a:pPr marL="285750" indent="-285750">
              <a:buFont typeface="Arial" panose="020B0604020202020204" pitchFamily="34" charset="0"/>
              <a:buChar char="•"/>
            </a:pPr>
            <a:r>
              <a:rPr lang="en-GB" sz="1400" dirty="0">
                <a:cs typeface="Arial" panose="020B0604020202020204" pitchFamily="34" charset="0"/>
              </a:rPr>
              <a:t>Increased number of people being treated safely at home</a:t>
            </a:r>
          </a:p>
          <a:p>
            <a:pPr marL="285750" indent="-285750">
              <a:buFont typeface="Arial" panose="020B0604020202020204" pitchFamily="34" charset="0"/>
              <a:buChar char="•"/>
            </a:pPr>
            <a:r>
              <a:rPr lang="en-GB" sz="1400" dirty="0">
                <a:cs typeface="Arial"/>
              </a:rPr>
              <a:t>Number of digital innovation projects</a:t>
            </a:r>
            <a:endParaRPr lang="en-GB" sz="1400" dirty="0">
              <a:cs typeface="Arial" panose="020B0604020202020204" pitchFamily="34" charset="0"/>
            </a:endParaRPr>
          </a:p>
        </p:txBody>
      </p:sp>
      <p:sp>
        <p:nvSpPr>
          <p:cNvPr id="9" name="Rectangle 8">
            <a:extLst>
              <a:ext uri="{FF2B5EF4-FFF2-40B4-BE49-F238E27FC236}">
                <a16:creationId xmlns:a16="http://schemas.microsoft.com/office/drawing/2014/main" id="{0A2EC5F1-842E-A871-E528-5A2E057F0E26}"/>
              </a:ext>
              <a:ext uri="{C183D7F6-B498-43B3-948B-1728B52AA6E4}">
                <adec:decorative xmlns:adec="http://schemas.microsoft.com/office/drawing/2017/decorative" val="1"/>
              </a:ext>
            </a:extLst>
          </p:cNvPr>
          <p:cNvSpPr/>
          <p:nvPr/>
        </p:nvSpPr>
        <p:spPr>
          <a:xfrm>
            <a:off x="3237686" y="6527549"/>
            <a:ext cx="8954314" cy="330451"/>
          </a:xfrm>
          <a:prstGeom prst="rect">
            <a:avLst/>
          </a:prstGeom>
          <a:solidFill>
            <a:srgbClr val="0E9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Diagram showing a teal icon of a bar graph with an upward arrow alongside it.">
            <a:extLst>
              <a:ext uri="{FF2B5EF4-FFF2-40B4-BE49-F238E27FC236}">
                <a16:creationId xmlns:a16="http://schemas.microsoft.com/office/drawing/2014/main" id="{6FA0AF57-443E-F0DB-8ABF-54FF674BC782}"/>
              </a:ext>
            </a:extLst>
          </p:cNvPr>
          <p:cNvPicPr>
            <a:picLocks noChangeAspect="1"/>
          </p:cNvPicPr>
          <p:nvPr/>
        </p:nvPicPr>
        <p:blipFill>
          <a:blip r:embed="rId2"/>
          <a:srcRect l="22780" t="9472" r="64705" b="72423"/>
          <a:stretch>
            <a:fillRect/>
          </a:stretch>
        </p:blipFill>
        <p:spPr>
          <a:xfrm>
            <a:off x="972562" y="1076461"/>
            <a:ext cx="1430448" cy="1086416"/>
          </a:xfrm>
          <a:prstGeom prst="rect">
            <a:avLst/>
          </a:prstGeom>
        </p:spPr>
      </p:pic>
      <p:pic>
        <p:nvPicPr>
          <p:cNvPr id="10" name="Picture 9" descr="A black text on a white background">
            <a:extLst>
              <a:ext uri="{FF2B5EF4-FFF2-40B4-BE49-F238E27FC236}">
                <a16:creationId xmlns:a16="http://schemas.microsoft.com/office/drawing/2014/main" id="{CDB2D3DC-0708-B046-42D8-C20EA754320E}"/>
              </a:ext>
            </a:extLst>
          </p:cNvPr>
          <p:cNvPicPr>
            <a:picLocks noChangeAspect="1"/>
          </p:cNvPicPr>
          <p:nvPr/>
        </p:nvPicPr>
        <p:blipFill>
          <a:blip r:embed="rId3">
            <a:extLst>
              <a:ext uri="{28A0092B-C50C-407E-A947-70E740481C1C}">
                <a14:useLocalDpi xmlns:a14="http://schemas.microsoft.com/office/drawing/2010/main" val="0"/>
              </a:ext>
            </a:extLst>
          </a:blip>
          <a:srcRect b="29833"/>
          <a:stretch>
            <a:fillRect/>
          </a:stretch>
        </p:blipFill>
        <p:spPr>
          <a:xfrm>
            <a:off x="904662" y="4908176"/>
            <a:ext cx="1566249" cy="369571"/>
          </a:xfrm>
          <a:prstGeom prst="rect">
            <a:avLst/>
          </a:prstGeom>
        </p:spPr>
      </p:pic>
      <p:graphicFrame>
        <p:nvGraphicFramePr>
          <p:cNvPr id="3" name="Table 2">
            <a:extLst>
              <a:ext uri="{FF2B5EF4-FFF2-40B4-BE49-F238E27FC236}">
                <a16:creationId xmlns:a16="http://schemas.microsoft.com/office/drawing/2014/main" id="{B8E809E1-991F-0902-CF85-A5FFC9AFC65F}"/>
              </a:ext>
            </a:extLst>
          </p:cNvPr>
          <p:cNvGraphicFramePr>
            <a:graphicFrameLocks noGrp="1"/>
          </p:cNvGraphicFramePr>
          <p:nvPr>
            <p:extLst>
              <p:ext uri="{D42A27DB-BD31-4B8C-83A1-F6EECF244321}">
                <p14:modId xmlns:p14="http://schemas.microsoft.com/office/powerpoint/2010/main" val="1918340097"/>
              </p:ext>
            </p:extLst>
          </p:nvPr>
        </p:nvGraphicFramePr>
        <p:xfrm>
          <a:off x="0" y="6295348"/>
          <a:ext cx="12192001" cy="648659"/>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725077383"/>
                    </a:ext>
                  </a:extLst>
                </a:gridCol>
                <a:gridCol w="2294928">
                  <a:extLst>
                    <a:ext uri="{9D8B030D-6E8A-4147-A177-3AD203B41FA5}">
                      <a16:colId xmlns:a16="http://schemas.microsoft.com/office/drawing/2014/main" val="3168648355"/>
                    </a:ext>
                  </a:extLst>
                </a:gridCol>
                <a:gridCol w="2625469">
                  <a:extLst>
                    <a:ext uri="{9D8B030D-6E8A-4147-A177-3AD203B41FA5}">
                      <a16:colId xmlns:a16="http://schemas.microsoft.com/office/drawing/2014/main" val="27369546"/>
                    </a:ext>
                  </a:extLst>
                </a:gridCol>
                <a:gridCol w="2332456">
                  <a:extLst>
                    <a:ext uri="{9D8B030D-6E8A-4147-A177-3AD203B41FA5}">
                      <a16:colId xmlns:a16="http://schemas.microsoft.com/office/drawing/2014/main" val="1694372220"/>
                    </a:ext>
                  </a:extLst>
                </a:gridCol>
                <a:gridCol w="2332456">
                  <a:extLst>
                    <a:ext uri="{9D8B030D-6E8A-4147-A177-3AD203B41FA5}">
                      <a16:colId xmlns:a16="http://schemas.microsoft.com/office/drawing/2014/main" val="426767786"/>
                    </a:ext>
                  </a:extLst>
                </a:gridCol>
              </a:tblGrid>
              <a:tr h="648659">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645554586"/>
                  </a:ext>
                </a:extLst>
              </a:tr>
            </a:tbl>
          </a:graphicData>
        </a:graphic>
      </p:graphicFrame>
      <p:sp>
        <p:nvSpPr>
          <p:cNvPr id="11" name="Slide Number Placeholder 6">
            <a:extLst>
              <a:ext uri="{FF2B5EF4-FFF2-40B4-BE49-F238E27FC236}">
                <a16:creationId xmlns:a16="http://schemas.microsoft.com/office/drawing/2014/main" id="{180ED5ED-8B8C-1150-9AEB-0D5650D9934D}"/>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22</a:t>
            </a:fld>
            <a:endParaRPr lang="en-GB" dirty="0"/>
          </a:p>
        </p:txBody>
      </p:sp>
      <p:sp>
        <p:nvSpPr>
          <p:cNvPr id="12" name="TextBox 11">
            <a:extLst>
              <a:ext uri="{FF2B5EF4-FFF2-40B4-BE49-F238E27FC236}">
                <a16:creationId xmlns:a16="http://schemas.microsoft.com/office/drawing/2014/main" id="{17E7F219-3D9B-621F-3E3B-3897F2C1C73D}"/>
              </a:ext>
            </a:extLst>
          </p:cNvPr>
          <p:cNvSpPr txBox="1"/>
          <p:nvPr/>
        </p:nvSpPr>
        <p:spPr>
          <a:xfrm rot="19887581">
            <a:off x="1383853" y="1549533"/>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53772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212A7-6B81-D3CC-3050-26A2FA46672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B1D3971-AF93-65A0-FCBB-2F428BB14964}"/>
              </a:ext>
              <a:ext uri="{C183D7F6-B498-43B3-948B-1728B52AA6E4}">
                <adec:decorative xmlns:adec="http://schemas.microsoft.com/office/drawing/2017/decorative" val="1"/>
              </a:ext>
            </a:extLst>
          </p:cNvPr>
          <p:cNvSpPr txBox="1"/>
          <p:nvPr/>
        </p:nvSpPr>
        <p:spPr>
          <a:xfrm>
            <a:off x="472570" y="1418051"/>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A0CCA790-103B-4C08-5446-F818AAA822EA}"/>
              </a:ext>
            </a:extLst>
          </p:cNvPr>
          <p:cNvSpPr txBox="1">
            <a:spLocks/>
          </p:cNvSpPr>
          <p:nvPr/>
        </p:nvSpPr>
        <p:spPr>
          <a:xfrm>
            <a:off x="324678" y="0"/>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5CC"/>
                </a:solidFill>
                <a:latin typeface="Arial"/>
                <a:cs typeface="Arial"/>
              </a:rPr>
              <a:t>Transforming strategy into reality</a:t>
            </a:r>
          </a:p>
        </p:txBody>
      </p:sp>
      <p:sp>
        <p:nvSpPr>
          <p:cNvPr id="5" name="Content Placeholder 2">
            <a:extLst>
              <a:ext uri="{FF2B5EF4-FFF2-40B4-BE49-F238E27FC236}">
                <a16:creationId xmlns:a16="http://schemas.microsoft.com/office/drawing/2014/main" id="{96B31773-F953-4FB4-FD00-75558BC8EB30}"/>
              </a:ext>
            </a:extLst>
          </p:cNvPr>
          <p:cNvSpPr>
            <a:spLocks noGrp="1"/>
          </p:cNvSpPr>
          <p:nvPr>
            <p:ph idx="1"/>
          </p:nvPr>
        </p:nvSpPr>
        <p:spPr>
          <a:xfrm>
            <a:off x="472570" y="881995"/>
            <a:ext cx="11079652" cy="4788107"/>
          </a:xfrm>
        </p:spPr>
        <p:txBody>
          <a:bodyPr>
            <a:noAutofit/>
          </a:bodyPr>
          <a:lstStyle/>
          <a:p>
            <a:pPr marL="0" indent="0">
              <a:buNone/>
            </a:pPr>
            <a:br>
              <a:rPr lang="en-GB" sz="1600" dirty="0"/>
            </a:br>
            <a:r>
              <a:rPr lang="en-GB" sz="1600" dirty="0"/>
              <a:t>We have developed rigorous processes to regularly monitor the delivery of our corporate plan on an annual basis to ensure we are on track and positioning ourselves for long-term sustainability results. </a:t>
            </a:r>
          </a:p>
          <a:p>
            <a:pPr marL="0" indent="0">
              <a:buNone/>
            </a:pPr>
            <a:r>
              <a:rPr lang="en-GB" sz="1600" dirty="0"/>
              <a:t>Alongside this we will develop :</a:t>
            </a:r>
          </a:p>
          <a:p>
            <a:pPr marL="0" indent="0">
              <a:buNone/>
            </a:pPr>
            <a:r>
              <a:rPr lang="en-GB" sz="1600" b="1" u="sng" dirty="0">
                <a:solidFill>
                  <a:srgbClr val="0A4C84"/>
                </a:solidFill>
              </a:rPr>
              <a:t>An annual operational plan: </a:t>
            </a:r>
            <a:r>
              <a:rPr lang="en-GB" sz="1600" dirty="0"/>
              <a:t>The purpose of the annual operational plan is to ensure steady progress is made against the objectives within the five-year plan and ensuring that the Trust has SMART (Specific, Measurable, Achievable, Relevant and Timebound) goals throughout the year to monitor improvements and identify and address any barriers.</a:t>
            </a:r>
            <a:endParaRPr lang="en-GB" sz="1600" b="1" u="sng" dirty="0">
              <a:solidFill>
                <a:srgbClr val="0A4C84"/>
              </a:solidFill>
            </a:endParaRPr>
          </a:p>
          <a:p>
            <a:pPr marL="0" indent="0">
              <a:buNone/>
            </a:pPr>
            <a:r>
              <a:rPr lang="en-GB" sz="1600" b="1" u="sng" dirty="0">
                <a:solidFill>
                  <a:srgbClr val="EC008C"/>
                </a:solidFill>
              </a:rPr>
              <a:t>Local management plans</a:t>
            </a:r>
            <a:r>
              <a:rPr lang="en-GB" sz="1600" dirty="0"/>
              <a:t>: Detailed action plans for each Directorate and Division are developed in accordance with this overarching corporate plan, with each objective having clear milestones and timelines for completion.</a:t>
            </a:r>
          </a:p>
          <a:p>
            <a:pPr marL="0" indent="0">
              <a:buNone/>
            </a:pPr>
            <a:r>
              <a:rPr lang="en-GB" sz="1600" b="1" u="sng" dirty="0">
                <a:solidFill>
                  <a:srgbClr val="92278F"/>
                </a:solidFill>
              </a:rPr>
              <a:t>Staff Development reviews</a:t>
            </a:r>
            <a:r>
              <a:rPr lang="en-GB" sz="1600" dirty="0"/>
              <a:t>: The Trust has a workforce of more than 22,000 staff, all of whom contribute to the delivery of safe, effective and compassionate care. Each member of staff develops  a Staff Development Review to help to achieve directorate and corporate objectives and help them acknowledge the significant contribution that they make. </a:t>
            </a:r>
          </a:p>
          <a:p>
            <a:pPr marL="0" indent="0">
              <a:buNone/>
            </a:pPr>
            <a:r>
              <a:rPr lang="en-GB" sz="1600" b="1" u="sng" dirty="0">
                <a:solidFill>
                  <a:srgbClr val="00B5CC"/>
                </a:solidFill>
              </a:rPr>
              <a:t>Performance Monitoring:</a:t>
            </a:r>
            <a:r>
              <a:rPr lang="en-GB" sz="1600" b="1" u="sng" dirty="0">
                <a:solidFill>
                  <a:srgbClr val="EC008C"/>
                </a:solidFill>
              </a:rPr>
              <a:t> </a:t>
            </a:r>
            <a:r>
              <a:rPr lang="en-GB" sz="1600" dirty="0"/>
              <a:t>Regular quarterly performance reviews to monitor progress, adjust strategies, and ensure alignment with organisational goals.</a:t>
            </a:r>
          </a:p>
          <a:p>
            <a:pPr marL="0" indent="0">
              <a:buNone/>
            </a:pPr>
            <a:r>
              <a:rPr lang="en-GB" sz="1600" b="1" u="sng" dirty="0">
                <a:solidFill>
                  <a:srgbClr val="0A4C84"/>
                </a:solidFill>
              </a:rPr>
              <a:t>Stakeholder Engagement:</a:t>
            </a:r>
            <a:r>
              <a:rPr lang="en-GB" sz="1600" b="1" u="sng" dirty="0">
                <a:solidFill>
                  <a:srgbClr val="00B5CC"/>
                </a:solidFill>
              </a:rPr>
              <a:t> </a:t>
            </a:r>
            <a:r>
              <a:rPr lang="en-GB" sz="1600" dirty="0"/>
              <a:t>Regular communication with patients, staff, and external partners to keep them informed and engaged in the corporate plan’s initiatives. The Belfast Plan and a regular feedback summary will be shared online and directly with our partner organisations, and through the Trust’s engagement groups and forums.</a:t>
            </a:r>
          </a:p>
          <a:p>
            <a:pPr marL="0" indent="0">
              <a:buNone/>
            </a:pPr>
            <a:endParaRPr lang="en-GB" sz="1400" dirty="0"/>
          </a:p>
        </p:txBody>
      </p:sp>
      <p:graphicFrame>
        <p:nvGraphicFramePr>
          <p:cNvPr id="2" name="Table 1">
            <a:extLst>
              <a:ext uri="{FF2B5EF4-FFF2-40B4-BE49-F238E27FC236}">
                <a16:creationId xmlns:a16="http://schemas.microsoft.com/office/drawing/2014/main" id="{12BFCE98-6BD2-DBD6-DBB0-AA3857A32E29}"/>
              </a:ext>
            </a:extLst>
          </p:cNvPr>
          <p:cNvGraphicFramePr>
            <a:graphicFrameLocks noGrp="1"/>
          </p:cNvGraphicFramePr>
          <p:nvPr>
            <p:extLst>
              <p:ext uri="{D42A27DB-BD31-4B8C-83A1-F6EECF244321}">
                <p14:modId xmlns:p14="http://schemas.microsoft.com/office/powerpoint/2010/main" val="4292085134"/>
              </p:ext>
            </p:extLst>
          </p:nvPr>
        </p:nvGraphicFramePr>
        <p:xfrm>
          <a:off x="-1" y="6206158"/>
          <a:ext cx="12192001" cy="640080"/>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2182283430"/>
                    </a:ext>
                  </a:extLst>
                </a:gridCol>
                <a:gridCol w="2294928">
                  <a:extLst>
                    <a:ext uri="{9D8B030D-6E8A-4147-A177-3AD203B41FA5}">
                      <a16:colId xmlns:a16="http://schemas.microsoft.com/office/drawing/2014/main" val="1059793174"/>
                    </a:ext>
                  </a:extLst>
                </a:gridCol>
                <a:gridCol w="2625469">
                  <a:extLst>
                    <a:ext uri="{9D8B030D-6E8A-4147-A177-3AD203B41FA5}">
                      <a16:colId xmlns:a16="http://schemas.microsoft.com/office/drawing/2014/main" val="3992255622"/>
                    </a:ext>
                  </a:extLst>
                </a:gridCol>
                <a:gridCol w="2332456">
                  <a:extLst>
                    <a:ext uri="{9D8B030D-6E8A-4147-A177-3AD203B41FA5}">
                      <a16:colId xmlns:a16="http://schemas.microsoft.com/office/drawing/2014/main" val="4060084239"/>
                    </a:ext>
                  </a:extLst>
                </a:gridCol>
                <a:gridCol w="2332456">
                  <a:extLst>
                    <a:ext uri="{9D8B030D-6E8A-4147-A177-3AD203B41FA5}">
                      <a16:colId xmlns:a16="http://schemas.microsoft.com/office/drawing/2014/main" val="1758752384"/>
                    </a:ext>
                  </a:extLst>
                </a:gridCol>
              </a:tblGrid>
              <a:tr h="0">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2946650613"/>
                  </a:ext>
                </a:extLst>
              </a:tr>
            </a:tbl>
          </a:graphicData>
        </a:graphic>
      </p:graphicFrame>
      <p:pic>
        <p:nvPicPr>
          <p:cNvPr id="3" name="Picture 2" descr="A black text on a white background">
            <a:extLst>
              <a:ext uri="{FF2B5EF4-FFF2-40B4-BE49-F238E27FC236}">
                <a16:creationId xmlns:a16="http://schemas.microsoft.com/office/drawing/2014/main" id="{4F49DC4A-406B-2300-AA59-C146BAC1B4B7}"/>
              </a:ext>
            </a:extLst>
          </p:cNvPr>
          <p:cNvPicPr>
            <a:picLocks noChangeAspect="1"/>
          </p:cNvPicPr>
          <p:nvPr/>
        </p:nvPicPr>
        <p:blipFill>
          <a:blip r:embed="rId3">
            <a:extLst>
              <a:ext uri="{28A0092B-C50C-407E-A947-70E740481C1C}">
                <a14:useLocalDpi xmlns:a14="http://schemas.microsoft.com/office/drawing/2010/main" val="0"/>
              </a:ext>
            </a:extLst>
          </a:blip>
          <a:srcRect b="29833"/>
          <a:stretch>
            <a:fillRect/>
          </a:stretch>
        </p:blipFill>
        <p:spPr>
          <a:xfrm>
            <a:off x="10301073" y="4607"/>
            <a:ext cx="1566249" cy="369571"/>
          </a:xfrm>
          <a:prstGeom prst="rect">
            <a:avLst/>
          </a:prstGeom>
        </p:spPr>
      </p:pic>
      <p:sp>
        <p:nvSpPr>
          <p:cNvPr id="4" name="Slide Number Placeholder 6">
            <a:extLst>
              <a:ext uri="{FF2B5EF4-FFF2-40B4-BE49-F238E27FC236}">
                <a16:creationId xmlns:a16="http://schemas.microsoft.com/office/drawing/2014/main" id="{8B7FEA17-E7C1-8FE2-BB79-05FC033764E0}"/>
              </a:ext>
            </a:extLst>
          </p:cNvPr>
          <p:cNvSpPr txBox="1">
            <a:spLocks/>
          </p:cNvSpPr>
          <p:nvPr/>
        </p:nvSpPr>
        <p:spPr>
          <a:xfrm>
            <a:off x="11791462" y="9053"/>
            <a:ext cx="4371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23</a:t>
            </a:fld>
            <a:endParaRPr lang="en-GB" dirty="0"/>
          </a:p>
        </p:txBody>
      </p:sp>
      <p:sp>
        <p:nvSpPr>
          <p:cNvPr id="6" name="TextBox 5">
            <a:extLst>
              <a:ext uri="{FF2B5EF4-FFF2-40B4-BE49-F238E27FC236}">
                <a16:creationId xmlns:a16="http://schemas.microsoft.com/office/drawing/2014/main" id="{84FF9AC9-E584-D0A0-5C69-75895D97BC6A}"/>
              </a:ext>
            </a:extLst>
          </p:cNvPr>
          <p:cNvSpPr txBox="1"/>
          <p:nvPr/>
        </p:nvSpPr>
        <p:spPr>
          <a:xfrm rot="19887581">
            <a:off x="3170592" y="5252172"/>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76626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F0491-40F5-8776-2445-C71CB667A0CF}"/>
            </a:ext>
          </a:extLst>
        </p:cNvPr>
        <p:cNvGrpSpPr/>
        <p:nvPr/>
      </p:nvGrpSpPr>
      <p:grpSpPr>
        <a:xfrm>
          <a:off x="0" y="0"/>
          <a:ext cx="0" cy="0"/>
          <a:chOff x="0" y="0"/>
          <a:chExt cx="0" cy="0"/>
        </a:xfrm>
      </p:grpSpPr>
      <p:pic>
        <p:nvPicPr>
          <p:cNvPr id="9" name="Picture 8" descr="Map of Northern Ireland separated into Trust area">
            <a:extLst>
              <a:ext uri="{FF2B5EF4-FFF2-40B4-BE49-F238E27FC236}">
                <a16:creationId xmlns:a16="http://schemas.microsoft.com/office/drawing/2014/main" id="{9EDC5850-70D8-4A02-8F79-0C3575BCB4CC}"/>
              </a:ext>
            </a:extLst>
          </p:cNvPr>
          <p:cNvPicPr>
            <a:picLocks noChangeAspect="1"/>
          </p:cNvPicPr>
          <p:nvPr/>
        </p:nvPicPr>
        <p:blipFill>
          <a:blip r:embed="rId3">
            <a:extLst>
              <a:ext uri="{28A0092B-C50C-407E-A947-70E740481C1C}">
                <a14:useLocalDpi xmlns:a14="http://schemas.microsoft.com/office/drawing/2010/main" val="0"/>
              </a:ext>
            </a:extLst>
          </a:blip>
          <a:srcRect t="8592"/>
          <a:stretch>
            <a:fillRect/>
          </a:stretch>
        </p:blipFill>
        <p:spPr>
          <a:xfrm>
            <a:off x="8646059" y="1380982"/>
            <a:ext cx="3472004" cy="3020145"/>
          </a:xfrm>
          <a:prstGeom prst="rect">
            <a:avLst/>
          </a:prstGeom>
        </p:spPr>
      </p:pic>
      <p:pic>
        <p:nvPicPr>
          <p:cNvPr id="11" name="Picture 10" descr="A black text on a white background">
            <a:extLst>
              <a:ext uri="{FF2B5EF4-FFF2-40B4-BE49-F238E27FC236}">
                <a16:creationId xmlns:a16="http://schemas.microsoft.com/office/drawing/2014/main" id="{1F981CD5-093D-6665-140F-FF1DBB497D93}"/>
              </a:ext>
            </a:extLst>
          </p:cNvPr>
          <p:cNvPicPr>
            <a:picLocks noChangeAspect="1"/>
          </p:cNvPicPr>
          <p:nvPr/>
        </p:nvPicPr>
        <p:blipFill>
          <a:blip r:embed="rId4">
            <a:extLst>
              <a:ext uri="{28A0092B-C50C-407E-A947-70E740481C1C}">
                <a14:useLocalDpi xmlns:a14="http://schemas.microsoft.com/office/drawing/2010/main" val="0"/>
              </a:ext>
            </a:extLst>
          </a:blip>
          <a:srcRect b="29833"/>
          <a:stretch>
            <a:fillRect/>
          </a:stretch>
        </p:blipFill>
        <p:spPr>
          <a:xfrm>
            <a:off x="10382061" y="11623"/>
            <a:ext cx="1566249" cy="369571"/>
          </a:xfrm>
          <a:prstGeom prst="rect">
            <a:avLst/>
          </a:prstGeom>
        </p:spPr>
      </p:pic>
      <p:sp>
        <p:nvSpPr>
          <p:cNvPr id="12" name="Rectangle 11">
            <a:extLst>
              <a:ext uri="{FF2B5EF4-FFF2-40B4-BE49-F238E27FC236}">
                <a16:creationId xmlns:a16="http://schemas.microsoft.com/office/drawing/2014/main" id="{057071AF-9DD6-8A82-5745-BF38CB0C153F}"/>
              </a:ext>
            </a:extLst>
          </p:cNvPr>
          <p:cNvSpPr/>
          <p:nvPr/>
        </p:nvSpPr>
        <p:spPr>
          <a:xfrm>
            <a:off x="476815" y="409003"/>
            <a:ext cx="2550698" cy="707886"/>
          </a:xfrm>
          <a:prstGeom prst="rect">
            <a:avLst/>
          </a:prstGeom>
          <a:noFill/>
        </p:spPr>
        <p:txBody>
          <a:bodyPr wrap="none" lIns="91440" tIns="45720" rIns="91440" bIns="45720">
            <a:spAutoFit/>
          </a:bodyPr>
          <a:lstStyle/>
          <a:p>
            <a:pPr algn="ctr"/>
            <a:r>
              <a:rPr lang="en-GB" sz="4000" b="1" cap="none" spc="0" dirty="0">
                <a:ln w="0"/>
                <a:solidFill>
                  <a:srgbClr val="16C9DC"/>
                </a:solidFill>
                <a:latin typeface="Arial" panose="020B0604020202020204" pitchFamily="34" charset="0"/>
                <a:cs typeface="Arial" panose="020B0604020202020204" pitchFamily="34" charset="0"/>
              </a:rPr>
              <a:t>Our Story</a:t>
            </a:r>
          </a:p>
        </p:txBody>
      </p:sp>
      <p:sp>
        <p:nvSpPr>
          <p:cNvPr id="3" name="TextBox 2">
            <a:extLst>
              <a:ext uri="{FF2B5EF4-FFF2-40B4-BE49-F238E27FC236}">
                <a16:creationId xmlns:a16="http://schemas.microsoft.com/office/drawing/2014/main" id="{030DBE39-36DC-AF35-15FB-956D16726EEE}"/>
              </a:ext>
            </a:extLst>
          </p:cNvPr>
          <p:cNvSpPr txBox="1"/>
          <p:nvPr/>
        </p:nvSpPr>
        <p:spPr>
          <a:xfrm>
            <a:off x="146366" y="1221244"/>
            <a:ext cx="7653196" cy="4139595"/>
          </a:xfrm>
          <a:prstGeom prst="rect">
            <a:avLst/>
          </a:prstGeom>
          <a:noFill/>
        </p:spPr>
        <p:txBody>
          <a:bodyPr wrap="square" rtlCol="0">
            <a:spAutoFit/>
          </a:bodyPr>
          <a:lstStyle/>
          <a:p>
            <a:r>
              <a:rPr lang="en-GB" sz="1400" dirty="0"/>
              <a:t>Belfast Health &amp; Social Care Trust is largest integrated health and social care Trust within the United Kingdom. </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We serve the population of Belfast of over 350,000, as well providing regional and specialist services to the 1.9 million people of Northern Ireland. </a:t>
            </a:r>
            <a:endParaRPr lang="en-GB" sz="1400" dirty="0">
              <a:solidFill>
                <a:prstClr val="black"/>
              </a:solidFill>
              <a:latin typeface="Aptos" panose="02110004020202020204"/>
            </a:endParaRPr>
          </a:p>
          <a:p>
            <a:endParaRPr lang="en-GB" sz="1400" dirty="0"/>
          </a:p>
          <a:p>
            <a:r>
              <a:rPr lang="en-GB" sz="1400" dirty="0"/>
              <a:t>Our services are delivered across 4 acute hospital sites and more than 100 community facilities within Belfast. The Trust is supported by our amazing 22,000 staff who are employed across 16 Directorates. In addition to this, we are also comprised of the major teaching and training hospitals in Northern Ireland and work closely in partnership with the two leading universities in the region.  </a:t>
            </a:r>
          </a:p>
          <a:p>
            <a:endParaRPr lang="en-GB" sz="1400" dirty="0"/>
          </a:p>
          <a:p>
            <a:r>
              <a:rPr lang="en-GB" sz="1400" dirty="0"/>
              <a:t>We are known for our specialist staff who have expert training and experience, and due to this are home to  more than 90% of regional specialist services in Northern Ireland. </a:t>
            </a:r>
          </a:p>
          <a:p>
            <a:endParaRPr lang="en-GB" sz="1400" dirty="0"/>
          </a:p>
          <a:p>
            <a:r>
              <a:rPr lang="en-GB" sz="1400" dirty="0"/>
              <a:t>Our patients and service users are central to everything we do, and we are committed to providing compassionate, person-centred care. To ensure that Belfast Trust is a place where people feel confident and satisfied with the health and social care they receive, our patients and service users are fully embedded into our service through involvement. They help us to ensure that everyone who accesses our service has the best possible experience and outcome.</a:t>
            </a:r>
          </a:p>
          <a:p>
            <a:endParaRPr lang="en-GB" sz="1100" dirty="0"/>
          </a:p>
        </p:txBody>
      </p:sp>
      <p:sp>
        <p:nvSpPr>
          <p:cNvPr id="5" name="Rectangle 4" descr="Blue box">
            <a:extLst>
              <a:ext uri="{FF2B5EF4-FFF2-40B4-BE49-F238E27FC236}">
                <a16:creationId xmlns:a16="http://schemas.microsoft.com/office/drawing/2014/main" id="{8A862AFC-4EC7-C55F-5C22-4E55EF971249}"/>
              </a:ext>
            </a:extLst>
          </p:cNvPr>
          <p:cNvSpPr/>
          <p:nvPr/>
        </p:nvSpPr>
        <p:spPr>
          <a:xfrm>
            <a:off x="0" y="6322275"/>
            <a:ext cx="12192000" cy="567863"/>
          </a:xfrm>
          <a:prstGeom prst="rect">
            <a:avLst/>
          </a:prstGeom>
          <a:solidFill>
            <a:srgbClr val="0B2E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5DA59BE7-B6D6-10A5-0D45-410CC171FDBD}"/>
              </a:ext>
            </a:extLst>
          </p:cNvPr>
          <p:cNvGraphicFramePr>
            <a:graphicFrameLocks noGrp="1"/>
          </p:cNvGraphicFramePr>
          <p:nvPr>
            <p:extLst>
              <p:ext uri="{D42A27DB-BD31-4B8C-83A1-F6EECF244321}">
                <p14:modId xmlns:p14="http://schemas.microsoft.com/office/powerpoint/2010/main" val="1029836420"/>
              </p:ext>
            </p:extLst>
          </p:nvPr>
        </p:nvGraphicFramePr>
        <p:xfrm>
          <a:off x="0" y="6217920"/>
          <a:ext cx="12191999" cy="640080"/>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1588456359"/>
                    </a:ext>
                  </a:extLst>
                </a:gridCol>
                <a:gridCol w="2294928">
                  <a:extLst>
                    <a:ext uri="{9D8B030D-6E8A-4147-A177-3AD203B41FA5}">
                      <a16:colId xmlns:a16="http://schemas.microsoft.com/office/drawing/2014/main" val="4240091861"/>
                    </a:ext>
                  </a:extLst>
                </a:gridCol>
                <a:gridCol w="2625469">
                  <a:extLst>
                    <a:ext uri="{9D8B030D-6E8A-4147-A177-3AD203B41FA5}">
                      <a16:colId xmlns:a16="http://schemas.microsoft.com/office/drawing/2014/main" val="1347782729"/>
                    </a:ext>
                  </a:extLst>
                </a:gridCol>
                <a:gridCol w="2332455">
                  <a:extLst>
                    <a:ext uri="{9D8B030D-6E8A-4147-A177-3AD203B41FA5}">
                      <a16:colId xmlns:a16="http://schemas.microsoft.com/office/drawing/2014/main" val="1080445619"/>
                    </a:ext>
                  </a:extLst>
                </a:gridCol>
                <a:gridCol w="2332455">
                  <a:extLst>
                    <a:ext uri="{9D8B030D-6E8A-4147-A177-3AD203B41FA5}">
                      <a16:colId xmlns:a16="http://schemas.microsoft.com/office/drawing/2014/main" val="1389318634"/>
                    </a:ext>
                  </a:extLst>
                </a:gridCol>
              </a:tblGrid>
              <a:tr h="529628">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22229777"/>
                  </a:ext>
                </a:extLst>
              </a:tr>
            </a:tbl>
          </a:graphicData>
        </a:graphic>
      </p:graphicFrame>
      <p:sp>
        <p:nvSpPr>
          <p:cNvPr id="10" name="Slide Number Placeholder 6">
            <a:extLst>
              <a:ext uri="{FF2B5EF4-FFF2-40B4-BE49-F238E27FC236}">
                <a16:creationId xmlns:a16="http://schemas.microsoft.com/office/drawing/2014/main" id="{185DF870-8ED8-7C01-5752-1814DFABE7F9}"/>
              </a:ext>
            </a:extLst>
          </p:cNvPr>
          <p:cNvSpPr txBox="1">
            <a:spLocks/>
          </p:cNvSpPr>
          <p:nvPr/>
        </p:nvSpPr>
        <p:spPr>
          <a:xfrm>
            <a:off x="11927149" y="0"/>
            <a:ext cx="25425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3</a:t>
            </a:fld>
            <a:endParaRPr lang="en-GB" dirty="0"/>
          </a:p>
        </p:txBody>
      </p:sp>
    </p:spTree>
    <p:extLst>
      <p:ext uri="{BB962C8B-B14F-4D97-AF65-F5344CB8AC3E}">
        <p14:creationId xmlns:p14="http://schemas.microsoft.com/office/powerpoint/2010/main" val="153174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descr="White background"/>
          <p:cNvSpPr/>
          <p:nvPr/>
        </p:nvSpPr>
        <p:spPr>
          <a:xfrm>
            <a:off x="0" y="-13293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424579" y="-299394"/>
            <a:ext cx="10949276" cy="1325563"/>
          </a:xfrm>
        </p:spPr>
        <p:txBody>
          <a:bodyPr>
            <a:noAutofit/>
          </a:bodyPr>
          <a:lstStyle/>
          <a:p>
            <a:r>
              <a:rPr lang="en-GB" sz="4000" b="1" dirty="0">
                <a:solidFill>
                  <a:srgbClr val="16C9DC"/>
                </a:solidFill>
                <a:latin typeface="Arial" panose="020B0604020202020204" pitchFamily="34" charset="0"/>
                <a:cs typeface="Arial" panose="020B0604020202020204" pitchFamily="34" charset="0"/>
              </a:rPr>
              <a:t>Our</a:t>
            </a:r>
            <a:r>
              <a:rPr lang="en-GB" sz="4000" dirty="0">
                <a:solidFill>
                  <a:srgbClr val="16C9DC"/>
                </a:solidFill>
                <a:latin typeface="Arial" panose="020B0604020202020204" pitchFamily="34" charset="0"/>
                <a:cs typeface="Arial" panose="020B0604020202020204" pitchFamily="34" charset="0"/>
              </a:rPr>
              <a:t> </a:t>
            </a:r>
            <a:r>
              <a:rPr lang="en-GB" sz="4000" b="1" dirty="0">
                <a:solidFill>
                  <a:srgbClr val="16C9DC"/>
                </a:solidFill>
                <a:latin typeface="Arial" panose="020B0604020202020204" pitchFamily="34" charset="0"/>
                <a:cs typeface="Arial" panose="020B0604020202020204" pitchFamily="34" charset="0"/>
              </a:rPr>
              <a:t>Communities</a:t>
            </a:r>
            <a:r>
              <a:rPr lang="en-GB" sz="4000" dirty="0">
                <a:solidFill>
                  <a:srgbClr val="16C9DC"/>
                </a:solidFill>
                <a:latin typeface="Arial" panose="020B0604020202020204" pitchFamily="34" charset="0"/>
                <a:cs typeface="Arial" panose="020B0604020202020204" pitchFamily="34" charset="0"/>
              </a:rPr>
              <a:t> </a:t>
            </a:r>
            <a:endParaRPr lang="en-US" sz="1600" dirty="0">
              <a:solidFill>
                <a:srgbClr val="16C9DC"/>
              </a:solidFill>
              <a:latin typeface="Arial" panose="020B0604020202020204" pitchFamily="34" charset="0"/>
              <a:cs typeface="Arial" panose="020B0604020202020204" pitchFamily="34" charset="0"/>
            </a:endParaRPr>
          </a:p>
        </p:txBody>
      </p:sp>
      <p:grpSp>
        <p:nvGrpSpPr>
          <p:cNvPr id="3" name="Group 2" descr="Stick people interlinked">
            <a:extLst>
              <a:ext uri="{FF2B5EF4-FFF2-40B4-BE49-F238E27FC236}">
                <a16:creationId xmlns:a16="http://schemas.microsoft.com/office/drawing/2014/main" id="{E2BF5348-896F-41B7-BFE7-CB34D1A128AA}"/>
              </a:ext>
            </a:extLst>
          </p:cNvPr>
          <p:cNvGrpSpPr/>
          <p:nvPr/>
        </p:nvGrpSpPr>
        <p:grpSpPr>
          <a:xfrm>
            <a:off x="3209499" y="859704"/>
            <a:ext cx="4761500" cy="5138592"/>
            <a:chOff x="7972231" y="942132"/>
            <a:chExt cx="2405252" cy="2401030"/>
          </a:xfrm>
        </p:grpSpPr>
        <p:sp>
          <p:nvSpPr>
            <p:cNvPr id="4" name="Shape">
              <a:extLst>
                <a:ext uri="{FF2B5EF4-FFF2-40B4-BE49-F238E27FC236}">
                  <a16:creationId xmlns:a16="http://schemas.microsoft.com/office/drawing/2014/main" id="{D684A9BE-B0B3-4D27-89FB-394CBDDF2C49}"/>
                </a:ext>
              </a:extLst>
            </p:cNvPr>
            <p:cNvSpPr/>
            <p:nvPr/>
          </p:nvSpPr>
          <p:spPr>
            <a:xfrm>
              <a:off x="7972231" y="942132"/>
              <a:ext cx="2348231" cy="2397080"/>
            </a:xfrm>
            <a:custGeom>
              <a:avLst/>
              <a:gdLst/>
              <a:ahLst/>
              <a:cxnLst>
                <a:cxn ang="0">
                  <a:pos x="wd2" y="hd2"/>
                </a:cxn>
                <a:cxn ang="5400000">
                  <a:pos x="wd2" y="hd2"/>
                </a:cxn>
                <a:cxn ang="10800000">
                  <a:pos x="wd2" y="hd2"/>
                </a:cxn>
                <a:cxn ang="16200000">
                  <a:pos x="wd2" y="hd2"/>
                </a:cxn>
              </a:cxnLst>
              <a:rect l="0" t="0" r="r" b="b"/>
              <a:pathLst>
                <a:path w="21600" h="21548" extrusionOk="0">
                  <a:moveTo>
                    <a:pt x="21600" y="18249"/>
                  </a:moveTo>
                  <a:lnTo>
                    <a:pt x="21530" y="17084"/>
                  </a:lnTo>
                  <a:lnTo>
                    <a:pt x="18995" y="15840"/>
                  </a:lnTo>
                  <a:cubicBezTo>
                    <a:pt x="19357" y="15703"/>
                    <a:pt x="19579" y="15383"/>
                    <a:pt x="19556" y="14972"/>
                  </a:cubicBezTo>
                  <a:cubicBezTo>
                    <a:pt x="19521" y="14413"/>
                    <a:pt x="18995" y="13910"/>
                    <a:pt x="18387" y="13865"/>
                  </a:cubicBezTo>
                  <a:cubicBezTo>
                    <a:pt x="17780" y="13808"/>
                    <a:pt x="17324" y="14230"/>
                    <a:pt x="17359" y="14789"/>
                  </a:cubicBezTo>
                  <a:cubicBezTo>
                    <a:pt x="17394" y="15223"/>
                    <a:pt x="17710" y="15623"/>
                    <a:pt x="18142" y="15806"/>
                  </a:cubicBezTo>
                  <a:lnTo>
                    <a:pt x="16705" y="15840"/>
                  </a:lnTo>
                  <a:lnTo>
                    <a:pt x="16495" y="13956"/>
                  </a:lnTo>
                  <a:lnTo>
                    <a:pt x="14427" y="9926"/>
                  </a:lnTo>
                  <a:lnTo>
                    <a:pt x="16623" y="10931"/>
                  </a:lnTo>
                  <a:lnTo>
                    <a:pt x="16366" y="9926"/>
                  </a:lnTo>
                  <a:lnTo>
                    <a:pt x="13598" y="8739"/>
                  </a:lnTo>
                  <a:cubicBezTo>
                    <a:pt x="13843" y="8579"/>
                    <a:pt x="13995" y="8293"/>
                    <a:pt x="13972" y="7962"/>
                  </a:cubicBezTo>
                  <a:cubicBezTo>
                    <a:pt x="13937" y="7392"/>
                    <a:pt x="13411" y="6889"/>
                    <a:pt x="12803" y="6832"/>
                  </a:cubicBezTo>
                  <a:cubicBezTo>
                    <a:pt x="12196" y="6775"/>
                    <a:pt x="11740" y="7186"/>
                    <a:pt x="11775" y="7757"/>
                  </a:cubicBezTo>
                  <a:cubicBezTo>
                    <a:pt x="11799" y="8145"/>
                    <a:pt x="12044" y="8488"/>
                    <a:pt x="12395" y="8704"/>
                  </a:cubicBezTo>
                  <a:lnTo>
                    <a:pt x="11238" y="8704"/>
                  </a:lnTo>
                  <a:lnTo>
                    <a:pt x="10981" y="7437"/>
                  </a:lnTo>
                  <a:lnTo>
                    <a:pt x="9661" y="3167"/>
                  </a:lnTo>
                  <a:lnTo>
                    <a:pt x="11624" y="4263"/>
                  </a:lnTo>
                  <a:lnTo>
                    <a:pt x="11565" y="3133"/>
                  </a:lnTo>
                  <a:lnTo>
                    <a:pt x="9170" y="1946"/>
                  </a:lnTo>
                  <a:cubicBezTo>
                    <a:pt x="9451" y="1786"/>
                    <a:pt x="9614" y="1501"/>
                    <a:pt x="9591" y="1147"/>
                  </a:cubicBezTo>
                  <a:cubicBezTo>
                    <a:pt x="9556" y="576"/>
                    <a:pt x="9030" y="74"/>
                    <a:pt x="8423" y="5"/>
                  </a:cubicBezTo>
                  <a:cubicBezTo>
                    <a:pt x="7815" y="-52"/>
                    <a:pt x="7360" y="359"/>
                    <a:pt x="7395" y="930"/>
                  </a:cubicBezTo>
                  <a:cubicBezTo>
                    <a:pt x="7418" y="1295"/>
                    <a:pt x="7640" y="1626"/>
                    <a:pt x="7955" y="1843"/>
                  </a:cubicBezTo>
                  <a:lnTo>
                    <a:pt x="5631" y="2916"/>
                  </a:lnTo>
                  <a:lnTo>
                    <a:pt x="5701" y="4115"/>
                  </a:lnTo>
                  <a:lnTo>
                    <a:pt x="7582" y="3065"/>
                  </a:lnTo>
                  <a:lnTo>
                    <a:pt x="6927" y="7346"/>
                  </a:lnTo>
                  <a:lnTo>
                    <a:pt x="7138" y="8625"/>
                  </a:lnTo>
                  <a:lnTo>
                    <a:pt x="5783" y="8533"/>
                  </a:lnTo>
                  <a:cubicBezTo>
                    <a:pt x="6075" y="8385"/>
                    <a:pt x="6262" y="8077"/>
                    <a:pt x="6238" y="7700"/>
                  </a:cubicBezTo>
                  <a:cubicBezTo>
                    <a:pt x="6203" y="7129"/>
                    <a:pt x="5677" y="6615"/>
                    <a:pt x="5070" y="6558"/>
                  </a:cubicBezTo>
                  <a:cubicBezTo>
                    <a:pt x="4463" y="6501"/>
                    <a:pt x="4007" y="6923"/>
                    <a:pt x="4042" y="7494"/>
                  </a:cubicBezTo>
                  <a:cubicBezTo>
                    <a:pt x="4065" y="7905"/>
                    <a:pt x="4346" y="8282"/>
                    <a:pt x="4720" y="8476"/>
                  </a:cubicBezTo>
                  <a:lnTo>
                    <a:pt x="2652" y="9515"/>
                  </a:lnTo>
                  <a:lnTo>
                    <a:pt x="2967" y="10622"/>
                  </a:lnTo>
                  <a:lnTo>
                    <a:pt x="4614" y="9743"/>
                  </a:lnTo>
                  <a:lnTo>
                    <a:pt x="4801" y="13659"/>
                  </a:lnTo>
                  <a:lnTo>
                    <a:pt x="4720" y="15623"/>
                  </a:lnTo>
                  <a:lnTo>
                    <a:pt x="3423" y="15520"/>
                  </a:lnTo>
                  <a:cubicBezTo>
                    <a:pt x="3773" y="15383"/>
                    <a:pt x="3995" y="15052"/>
                    <a:pt x="3972" y="14641"/>
                  </a:cubicBezTo>
                  <a:cubicBezTo>
                    <a:pt x="3937" y="14070"/>
                    <a:pt x="3411" y="13556"/>
                    <a:pt x="2804" y="13511"/>
                  </a:cubicBezTo>
                  <a:cubicBezTo>
                    <a:pt x="2196" y="13454"/>
                    <a:pt x="1741" y="13876"/>
                    <a:pt x="1776" y="14458"/>
                  </a:cubicBezTo>
                  <a:cubicBezTo>
                    <a:pt x="1799" y="14869"/>
                    <a:pt x="2079" y="15258"/>
                    <a:pt x="2465" y="15452"/>
                  </a:cubicBezTo>
                  <a:lnTo>
                    <a:pt x="2406" y="15452"/>
                  </a:lnTo>
                  <a:lnTo>
                    <a:pt x="47" y="16650"/>
                  </a:lnTo>
                  <a:lnTo>
                    <a:pt x="0" y="17792"/>
                  </a:lnTo>
                  <a:lnTo>
                    <a:pt x="1951" y="16730"/>
                  </a:lnTo>
                  <a:lnTo>
                    <a:pt x="970" y="21194"/>
                  </a:lnTo>
                  <a:lnTo>
                    <a:pt x="2243" y="21240"/>
                  </a:lnTo>
                  <a:lnTo>
                    <a:pt x="3096" y="18956"/>
                  </a:lnTo>
                  <a:lnTo>
                    <a:pt x="4030" y="21285"/>
                  </a:lnTo>
                  <a:lnTo>
                    <a:pt x="5269" y="21274"/>
                  </a:lnTo>
                  <a:lnTo>
                    <a:pt x="4007" y="16536"/>
                  </a:lnTo>
                  <a:lnTo>
                    <a:pt x="5748" y="16673"/>
                  </a:lnTo>
                  <a:lnTo>
                    <a:pt x="5911" y="13751"/>
                  </a:lnTo>
                  <a:lnTo>
                    <a:pt x="6191" y="11559"/>
                  </a:lnTo>
                  <a:lnTo>
                    <a:pt x="7687" y="13739"/>
                  </a:lnTo>
                  <a:lnTo>
                    <a:pt x="8014" y="16810"/>
                  </a:lnTo>
                  <a:lnTo>
                    <a:pt x="9708" y="16662"/>
                  </a:lnTo>
                  <a:lnTo>
                    <a:pt x="8797" y="21354"/>
                  </a:lnTo>
                  <a:lnTo>
                    <a:pt x="10058" y="21365"/>
                  </a:lnTo>
                  <a:lnTo>
                    <a:pt x="10853" y="19059"/>
                  </a:lnTo>
                  <a:lnTo>
                    <a:pt x="11846" y="21445"/>
                  </a:lnTo>
                  <a:lnTo>
                    <a:pt x="13084" y="21388"/>
                  </a:lnTo>
                  <a:lnTo>
                    <a:pt x="11799" y="16707"/>
                  </a:lnTo>
                  <a:lnTo>
                    <a:pt x="13586" y="16844"/>
                  </a:lnTo>
                  <a:lnTo>
                    <a:pt x="13680" y="13922"/>
                  </a:lnTo>
                  <a:lnTo>
                    <a:pt x="13972" y="11764"/>
                  </a:lnTo>
                  <a:lnTo>
                    <a:pt x="15467" y="13933"/>
                  </a:lnTo>
                  <a:lnTo>
                    <a:pt x="15911" y="16936"/>
                  </a:lnTo>
                  <a:lnTo>
                    <a:pt x="17546" y="16822"/>
                  </a:lnTo>
                  <a:lnTo>
                    <a:pt x="16623" y="21514"/>
                  </a:lnTo>
                  <a:lnTo>
                    <a:pt x="17920" y="21502"/>
                  </a:lnTo>
                  <a:lnTo>
                    <a:pt x="18726" y="19185"/>
                  </a:lnTo>
                  <a:lnTo>
                    <a:pt x="19649" y="21479"/>
                  </a:lnTo>
                  <a:lnTo>
                    <a:pt x="20911" y="21548"/>
                  </a:lnTo>
                  <a:lnTo>
                    <a:pt x="19649" y="17130"/>
                  </a:lnTo>
                  <a:lnTo>
                    <a:pt x="21600" y="18249"/>
                  </a:lnTo>
                  <a:close/>
                  <a:moveTo>
                    <a:pt x="12535" y="15771"/>
                  </a:moveTo>
                  <a:lnTo>
                    <a:pt x="11296" y="15634"/>
                  </a:lnTo>
                  <a:cubicBezTo>
                    <a:pt x="11612" y="15486"/>
                    <a:pt x="11810" y="15166"/>
                    <a:pt x="11787" y="14789"/>
                  </a:cubicBezTo>
                  <a:cubicBezTo>
                    <a:pt x="11752" y="14219"/>
                    <a:pt x="11226" y="13716"/>
                    <a:pt x="10619" y="13671"/>
                  </a:cubicBezTo>
                  <a:cubicBezTo>
                    <a:pt x="10011" y="13614"/>
                    <a:pt x="9556" y="14036"/>
                    <a:pt x="9591" y="14607"/>
                  </a:cubicBezTo>
                  <a:cubicBezTo>
                    <a:pt x="9614" y="15018"/>
                    <a:pt x="9895" y="15395"/>
                    <a:pt x="10280" y="15589"/>
                  </a:cubicBezTo>
                  <a:lnTo>
                    <a:pt x="8913" y="15691"/>
                  </a:lnTo>
                  <a:lnTo>
                    <a:pt x="8691" y="13762"/>
                  </a:lnTo>
                  <a:lnTo>
                    <a:pt x="6659" y="9492"/>
                  </a:lnTo>
                  <a:lnTo>
                    <a:pt x="8423" y="9721"/>
                  </a:lnTo>
                  <a:lnTo>
                    <a:pt x="7990" y="7437"/>
                  </a:lnTo>
                  <a:lnTo>
                    <a:pt x="8738" y="5154"/>
                  </a:lnTo>
                  <a:lnTo>
                    <a:pt x="9754" y="7506"/>
                  </a:lnTo>
                  <a:lnTo>
                    <a:pt x="10537" y="9789"/>
                  </a:lnTo>
                  <a:lnTo>
                    <a:pt x="12313" y="9675"/>
                  </a:lnTo>
                  <a:lnTo>
                    <a:pt x="12605" y="13842"/>
                  </a:lnTo>
                  <a:lnTo>
                    <a:pt x="12535" y="15771"/>
                  </a:ln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5" name="Shape">
              <a:extLst>
                <a:ext uri="{FF2B5EF4-FFF2-40B4-BE49-F238E27FC236}">
                  <a16:creationId xmlns:a16="http://schemas.microsoft.com/office/drawing/2014/main" id="{BFD28EE9-E8BA-4F80-BA62-70C10E0EACE9}"/>
                </a:ext>
              </a:extLst>
            </p:cNvPr>
            <p:cNvSpPr/>
            <p:nvPr/>
          </p:nvSpPr>
          <p:spPr>
            <a:xfrm>
              <a:off x="9762801" y="2540125"/>
              <a:ext cx="614682" cy="803037"/>
            </a:xfrm>
            <a:custGeom>
              <a:avLst/>
              <a:gdLst/>
              <a:ahLst/>
              <a:cxnLst>
                <a:cxn ang="0">
                  <a:pos x="wd2" y="hd2"/>
                </a:cxn>
                <a:cxn ang="5400000">
                  <a:pos x="wd2" y="hd2"/>
                </a:cxn>
                <a:cxn ang="10800000">
                  <a:pos x="wd2" y="hd2"/>
                </a:cxn>
                <a:cxn ang="16200000">
                  <a:pos x="wd2" y="hd2"/>
                </a:cxn>
              </a:cxnLst>
              <a:rect l="0" t="0" r="r" b="b"/>
              <a:pathLst>
                <a:path w="21600" h="21475" extrusionOk="0">
                  <a:moveTo>
                    <a:pt x="21600" y="9011"/>
                  </a:moveTo>
                  <a:lnTo>
                    <a:pt x="12541" y="5547"/>
                  </a:lnTo>
                  <a:cubicBezTo>
                    <a:pt x="13969" y="5173"/>
                    <a:pt x="15040" y="4256"/>
                    <a:pt x="15129" y="3101"/>
                  </a:cubicBezTo>
                  <a:cubicBezTo>
                    <a:pt x="15263" y="1539"/>
                    <a:pt x="13567" y="147"/>
                    <a:pt x="11291" y="11"/>
                  </a:cubicBezTo>
                  <a:cubicBezTo>
                    <a:pt x="9015" y="-125"/>
                    <a:pt x="7051" y="1064"/>
                    <a:pt x="6873" y="2626"/>
                  </a:cubicBezTo>
                  <a:cubicBezTo>
                    <a:pt x="6739" y="3849"/>
                    <a:pt x="7765" y="4969"/>
                    <a:pt x="9327" y="5445"/>
                  </a:cubicBezTo>
                  <a:lnTo>
                    <a:pt x="3793" y="5581"/>
                  </a:lnTo>
                  <a:lnTo>
                    <a:pt x="3972" y="317"/>
                  </a:lnTo>
                  <a:lnTo>
                    <a:pt x="0" y="283"/>
                  </a:lnTo>
                  <a:lnTo>
                    <a:pt x="89" y="8637"/>
                  </a:lnTo>
                  <a:lnTo>
                    <a:pt x="6382" y="8264"/>
                  </a:lnTo>
                  <a:lnTo>
                    <a:pt x="357" y="21373"/>
                  </a:lnTo>
                  <a:lnTo>
                    <a:pt x="5311" y="21339"/>
                  </a:lnTo>
                  <a:lnTo>
                    <a:pt x="9640" y="14886"/>
                  </a:lnTo>
                  <a:lnTo>
                    <a:pt x="11916" y="21305"/>
                  </a:lnTo>
                  <a:lnTo>
                    <a:pt x="16691" y="21475"/>
                  </a:lnTo>
                  <a:lnTo>
                    <a:pt x="14236" y="9113"/>
                  </a:lnTo>
                  <a:lnTo>
                    <a:pt x="21243" y="12237"/>
                  </a:lnTo>
                  <a:lnTo>
                    <a:pt x="21600" y="9011"/>
                  </a:lnTo>
                  <a:close/>
                </a:path>
              </a:pathLst>
            </a:custGeom>
            <a:solidFill>
              <a:srgbClr val="00B5CC"/>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6" name="Shape">
              <a:extLst>
                <a:ext uri="{FF2B5EF4-FFF2-40B4-BE49-F238E27FC236}">
                  <a16:creationId xmlns:a16="http://schemas.microsoft.com/office/drawing/2014/main" id="{354EAB5F-6FA1-48DB-B508-F283C268870A}"/>
                </a:ext>
              </a:extLst>
            </p:cNvPr>
            <p:cNvSpPr/>
            <p:nvPr/>
          </p:nvSpPr>
          <p:spPr>
            <a:xfrm>
              <a:off x="8026399" y="2514600"/>
              <a:ext cx="703582" cy="797956"/>
            </a:xfrm>
            <a:custGeom>
              <a:avLst/>
              <a:gdLst/>
              <a:ahLst/>
              <a:cxnLst>
                <a:cxn ang="0">
                  <a:pos x="wd2" y="hd2"/>
                </a:cxn>
                <a:cxn ang="5400000">
                  <a:pos x="wd2" y="hd2"/>
                </a:cxn>
                <a:cxn ang="10800000">
                  <a:pos x="wd2" y="hd2"/>
                </a:cxn>
                <a:cxn ang="16200000">
                  <a:pos x="wd2" y="hd2"/>
                </a:cxn>
              </a:cxnLst>
              <a:rect l="0" t="0" r="r" b="b"/>
              <a:pathLst>
                <a:path w="21600" h="21474" extrusionOk="0">
                  <a:moveTo>
                    <a:pt x="16882" y="5855"/>
                  </a:moveTo>
                  <a:lnTo>
                    <a:pt x="12593" y="5582"/>
                  </a:lnTo>
                  <a:cubicBezTo>
                    <a:pt x="13841" y="5206"/>
                    <a:pt x="14738" y="4283"/>
                    <a:pt x="14816" y="3121"/>
                  </a:cubicBezTo>
                  <a:cubicBezTo>
                    <a:pt x="14933" y="1549"/>
                    <a:pt x="13451" y="147"/>
                    <a:pt x="11463" y="11"/>
                  </a:cubicBezTo>
                  <a:cubicBezTo>
                    <a:pt x="9474" y="-126"/>
                    <a:pt x="7759" y="1070"/>
                    <a:pt x="7603" y="2642"/>
                  </a:cubicBezTo>
                  <a:cubicBezTo>
                    <a:pt x="7525" y="3804"/>
                    <a:pt x="8266" y="4830"/>
                    <a:pt x="9435" y="5377"/>
                  </a:cubicBezTo>
                  <a:lnTo>
                    <a:pt x="9240" y="5377"/>
                  </a:lnTo>
                  <a:lnTo>
                    <a:pt x="702" y="8760"/>
                  </a:lnTo>
                  <a:lnTo>
                    <a:pt x="0" y="11904"/>
                  </a:lnTo>
                  <a:lnTo>
                    <a:pt x="6979" y="8931"/>
                  </a:lnTo>
                  <a:lnTo>
                    <a:pt x="1638" y="21269"/>
                  </a:lnTo>
                  <a:lnTo>
                    <a:pt x="5887" y="21371"/>
                  </a:lnTo>
                  <a:lnTo>
                    <a:pt x="9786" y="15049"/>
                  </a:lnTo>
                  <a:lnTo>
                    <a:pt x="11853" y="21474"/>
                  </a:lnTo>
                  <a:lnTo>
                    <a:pt x="15986" y="21440"/>
                  </a:lnTo>
                  <a:lnTo>
                    <a:pt x="13958" y="8350"/>
                  </a:lnTo>
                  <a:lnTo>
                    <a:pt x="19690" y="8726"/>
                  </a:lnTo>
                  <a:lnTo>
                    <a:pt x="21600" y="626"/>
                  </a:lnTo>
                  <a:lnTo>
                    <a:pt x="18013" y="387"/>
                  </a:lnTo>
                  <a:lnTo>
                    <a:pt x="16882" y="5855"/>
                  </a:lnTo>
                  <a:close/>
                </a:path>
              </a:pathLst>
            </a:custGeom>
            <a:solidFill>
              <a:srgbClr val="7030A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7" name="Shape">
              <a:extLst>
                <a:ext uri="{FF2B5EF4-FFF2-40B4-BE49-F238E27FC236}">
                  <a16:creationId xmlns:a16="http://schemas.microsoft.com/office/drawing/2014/main" id="{8F2E9519-C476-423C-BEF3-1AC0D78909D2}"/>
                </a:ext>
              </a:extLst>
            </p:cNvPr>
            <p:cNvSpPr/>
            <p:nvPr/>
          </p:nvSpPr>
          <p:spPr>
            <a:xfrm>
              <a:off x="8909255" y="2527299"/>
              <a:ext cx="659129" cy="806847"/>
            </a:xfrm>
            <a:custGeom>
              <a:avLst/>
              <a:gdLst/>
              <a:ahLst/>
              <a:cxnLst>
                <a:cxn ang="0">
                  <a:pos x="wd2" y="hd2"/>
                </a:cxn>
                <a:cxn ang="5400000">
                  <a:pos x="wd2" y="hd2"/>
                </a:cxn>
                <a:cxn ang="10800000">
                  <a:pos x="wd2" y="hd2"/>
                </a:cxn>
                <a:cxn ang="16200000">
                  <a:pos x="wd2" y="hd2"/>
                </a:cxn>
              </a:cxnLst>
              <a:rect l="0" t="0" r="r" b="b"/>
              <a:pathLst>
                <a:path w="21600" h="21475" extrusionOk="0">
                  <a:moveTo>
                    <a:pt x="16647" y="5790"/>
                  </a:moveTo>
                  <a:lnTo>
                    <a:pt x="12319" y="5419"/>
                  </a:lnTo>
                  <a:cubicBezTo>
                    <a:pt x="13526" y="5013"/>
                    <a:pt x="14400" y="4134"/>
                    <a:pt x="14483" y="3086"/>
                  </a:cubicBezTo>
                  <a:cubicBezTo>
                    <a:pt x="14608" y="1531"/>
                    <a:pt x="13027" y="145"/>
                    <a:pt x="10904" y="10"/>
                  </a:cubicBezTo>
                  <a:cubicBezTo>
                    <a:pt x="8782" y="-125"/>
                    <a:pt x="6950" y="1058"/>
                    <a:pt x="6784" y="2613"/>
                  </a:cubicBezTo>
                  <a:cubicBezTo>
                    <a:pt x="6701" y="3729"/>
                    <a:pt x="7491" y="4776"/>
                    <a:pt x="8740" y="5317"/>
                  </a:cubicBezTo>
                  <a:lnTo>
                    <a:pt x="3829" y="5621"/>
                  </a:lnTo>
                  <a:lnTo>
                    <a:pt x="3995" y="314"/>
                  </a:lnTo>
                  <a:lnTo>
                    <a:pt x="375" y="314"/>
                  </a:lnTo>
                  <a:lnTo>
                    <a:pt x="0" y="8731"/>
                  </a:lnTo>
                  <a:lnTo>
                    <a:pt x="6118" y="8292"/>
                  </a:lnTo>
                  <a:lnTo>
                    <a:pt x="541" y="21205"/>
                  </a:lnTo>
                  <a:lnTo>
                    <a:pt x="5036" y="21238"/>
                  </a:lnTo>
                  <a:lnTo>
                    <a:pt x="8990" y="14883"/>
                  </a:lnTo>
                  <a:lnTo>
                    <a:pt x="11320" y="21475"/>
                  </a:lnTo>
                  <a:lnTo>
                    <a:pt x="15773" y="21306"/>
                  </a:lnTo>
                  <a:lnTo>
                    <a:pt x="13526" y="8393"/>
                  </a:lnTo>
                  <a:lnTo>
                    <a:pt x="19810" y="8731"/>
                  </a:lnTo>
                  <a:lnTo>
                    <a:pt x="21600" y="652"/>
                  </a:lnTo>
                  <a:lnTo>
                    <a:pt x="17938" y="450"/>
                  </a:lnTo>
                  <a:lnTo>
                    <a:pt x="16647" y="5790"/>
                  </a:lnTo>
                  <a:close/>
                </a:path>
              </a:pathLst>
            </a:custGeom>
            <a:solidFill>
              <a:srgbClr val="00206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8" name="Shape">
              <a:extLst>
                <a:ext uri="{FF2B5EF4-FFF2-40B4-BE49-F238E27FC236}">
                  <a16:creationId xmlns:a16="http://schemas.microsoft.com/office/drawing/2014/main" id="{C25FAC0D-9448-4A6B-A0A6-151C30C658E3}"/>
                </a:ext>
              </a:extLst>
            </p:cNvPr>
            <p:cNvSpPr/>
            <p:nvPr/>
          </p:nvSpPr>
          <p:spPr>
            <a:xfrm>
              <a:off x="8853066" y="1122699"/>
              <a:ext cx="652781" cy="775097"/>
            </a:xfrm>
            <a:custGeom>
              <a:avLst/>
              <a:gdLst/>
              <a:ahLst/>
              <a:cxnLst>
                <a:cxn ang="0">
                  <a:pos x="wd2" y="hd2"/>
                </a:cxn>
                <a:cxn ang="5400000">
                  <a:pos x="wd2" y="hd2"/>
                </a:cxn>
                <a:cxn ang="10800000">
                  <a:pos x="wd2" y="hd2"/>
                </a:cxn>
                <a:cxn ang="16200000">
                  <a:pos x="wd2" y="hd2"/>
                </a:cxn>
              </a:cxnLst>
              <a:rect l="0" t="0" r="r" b="b"/>
              <a:pathLst>
                <a:path w="21600" h="21470" extrusionOk="0">
                  <a:moveTo>
                    <a:pt x="10422" y="14786"/>
                  </a:moveTo>
                  <a:lnTo>
                    <a:pt x="12943" y="21470"/>
                  </a:lnTo>
                  <a:lnTo>
                    <a:pt x="17314" y="21259"/>
                  </a:lnTo>
                  <a:lnTo>
                    <a:pt x="14708" y="9052"/>
                  </a:lnTo>
                  <a:lnTo>
                    <a:pt x="21222" y="12112"/>
                  </a:lnTo>
                  <a:lnTo>
                    <a:pt x="21600" y="8841"/>
                  </a:lnTo>
                  <a:lnTo>
                    <a:pt x="13574" y="5569"/>
                  </a:lnTo>
                  <a:cubicBezTo>
                    <a:pt x="14666" y="5112"/>
                    <a:pt x="15423" y="4232"/>
                    <a:pt x="15507" y="3212"/>
                  </a:cubicBezTo>
                  <a:cubicBezTo>
                    <a:pt x="15633" y="1594"/>
                    <a:pt x="14036" y="151"/>
                    <a:pt x="11893" y="11"/>
                  </a:cubicBezTo>
                  <a:cubicBezTo>
                    <a:pt x="9749" y="-130"/>
                    <a:pt x="7900" y="1101"/>
                    <a:pt x="7732" y="2720"/>
                  </a:cubicBezTo>
                  <a:cubicBezTo>
                    <a:pt x="7648" y="3775"/>
                    <a:pt x="8279" y="4725"/>
                    <a:pt x="9287" y="5323"/>
                  </a:cubicBezTo>
                  <a:lnTo>
                    <a:pt x="378" y="8524"/>
                  </a:lnTo>
                  <a:lnTo>
                    <a:pt x="0" y="11972"/>
                  </a:lnTo>
                  <a:lnTo>
                    <a:pt x="7312" y="8841"/>
                  </a:lnTo>
                  <a:lnTo>
                    <a:pt x="2816" y="21153"/>
                  </a:lnTo>
                  <a:lnTo>
                    <a:pt x="6640" y="21400"/>
                  </a:lnTo>
                  <a:lnTo>
                    <a:pt x="10422" y="14786"/>
                  </a:lnTo>
                  <a:close/>
                </a:path>
              </a:pathLst>
            </a:custGeom>
            <a:solidFill>
              <a:srgbClr val="00B5CC"/>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9" name="Shape">
              <a:extLst>
                <a:ext uri="{FF2B5EF4-FFF2-40B4-BE49-F238E27FC236}">
                  <a16:creationId xmlns:a16="http://schemas.microsoft.com/office/drawing/2014/main" id="{FD84E344-BA24-42B2-A2D6-360970991FD1}"/>
                </a:ext>
              </a:extLst>
            </p:cNvPr>
            <p:cNvSpPr/>
            <p:nvPr/>
          </p:nvSpPr>
          <p:spPr>
            <a:xfrm>
              <a:off x="8439150" y="1803342"/>
              <a:ext cx="624842" cy="742077"/>
            </a:xfrm>
            <a:custGeom>
              <a:avLst/>
              <a:gdLst/>
              <a:ahLst/>
              <a:cxnLst>
                <a:cxn ang="0">
                  <a:pos x="wd2" y="hd2"/>
                </a:cxn>
                <a:cxn ang="5400000">
                  <a:pos x="wd2" y="hd2"/>
                </a:cxn>
                <a:cxn ang="10800000">
                  <a:pos x="wd2" y="hd2"/>
                </a:cxn>
                <a:cxn ang="16200000">
                  <a:pos x="wd2" y="hd2"/>
                </a:cxn>
              </a:cxnLst>
              <a:rect l="0" t="0" r="r" b="b"/>
              <a:pathLst>
                <a:path w="21600" h="21465" extrusionOk="0">
                  <a:moveTo>
                    <a:pt x="15102" y="8718"/>
                  </a:moveTo>
                  <a:lnTo>
                    <a:pt x="21600" y="9343"/>
                  </a:lnTo>
                  <a:lnTo>
                    <a:pt x="21161" y="2510"/>
                  </a:lnTo>
                  <a:lnTo>
                    <a:pt x="17166" y="2253"/>
                  </a:lnTo>
                  <a:lnTo>
                    <a:pt x="17298" y="6073"/>
                  </a:lnTo>
                  <a:lnTo>
                    <a:pt x="12249" y="5853"/>
                  </a:lnTo>
                  <a:cubicBezTo>
                    <a:pt x="13434" y="5375"/>
                    <a:pt x="14312" y="4457"/>
                    <a:pt x="14400" y="3355"/>
                  </a:cubicBezTo>
                  <a:cubicBezTo>
                    <a:pt x="14532" y="1665"/>
                    <a:pt x="12863" y="159"/>
                    <a:pt x="10624" y="12"/>
                  </a:cubicBezTo>
                  <a:cubicBezTo>
                    <a:pt x="8385" y="-135"/>
                    <a:pt x="6454" y="1151"/>
                    <a:pt x="6278" y="2841"/>
                  </a:cubicBezTo>
                  <a:cubicBezTo>
                    <a:pt x="6190" y="4053"/>
                    <a:pt x="7024" y="5155"/>
                    <a:pt x="8298" y="5743"/>
                  </a:cubicBezTo>
                  <a:lnTo>
                    <a:pt x="0" y="8938"/>
                  </a:lnTo>
                  <a:lnTo>
                    <a:pt x="615" y="12245"/>
                  </a:lnTo>
                  <a:lnTo>
                    <a:pt x="7288" y="9563"/>
                  </a:lnTo>
                  <a:lnTo>
                    <a:pt x="5971" y="21208"/>
                  </a:lnTo>
                  <a:lnTo>
                    <a:pt x="10010" y="21465"/>
                  </a:lnTo>
                  <a:lnTo>
                    <a:pt x="12205" y="14926"/>
                  </a:lnTo>
                  <a:lnTo>
                    <a:pt x="16683" y="21392"/>
                  </a:lnTo>
                  <a:lnTo>
                    <a:pt x="20502" y="21392"/>
                  </a:lnTo>
                  <a:lnTo>
                    <a:pt x="15102" y="8718"/>
                  </a:lnTo>
                  <a:close/>
                </a:path>
              </a:pathLst>
            </a:custGeom>
            <a:solidFill>
              <a:srgbClr val="F30BC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10" name="Shape">
              <a:extLst>
                <a:ext uri="{FF2B5EF4-FFF2-40B4-BE49-F238E27FC236}">
                  <a16:creationId xmlns:a16="http://schemas.microsoft.com/office/drawing/2014/main" id="{CFEBD148-1958-4B19-B2EA-728628549B35}"/>
                </a:ext>
              </a:extLst>
            </p:cNvPr>
            <p:cNvSpPr/>
            <p:nvPr/>
          </p:nvSpPr>
          <p:spPr>
            <a:xfrm>
              <a:off x="9244433" y="1819766"/>
              <a:ext cx="693421" cy="736996"/>
            </a:xfrm>
            <a:custGeom>
              <a:avLst/>
              <a:gdLst/>
              <a:ahLst/>
              <a:cxnLst>
                <a:cxn ang="0">
                  <a:pos x="wd2" y="hd2"/>
                </a:cxn>
                <a:cxn ang="5400000">
                  <a:pos x="wd2" y="hd2"/>
                </a:cxn>
                <a:cxn ang="10800000">
                  <a:pos x="wd2" y="hd2"/>
                </a:cxn>
                <a:cxn ang="16200000">
                  <a:pos x="wd2" y="hd2"/>
                </a:cxn>
              </a:cxnLst>
              <a:rect l="0" t="0" r="r" b="b"/>
              <a:pathLst>
                <a:path w="21600" h="21464" extrusionOk="0">
                  <a:moveTo>
                    <a:pt x="14637" y="9296"/>
                  </a:moveTo>
                  <a:lnTo>
                    <a:pt x="21600" y="12291"/>
                  </a:lnTo>
                  <a:lnTo>
                    <a:pt x="21204" y="9222"/>
                  </a:lnTo>
                  <a:lnTo>
                    <a:pt x="12382" y="5745"/>
                  </a:lnTo>
                  <a:cubicBezTo>
                    <a:pt x="13292" y="5227"/>
                    <a:pt x="13925" y="4376"/>
                    <a:pt x="14004" y="3378"/>
                  </a:cubicBezTo>
                  <a:cubicBezTo>
                    <a:pt x="14123" y="1676"/>
                    <a:pt x="12620" y="160"/>
                    <a:pt x="10602" y="12"/>
                  </a:cubicBezTo>
                  <a:cubicBezTo>
                    <a:pt x="8585" y="-136"/>
                    <a:pt x="6844" y="1159"/>
                    <a:pt x="6686" y="2860"/>
                  </a:cubicBezTo>
                  <a:cubicBezTo>
                    <a:pt x="6607" y="4006"/>
                    <a:pt x="7279" y="5079"/>
                    <a:pt x="8308" y="5708"/>
                  </a:cubicBezTo>
                  <a:lnTo>
                    <a:pt x="4391" y="5745"/>
                  </a:lnTo>
                  <a:lnTo>
                    <a:pt x="4114" y="1935"/>
                  </a:lnTo>
                  <a:lnTo>
                    <a:pt x="0" y="2157"/>
                  </a:lnTo>
                  <a:lnTo>
                    <a:pt x="1543" y="9000"/>
                  </a:lnTo>
                  <a:lnTo>
                    <a:pt x="7635" y="8593"/>
                  </a:lnTo>
                  <a:lnTo>
                    <a:pt x="6646" y="21205"/>
                  </a:lnTo>
                  <a:lnTo>
                    <a:pt x="10127" y="21427"/>
                  </a:lnTo>
                  <a:lnTo>
                    <a:pt x="12145" y="14880"/>
                  </a:lnTo>
                  <a:lnTo>
                    <a:pt x="16180" y="21427"/>
                  </a:lnTo>
                  <a:lnTo>
                    <a:pt x="19701" y="21464"/>
                  </a:lnTo>
                  <a:lnTo>
                    <a:pt x="14637" y="9296"/>
                  </a:lnTo>
                  <a:close/>
                </a:path>
              </a:pathLst>
            </a:custGeom>
            <a:solidFill>
              <a:srgbClr val="7030A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grpSp>
      <p:grpSp>
        <p:nvGrpSpPr>
          <p:cNvPr id="11" name="Group 10" descr="Text box">
            <a:extLst>
              <a:ext uri="{FF2B5EF4-FFF2-40B4-BE49-F238E27FC236}">
                <a16:creationId xmlns:a16="http://schemas.microsoft.com/office/drawing/2014/main" id="{64131ADE-FA48-493B-9199-B7A5C8705216}"/>
              </a:ext>
            </a:extLst>
          </p:cNvPr>
          <p:cNvGrpSpPr/>
          <p:nvPr/>
        </p:nvGrpSpPr>
        <p:grpSpPr>
          <a:xfrm>
            <a:off x="8095384" y="3785119"/>
            <a:ext cx="3972231" cy="2706554"/>
            <a:chOff x="8780310" y="1312836"/>
            <a:chExt cx="3392886" cy="3608738"/>
          </a:xfrm>
        </p:grpSpPr>
        <p:sp>
          <p:nvSpPr>
            <p:cNvPr id="12" name="TextBox 11">
              <a:extLst>
                <a:ext uri="{FF2B5EF4-FFF2-40B4-BE49-F238E27FC236}">
                  <a16:creationId xmlns:a16="http://schemas.microsoft.com/office/drawing/2014/main" id="{FDB1187E-5FF1-45EB-AA2C-408F4B07E01E}"/>
                </a:ext>
              </a:extLst>
            </p:cNvPr>
            <p:cNvSpPr txBox="1"/>
            <p:nvPr/>
          </p:nvSpPr>
          <p:spPr>
            <a:xfrm>
              <a:off x="8780310" y="1312836"/>
              <a:ext cx="3392886" cy="615553"/>
            </a:xfrm>
            <a:prstGeom prst="rect">
              <a:avLst/>
            </a:prstGeom>
            <a:noFill/>
          </p:spPr>
          <p:txBody>
            <a:bodyPr wrap="square" lIns="0" rIns="0" rtlCol="0" anchor="b">
              <a:spAutoFit/>
            </a:bodyPr>
            <a:lstStyle/>
            <a:p>
              <a:r>
                <a:rPr lang="en-GB" sz="2400" b="1" dirty="0">
                  <a:solidFill>
                    <a:srgbClr val="0A4C84"/>
                  </a:solidFill>
                  <a:cs typeface="Arial" panose="020B0604020202020204" pitchFamily="34" charset="0"/>
                </a:rPr>
                <a:t>Long-term</a:t>
              </a:r>
              <a:r>
                <a:rPr lang="en-GB" sz="2400" b="1" dirty="0">
                  <a:solidFill>
                    <a:schemeClr val="tx2"/>
                  </a:solidFill>
                  <a:cs typeface="Arial" panose="020B0604020202020204" pitchFamily="34" charset="0"/>
                </a:rPr>
                <a:t> </a:t>
              </a:r>
              <a:r>
                <a:rPr lang="en-GB" sz="2400" b="1" dirty="0">
                  <a:solidFill>
                    <a:srgbClr val="0A4C84"/>
                  </a:solidFill>
                  <a:cs typeface="Arial" panose="020B0604020202020204" pitchFamily="34" charset="0"/>
                </a:rPr>
                <a:t>health conditions</a:t>
              </a:r>
              <a:endParaRPr lang="en-US" sz="2400" b="1" noProof="1">
                <a:solidFill>
                  <a:srgbClr val="0A4C84"/>
                </a:solidFill>
                <a:cs typeface="Arial" panose="020B0604020202020204" pitchFamily="34" charset="0"/>
              </a:endParaRPr>
            </a:p>
          </p:txBody>
        </p:sp>
        <p:sp>
          <p:nvSpPr>
            <p:cNvPr id="13" name="TextBox 12">
              <a:extLst>
                <a:ext uri="{FF2B5EF4-FFF2-40B4-BE49-F238E27FC236}">
                  <a16:creationId xmlns:a16="http://schemas.microsoft.com/office/drawing/2014/main" id="{6B36505C-212D-4D93-AC19-10E486B08C0D}"/>
                </a:ext>
              </a:extLst>
            </p:cNvPr>
            <p:cNvSpPr txBox="1"/>
            <p:nvPr/>
          </p:nvSpPr>
          <p:spPr>
            <a:xfrm>
              <a:off x="8921977" y="1925883"/>
              <a:ext cx="2926080" cy="2995691"/>
            </a:xfrm>
            <a:prstGeom prst="rect">
              <a:avLst/>
            </a:prstGeom>
            <a:noFill/>
          </p:spPr>
          <p:txBody>
            <a:bodyPr wrap="square" lIns="0" rIns="0" rtlCol="0" anchor="t">
              <a:spAutoFit/>
            </a:bodyPr>
            <a:lstStyle/>
            <a:p>
              <a:r>
                <a:rPr lang="en-GB" sz="1400" dirty="0">
                  <a:solidFill>
                    <a:prstClr val="black"/>
                  </a:solidFill>
                  <a:cs typeface="Arial" panose="020B0604020202020204" pitchFamily="34" charset="0"/>
                </a:rPr>
                <a:t>At 25.9 %, Belfast has 5% higher proportion of people with a limiting health condition or disability than general NI population.</a:t>
              </a:r>
              <a:r>
                <a:rPr lang="en-GB" sz="1400" b="1" dirty="0">
                  <a:solidFill>
                    <a:prstClr val="black"/>
                  </a:solidFill>
                  <a:cs typeface="Arial" panose="020B0604020202020204" pitchFamily="34" charset="0"/>
                </a:rPr>
                <a:t> Women are more likely to experience long-term health problems. </a:t>
              </a:r>
              <a:r>
                <a:rPr lang="en-GB" sz="1400" dirty="0">
                  <a:solidFill>
                    <a:prstClr val="black"/>
                  </a:solidFill>
                  <a:cs typeface="Arial" panose="020B0604020202020204" pitchFamily="34" charset="0"/>
                </a:rPr>
                <a:t>Almost a quarter of women in Belfast, compared to 1 in 5 men, report a disability or a long-term health problem that affects their day-to-day activities.</a:t>
              </a:r>
            </a:p>
            <a:p>
              <a:r>
                <a:rPr lang="en-GB" sz="1400" dirty="0">
                  <a:solidFill>
                    <a:prstClr val="black"/>
                  </a:solidFill>
                  <a:cs typeface="Arial" panose="020B0604020202020204" pitchFamily="34" charset="0"/>
                </a:rPr>
                <a:t> </a:t>
              </a:r>
            </a:p>
          </p:txBody>
        </p:sp>
      </p:grpSp>
      <p:grpSp>
        <p:nvGrpSpPr>
          <p:cNvPr id="17" name="Group 16" descr="Text box">
            <a:extLst>
              <a:ext uri="{FF2B5EF4-FFF2-40B4-BE49-F238E27FC236}">
                <a16:creationId xmlns:a16="http://schemas.microsoft.com/office/drawing/2014/main" id="{ECFCC008-8368-43E0-9D20-CB40142F1F16}"/>
              </a:ext>
            </a:extLst>
          </p:cNvPr>
          <p:cNvGrpSpPr/>
          <p:nvPr/>
        </p:nvGrpSpPr>
        <p:grpSpPr>
          <a:xfrm>
            <a:off x="7601311" y="2443513"/>
            <a:ext cx="4198295" cy="1413890"/>
            <a:chOff x="332936" y="2473879"/>
            <a:chExt cx="2926080" cy="1885185"/>
          </a:xfrm>
        </p:grpSpPr>
        <p:sp>
          <p:nvSpPr>
            <p:cNvPr id="18" name="TextBox 17">
              <a:extLst>
                <a:ext uri="{FF2B5EF4-FFF2-40B4-BE49-F238E27FC236}">
                  <a16:creationId xmlns:a16="http://schemas.microsoft.com/office/drawing/2014/main" id="{DAE2011C-66CA-44B5-9334-08810882D19A}"/>
                </a:ext>
              </a:extLst>
            </p:cNvPr>
            <p:cNvSpPr txBox="1"/>
            <p:nvPr/>
          </p:nvSpPr>
          <p:spPr>
            <a:xfrm>
              <a:off x="332936" y="2473879"/>
              <a:ext cx="2926080" cy="615553"/>
            </a:xfrm>
            <a:prstGeom prst="rect">
              <a:avLst/>
            </a:prstGeom>
            <a:noFill/>
          </p:spPr>
          <p:txBody>
            <a:bodyPr wrap="square" lIns="0" rIns="0" rtlCol="0" anchor="b">
              <a:spAutoFit/>
            </a:bodyPr>
            <a:lstStyle/>
            <a:p>
              <a:r>
                <a:rPr lang="en-US" sz="2400" b="1" noProof="1">
                  <a:solidFill>
                    <a:srgbClr val="00B5CC"/>
                  </a:solidFill>
                  <a:cs typeface="Arial" panose="020B0604020202020204" pitchFamily="34" charset="0"/>
                </a:rPr>
                <a:t>Life expectancy</a:t>
              </a:r>
            </a:p>
          </p:txBody>
        </p:sp>
        <p:sp>
          <p:nvSpPr>
            <p:cNvPr id="19" name="TextBox 18">
              <a:extLst>
                <a:ext uri="{FF2B5EF4-FFF2-40B4-BE49-F238E27FC236}">
                  <a16:creationId xmlns:a16="http://schemas.microsoft.com/office/drawing/2014/main" id="{F8C56AC9-EC13-40BC-9ED2-5B95356E03ED}"/>
                </a:ext>
              </a:extLst>
            </p:cNvPr>
            <p:cNvSpPr txBox="1"/>
            <p:nvPr/>
          </p:nvSpPr>
          <p:spPr>
            <a:xfrm>
              <a:off x="332936" y="3086922"/>
              <a:ext cx="2926080" cy="1272142"/>
            </a:xfrm>
            <a:prstGeom prst="rect">
              <a:avLst/>
            </a:prstGeom>
            <a:noFill/>
          </p:spPr>
          <p:txBody>
            <a:bodyPr wrap="square" lIns="0" rIns="0" rtlCol="0" anchor="t">
              <a:spAutoFit/>
            </a:bodyPr>
            <a:lstStyle/>
            <a:p>
              <a:r>
                <a:rPr lang="en-GB" sz="1400" b="1" dirty="0">
                  <a:solidFill>
                    <a:prstClr val="black"/>
                  </a:solidFill>
                  <a:cs typeface="Arial" panose="020B0604020202020204" pitchFamily="34" charset="0"/>
                </a:rPr>
                <a:t>The gap between Northern Irish male and female life expectancy is largest in Belfast </a:t>
              </a:r>
              <a:r>
                <a:rPr lang="en-GB" sz="1400" dirty="0">
                  <a:solidFill>
                    <a:prstClr val="black"/>
                  </a:solidFill>
                  <a:cs typeface="Arial" panose="020B0604020202020204" pitchFamily="34" charset="0"/>
                </a:rPr>
                <a:t>– 5.2 years in favour of females compared to 3.9 in favour of females across NI.</a:t>
              </a:r>
              <a:endParaRPr lang="en-US" sz="1400" noProof="1">
                <a:solidFill>
                  <a:prstClr val="black">
                    <a:lumMod val="65000"/>
                    <a:lumOff val="35000"/>
                  </a:prstClr>
                </a:solidFill>
                <a:cs typeface="Arial" panose="020B0604020202020204" pitchFamily="34" charset="0"/>
              </a:endParaRPr>
            </a:p>
          </p:txBody>
        </p:sp>
      </p:grpSp>
      <p:sp>
        <p:nvSpPr>
          <p:cNvPr id="22" name="TextBox 21">
            <a:extLst>
              <a:ext uri="{FF2B5EF4-FFF2-40B4-BE49-F238E27FC236}">
                <a16:creationId xmlns:a16="http://schemas.microsoft.com/office/drawing/2014/main" id="{AD060A85-9152-4CA6-ACC4-B2D98EA19A50}"/>
              </a:ext>
            </a:extLst>
          </p:cNvPr>
          <p:cNvSpPr txBox="1"/>
          <p:nvPr/>
        </p:nvSpPr>
        <p:spPr>
          <a:xfrm>
            <a:off x="273495" y="3151086"/>
            <a:ext cx="2655634" cy="3108543"/>
          </a:xfrm>
          <a:prstGeom prst="rect">
            <a:avLst/>
          </a:prstGeom>
          <a:noFill/>
        </p:spPr>
        <p:txBody>
          <a:bodyPr wrap="square" lIns="0" rIns="0" rtlCol="0" anchor="t">
            <a:spAutoFit/>
          </a:bodyPr>
          <a:lstStyle/>
          <a:p>
            <a:pPr algn="just"/>
            <a:endParaRPr lang="en-GB" sz="1400" dirty="0">
              <a:solidFill>
                <a:prstClr val="black"/>
              </a:solidFill>
              <a:latin typeface="Arial" panose="020B0604020202020204" pitchFamily="34" charset="0"/>
              <a:cs typeface="Arial" panose="020B0604020202020204" pitchFamily="34" charset="0"/>
            </a:endParaRPr>
          </a:p>
          <a:p>
            <a:pPr algn="just"/>
            <a:endParaRPr lang="en-GB" sz="1400" dirty="0">
              <a:solidFill>
                <a:prstClr val="black"/>
              </a:solidFill>
              <a:latin typeface="Arial" panose="020B0604020202020204" pitchFamily="34" charset="0"/>
              <a:cs typeface="Arial" panose="020B0604020202020204" pitchFamily="34" charset="0"/>
            </a:endParaRPr>
          </a:p>
          <a:p>
            <a:pPr algn="just"/>
            <a:endParaRPr lang="en-GB" sz="1400" dirty="0">
              <a:solidFill>
                <a:prstClr val="black"/>
              </a:solidFill>
              <a:latin typeface="Arial" panose="020B0604020202020204" pitchFamily="34" charset="0"/>
              <a:cs typeface="Arial" panose="020B0604020202020204" pitchFamily="34" charset="0"/>
            </a:endParaRPr>
          </a:p>
          <a:p>
            <a:pPr algn="just"/>
            <a:endParaRPr lang="en-GB" sz="1400" dirty="0">
              <a:solidFill>
                <a:prstClr val="black"/>
              </a:solidFill>
              <a:latin typeface="Arial" panose="020B0604020202020204" pitchFamily="34" charset="0"/>
              <a:cs typeface="Arial" panose="020B0604020202020204" pitchFamily="34" charset="0"/>
            </a:endParaRPr>
          </a:p>
          <a:p>
            <a:pPr algn="just"/>
            <a:endParaRPr lang="en-GB" sz="1400" dirty="0">
              <a:solidFill>
                <a:prstClr val="black"/>
              </a:solidFill>
              <a:latin typeface="Arial" panose="020B0604020202020204" pitchFamily="34" charset="0"/>
              <a:cs typeface="Arial" panose="020B0604020202020204" pitchFamily="34" charset="0"/>
            </a:endParaRPr>
          </a:p>
          <a:p>
            <a:pPr algn="just"/>
            <a:endParaRPr lang="en-GB" sz="1400" dirty="0">
              <a:solidFill>
                <a:prstClr val="black"/>
              </a:solidFill>
              <a:cs typeface="Arial" panose="020B0604020202020204" pitchFamily="34" charset="0"/>
            </a:endParaRPr>
          </a:p>
          <a:p>
            <a:pPr algn="just"/>
            <a:r>
              <a:rPr lang="en-GB" sz="1400" dirty="0">
                <a:solidFill>
                  <a:prstClr val="black"/>
                </a:solidFill>
                <a:cs typeface="Arial" panose="020B0604020202020204" pitchFamily="34" charset="0"/>
              </a:rPr>
              <a:t>In general, </a:t>
            </a:r>
            <a:r>
              <a:rPr lang="en-GB" sz="1400" b="1" dirty="0">
                <a:solidFill>
                  <a:prstClr val="black"/>
                </a:solidFill>
                <a:cs typeface="Arial" panose="020B0604020202020204" pitchFamily="34" charset="0"/>
              </a:rPr>
              <a:t>our population is living longer, </a:t>
            </a:r>
            <a:r>
              <a:rPr lang="en-GB" sz="1400" dirty="0">
                <a:solidFill>
                  <a:prstClr val="black"/>
                </a:solidFill>
                <a:cs typeface="Arial" panose="020B0604020202020204" pitchFamily="34" charset="0"/>
              </a:rPr>
              <a:t>often with long-term health conditions. </a:t>
            </a:r>
            <a:r>
              <a:rPr lang="en-GB" sz="1400" b="1" dirty="0">
                <a:solidFill>
                  <a:prstClr val="black"/>
                </a:solidFill>
                <a:cs typeface="Arial" panose="020B0604020202020204" pitchFamily="34" charset="0"/>
              </a:rPr>
              <a:t>Older people are more likely to experience long-term health problems.</a:t>
            </a:r>
          </a:p>
          <a:p>
            <a:pPr algn="just"/>
            <a:endParaRPr lang="en-GB" sz="1400" b="1" noProof="1">
              <a:solidFill>
                <a:prstClr val="black"/>
              </a:solidFill>
              <a:cs typeface="Arial" panose="020B0604020202020204" pitchFamily="34" charset="0"/>
            </a:endParaRPr>
          </a:p>
          <a:p>
            <a:pPr algn="just"/>
            <a:endParaRPr lang="en-GB" sz="1400" b="1" noProof="1">
              <a:solidFill>
                <a:prstClr val="black"/>
              </a:solidFill>
              <a:cs typeface="Arial" panose="020B0604020202020204" pitchFamily="34" charset="0"/>
            </a:endParaRPr>
          </a:p>
          <a:p>
            <a:pPr algn="just"/>
            <a:r>
              <a:rPr lang="en-GB" sz="1400" noProof="1">
                <a:solidFill>
                  <a:prstClr val="black"/>
                </a:solidFill>
                <a:cs typeface="Arial" panose="020B0604020202020204" pitchFamily="34" charset="0"/>
              </a:rPr>
              <a:t>(**Data based on 2021 Census)</a:t>
            </a:r>
            <a:endParaRPr lang="en-US" sz="1400" noProof="1">
              <a:solidFill>
                <a:prstClr val="black">
                  <a:lumMod val="65000"/>
                  <a:lumOff val="35000"/>
                </a:prstClr>
              </a:solidFill>
              <a:cs typeface="Arial" panose="020B0604020202020204" pitchFamily="34" charset="0"/>
            </a:endParaRPr>
          </a:p>
        </p:txBody>
      </p:sp>
      <p:graphicFrame>
        <p:nvGraphicFramePr>
          <p:cNvPr id="29" name="Chart 28" descr="Graph showing age demographics"/>
          <p:cNvGraphicFramePr>
            <a:graphicFrameLocks/>
          </p:cNvGraphicFramePr>
          <p:nvPr>
            <p:extLst>
              <p:ext uri="{D42A27DB-BD31-4B8C-83A1-F6EECF244321}">
                <p14:modId xmlns:p14="http://schemas.microsoft.com/office/powerpoint/2010/main" val="3859679933"/>
              </p:ext>
            </p:extLst>
          </p:nvPr>
        </p:nvGraphicFramePr>
        <p:xfrm>
          <a:off x="-901557" y="2645384"/>
          <a:ext cx="4805225" cy="2075503"/>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descr="Text box">
            <a:extLst>
              <a:ext uri="{FF2B5EF4-FFF2-40B4-BE49-F238E27FC236}">
                <a16:creationId xmlns:a16="http://schemas.microsoft.com/office/drawing/2014/main" id="{9A4BE22F-D6F6-4E0A-9B6B-B7DA54B0107B}"/>
              </a:ext>
            </a:extLst>
          </p:cNvPr>
          <p:cNvGrpSpPr/>
          <p:nvPr/>
        </p:nvGrpSpPr>
        <p:grpSpPr>
          <a:xfrm>
            <a:off x="6662561" y="1015080"/>
            <a:ext cx="4980332" cy="1400536"/>
            <a:chOff x="8921977" y="798998"/>
            <a:chExt cx="2926080" cy="3535259"/>
          </a:xfrm>
        </p:grpSpPr>
        <p:sp>
          <p:nvSpPr>
            <p:cNvPr id="24" name="TextBox 23">
              <a:extLst>
                <a:ext uri="{FF2B5EF4-FFF2-40B4-BE49-F238E27FC236}">
                  <a16:creationId xmlns:a16="http://schemas.microsoft.com/office/drawing/2014/main" id="{63CFD28B-0093-4344-B95D-B84CFB7DAA81}"/>
                </a:ext>
              </a:extLst>
            </p:cNvPr>
            <p:cNvSpPr txBox="1"/>
            <p:nvPr/>
          </p:nvSpPr>
          <p:spPr>
            <a:xfrm>
              <a:off x="8921977" y="798998"/>
              <a:ext cx="2926080" cy="1165343"/>
            </a:xfrm>
            <a:prstGeom prst="rect">
              <a:avLst/>
            </a:prstGeom>
            <a:noFill/>
          </p:spPr>
          <p:txBody>
            <a:bodyPr wrap="square" lIns="0" rIns="0" rtlCol="0" anchor="b">
              <a:spAutoFit/>
            </a:bodyPr>
            <a:lstStyle/>
            <a:p>
              <a:r>
                <a:rPr lang="en-GB" sz="2400" b="1" dirty="0">
                  <a:solidFill>
                    <a:srgbClr val="7030A0"/>
                  </a:solidFill>
                  <a:cs typeface="Arial" panose="020B0604020202020204" pitchFamily="34" charset="0"/>
                </a:rPr>
                <a:t>Ethnic diversity</a:t>
              </a:r>
              <a:endParaRPr lang="en-US" sz="2400" b="1" noProof="1">
                <a:solidFill>
                  <a:srgbClr val="7030A0"/>
                </a:solidFill>
                <a:cs typeface="Arial" panose="020B0604020202020204" pitchFamily="34" charset="0"/>
              </a:endParaRPr>
            </a:p>
          </p:txBody>
        </p:sp>
        <p:sp>
          <p:nvSpPr>
            <p:cNvPr id="25" name="TextBox 24">
              <a:extLst>
                <a:ext uri="{FF2B5EF4-FFF2-40B4-BE49-F238E27FC236}">
                  <a16:creationId xmlns:a16="http://schemas.microsoft.com/office/drawing/2014/main" id="{CD1F8C68-8ED6-44C2-99B0-65BA8E2463EE}"/>
                </a:ext>
              </a:extLst>
            </p:cNvPr>
            <p:cNvSpPr txBox="1"/>
            <p:nvPr/>
          </p:nvSpPr>
          <p:spPr>
            <a:xfrm>
              <a:off x="8921977" y="1925882"/>
              <a:ext cx="2926080" cy="2408375"/>
            </a:xfrm>
            <a:prstGeom prst="rect">
              <a:avLst/>
            </a:prstGeom>
            <a:noFill/>
          </p:spPr>
          <p:txBody>
            <a:bodyPr wrap="square" lIns="0" rIns="0" rtlCol="0" anchor="t">
              <a:spAutoFit/>
            </a:bodyPr>
            <a:lstStyle/>
            <a:p>
              <a:r>
                <a:rPr lang="en-GB" sz="1400" dirty="0">
                  <a:solidFill>
                    <a:prstClr val="black"/>
                  </a:solidFill>
                  <a:cs typeface="Arial" panose="020B0604020202020204" pitchFamily="34" charset="0"/>
                </a:rPr>
                <a:t>Ethnic diversity has grown in Belfast, going from 98% white in 2001, to 93% in 2021. This has implications for health and social care delivery with </a:t>
              </a:r>
              <a:r>
                <a:rPr lang="en-GB" sz="1400" b="1" dirty="0">
                  <a:solidFill>
                    <a:prstClr val="black"/>
                  </a:solidFill>
                  <a:cs typeface="Arial" panose="020B0604020202020204" pitchFamily="34" charset="0"/>
                </a:rPr>
                <a:t>certain diseases and ill health are more prevalent among certain ethnic groups</a:t>
              </a:r>
              <a:r>
                <a:rPr lang="en-GB" sz="1400" dirty="0">
                  <a:solidFill>
                    <a:prstClr val="black"/>
                  </a:solidFill>
                  <a:cs typeface="Arial" panose="020B0604020202020204" pitchFamily="34" charset="0"/>
                </a:rPr>
                <a:t>.</a:t>
              </a:r>
            </a:p>
          </p:txBody>
        </p:sp>
      </p:grpSp>
      <p:grpSp>
        <p:nvGrpSpPr>
          <p:cNvPr id="26" name="Group 25" descr="Text box">
            <a:extLst>
              <a:ext uri="{FF2B5EF4-FFF2-40B4-BE49-F238E27FC236}">
                <a16:creationId xmlns:a16="http://schemas.microsoft.com/office/drawing/2014/main" id="{1415ADE7-82CF-4629-9D8A-26650E380B57}"/>
              </a:ext>
            </a:extLst>
          </p:cNvPr>
          <p:cNvGrpSpPr/>
          <p:nvPr/>
        </p:nvGrpSpPr>
        <p:grpSpPr>
          <a:xfrm>
            <a:off x="283186" y="687300"/>
            <a:ext cx="3819093" cy="1378538"/>
            <a:chOff x="44678" y="2521014"/>
            <a:chExt cx="3214338" cy="1838052"/>
          </a:xfrm>
        </p:grpSpPr>
        <p:sp>
          <p:nvSpPr>
            <p:cNvPr id="27" name="TextBox 26">
              <a:extLst>
                <a:ext uri="{FF2B5EF4-FFF2-40B4-BE49-F238E27FC236}">
                  <a16:creationId xmlns:a16="http://schemas.microsoft.com/office/drawing/2014/main" id="{7AF2D389-A183-42A5-9AF3-60C53EAC6695}"/>
                </a:ext>
              </a:extLst>
            </p:cNvPr>
            <p:cNvSpPr txBox="1"/>
            <p:nvPr/>
          </p:nvSpPr>
          <p:spPr>
            <a:xfrm>
              <a:off x="44678" y="2521014"/>
              <a:ext cx="2926080" cy="615554"/>
            </a:xfrm>
            <a:prstGeom prst="rect">
              <a:avLst/>
            </a:prstGeom>
            <a:noFill/>
          </p:spPr>
          <p:txBody>
            <a:bodyPr wrap="square" lIns="0" rIns="0" rtlCol="0" anchor="b">
              <a:spAutoFit/>
            </a:bodyPr>
            <a:lstStyle/>
            <a:p>
              <a:pPr algn="ctr"/>
              <a:r>
                <a:rPr lang="en-GB" sz="2400" b="1" dirty="0">
                  <a:solidFill>
                    <a:srgbClr val="D40AAE"/>
                  </a:solidFill>
                  <a:cs typeface="Arial" panose="020B0604020202020204" pitchFamily="34" charset="0"/>
                </a:rPr>
                <a:t>Total population</a:t>
              </a:r>
              <a:endParaRPr lang="en-US" sz="2400" b="1" noProof="1">
                <a:solidFill>
                  <a:srgbClr val="D40AAE"/>
                </a:solidFill>
                <a:cs typeface="Arial" panose="020B0604020202020204" pitchFamily="34" charset="0"/>
              </a:endParaRPr>
            </a:p>
          </p:txBody>
        </p:sp>
        <p:sp>
          <p:nvSpPr>
            <p:cNvPr id="28" name="TextBox 27">
              <a:extLst>
                <a:ext uri="{FF2B5EF4-FFF2-40B4-BE49-F238E27FC236}">
                  <a16:creationId xmlns:a16="http://schemas.microsoft.com/office/drawing/2014/main" id="{C1E76421-8303-4CC5-A756-5A0CB2DE5E64}"/>
                </a:ext>
              </a:extLst>
            </p:cNvPr>
            <p:cNvSpPr txBox="1"/>
            <p:nvPr/>
          </p:nvSpPr>
          <p:spPr>
            <a:xfrm>
              <a:off x="332936" y="3086923"/>
              <a:ext cx="2926080" cy="1272143"/>
            </a:xfrm>
            <a:prstGeom prst="rect">
              <a:avLst/>
            </a:prstGeom>
            <a:noFill/>
          </p:spPr>
          <p:txBody>
            <a:bodyPr wrap="square" lIns="0" rIns="0" rtlCol="0" anchor="t">
              <a:spAutoFit/>
            </a:bodyPr>
            <a:lstStyle/>
            <a:p>
              <a:r>
                <a:rPr lang="en-GB" sz="1400" dirty="0">
                  <a:solidFill>
                    <a:prstClr val="black"/>
                  </a:solidFill>
                  <a:cs typeface="Arial" panose="020B0604020202020204" pitchFamily="34" charset="0"/>
                </a:rPr>
                <a:t>The total population of Belfast Local Government District was 345,418 – a </a:t>
              </a:r>
              <a:r>
                <a:rPr lang="en-GB" sz="1400" dirty="0">
                  <a:cs typeface="Arial" panose="020B0604020202020204" pitchFamily="34" charset="0"/>
                </a:rPr>
                <a:t>20.8% increase on the </a:t>
              </a:r>
              <a:r>
                <a:rPr lang="en-GB" sz="1400" b="1" dirty="0">
                  <a:cs typeface="Arial" panose="020B0604020202020204" pitchFamily="34" charset="0"/>
                </a:rPr>
                <a:t>population</a:t>
              </a:r>
              <a:r>
                <a:rPr lang="en-GB" sz="1400" dirty="0">
                  <a:cs typeface="Arial" panose="020B0604020202020204" pitchFamily="34" charset="0"/>
                </a:rPr>
                <a:t> in 2011.</a:t>
              </a:r>
              <a:br>
                <a:rPr lang="en-GB" sz="1400" dirty="0"/>
              </a:br>
              <a:r>
                <a:rPr lang="en-GB" sz="1400" dirty="0"/>
                <a:t> </a:t>
              </a:r>
              <a:r>
                <a:rPr lang="en-GB" sz="1400" dirty="0">
                  <a:cs typeface="Arial" panose="020B0604020202020204" pitchFamily="34" charset="0"/>
                </a:rPr>
                <a:t>5</a:t>
              </a:r>
              <a:r>
                <a:rPr lang="en-GB" sz="1400" dirty="0">
                  <a:solidFill>
                    <a:prstClr val="black"/>
                  </a:solidFill>
                  <a:cs typeface="Arial" panose="020B0604020202020204" pitchFamily="34" charset="0"/>
                </a:rPr>
                <a:t>1% female:49% male. </a:t>
              </a:r>
            </a:p>
          </p:txBody>
        </p:sp>
      </p:grpSp>
      <p:sp>
        <p:nvSpPr>
          <p:cNvPr id="21" name="TextBox 20">
            <a:extLst>
              <a:ext uri="{FF2B5EF4-FFF2-40B4-BE49-F238E27FC236}">
                <a16:creationId xmlns:a16="http://schemas.microsoft.com/office/drawing/2014/main" id="{DD02769A-9B35-4D18-AB4A-408B0DF21893}"/>
              </a:ext>
            </a:extLst>
          </p:cNvPr>
          <p:cNvSpPr txBox="1"/>
          <p:nvPr/>
        </p:nvSpPr>
        <p:spPr>
          <a:xfrm>
            <a:off x="1986919" y="2869145"/>
            <a:ext cx="1106364" cy="461665"/>
          </a:xfrm>
          <a:prstGeom prst="rect">
            <a:avLst/>
          </a:prstGeom>
          <a:noFill/>
        </p:spPr>
        <p:txBody>
          <a:bodyPr wrap="square" lIns="0" rIns="0" rtlCol="0" anchor="b">
            <a:spAutoFit/>
          </a:bodyPr>
          <a:lstStyle/>
          <a:p>
            <a:pPr algn="ctr"/>
            <a:r>
              <a:rPr lang="en-GB" sz="2400" b="1" dirty="0">
                <a:solidFill>
                  <a:srgbClr val="002060"/>
                </a:solidFill>
                <a:cs typeface="Arial" panose="020B0604020202020204" pitchFamily="34" charset="0"/>
              </a:rPr>
              <a:t>Age</a:t>
            </a:r>
            <a:endParaRPr lang="en-US" sz="2400" b="1" noProof="1">
              <a:solidFill>
                <a:srgbClr val="002060"/>
              </a:solidFill>
              <a:cs typeface="Arial" panose="020B0604020202020204" pitchFamily="34" charset="0"/>
            </a:endParaRPr>
          </a:p>
        </p:txBody>
      </p:sp>
      <p:sp>
        <p:nvSpPr>
          <p:cNvPr id="14" name="Rectangle 13" descr="Blue box">
            <a:extLst>
              <a:ext uri="{FF2B5EF4-FFF2-40B4-BE49-F238E27FC236}">
                <a16:creationId xmlns:a16="http://schemas.microsoft.com/office/drawing/2014/main" id="{D3A54061-1E41-81E7-D81D-BA7B6376850B}"/>
              </a:ext>
            </a:extLst>
          </p:cNvPr>
          <p:cNvSpPr/>
          <p:nvPr/>
        </p:nvSpPr>
        <p:spPr>
          <a:xfrm>
            <a:off x="0" y="6574905"/>
            <a:ext cx="12192000" cy="266090"/>
          </a:xfrm>
          <a:prstGeom prst="rect">
            <a:avLst/>
          </a:prstGeom>
          <a:solidFill>
            <a:srgbClr val="0B2E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descr="Belfast Trust logo">
            <a:extLst>
              <a:ext uri="{FF2B5EF4-FFF2-40B4-BE49-F238E27FC236}">
                <a16:creationId xmlns:a16="http://schemas.microsoft.com/office/drawing/2014/main" id="{D1F01EA4-EB6E-CCBD-AD79-BB0CA9A3D7A5}"/>
              </a:ext>
            </a:extLst>
          </p:cNvPr>
          <p:cNvPicPr>
            <a:picLocks noChangeAspect="1"/>
          </p:cNvPicPr>
          <p:nvPr/>
        </p:nvPicPr>
        <p:blipFill>
          <a:blip r:embed="rId4"/>
          <a:stretch>
            <a:fillRect/>
          </a:stretch>
        </p:blipFill>
        <p:spPr>
          <a:xfrm>
            <a:off x="10349741" y="-26136"/>
            <a:ext cx="1566808" cy="371888"/>
          </a:xfrm>
          <a:prstGeom prst="rect">
            <a:avLst/>
          </a:prstGeom>
        </p:spPr>
      </p:pic>
      <p:graphicFrame>
        <p:nvGraphicFramePr>
          <p:cNvPr id="16" name="Table 15">
            <a:extLst>
              <a:ext uri="{FF2B5EF4-FFF2-40B4-BE49-F238E27FC236}">
                <a16:creationId xmlns:a16="http://schemas.microsoft.com/office/drawing/2014/main" id="{2FE42220-2E7D-E1D5-AAE8-82B24308E500}"/>
              </a:ext>
            </a:extLst>
          </p:cNvPr>
          <p:cNvGraphicFramePr>
            <a:graphicFrameLocks noGrp="1"/>
          </p:cNvGraphicFramePr>
          <p:nvPr>
            <p:extLst>
              <p:ext uri="{D42A27DB-BD31-4B8C-83A1-F6EECF244321}">
                <p14:modId xmlns:p14="http://schemas.microsoft.com/office/powerpoint/2010/main" val="1506513531"/>
              </p:ext>
            </p:extLst>
          </p:nvPr>
        </p:nvGraphicFramePr>
        <p:xfrm>
          <a:off x="0" y="6217919"/>
          <a:ext cx="12191999" cy="640080"/>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1588456359"/>
                    </a:ext>
                  </a:extLst>
                </a:gridCol>
                <a:gridCol w="2294928">
                  <a:extLst>
                    <a:ext uri="{9D8B030D-6E8A-4147-A177-3AD203B41FA5}">
                      <a16:colId xmlns:a16="http://schemas.microsoft.com/office/drawing/2014/main" val="4240091861"/>
                    </a:ext>
                  </a:extLst>
                </a:gridCol>
                <a:gridCol w="2625469">
                  <a:extLst>
                    <a:ext uri="{9D8B030D-6E8A-4147-A177-3AD203B41FA5}">
                      <a16:colId xmlns:a16="http://schemas.microsoft.com/office/drawing/2014/main" val="1347782729"/>
                    </a:ext>
                  </a:extLst>
                </a:gridCol>
                <a:gridCol w="2332455">
                  <a:extLst>
                    <a:ext uri="{9D8B030D-6E8A-4147-A177-3AD203B41FA5}">
                      <a16:colId xmlns:a16="http://schemas.microsoft.com/office/drawing/2014/main" val="1080445619"/>
                    </a:ext>
                  </a:extLst>
                </a:gridCol>
                <a:gridCol w="2332455">
                  <a:extLst>
                    <a:ext uri="{9D8B030D-6E8A-4147-A177-3AD203B41FA5}">
                      <a16:colId xmlns:a16="http://schemas.microsoft.com/office/drawing/2014/main" val="1389318634"/>
                    </a:ext>
                  </a:extLst>
                </a:gridCol>
              </a:tblGrid>
              <a:tr h="514126">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22229777"/>
                  </a:ext>
                </a:extLst>
              </a:tr>
            </a:tbl>
          </a:graphicData>
        </a:graphic>
      </p:graphicFrame>
      <p:sp>
        <p:nvSpPr>
          <p:cNvPr id="31" name="Slide Number Placeholder 6">
            <a:extLst>
              <a:ext uri="{FF2B5EF4-FFF2-40B4-BE49-F238E27FC236}">
                <a16:creationId xmlns:a16="http://schemas.microsoft.com/office/drawing/2014/main" id="{B8EE3D17-F869-7736-7E49-55EBAC60808A}"/>
              </a:ext>
            </a:extLst>
          </p:cNvPr>
          <p:cNvSpPr txBox="1">
            <a:spLocks/>
          </p:cNvSpPr>
          <p:nvPr/>
        </p:nvSpPr>
        <p:spPr>
          <a:xfrm>
            <a:off x="11927149" y="0"/>
            <a:ext cx="25425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4</a:t>
            </a:fld>
            <a:endParaRPr lang="en-GB" dirty="0"/>
          </a:p>
        </p:txBody>
      </p:sp>
      <p:sp>
        <p:nvSpPr>
          <p:cNvPr id="33" name="TextBox 32">
            <a:extLst>
              <a:ext uri="{FF2B5EF4-FFF2-40B4-BE49-F238E27FC236}">
                <a16:creationId xmlns:a16="http://schemas.microsoft.com/office/drawing/2014/main" id="{6198674D-2567-ABCA-24B6-20CDCC8AEF72}"/>
              </a:ext>
            </a:extLst>
          </p:cNvPr>
          <p:cNvSpPr txBox="1"/>
          <p:nvPr/>
        </p:nvSpPr>
        <p:spPr>
          <a:xfrm rot="19887581">
            <a:off x="-82262" y="353512"/>
            <a:ext cx="9078448" cy="3170099"/>
          </a:xfrm>
          <a:prstGeom prst="rect">
            <a:avLst/>
          </a:prstGeom>
          <a:noFill/>
        </p:spPr>
        <p:txBody>
          <a:bodyPr wrap="square" rtlCol="0">
            <a:spAutoFit/>
          </a:bodyPr>
          <a:lstStyle/>
          <a:p>
            <a:r>
              <a:rPr lang="en-GB" sz="20000" dirty="0">
                <a:solidFill>
                  <a:schemeClr val="accent4">
                    <a:lumMod val="75000"/>
                    <a:alpha val="17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100448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E33E-FE75-5B90-939C-B16CCFF9E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E1655-8612-E072-1480-5C62FDEDDE42}"/>
              </a:ext>
            </a:extLst>
          </p:cNvPr>
          <p:cNvSpPr>
            <a:spLocks noGrp="1"/>
          </p:cNvSpPr>
          <p:nvPr>
            <p:ph type="title"/>
          </p:nvPr>
        </p:nvSpPr>
        <p:spPr>
          <a:xfrm>
            <a:off x="570702" y="254973"/>
            <a:ext cx="3318914" cy="566767"/>
          </a:xfrm>
        </p:spPr>
        <p:txBody>
          <a:bodyPr>
            <a:noAutofit/>
          </a:bodyPr>
          <a:lstStyle/>
          <a:p>
            <a:r>
              <a:rPr lang="en-GB" sz="4000" b="1" dirty="0">
                <a:solidFill>
                  <a:srgbClr val="16C9DC"/>
                </a:solidFill>
                <a:latin typeface="Arial" panose="020B0604020202020204" pitchFamily="34" charset="0"/>
                <a:cs typeface="Arial" panose="020B0604020202020204" pitchFamily="34" charset="0"/>
              </a:rPr>
              <a:t>Our</a:t>
            </a:r>
            <a:r>
              <a:rPr lang="en-GB" sz="4000" dirty="0">
                <a:solidFill>
                  <a:srgbClr val="16C9DC"/>
                </a:solidFill>
                <a:latin typeface="Arial" panose="020B0604020202020204" pitchFamily="34" charset="0"/>
                <a:cs typeface="Arial" panose="020B0604020202020204" pitchFamily="34" charset="0"/>
              </a:rPr>
              <a:t> </a:t>
            </a:r>
            <a:r>
              <a:rPr lang="en-GB" sz="4000" b="1" dirty="0">
                <a:solidFill>
                  <a:srgbClr val="16C9DC"/>
                </a:solidFill>
                <a:latin typeface="Arial" panose="020B0604020202020204" pitchFamily="34" charset="0"/>
                <a:cs typeface="Arial" panose="020B0604020202020204" pitchFamily="34" charset="0"/>
              </a:rPr>
              <a:t>People  </a:t>
            </a:r>
            <a:br>
              <a:rPr lang="en-GB" sz="4000" b="1" dirty="0">
                <a:solidFill>
                  <a:srgbClr val="16C9DC"/>
                </a:solidFill>
                <a:latin typeface="Arial" panose="020B0604020202020204" pitchFamily="34" charset="0"/>
                <a:cs typeface="Arial" panose="020B0604020202020204" pitchFamily="34" charset="0"/>
              </a:rPr>
            </a:br>
            <a:endParaRPr lang="en-US" sz="1600" dirty="0">
              <a:solidFill>
                <a:srgbClr val="FF0000"/>
              </a:solidFill>
              <a:latin typeface="Arial" panose="020B0604020202020204" pitchFamily="34" charset="0"/>
              <a:cs typeface="Arial" panose="020B0604020202020204" pitchFamily="34" charset="0"/>
            </a:endParaRPr>
          </a:p>
        </p:txBody>
      </p:sp>
      <p:grpSp>
        <p:nvGrpSpPr>
          <p:cNvPr id="3" name="Group 2" descr="Stick people interlinked">
            <a:extLst>
              <a:ext uri="{FF2B5EF4-FFF2-40B4-BE49-F238E27FC236}">
                <a16:creationId xmlns:a16="http://schemas.microsoft.com/office/drawing/2014/main" id="{35820E64-76BE-4C50-44A9-F6DD483EC791}"/>
              </a:ext>
            </a:extLst>
          </p:cNvPr>
          <p:cNvGrpSpPr/>
          <p:nvPr/>
        </p:nvGrpSpPr>
        <p:grpSpPr>
          <a:xfrm>
            <a:off x="5396700" y="588144"/>
            <a:ext cx="3318914" cy="2487566"/>
            <a:chOff x="7972231" y="942132"/>
            <a:chExt cx="2405252" cy="2401030"/>
          </a:xfrm>
        </p:grpSpPr>
        <p:sp>
          <p:nvSpPr>
            <p:cNvPr id="4" name="Shape">
              <a:extLst>
                <a:ext uri="{FF2B5EF4-FFF2-40B4-BE49-F238E27FC236}">
                  <a16:creationId xmlns:a16="http://schemas.microsoft.com/office/drawing/2014/main" id="{7C1FB2E8-1F8A-FF47-5017-7BC4483D77AA}"/>
                </a:ext>
              </a:extLst>
            </p:cNvPr>
            <p:cNvSpPr/>
            <p:nvPr/>
          </p:nvSpPr>
          <p:spPr>
            <a:xfrm>
              <a:off x="7972231" y="942132"/>
              <a:ext cx="2348231" cy="2397080"/>
            </a:xfrm>
            <a:custGeom>
              <a:avLst/>
              <a:gdLst/>
              <a:ahLst/>
              <a:cxnLst>
                <a:cxn ang="0">
                  <a:pos x="wd2" y="hd2"/>
                </a:cxn>
                <a:cxn ang="5400000">
                  <a:pos x="wd2" y="hd2"/>
                </a:cxn>
                <a:cxn ang="10800000">
                  <a:pos x="wd2" y="hd2"/>
                </a:cxn>
                <a:cxn ang="16200000">
                  <a:pos x="wd2" y="hd2"/>
                </a:cxn>
              </a:cxnLst>
              <a:rect l="0" t="0" r="r" b="b"/>
              <a:pathLst>
                <a:path w="21600" h="21548" extrusionOk="0">
                  <a:moveTo>
                    <a:pt x="21600" y="18249"/>
                  </a:moveTo>
                  <a:lnTo>
                    <a:pt x="21530" y="17084"/>
                  </a:lnTo>
                  <a:lnTo>
                    <a:pt x="18995" y="15840"/>
                  </a:lnTo>
                  <a:cubicBezTo>
                    <a:pt x="19357" y="15703"/>
                    <a:pt x="19579" y="15383"/>
                    <a:pt x="19556" y="14972"/>
                  </a:cubicBezTo>
                  <a:cubicBezTo>
                    <a:pt x="19521" y="14413"/>
                    <a:pt x="18995" y="13910"/>
                    <a:pt x="18387" y="13865"/>
                  </a:cubicBezTo>
                  <a:cubicBezTo>
                    <a:pt x="17780" y="13808"/>
                    <a:pt x="17324" y="14230"/>
                    <a:pt x="17359" y="14789"/>
                  </a:cubicBezTo>
                  <a:cubicBezTo>
                    <a:pt x="17394" y="15223"/>
                    <a:pt x="17710" y="15623"/>
                    <a:pt x="18142" y="15806"/>
                  </a:cubicBezTo>
                  <a:lnTo>
                    <a:pt x="16705" y="15840"/>
                  </a:lnTo>
                  <a:lnTo>
                    <a:pt x="16495" y="13956"/>
                  </a:lnTo>
                  <a:lnTo>
                    <a:pt x="14427" y="9926"/>
                  </a:lnTo>
                  <a:lnTo>
                    <a:pt x="16623" y="10931"/>
                  </a:lnTo>
                  <a:lnTo>
                    <a:pt x="16366" y="9926"/>
                  </a:lnTo>
                  <a:lnTo>
                    <a:pt x="13598" y="8739"/>
                  </a:lnTo>
                  <a:cubicBezTo>
                    <a:pt x="13843" y="8579"/>
                    <a:pt x="13995" y="8293"/>
                    <a:pt x="13972" y="7962"/>
                  </a:cubicBezTo>
                  <a:cubicBezTo>
                    <a:pt x="13937" y="7392"/>
                    <a:pt x="13411" y="6889"/>
                    <a:pt x="12803" y="6832"/>
                  </a:cubicBezTo>
                  <a:cubicBezTo>
                    <a:pt x="12196" y="6775"/>
                    <a:pt x="11740" y="7186"/>
                    <a:pt x="11775" y="7757"/>
                  </a:cubicBezTo>
                  <a:cubicBezTo>
                    <a:pt x="11799" y="8145"/>
                    <a:pt x="12044" y="8488"/>
                    <a:pt x="12395" y="8704"/>
                  </a:cubicBezTo>
                  <a:lnTo>
                    <a:pt x="11238" y="8704"/>
                  </a:lnTo>
                  <a:lnTo>
                    <a:pt x="10981" y="7437"/>
                  </a:lnTo>
                  <a:lnTo>
                    <a:pt x="9661" y="3167"/>
                  </a:lnTo>
                  <a:lnTo>
                    <a:pt x="11624" y="4263"/>
                  </a:lnTo>
                  <a:lnTo>
                    <a:pt x="11565" y="3133"/>
                  </a:lnTo>
                  <a:lnTo>
                    <a:pt x="9170" y="1946"/>
                  </a:lnTo>
                  <a:cubicBezTo>
                    <a:pt x="9451" y="1786"/>
                    <a:pt x="9614" y="1501"/>
                    <a:pt x="9591" y="1147"/>
                  </a:cubicBezTo>
                  <a:cubicBezTo>
                    <a:pt x="9556" y="576"/>
                    <a:pt x="9030" y="74"/>
                    <a:pt x="8423" y="5"/>
                  </a:cubicBezTo>
                  <a:cubicBezTo>
                    <a:pt x="7815" y="-52"/>
                    <a:pt x="7360" y="359"/>
                    <a:pt x="7395" y="930"/>
                  </a:cubicBezTo>
                  <a:cubicBezTo>
                    <a:pt x="7418" y="1295"/>
                    <a:pt x="7640" y="1626"/>
                    <a:pt x="7955" y="1843"/>
                  </a:cubicBezTo>
                  <a:lnTo>
                    <a:pt x="5631" y="2916"/>
                  </a:lnTo>
                  <a:lnTo>
                    <a:pt x="5701" y="4115"/>
                  </a:lnTo>
                  <a:lnTo>
                    <a:pt x="7582" y="3065"/>
                  </a:lnTo>
                  <a:lnTo>
                    <a:pt x="6927" y="7346"/>
                  </a:lnTo>
                  <a:lnTo>
                    <a:pt x="7138" y="8625"/>
                  </a:lnTo>
                  <a:lnTo>
                    <a:pt x="5783" y="8533"/>
                  </a:lnTo>
                  <a:cubicBezTo>
                    <a:pt x="6075" y="8385"/>
                    <a:pt x="6262" y="8077"/>
                    <a:pt x="6238" y="7700"/>
                  </a:cubicBezTo>
                  <a:cubicBezTo>
                    <a:pt x="6203" y="7129"/>
                    <a:pt x="5677" y="6615"/>
                    <a:pt x="5070" y="6558"/>
                  </a:cubicBezTo>
                  <a:cubicBezTo>
                    <a:pt x="4463" y="6501"/>
                    <a:pt x="4007" y="6923"/>
                    <a:pt x="4042" y="7494"/>
                  </a:cubicBezTo>
                  <a:cubicBezTo>
                    <a:pt x="4065" y="7905"/>
                    <a:pt x="4346" y="8282"/>
                    <a:pt x="4720" y="8476"/>
                  </a:cubicBezTo>
                  <a:lnTo>
                    <a:pt x="2652" y="9515"/>
                  </a:lnTo>
                  <a:lnTo>
                    <a:pt x="2967" y="10622"/>
                  </a:lnTo>
                  <a:lnTo>
                    <a:pt x="4614" y="9743"/>
                  </a:lnTo>
                  <a:lnTo>
                    <a:pt x="4801" y="13659"/>
                  </a:lnTo>
                  <a:lnTo>
                    <a:pt x="4720" y="15623"/>
                  </a:lnTo>
                  <a:lnTo>
                    <a:pt x="3423" y="15520"/>
                  </a:lnTo>
                  <a:cubicBezTo>
                    <a:pt x="3773" y="15383"/>
                    <a:pt x="3995" y="15052"/>
                    <a:pt x="3972" y="14641"/>
                  </a:cubicBezTo>
                  <a:cubicBezTo>
                    <a:pt x="3937" y="14070"/>
                    <a:pt x="3411" y="13556"/>
                    <a:pt x="2804" y="13511"/>
                  </a:cubicBezTo>
                  <a:cubicBezTo>
                    <a:pt x="2196" y="13454"/>
                    <a:pt x="1741" y="13876"/>
                    <a:pt x="1776" y="14458"/>
                  </a:cubicBezTo>
                  <a:cubicBezTo>
                    <a:pt x="1799" y="14869"/>
                    <a:pt x="2079" y="15258"/>
                    <a:pt x="2465" y="15452"/>
                  </a:cubicBezTo>
                  <a:lnTo>
                    <a:pt x="2406" y="15452"/>
                  </a:lnTo>
                  <a:lnTo>
                    <a:pt x="47" y="16650"/>
                  </a:lnTo>
                  <a:lnTo>
                    <a:pt x="0" y="17792"/>
                  </a:lnTo>
                  <a:lnTo>
                    <a:pt x="1951" y="16730"/>
                  </a:lnTo>
                  <a:lnTo>
                    <a:pt x="970" y="21194"/>
                  </a:lnTo>
                  <a:lnTo>
                    <a:pt x="2243" y="21240"/>
                  </a:lnTo>
                  <a:lnTo>
                    <a:pt x="3096" y="18956"/>
                  </a:lnTo>
                  <a:lnTo>
                    <a:pt x="4030" y="21285"/>
                  </a:lnTo>
                  <a:lnTo>
                    <a:pt x="5269" y="21274"/>
                  </a:lnTo>
                  <a:lnTo>
                    <a:pt x="4007" y="16536"/>
                  </a:lnTo>
                  <a:lnTo>
                    <a:pt x="5748" y="16673"/>
                  </a:lnTo>
                  <a:lnTo>
                    <a:pt x="5911" y="13751"/>
                  </a:lnTo>
                  <a:lnTo>
                    <a:pt x="6191" y="11559"/>
                  </a:lnTo>
                  <a:lnTo>
                    <a:pt x="7687" y="13739"/>
                  </a:lnTo>
                  <a:lnTo>
                    <a:pt x="8014" y="16810"/>
                  </a:lnTo>
                  <a:lnTo>
                    <a:pt x="9708" y="16662"/>
                  </a:lnTo>
                  <a:lnTo>
                    <a:pt x="8797" y="21354"/>
                  </a:lnTo>
                  <a:lnTo>
                    <a:pt x="10058" y="21365"/>
                  </a:lnTo>
                  <a:lnTo>
                    <a:pt x="10853" y="19059"/>
                  </a:lnTo>
                  <a:lnTo>
                    <a:pt x="11846" y="21445"/>
                  </a:lnTo>
                  <a:lnTo>
                    <a:pt x="13084" y="21388"/>
                  </a:lnTo>
                  <a:lnTo>
                    <a:pt x="11799" y="16707"/>
                  </a:lnTo>
                  <a:lnTo>
                    <a:pt x="13586" y="16844"/>
                  </a:lnTo>
                  <a:lnTo>
                    <a:pt x="13680" y="13922"/>
                  </a:lnTo>
                  <a:lnTo>
                    <a:pt x="13972" y="11764"/>
                  </a:lnTo>
                  <a:lnTo>
                    <a:pt x="15467" y="13933"/>
                  </a:lnTo>
                  <a:lnTo>
                    <a:pt x="15911" y="16936"/>
                  </a:lnTo>
                  <a:lnTo>
                    <a:pt x="17546" y="16822"/>
                  </a:lnTo>
                  <a:lnTo>
                    <a:pt x="16623" y="21514"/>
                  </a:lnTo>
                  <a:lnTo>
                    <a:pt x="17920" y="21502"/>
                  </a:lnTo>
                  <a:lnTo>
                    <a:pt x="18726" y="19185"/>
                  </a:lnTo>
                  <a:lnTo>
                    <a:pt x="19649" y="21479"/>
                  </a:lnTo>
                  <a:lnTo>
                    <a:pt x="20911" y="21548"/>
                  </a:lnTo>
                  <a:lnTo>
                    <a:pt x="19649" y="17130"/>
                  </a:lnTo>
                  <a:lnTo>
                    <a:pt x="21600" y="18249"/>
                  </a:lnTo>
                  <a:close/>
                  <a:moveTo>
                    <a:pt x="12535" y="15771"/>
                  </a:moveTo>
                  <a:lnTo>
                    <a:pt x="11296" y="15634"/>
                  </a:lnTo>
                  <a:cubicBezTo>
                    <a:pt x="11612" y="15486"/>
                    <a:pt x="11810" y="15166"/>
                    <a:pt x="11787" y="14789"/>
                  </a:cubicBezTo>
                  <a:cubicBezTo>
                    <a:pt x="11752" y="14219"/>
                    <a:pt x="11226" y="13716"/>
                    <a:pt x="10619" y="13671"/>
                  </a:cubicBezTo>
                  <a:cubicBezTo>
                    <a:pt x="10011" y="13614"/>
                    <a:pt x="9556" y="14036"/>
                    <a:pt x="9591" y="14607"/>
                  </a:cubicBezTo>
                  <a:cubicBezTo>
                    <a:pt x="9614" y="15018"/>
                    <a:pt x="9895" y="15395"/>
                    <a:pt x="10280" y="15589"/>
                  </a:cubicBezTo>
                  <a:lnTo>
                    <a:pt x="8913" y="15691"/>
                  </a:lnTo>
                  <a:lnTo>
                    <a:pt x="8691" y="13762"/>
                  </a:lnTo>
                  <a:lnTo>
                    <a:pt x="6659" y="9492"/>
                  </a:lnTo>
                  <a:lnTo>
                    <a:pt x="8423" y="9721"/>
                  </a:lnTo>
                  <a:lnTo>
                    <a:pt x="7990" y="7437"/>
                  </a:lnTo>
                  <a:lnTo>
                    <a:pt x="8738" y="5154"/>
                  </a:lnTo>
                  <a:lnTo>
                    <a:pt x="9754" y="7506"/>
                  </a:lnTo>
                  <a:lnTo>
                    <a:pt x="10537" y="9789"/>
                  </a:lnTo>
                  <a:lnTo>
                    <a:pt x="12313" y="9675"/>
                  </a:lnTo>
                  <a:lnTo>
                    <a:pt x="12605" y="13842"/>
                  </a:lnTo>
                  <a:lnTo>
                    <a:pt x="12535" y="15771"/>
                  </a:lnTo>
                  <a:close/>
                </a:path>
              </a:pathLst>
            </a:custGeom>
            <a:solidFill>
              <a:schemeClr val="bg1">
                <a:lumMod val="8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5" name="Shape">
              <a:extLst>
                <a:ext uri="{FF2B5EF4-FFF2-40B4-BE49-F238E27FC236}">
                  <a16:creationId xmlns:a16="http://schemas.microsoft.com/office/drawing/2014/main" id="{318A2830-5168-9436-9C6D-27E978C69B30}"/>
                </a:ext>
              </a:extLst>
            </p:cNvPr>
            <p:cNvSpPr/>
            <p:nvPr/>
          </p:nvSpPr>
          <p:spPr>
            <a:xfrm>
              <a:off x="9762801" y="2540125"/>
              <a:ext cx="614682" cy="803037"/>
            </a:xfrm>
            <a:custGeom>
              <a:avLst/>
              <a:gdLst/>
              <a:ahLst/>
              <a:cxnLst>
                <a:cxn ang="0">
                  <a:pos x="wd2" y="hd2"/>
                </a:cxn>
                <a:cxn ang="5400000">
                  <a:pos x="wd2" y="hd2"/>
                </a:cxn>
                <a:cxn ang="10800000">
                  <a:pos x="wd2" y="hd2"/>
                </a:cxn>
                <a:cxn ang="16200000">
                  <a:pos x="wd2" y="hd2"/>
                </a:cxn>
              </a:cxnLst>
              <a:rect l="0" t="0" r="r" b="b"/>
              <a:pathLst>
                <a:path w="21600" h="21475" extrusionOk="0">
                  <a:moveTo>
                    <a:pt x="21600" y="9011"/>
                  </a:moveTo>
                  <a:lnTo>
                    <a:pt x="12541" y="5547"/>
                  </a:lnTo>
                  <a:cubicBezTo>
                    <a:pt x="13969" y="5173"/>
                    <a:pt x="15040" y="4256"/>
                    <a:pt x="15129" y="3101"/>
                  </a:cubicBezTo>
                  <a:cubicBezTo>
                    <a:pt x="15263" y="1539"/>
                    <a:pt x="13567" y="147"/>
                    <a:pt x="11291" y="11"/>
                  </a:cubicBezTo>
                  <a:cubicBezTo>
                    <a:pt x="9015" y="-125"/>
                    <a:pt x="7051" y="1064"/>
                    <a:pt x="6873" y="2626"/>
                  </a:cubicBezTo>
                  <a:cubicBezTo>
                    <a:pt x="6739" y="3849"/>
                    <a:pt x="7765" y="4969"/>
                    <a:pt x="9327" y="5445"/>
                  </a:cubicBezTo>
                  <a:lnTo>
                    <a:pt x="3793" y="5581"/>
                  </a:lnTo>
                  <a:lnTo>
                    <a:pt x="3972" y="317"/>
                  </a:lnTo>
                  <a:lnTo>
                    <a:pt x="0" y="283"/>
                  </a:lnTo>
                  <a:lnTo>
                    <a:pt x="89" y="8637"/>
                  </a:lnTo>
                  <a:lnTo>
                    <a:pt x="6382" y="8264"/>
                  </a:lnTo>
                  <a:lnTo>
                    <a:pt x="357" y="21373"/>
                  </a:lnTo>
                  <a:lnTo>
                    <a:pt x="5311" y="21339"/>
                  </a:lnTo>
                  <a:lnTo>
                    <a:pt x="9640" y="14886"/>
                  </a:lnTo>
                  <a:lnTo>
                    <a:pt x="11916" y="21305"/>
                  </a:lnTo>
                  <a:lnTo>
                    <a:pt x="16691" y="21475"/>
                  </a:lnTo>
                  <a:lnTo>
                    <a:pt x="14236" y="9113"/>
                  </a:lnTo>
                  <a:lnTo>
                    <a:pt x="21243" y="12237"/>
                  </a:lnTo>
                  <a:lnTo>
                    <a:pt x="21600" y="9011"/>
                  </a:lnTo>
                  <a:close/>
                </a:path>
              </a:pathLst>
            </a:custGeom>
            <a:solidFill>
              <a:srgbClr val="00B5CC"/>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6" name="Shape">
              <a:extLst>
                <a:ext uri="{FF2B5EF4-FFF2-40B4-BE49-F238E27FC236}">
                  <a16:creationId xmlns:a16="http://schemas.microsoft.com/office/drawing/2014/main" id="{7FAB2353-6FD2-3D64-85CC-842AD0B36D9E}"/>
                </a:ext>
              </a:extLst>
            </p:cNvPr>
            <p:cNvSpPr/>
            <p:nvPr/>
          </p:nvSpPr>
          <p:spPr>
            <a:xfrm>
              <a:off x="8026399" y="2514600"/>
              <a:ext cx="703582" cy="797956"/>
            </a:xfrm>
            <a:custGeom>
              <a:avLst/>
              <a:gdLst/>
              <a:ahLst/>
              <a:cxnLst>
                <a:cxn ang="0">
                  <a:pos x="wd2" y="hd2"/>
                </a:cxn>
                <a:cxn ang="5400000">
                  <a:pos x="wd2" y="hd2"/>
                </a:cxn>
                <a:cxn ang="10800000">
                  <a:pos x="wd2" y="hd2"/>
                </a:cxn>
                <a:cxn ang="16200000">
                  <a:pos x="wd2" y="hd2"/>
                </a:cxn>
              </a:cxnLst>
              <a:rect l="0" t="0" r="r" b="b"/>
              <a:pathLst>
                <a:path w="21600" h="21474" extrusionOk="0">
                  <a:moveTo>
                    <a:pt x="16882" y="5855"/>
                  </a:moveTo>
                  <a:lnTo>
                    <a:pt x="12593" y="5582"/>
                  </a:lnTo>
                  <a:cubicBezTo>
                    <a:pt x="13841" y="5206"/>
                    <a:pt x="14738" y="4283"/>
                    <a:pt x="14816" y="3121"/>
                  </a:cubicBezTo>
                  <a:cubicBezTo>
                    <a:pt x="14933" y="1549"/>
                    <a:pt x="13451" y="147"/>
                    <a:pt x="11463" y="11"/>
                  </a:cubicBezTo>
                  <a:cubicBezTo>
                    <a:pt x="9474" y="-126"/>
                    <a:pt x="7759" y="1070"/>
                    <a:pt x="7603" y="2642"/>
                  </a:cubicBezTo>
                  <a:cubicBezTo>
                    <a:pt x="7525" y="3804"/>
                    <a:pt x="8266" y="4830"/>
                    <a:pt x="9435" y="5377"/>
                  </a:cubicBezTo>
                  <a:lnTo>
                    <a:pt x="9240" y="5377"/>
                  </a:lnTo>
                  <a:lnTo>
                    <a:pt x="702" y="8760"/>
                  </a:lnTo>
                  <a:lnTo>
                    <a:pt x="0" y="11904"/>
                  </a:lnTo>
                  <a:lnTo>
                    <a:pt x="6979" y="8931"/>
                  </a:lnTo>
                  <a:lnTo>
                    <a:pt x="1638" y="21269"/>
                  </a:lnTo>
                  <a:lnTo>
                    <a:pt x="5887" y="21371"/>
                  </a:lnTo>
                  <a:lnTo>
                    <a:pt x="9786" y="15049"/>
                  </a:lnTo>
                  <a:lnTo>
                    <a:pt x="11853" y="21474"/>
                  </a:lnTo>
                  <a:lnTo>
                    <a:pt x="15986" y="21440"/>
                  </a:lnTo>
                  <a:lnTo>
                    <a:pt x="13958" y="8350"/>
                  </a:lnTo>
                  <a:lnTo>
                    <a:pt x="19690" y="8726"/>
                  </a:lnTo>
                  <a:lnTo>
                    <a:pt x="21600" y="626"/>
                  </a:lnTo>
                  <a:lnTo>
                    <a:pt x="18013" y="387"/>
                  </a:lnTo>
                  <a:lnTo>
                    <a:pt x="16882" y="5855"/>
                  </a:lnTo>
                  <a:close/>
                </a:path>
              </a:pathLst>
            </a:custGeom>
            <a:solidFill>
              <a:srgbClr val="7030A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7" name="Shape">
              <a:extLst>
                <a:ext uri="{FF2B5EF4-FFF2-40B4-BE49-F238E27FC236}">
                  <a16:creationId xmlns:a16="http://schemas.microsoft.com/office/drawing/2014/main" id="{DD4FF40E-5838-59E1-934F-E0EA4FDCC5F7}"/>
                </a:ext>
              </a:extLst>
            </p:cNvPr>
            <p:cNvSpPr/>
            <p:nvPr/>
          </p:nvSpPr>
          <p:spPr>
            <a:xfrm>
              <a:off x="8909255" y="2527299"/>
              <a:ext cx="659129" cy="806847"/>
            </a:xfrm>
            <a:custGeom>
              <a:avLst/>
              <a:gdLst/>
              <a:ahLst/>
              <a:cxnLst>
                <a:cxn ang="0">
                  <a:pos x="wd2" y="hd2"/>
                </a:cxn>
                <a:cxn ang="5400000">
                  <a:pos x="wd2" y="hd2"/>
                </a:cxn>
                <a:cxn ang="10800000">
                  <a:pos x="wd2" y="hd2"/>
                </a:cxn>
                <a:cxn ang="16200000">
                  <a:pos x="wd2" y="hd2"/>
                </a:cxn>
              </a:cxnLst>
              <a:rect l="0" t="0" r="r" b="b"/>
              <a:pathLst>
                <a:path w="21600" h="21475" extrusionOk="0">
                  <a:moveTo>
                    <a:pt x="16647" y="5790"/>
                  </a:moveTo>
                  <a:lnTo>
                    <a:pt x="12319" y="5419"/>
                  </a:lnTo>
                  <a:cubicBezTo>
                    <a:pt x="13526" y="5013"/>
                    <a:pt x="14400" y="4134"/>
                    <a:pt x="14483" y="3086"/>
                  </a:cubicBezTo>
                  <a:cubicBezTo>
                    <a:pt x="14608" y="1531"/>
                    <a:pt x="13027" y="145"/>
                    <a:pt x="10904" y="10"/>
                  </a:cubicBezTo>
                  <a:cubicBezTo>
                    <a:pt x="8782" y="-125"/>
                    <a:pt x="6950" y="1058"/>
                    <a:pt x="6784" y="2613"/>
                  </a:cubicBezTo>
                  <a:cubicBezTo>
                    <a:pt x="6701" y="3729"/>
                    <a:pt x="7491" y="4776"/>
                    <a:pt x="8740" y="5317"/>
                  </a:cubicBezTo>
                  <a:lnTo>
                    <a:pt x="3829" y="5621"/>
                  </a:lnTo>
                  <a:lnTo>
                    <a:pt x="3995" y="314"/>
                  </a:lnTo>
                  <a:lnTo>
                    <a:pt x="375" y="314"/>
                  </a:lnTo>
                  <a:lnTo>
                    <a:pt x="0" y="8731"/>
                  </a:lnTo>
                  <a:lnTo>
                    <a:pt x="6118" y="8292"/>
                  </a:lnTo>
                  <a:lnTo>
                    <a:pt x="541" y="21205"/>
                  </a:lnTo>
                  <a:lnTo>
                    <a:pt x="5036" y="21238"/>
                  </a:lnTo>
                  <a:lnTo>
                    <a:pt x="8990" y="14883"/>
                  </a:lnTo>
                  <a:lnTo>
                    <a:pt x="11320" y="21475"/>
                  </a:lnTo>
                  <a:lnTo>
                    <a:pt x="15773" y="21306"/>
                  </a:lnTo>
                  <a:lnTo>
                    <a:pt x="13526" y="8393"/>
                  </a:lnTo>
                  <a:lnTo>
                    <a:pt x="19810" y="8731"/>
                  </a:lnTo>
                  <a:lnTo>
                    <a:pt x="21600" y="652"/>
                  </a:lnTo>
                  <a:lnTo>
                    <a:pt x="17938" y="450"/>
                  </a:lnTo>
                  <a:lnTo>
                    <a:pt x="16647" y="5790"/>
                  </a:lnTo>
                  <a:close/>
                </a:path>
              </a:pathLst>
            </a:custGeom>
            <a:solidFill>
              <a:srgbClr val="00206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8" name="Shape">
              <a:extLst>
                <a:ext uri="{FF2B5EF4-FFF2-40B4-BE49-F238E27FC236}">
                  <a16:creationId xmlns:a16="http://schemas.microsoft.com/office/drawing/2014/main" id="{B2ED6B5B-679E-8026-A400-E9BB300865EE}"/>
                </a:ext>
              </a:extLst>
            </p:cNvPr>
            <p:cNvSpPr/>
            <p:nvPr/>
          </p:nvSpPr>
          <p:spPr>
            <a:xfrm>
              <a:off x="8853066" y="1122699"/>
              <a:ext cx="652781" cy="775097"/>
            </a:xfrm>
            <a:custGeom>
              <a:avLst/>
              <a:gdLst/>
              <a:ahLst/>
              <a:cxnLst>
                <a:cxn ang="0">
                  <a:pos x="wd2" y="hd2"/>
                </a:cxn>
                <a:cxn ang="5400000">
                  <a:pos x="wd2" y="hd2"/>
                </a:cxn>
                <a:cxn ang="10800000">
                  <a:pos x="wd2" y="hd2"/>
                </a:cxn>
                <a:cxn ang="16200000">
                  <a:pos x="wd2" y="hd2"/>
                </a:cxn>
              </a:cxnLst>
              <a:rect l="0" t="0" r="r" b="b"/>
              <a:pathLst>
                <a:path w="21600" h="21470" extrusionOk="0">
                  <a:moveTo>
                    <a:pt x="10422" y="14786"/>
                  </a:moveTo>
                  <a:lnTo>
                    <a:pt x="12943" y="21470"/>
                  </a:lnTo>
                  <a:lnTo>
                    <a:pt x="17314" y="21259"/>
                  </a:lnTo>
                  <a:lnTo>
                    <a:pt x="14708" y="9052"/>
                  </a:lnTo>
                  <a:lnTo>
                    <a:pt x="21222" y="12112"/>
                  </a:lnTo>
                  <a:lnTo>
                    <a:pt x="21600" y="8841"/>
                  </a:lnTo>
                  <a:lnTo>
                    <a:pt x="13574" y="5569"/>
                  </a:lnTo>
                  <a:cubicBezTo>
                    <a:pt x="14666" y="5112"/>
                    <a:pt x="15423" y="4232"/>
                    <a:pt x="15507" y="3212"/>
                  </a:cubicBezTo>
                  <a:cubicBezTo>
                    <a:pt x="15633" y="1594"/>
                    <a:pt x="14036" y="151"/>
                    <a:pt x="11893" y="11"/>
                  </a:cubicBezTo>
                  <a:cubicBezTo>
                    <a:pt x="9749" y="-130"/>
                    <a:pt x="7900" y="1101"/>
                    <a:pt x="7732" y="2720"/>
                  </a:cubicBezTo>
                  <a:cubicBezTo>
                    <a:pt x="7648" y="3775"/>
                    <a:pt x="8279" y="4725"/>
                    <a:pt x="9287" y="5323"/>
                  </a:cubicBezTo>
                  <a:lnTo>
                    <a:pt x="378" y="8524"/>
                  </a:lnTo>
                  <a:lnTo>
                    <a:pt x="0" y="11972"/>
                  </a:lnTo>
                  <a:lnTo>
                    <a:pt x="7312" y="8841"/>
                  </a:lnTo>
                  <a:lnTo>
                    <a:pt x="2816" y="21153"/>
                  </a:lnTo>
                  <a:lnTo>
                    <a:pt x="6640" y="21400"/>
                  </a:lnTo>
                  <a:lnTo>
                    <a:pt x="10422" y="14786"/>
                  </a:lnTo>
                  <a:close/>
                </a:path>
              </a:pathLst>
            </a:custGeom>
            <a:solidFill>
              <a:srgbClr val="00B5CC"/>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9" name="Shape">
              <a:extLst>
                <a:ext uri="{FF2B5EF4-FFF2-40B4-BE49-F238E27FC236}">
                  <a16:creationId xmlns:a16="http://schemas.microsoft.com/office/drawing/2014/main" id="{8AB5814E-D30C-1D82-6FF5-1CBC8BEAB480}"/>
                </a:ext>
              </a:extLst>
            </p:cNvPr>
            <p:cNvSpPr/>
            <p:nvPr/>
          </p:nvSpPr>
          <p:spPr>
            <a:xfrm>
              <a:off x="8439150" y="1803342"/>
              <a:ext cx="624842" cy="742077"/>
            </a:xfrm>
            <a:custGeom>
              <a:avLst/>
              <a:gdLst/>
              <a:ahLst/>
              <a:cxnLst>
                <a:cxn ang="0">
                  <a:pos x="wd2" y="hd2"/>
                </a:cxn>
                <a:cxn ang="5400000">
                  <a:pos x="wd2" y="hd2"/>
                </a:cxn>
                <a:cxn ang="10800000">
                  <a:pos x="wd2" y="hd2"/>
                </a:cxn>
                <a:cxn ang="16200000">
                  <a:pos x="wd2" y="hd2"/>
                </a:cxn>
              </a:cxnLst>
              <a:rect l="0" t="0" r="r" b="b"/>
              <a:pathLst>
                <a:path w="21600" h="21465" extrusionOk="0">
                  <a:moveTo>
                    <a:pt x="15102" y="8718"/>
                  </a:moveTo>
                  <a:lnTo>
                    <a:pt x="21600" y="9343"/>
                  </a:lnTo>
                  <a:lnTo>
                    <a:pt x="21161" y="2510"/>
                  </a:lnTo>
                  <a:lnTo>
                    <a:pt x="17166" y="2253"/>
                  </a:lnTo>
                  <a:lnTo>
                    <a:pt x="17298" y="6073"/>
                  </a:lnTo>
                  <a:lnTo>
                    <a:pt x="12249" y="5853"/>
                  </a:lnTo>
                  <a:cubicBezTo>
                    <a:pt x="13434" y="5375"/>
                    <a:pt x="14312" y="4457"/>
                    <a:pt x="14400" y="3355"/>
                  </a:cubicBezTo>
                  <a:cubicBezTo>
                    <a:pt x="14532" y="1665"/>
                    <a:pt x="12863" y="159"/>
                    <a:pt x="10624" y="12"/>
                  </a:cubicBezTo>
                  <a:cubicBezTo>
                    <a:pt x="8385" y="-135"/>
                    <a:pt x="6454" y="1151"/>
                    <a:pt x="6278" y="2841"/>
                  </a:cubicBezTo>
                  <a:cubicBezTo>
                    <a:pt x="6190" y="4053"/>
                    <a:pt x="7024" y="5155"/>
                    <a:pt x="8298" y="5743"/>
                  </a:cubicBezTo>
                  <a:lnTo>
                    <a:pt x="0" y="8938"/>
                  </a:lnTo>
                  <a:lnTo>
                    <a:pt x="615" y="12245"/>
                  </a:lnTo>
                  <a:lnTo>
                    <a:pt x="7288" y="9563"/>
                  </a:lnTo>
                  <a:lnTo>
                    <a:pt x="5971" y="21208"/>
                  </a:lnTo>
                  <a:lnTo>
                    <a:pt x="10010" y="21465"/>
                  </a:lnTo>
                  <a:lnTo>
                    <a:pt x="12205" y="14926"/>
                  </a:lnTo>
                  <a:lnTo>
                    <a:pt x="16683" y="21392"/>
                  </a:lnTo>
                  <a:lnTo>
                    <a:pt x="20502" y="21392"/>
                  </a:lnTo>
                  <a:lnTo>
                    <a:pt x="15102" y="8718"/>
                  </a:lnTo>
                  <a:close/>
                </a:path>
              </a:pathLst>
            </a:custGeom>
            <a:solidFill>
              <a:srgbClr val="F30BC7"/>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10" name="Shape">
              <a:extLst>
                <a:ext uri="{FF2B5EF4-FFF2-40B4-BE49-F238E27FC236}">
                  <a16:creationId xmlns:a16="http://schemas.microsoft.com/office/drawing/2014/main" id="{B5107B8F-4BD8-DA8C-FE4F-43B9B8CDBD50}"/>
                </a:ext>
              </a:extLst>
            </p:cNvPr>
            <p:cNvSpPr/>
            <p:nvPr/>
          </p:nvSpPr>
          <p:spPr>
            <a:xfrm>
              <a:off x="9244433" y="1819766"/>
              <a:ext cx="693421" cy="736996"/>
            </a:xfrm>
            <a:custGeom>
              <a:avLst/>
              <a:gdLst/>
              <a:ahLst/>
              <a:cxnLst>
                <a:cxn ang="0">
                  <a:pos x="wd2" y="hd2"/>
                </a:cxn>
                <a:cxn ang="5400000">
                  <a:pos x="wd2" y="hd2"/>
                </a:cxn>
                <a:cxn ang="10800000">
                  <a:pos x="wd2" y="hd2"/>
                </a:cxn>
                <a:cxn ang="16200000">
                  <a:pos x="wd2" y="hd2"/>
                </a:cxn>
              </a:cxnLst>
              <a:rect l="0" t="0" r="r" b="b"/>
              <a:pathLst>
                <a:path w="21600" h="21464" extrusionOk="0">
                  <a:moveTo>
                    <a:pt x="14637" y="9296"/>
                  </a:moveTo>
                  <a:lnTo>
                    <a:pt x="21600" y="12291"/>
                  </a:lnTo>
                  <a:lnTo>
                    <a:pt x="21204" y="9222"/>
                  </a:lnTo>
                  <a:lnTo>
                    <a:pt x="12382" y="5745"/>
                  </a:lnTo>
                  <a:cubicBezTo>
                    <a:pt x="13292" y="5227"/>
                    <a:pt x="13925" y="4376"/>
                    <a:pt x="14004" y="3378"/>
                  </a:cubicBezTo>
                  <a:cubicBezTo>
                    <a:pt x="14123" y="1676"/>
                    <a:pt x="12620" y="160"/>
                    <a:pt x="10602" y="12"/>
                  </a:cubicBezTo>
                  <a:cubicBezTo>
                    <a:pt x="8585" y="-136"/>
                    <a:pt x="6844" y="1159"/>
                    <a:pt x="6686" y="2860"/>
                  </a:cubicBezTo>
                  <a:cubicBezTo>
                    <a:pt x="6607" y="4006"/>
                    <a:pt x="7279" y="5079"/>
                    <a:pt x="8308" y="5708"/>
                  </a:cubicBezTo>
                  <a:lnTo>
                    <a:pt x="4391" y="5745"/>
                  </a:lnTo>
                  <a:lnTo>
                    <a:pt x="4114" y="1935"/>
                  </a:lnTo>
                  <a:lnTo>
                    <a:pt x="0" y="2157"/>
                  </a:lnTo>
                  <a:lnTo>
                    <a:pt x="1543" y="9000"/>
                  </a:lnTo>
                  <a:lnTo>
                    <a:pt x="7635" y="8593"/>
                  </a:lnTo>
                  <a:lnTo>
                    <a:pt x="6646" y="21205"/>
                  </a:lnTo>
                  <a:lnTo>
                    <a:pt x="10127" y="21427"/>
                  </a:lnTo>
                  <a:lnTo>
                    <a:pt x="12145" y="14880"/>
                  </a:lnTo>
                  <a:lnTo>
                    <a:pt x="16180" y="21427"/>
                  </a:lnTo>
                  <a:lnTo>
                    <a:pt x="19701" y="21464"/>
                  </a:lnTo>
                  <a:lnTo>
                    <a:pt x="14637" y="9296"/>
                  </a:lnTo>
                  <a:close/>
                </a:path>
              </a:pathLst>
            </a:custGeom>
            <a:solidFill>
              <a:srgbClr val="7030A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grpSp>
      <p:graphicFrame>
        <p:nvGraphicFramePr>
          <p:cNvPr id="29" name="Chart 28" descr="Text box">
            <a:extLst>
              <a:ext uri="{FF2B5EF4-FFF2-40B4-BE49-F238E27FC236}">
                <a16:creationId xmlns:a16="http://schemas.microsoft.com/office/drawing/2014/main" id="{BE881713-C282-C74E-BA8C-AE66379E4015}"/>
              </a:ext>
            </a:extLst>
          </p:cNvPr>
          <p:cNvGraphicFramePr>
            <a:graphicFrameLocks/>
          </p:cNvGraphicFramePr>
          <p:nvPr>
            <p:extLst>
              <p:ext uri="{D42A27DB-BD31-4B8C-83A1-F6EECF244321}">
                <p14:modId xmlns:p14="http://schemas.microsoft.com/office/powerpoint/2010/main" val="2421209917"/>
              </p:ext>
            </p:extLst>
          </p:nvPr>
        </p:nvGraphicFramePr>
        <p:xfrm>
          <a:off x="1177763" y="1609061"/>
          <a:ext cx="4805225" cy="207550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F6F2928C-A35F-D3C6-417E-27C8CB6D4ED3}"/>
              </a:ext>
              <a:ext uri="{C183D7F6-B498-43B3-948B-1728B52AA6E4}">
                <adec:decorative xmlns:adec="http://schemas.microsoft.com/office/drawing/2017/decorative" val="1"/>
              </a:ext>
            </a:extLst>
          </p:cNvPr>
          <p:cNvSpPr/>
          <p:nvPr/>
        </p:nvSpPr>
        <p:spPr>
          <a:xfrm>
            <a:off x="0" y="6574905"/>
            <a:ext cx="12192000" cy="266090"/>
          </a:xfrm>
          <a:prstGeom prst="rect">
            <a:avLst/>
          </a:prstGeom>
          <a:solidFill>
            <a:srgbClr val="0B2E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descr="Belfast Trust logo">
            <a:extLst>
              <a:ext uri="{FF2B5EF4-FFF2-40B4-BE49-F238E27FC236}">
                <a16:creationId xmlns:a16="http://schemas.microsoft.com/office/drawing/2014/main" id="{4EA898C5-5DDE-1391-697A-5F03C4E8AD8C}"/>
              </a:ext>
            </a:extLst>
          </p:cNvPr>
          <p:cNvPicPr>
            <a:picLocks noChangeAspect="1"/>
          </p:cNvPicPr>
          <p:nvPr/>
        </p:nvPicPr>
        <p:blipFill>
          <a:blip r:embed="rId4"/>
          <a:stretch>
            <a:fillRect/>
          </a:stretch>
        </p:blipFill>
        <p:spPr>
          <a:xfrm>
            <a:off x="10487466" y="17005"/>
            <a:ext cx="1566808" cy="371888"/>
          </a:xfrm>
          <a:prstGeom prst="rect">
            <a:avLst/>
          </a:prstGeom>
        </p:spPr>
      </p:pic>
      <p:graphicFrame>
        <p:nvGraphicFramePr>
          <p:cNvPr id="16" name="Table 15">
            <a:extLst>
              <a:ext uri="{FF2B5EF4-FFF2-40B4-BE49-F238E27FC236}">
                <a16:creationId xmlns:a16="http://schemas.microsoft.com/office/drawing/2014/main" id="{0C2B3DEC-5D00-207B-09F2-8B3908786477}"/>
              </a:ext>
            </a:extLst>
          </p:cNvPr>
          <p:cNvGraphicFramePr>
            <a:graphicFrameLocks noGrp="1"/>
          </p:cNvGraphicFramePr>
          <p:nvPr/>
        </p:nvGraphicFramePr>
        <p:xfrm>
          <a:off x="0" y="6217919"/>
          <a:ext cx="12191999" cy="640080"/>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1588456359"/>
                    </a:ext>
                  </a:extLst>
                </a:gridCol>
                <a:gridCol w="2294928">
                  <a:extLst>
                    <a:ext uri="{9D8B030D-6E8A-4147-A177-3AD203B41FA5}">
                      <a16:colId xmlns:a16="http://schemas.microsoft.com/office/drawing/2014/main" val="4240091861"/>
                    </a:ext>
                  </a:extLst>
                </a:gridCol>
                <a:gridCol w="2625469">
                  <a:extLst>
                    <a:ext uri="{9D8B030D-6E8A-4147-A177-3AD203B41FA5}">
                      <a16:colId xmlns:a16="http://schemas.microsoft.com/office/drawing/2014/main" val="1347782729"/>
                    </a:ext>
                  </a:extLst>
                </a:gridCol>
                <a:gridCol w="2332455">
                  <a:extLst>
                    <a:ext uri="{9D8B030D-6E8A-4147-A177-3AD203B41FA5}">
                      <a16:colId xmlns:a16="http://schemas.microsoft.com/office/drawing/2014/main" val="1080445619"/>
                    </a:ext>
                  </a:extLst>
                </a:gridCol>
                <a:gridCol w="2332455">
                  <a:extLst>
                    <a:ext uri="{9D8B030D-6E8A-4147-A177-3AD203B41FA5}">
                      <a16:colId xmlns:a16="http://schemas.microsoft.com/office/drawing/2014/main" val="1389318634"/>
                    </a:ext>
                  </a:extLst>
                </a:gridCol>
              </a:tblGrid>
              <a:tr h="514126">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22229777"/>
                  </a:ext>
                </a:extLst>
              </a:tr>
            </a:tbl>
          </a:graphicData>
        </a:graphic>
      </p:graphicFrame>
      <p:sp>
        <p:nvSpPr>
          <p:cNvPr id="13" name="Slide Number Placeholder 6">
            <a:extLst>
              <a:ext uri="{FF2B5EF4-FFF2-40B4-BE49-F238E27FC236}">
                <a16:creationId xmlns:a16="http://schemas.microsoft.com/office/drawing/2014/main" id="{170E521F-6314-3AD3-6A29-EB7F249E2ACA}"/>
              </a:ext>
            </a:extLst>
          </p:cNvPr>
          <p:cNvSpPr txBox="1">
            <a:spLocks/>
          </p:cNvSpPr>
          <p:nvPr/>
        </p:nvSpPr>
        <p:spPr>
          <a:xfrm>
            <a:off x="11927149" y="0"/>
            <a:ext cx="25425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5</a:t>
            </a:fld>
            <a:endParaRPr lang="en-GB" dirty="0"/>
          </a:p>
        </p:txBody>
      </p:sp>
      <p:sp>
        <p:nvSpPr>
          <p:cNvPr id="12" name="TextBox 11">
            <a:extLst>
              <a:ext uri="{FF2B5EF4-FFF2-40B4-BE49-F238E27FC236}">
                <a16:creationId xmlns:a16="http://schemas.microsoft.com/office/drawing/2014/main" id="{0848061F-00CB-D8E5-1E56-7E0447E7CF51}"/>
              </a:ext>
            </a:extLst>
          </p:cNvPr>
          <p:cNvSpPr txBox="1"/>
          <p:nvPr/>
        </p:nvSpPr>
        <p:spPr>
          <a:xfrm>
            <a:off x="4497391" y="272479"/>
            <a:ext cx="5888864" cy="400110"/>
          </a:xfrm>
          <a:prstGeom prst="rect">
            <a:avLst/>
          </a:prstGeom>
          <a:noFill/>
        </p:spPr>
        <p:txBody>
          <a:bodyPr wrap="square" rtlCol="0">
            <a:spAutoFit/>
          </a:bodyPr>
          <a:lstStyle/>
          <a:p>
            <a:r>
              <a:rPr lang="en-GB" sz="2000" b="1" dirty="0">
                <a:solidFill>
                  <a:srgbClr val="EC008C"/>
                </a:solidFill>
              </a:rPr>
              <a:t>Total workforce as of 31</a:t>
            </a:r>
            <a:r>
              <a:rPr lang="en-GB" sz="2000" b="1" baseline="30000" dirty="0">
                <a:solidFill>
                  <a:srgbClr val="EC008C"/>
                </a:solidFill>
              </a:rPr>
              <a:t>st</a:t>
            </a:r>
            <a:r>
              <a:rPr lang="en-GB" sz="2000" b="1" dirty="0">
                <a:solidFill>
                  <a:srgbClr val="EC008C"/>
                </a:solidFill>
              </a:rPr>
              <a:t> March 2026: 22, 202</a:t>
            </a:r>
          </a:p>
        </p:txBody>
      </p:sp>
      <p:sp>
        <p:nvSpPr>
          <p:cNvPr id="18" name="TextBox 17">
            <a:extLst>
              <a:ext uri="{FF2B5EF4-FFF2-40B4-BE49-F238E27FC236}">
                <a16:creationId xmlns:a16="http://schemas.microsoft.com/office/drawing/2014/main" id="{DF90EE74-0B5E-F757-5B26-4A5EF6432C0F}"/>
              </a:ext>
            </a:extLst>
          </p:cNvPr>
          <p:cNvSpPr txBox="1"/>
          <p:nvPr/>
        </p:nvSpPr>
        <p:spPr>
          <a:xfrm>
            <a:off x="1478177" y="2253733"/>
            <a:ext cx="3714846" cy="369332"/>
          </a:xfrm>
          <a:prstGeom prst="rect">
            <a:avLst/>
          </a:prstGeom>
          <a:noFill/>
        </p:spPr>
        <p:txBody>
          <a:bodyPr wrap="square" rtlCol="0">
            <a:spAutoFit/>
          </a:bodyPr>
          <a:lstStyle/>
          <a:p>
            <a:r>
              <a:rPr lang="en-GB" b="1" dirty="0">
                <a:solidFill>
                  <a:srgbClr val="0A4C84"/>
                </a:solidFill>
              </a:rPr>
              <a:t>Professional and technical: 4,115</a:t>
            </a:r>
          </a:p>
        </p:txBody>
      </p:sp>
      <p:sp>
        <p:nvSpPr>
          <p:cNvPr id="19" name="TextBox 18">
            <a:extLst>
              <a:ext uri="{FF2B5EF4-FFF2-40B4-BE49-F238E27FC236}">
                <a16:creationId xmlns:a16="http://schemas.microsoft.com/office/drawing/2014/main" id="{24F2EEF7-76C4-B0F8-F5AA-02E2E1F017B5}"/>
              </a:ext>
            </a:extLst>
          </p:cNvPr>
          <p:cNvSpPr txBox="1"/>
          <p:nvPr/>
        </p:nvSpPr>
        <p:spPr>
          <a:xfrm>
            <a:off x="8190378" y="947929"/>
            <a:ext cx="4018289" cy="369332"/>
          </a:xfrm>
          <a:prstGeom prst="rect">
            <a:avLst/>
          </a:prstGeom>
          <a:noFill/>
        </p:spPr>
        <p:txBody>
          <a:bodyPr wrap="square" rtlCol="0">
            <a:spAutoFit/>
          </a:bodyPr>
          <a:lstStyle/>
          <a:p>
            <a:r>
              <a:rPr lang="en-GB" b="1" dirty="0">
                <a:solidFill>
                  <a:srgbClr val="0A4C84"/>
                </a:solidFill>
              </a:rPr>
              <a:t>Administrative and Clerical: 3,735</a:t>
            </a:r>
          </a:p>
        </p:txBody>
      </p:sp>
      <p:sp>
        <p:nvSpPr>
          <p:cNvPr id="20" name="TextBox 19">
            <a:extLst>
              <a:ext uri="{FF2B5EF4-FFF2-40B4-BE49-F238E27FC236}">
                <a16:creationId xmlns:a16="http://schemas.microsoft.com/office/drawing/2014/main" id="{A477A0EE-F5C6-FD50-C96D-5358BFA943E4}"/>
              </a:ext>
            </a:extLst>
          </p:cNvPr>
          <p:cNvSpPr txBox="1"/>
          <p:nvPr/>
        </p:nvSpPr>
        <p:spPr>
          <a:xfrm>
            <a:off x="8754159" y="2182206"/>
            <a:ext cx="2890726" cy="369332"/>
          </a:xfrm>
          <a:prstGeom prst="rect">
            <a:avLst/>
          </a:prstGeom>
          <a:noFill/>
        </p:spPr>
        <p:txBody>
          <a:bodyPr wrap="square" rtlCol="0">
            <a:spAutoFit/>
          </a:bodyPr>
          <a:lstStyle/>
          <a:p>
            <a:r>
              <a:rPr lang="en-GB" b="1" dirty="0">
                <a:solidFill>
                  <a:srgbClr val="92278F"/>
                </a:solidFill>
              </a:rPr>
              <a:t>Support Services: 2,120</a:t>
            </a:r>
          </a:p>
        </p:txBody>
      </p:sp>
      <p:sp>
        <p:nvSpPr>
          <p:cNvPr id="21" name="TextBox 20">
            <a:extLst>
              <a:ext uri="{FF2B5EF4-FFF2-40B4-BE49-F238E27FC236}">
                <a16:creationId xmlns:a16="http://schemas.microsoft.com/office/drawing/2014/main" id="{18CF1C4D-4218-A865-03D1-96DC45E4D1C5}"/>
              </a:ext>
            </a:extLst>
          </p:cNvPr>
          <p:cNvSpPr txBox="1"/>
          <p:nvPr/>
        </p:nvSpPr>
        <p:spPr>
          <a:xfrm>
            <a:off x="8695736" y="1553889"/>
            <a:ext cx="2838174" cy="369332"/>
          </a:xfrm>
          <a:prstGeom prst="rect">
            <a:avLst/>
          </a:prstGeom>
          <a:noFill/>
        </p:spPr>
        <p:txBody>
          <a:bodyPr wrap="square" rtlCol="0">
            <a:spAutoFit/>
          </a:bodyPr>
          <a:lstStyle/>
          <a:p>
            <a:r>
              <a:rPr lang="en-GB" b="1" dirty="0">
                <a:solidFill>
                  <a:srgbClr val="EC008C"/>
                </a:solidFill>
              </a:rPr>
              <a:t>Social Services: 2,811</a:t>
            </a:r>
          </a:p>
        </p:txBody>
      </p:sp>
      <p:sp>
        <p:nvSpPr>
          <p:cNvPr id="22" name="TextBox 21">
            <a:extLst>
              <a:ext uri="{FF2B5EF4-FFF2-40B4-BE49-F238E27FC236}">
                <a16:creationId xmlns:a16="http://schemas.microsoft.com/office/drawing/2014/main" id="{02616C33-D345-3DD1-024F-6D6ED797A63F}"/>
              </a:ext>
            </a:extLst>
          </p:cNvPr>
          <p:cNvSpPr txBox="1"/>
          <p:nvPr/>
        </p:nvSpPr>
        <p:spPr>
          <a:xfrm>
            <a:off x="2700279" y="947929"/>
            <a:ext cx="3105339" cy="369332"/>
          </a:xfrm>
          <a:prstGeom prst="rect">
            <a:avLst/>
          </a:prstGeom>
          <a:noFill/>
        </p:spPr>
        <p:txBody>
          <a:bodyPr wrap="square" rtlCol="0">
            <a:spAutoFit/>
          </a:bodyPr>
          <a:lstStyle/>
          <a:p>
            <a:r>
              <a:rPr lang="en-GB" b="1" dirty="0">
                <a:solidFill>
                  <a:srgbClr val="92278F"/>
                </a:solidFill>
              </a:rPr>
              <a:t>Medical and Dental: 1,281</a:t>
            </a:r>
          </a:p>
        </p:txBody>
      </p:sp>
      <p:graphicFrame>
        <p:nvGraphicFramePr>
          <p:cNvPr id="11" name="Chart 10" descr="Graph showing breakdown of staff by age bands">
            <a:extLst>
              <a:ext uri="{FF2B5EF4-FFF2-40B4-BE49-F238E27FC236}">
                <a16:creationId xmlns:a16="http://schemas.microsoft.com/office/drawing/2014/main" id="{28729E18-07C9-2E10-E3AA-6FA8DD0E3A08}"/>
              </a:ext>
            </a:extLst>
          </p:cNvPr>
          <p:cNvGraphicFramePr>
            <a:graphicFrameLocks/>
          </p:cNvGraphicFramePr>
          <p:nvPr>
            <p:extLst>
              <p:ext uri="{D42A27DB-BD31-4B8C-83A1-F6EECF244321}">
                <p14:modId xmlns:p14="http://schemas.microsoft.com/office/powerpoint/2010/main" val="886835228"/>
              </p:ext>
            </p:extLst>
          </p:nvPr>
        </p:nvGraphicFramePr>
        <p:xfrm>
          <a:off x="-55841" y="3523018"/>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descr="Graph showing breakdown of staff by gender">
            <a:extLst>
              <a:ext uri="{FF2B5EF4-FFF2-40B4-BE49-F238E27FC236}">
                <a16:creationId xmlns:a16="http://schemas.microsoft.com/office/drawing/2014/main" id="{E5272AED-8FC3-E069-F7A1-23AD70AC4B7F}"/>
              </a:ext>
            </a:extLst>
          </p:cNvPr>
          <p:cNvGraphicFramePr>
            <a:graphicFrameLocks/>
          </p:cNvGraphicFramePr>
          <p:nvPr>
            <p:extLst>
              <p:ext uri="{D42A27DB-BD31-4B8C-83A1-F6EECF244321}">
                <p14:modId xmlns:p14="http://schemas.microsoft.com/office/powerpoint/2010/main" val="3981646464"/>
              </p:ext>
            </p:extLst>
          </p:nvPr>
        </p:nvGraphicFramePr>
        <p:xfrm>
          <a:off x="6495764" y="318414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2935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7DC8CC9-06B2-3AF0-FCC6-C5DF25B644D4}"/>
              </a:ext>
              <a:ext uri="{C183D7F6-B498-43B3-948B-1728B52AA6E4}">
                <adec:decorative xmlns:adec="http://schemas.microsoft.com/office/drawing/2017/decorative" val="1"/>
              </a:ext>
            </a:extLst>
          </p:cNvPr>
          <p:cNvSpPr txBox="1"/>
          <p:nvPr/>
        </p:nvSpPr>
        <p:spPr>
          <a:xfrm>
            <a:off x="520458" y="1407216"/>
            <a:ext cx="11605130" cy="4252051"/>
          </a:xfrm>
          <a:prstGeom prst="rect">
            <a:avLst/>
          </a:prstGeom>
        </p:spPr>
        <p:txBody>
          <a:bodyPr vert="horz" lIns="91440" tIns="45720" rIns="91440" bIns="45720" rtlCol="0" anchor="t">
            <a:noAutofit/>
          </a:bodyPr>
          <a:lstStyle/>
          <a:p>
            <a:pPr marR="0" lvl="0" fontAlgn="auto">
              <a:lnSpc>
                <a:spcPct val="90000"/>
              </a:lnSpc>
              <a:spcBef>
                <a:spcPts val="0"/>
              </a:spcBef>
              <a:spcAft>
                <a:spcPts val="2400"/>
              </a:spcAft>
              <a:buClrTx/>
              <a:buSzTx/>
              <a:tabLst/>
              <a:defRPr/>
            </a:pPr>
            <a:endParaRPr lang="en-US" sz="28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60EB35F3-6270-38F9-FD59-AA192CAD5B3F}"/>
              </a:ext>
            </a:extLst>
          </p:cNvPr>
          <p:cNvSpPr txBox="1">
            <a:spLocks/>
          </p:cNvSpPr>
          <p:nvPr/>
        </p:nvSpPr>
        <p:spPr>
          <a:xfrm>
            <a:off x="421953" y="-234073"/>
            <a:ext cx="10515600" cy="10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B5CC"/>
                </a:solidFill>
                <a:latin typeface="Arial" panose="020B0604020202020204" pitchFamily="34" charset="0"/>
                <a:cs typeface="Arial" panose="020B0604020202020204" pitchFamily="34" charset="0"/>
              </a:rPr>
              <a:t>Our Impact</a:t>
            </a:r>
          </a:p>
        </p:txBody>
      </p:sp>
      <p:sp>
        <p:nvSpPr>
          <p:cNvPr id="5" name="TextBox 4">
            <a:extLst>
              <a:ext uri="{FF2B5EF4-FFF2-40B4-BE49-F238E27FC236}">
                <a16:creationId xmlns:a16="http://schemas.microsoft.com/office/drawing/2014/main" id="{8C7AF5DB-50C4-A1CF-F79D-32993C06F7EC}"/>
              </a:ext>
            </a:extLst>
          </p:cNvPr>
          <p:cNvSpPr txBox="1"/>
          <p:nvPr/>
        </p:nvSpPr>
        <p:spPr>
          <a:xfrm>
            <a:off x="0" y="667650"/>
            <a:ext cx="7294138" cy="5478423"/>
          </a:xfrm>
          <a:prstGeom prst="rect">
            <a:avLst/>
          </a:prstGeom>
          <a:noFill/>
        </p:spPr>
        <p:txBody>
          <a:bodyPr wrap="square" lIns="91440" tIns="45720" rIns="91440" bIns="45720" anchor="t">
            <a:spAutoFit/>
          </a:bodyPr>
          <a:lstStyle/>
          <a:p>
            <a:r>
              <a:rPr lang="en-GB" sz="1400" dirty="0">
                <a:cs typeface="Arial"/>
              </a:rPr>
              <a:t>The Trust supports and promotes a learning culture helping us to evolve and grow. In recent years, there have been significant developments to showcase this in areas such as digital innovation, patient experience, workforce development, and clinical excellence such as:</a:t>
            </a:r>
          </a:p>
          <a:p>
            <a:endParaRPr lang="en-GB" sz="1400" dirty="0">
              <a:cs typeface="Arial" panose="020B0604020202020204" pitchFamily="34" charset="0"/>
            </a:endParaRPr>
          </a:p>
          <a:p>
            <a:pPr marL="171450" indent="-171450">
              <a:buFont typeface="Wingdings" panose="05000000000000000000" pitchFamily="2" charset="2"/>
              <a:buChar char="v"/>
            </a:pPr>
            <a:r>
              <a:rPr lang="en-GB" sz="1400" dirty="0">
                <a:cs typeface="Arial" panose="020B0604020202020204" pitchFamily="34" charset="0"/>
              </a:rPr>
              <a:t>The successful deployment of  a single digital record encompass, and rollout of a new app </a:t>
            </a:r>
            <a:r>
              <a:rPr lang="en-GB" sz="1400" dirty="0" err="1">
                <a:cs typeface="Arial" panose="020B0604020202020204" pitchFamily="34" charset="0"/>
              </a:rPr>
              <a:t>MyCare</a:t>
            </a:r>
            <a:r>
              <a:rPr lang="en-GB" sz="1400" dirty="0">
                <a:cs typeface="Arial" panose="020B0604020202020204" pitchFamily="34" charset="0"/>
              </a:rPr>
              <a:t> to empower people in their own health care</a:t>
            </a:r>
          </a:p>
          <a:p>
            <a:endParaRPr lang="en-GB" sz="1400" dirty="0">
              <a:cs typeface="Arial" panose="020B0604020202020204" pitchFamily="34" charset="0"/>
            </a:endParaRPr>
          </a:p>
          <a:p>
            <a:endParaRPr lang="en-GB" sz="1400" dirty="0">
              <a:cs typeface="Arial" panose="020B0604020202020204" pitchFamily="34" charset="0"/>
            </a:endParaRPr>
          </a:p>
          <a:p>
            <a:pPr marL="171450" indent="-171450">
              <a:buFont typeface="Wingdings" panose="05000000000000000000" pitchFamily="2" charset="2"/>
              <a:buChar char="v"/>
            </a:pPr>
            <a:r>
              <a:rPr lang="en-GB" sz="1400" dirty="0">
                <a:cs typeface="Arial"/>
              </a:rPr>
              <a:t>A new breakthrough diagnostic technology that reduces the time needed to diagnose brain tumours from several weeks to just a few hours—developed in partnership with Queen’s University and a local charity significantly speeding up access to treatment and improving patient outcomes</a:t>
            </a:r>
          </a:p>
          <a:p>
            <a:endParaRPr lang="en-GB" sz="1400" dirty="0">
              <a:cs typeface="Arial"/>
            </a:endParaRPr>
          </a:p>
          <a:p>
            <a:endParaRPr lang="en-GB" sz="1400" dirty="0">
              <a:cs typeface="Arial" panose="020B0604020202020204" pitchFamily="34" charset="0"/>
            </a:endParaRPr>
          </a:p>
          <a:p>
            <a:pPr marL="171450" indent="-171450">
              <a:buFont typeface="Wingdings" panose="05000000000000000000" pitchFamily="2" charset="2"/>
              <a:buChar char="v"/>
            </a:pPr>
            <a:r>
              <a:rPr lang="en-GB" sz="1400" dirty="0">
                <a:cs typeface="Arial" panose="020B0604020202020204" pitchFamily="34" charset="0"/>
              </a:rPr>
              <a:t>A new specialist home-based care service for adult palliative and end of life patients in Belfast developed through partnership working with Northern Ireland Hospice and Marie Curie </a:t>
            </a:r>
          </a:p>
          <a:p>
            <a:endParaRPr lang="en-GB" sz="1400" dirty="0">
              <a:cs typeface="Arial" panose="020B0604020202020204" pitchFamily="34" charset="0"/>
            </a:endParaRPr>
          </a:p>
          <a:p>
            <a:endParaRPr lang="en-GB" sz="1400" dirty="0">
              <a:cs typeface="Arial" panose="020B0604020202020204" pitchFamily="34" charset="0"/>
            </a:endParaRPr>
          </a:p>
          <a:p>
            <a:pPr marL="171450" indent="-171450">
              <a:buFont typeface="Wingdings" panose="05000000000000000000" pitchFamily="2" charset="2"/>
              <a:buChar char="v"/>
            </a:pPr>
            <a:r>
              <a:rPr lang="en-GB" sz="1400" dirty="0">
                <a:cs typeface="Arial" panose="020B0604020202020204" pitchFamily="34" charset="0"/>
              </a:rPr>
              <a:t>Recruitment of over 200 newly qualified social workers and securing the prestigious ‘Trust of Sanctuary’ Award in recognition of its commitment to providing a safe, welcoming environment for everyone, regardless of background, ethnicity, or origin. </a:t>
            </a:r>
          </a:p>
          <a:p>
            <a:endParaRPr lang="en-GB" sz="1400" dirty="0">
              <a:cs typeface="Arial" panose="020B0604020202020204" pitchFamily="34" charset="0"/>
            </a:endParaRPr>
          </a:p>
          <a:p>
            <a:endParaRPr lang="en-GB" sz="1400" dirty="0">
              <a:cs typeface="Arial" panose="020B0604020202020204" pitchFamily="34" charset="0"/>
            </a:endParaRPr>
          </a:p>
          <a:p>
            <a:endParaRPr lang="en-GB" sz="1400" dirty="0">
              <a:cs typeface="Arial" panose="020B0604020202020204" pitchFamily="34" charset="0"/>
            </a:endParaRPr>
          </a:p>
        </p:txBody>
      </p:sp>
      <p:sp>
        <p:nvSpPr>
          <p:cNvPr id="13" name="Rectangle 12">
            <a:extLst>
              <a:ext uri="{FF2B5EF4-FFF2-40B4-BE49-F238E27FC236}">
                <a16:creationId xmlns:a16="http://schemas.microsoft.com/office/drawing/2014/main" id="{F1F84D83-469D-3568-5015-A926E55DED4D}"/>
              </a:ext>
            </a:extLst>
          </p:cNvPr>
          <p:cNvSpPr/>
          <p:nvPr/>
        </p:nvSpPr>
        <p:spPr>
          <a:xfrm>
            <a:off x="7346031" y="539424"/>
            <a:ext cx="4762842" cy="461665"/>
          </a:xfrm>
          <a:prstGeom prst="rect">
            <a:avLst/>
          </a:prstGeom>
          <a:noFill/>
        </p:spPr>
        <p:txBody>
          <a:bodyPr wrap="none" lIns="91440" tIns="45720" rIns="91440" bIns="45720">
            <a:spAutoFit/>
          </a:bodyPr>
          <a:lstStyle/>
          <a:p>
            <a:pPr algn="ctr"/>
            <a:r>
              <a:rPr lang="en-GB" sz="2400" b="1" cap="none" spc="0" dirty="0">
                <a:ln w="0"/>
                <a:solidFill>
                  <a:schemeClr val="tx2">
                    <a:lumMod val="90000"/>
                    <a:lumOff val="10000"/>
                  </a:schemeClr>
                </a:solidFill>
                <a:latin typeface="Arial" panose="020B0604020202020204" pitchFamily="34" charset="0"/>
                <a:cs typeface="Arial" panose="020B0604020202020204" pitchFamily="34" charset="0"/>
              </a:rPr>
              <a:t>Snapshot of our an</a:t>
            </a:r>
            <a:r>
              <a:rPr lang="en-GB" sz="2400" b="1" dirty="0">
                <a:ln w="0"/>
                <a:solidFill>
                  <a:schemeClr val="tx2">
                    <a:lumMod val="90000"/>
                    <a:lumOff val="10000"/>
                  </a:schemeClr>
                </a:solidFill>
                <a:latin typeface="Arial" panose="020B0604020202020204" pitchFamily="34" charset="0"/>
                <a:cs typeface="Arial" panose="020B0604020202020204" pitchFamily="34" charset="0"/>
              </a:rPr>
              <a:t>nual activity</a:t>
            </a:r>
            <a:endParaRPr lang="en-GB" sz="2400" b="1" cap="none" spc="0" dirty="0">
              <a:ln w="0"/>
              <a:solidFill>
                <a:schemeClr val="tx2">
                  <a:lumMod val="90000"/>
                  <a:lumOff val="10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D75FCC6-B7AF-7CE5-79F7-09C539B902B0}"/>
              </a:ext>
            </a:extLst>
          </p:cNvPr>
          <p:cNvSpPr txBox="1"/>
          <p:nvPr/>
        </p:nvSpPr>
        <p:spPr>
          <a:xfrm>
            <a:off x="8253318" y="1081874"/>
            <a:ext cx="3185900" cy="276999"/>
          </a:xfrm>
          <a:prstGeom prst="rect">
            <a:avLst/>
          </a:prstGeom>
          <a:noFill/>
        </p:spPr>
        <p:txBody>
          <a:bodyPr wrap="square" rtlCol="0">
            <a:spAutoFit/>
          </a:bodyPr>
          <a:lstStyle/>
          <a:p>
            <a:r>
              <a:rPr lang="en-GB" sz="1200" dirty="0"/>
              <a:t>Data based on 25/26 activity.</a:t>
            </a:r>
          </a:p>
        </p:txBody>
      </p:sp>
      <p:graphicFrame>
        <p:nvGraphicFramePr>
          <p:cNvPr id="3" name="Table 2">
            <a:extLst>
              <a:ext uri="{FF2B5EF4-FFF2-40B4-BE49-F238E27FC236}">
                <a16:creationId xmlns:a16="http://schemas.microsoft.com/office/drawing/2014/main" id="{74888A02-62E2-D4F4-51AA-51207A4CB0DF}"/>
              </a:ext>
            </a:extLst>
          </p:cNvPr>
          <p:cNvGraphicFramePr>
            <a:graphicFrameLocks noGrp="1"/>
          </p:cNvGraphicFramePr>
          <p:nvPr>
            <p:extLst>
              <p:ext uri="{D42A27DB-BD31-4B8C-83A1-F6EECF244321}">
                <p14:modId xmlns:p14="http://schemas.microsoft.com/office/powerpoint/2010/main" val="1404599948"/>
              </p:ext>
            </p:extLst>
          </p:nvPr>
        </p:nvGraphicFramePr>
        <p:xfrm>
          <a:off x="1" y="6270861"/>
          <a:ext cx="12209720" cy="640080"/>
        </p:xfrm>
        <a:graphic>
          <a:graphicData uri="http://schemas.openxmlformats.org/drawingml/2006/table">
            <a:tbl>
              <a:tblPr firstRow="1" bandRow="1">
                <a:tableStyleId>{5C22544A-7EE6-4342-B048-85BDC9FD1C3A}</a:tableStyleId>
              </a:tblPr>
              <a:tblGrid>
                <a:gridCol w="2610481">
                  <a:extLst>
                    <a:ext uri="{9D8B030D-6E8A-4147-A177-3AD203B41FA5}">
                      <a16:colId xmlns:a16="http://schemas.microsoft.com/office/drawing/2014/main" val="1791901056"/>
                    </a:ext>
                  </a:extLst>
                </a:gridCol>
                <a:gridCol w="2298264">
                  <a:extLst>
                    <a:ext uri="{9D8B030D-6E8A-4147-A177-3AD203B41FA5}">
                      <a16:colId xmlns:a16="http://schemas.microsoft.com/office/drawing/2014/main" val="3391912575"/>
                    </a:ext>
                  </a:extLst>
                </a:gridCol>
                <a:gridCol w="2629285">
                  <a:extLst>
                    <a:ext uri="{9D8B030D-6E8A-4147-A177-3AD203B41FA5}">
                      <a16:colId xmlns:a16="http://schemas.microsoft.com/office/drawing/2014/main" val="2156462328"/>
                    </a:ext>
                  </a:extLst>
                </a:gridCol>
                <a:gridCol w="2335845">
                  <a:extLst>
                    <a:ext uri="{9D8B030D-6E8A-4147-A177-3AD203B41FA5}">
                      <a16:colId xmlns:a16="http://schemas.microsoft.com/office/drawing/2014/main" val="3773250374"/>
                    </a:ext>
                  </a:extLst>
                </a:gridCol>
                <a:gridCol w="2335845">
                  <a:extLst>
                    <a:ext uri="{9D8B030D-6E8A-4147-A177-3AD203B41FA5}">
                      <a16:colId xmlns:a16="http://schemas.microsoft.com/office/drawing/2014/main" val="540976364"/>
                    </a:ext>
                  </a:extLst>
                </a:gridCol>
              </a:tblGrid>
              <a:tr h="591622">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890950349"/>
                  </a:ext>
                </a:extLst>
              </a:tr>
            </a:tbl>
          </a:graphicData>
        </a:graphic>
      </p:graphicFrame>
      <p:pic>
        <p:nvPicPr>
          <p:cNvPr id="4" name="Picture 3" descr="A black text on a white background">
            <a:extLst>
              <a:ext uri="{FF2B5EF4-FFF2-40B4-BE49-F238E27FC236}">
                <a16:creationId xmlns:a16="http://schemas.microsoft.com/office/drawing/2014/main" id="{728734C6-7486-9919-D65B-838BE0EE6742}"/>
              </a:ext>
            </a:extLst>
          </p:cNvPr>
          <p:cNvPicPr>
            <a:picLocks noChangeAspect="1"/>
          </p:cNvPicPr>
          <p:nvPr/>
        </p:nvPicPr>
        <p:blipFill>
          <a:blip r:embed="rId3">
            <a:extLst>
              <a:ext uri="{28A0092B-C50C-407E-A947-70E740481C1C}">
                <a14:useLocalDpi xmlns:a14="http://schemas.microsoft.com/office/drawing/2010/main" val="0"/>
              </a:ext>
            </a:extLst>
          </a:blip>
          <a:srcRect b="29833"/>
          <a:stretch>
            <a:fillRect/>
          </a:stretch>
        </p:blipFill>
        <p:spPr>
          <a:xfrm>
            <a:off x="10270942" y="12040"/>
            <a:ext cx="1566249" cy="369571"/>
          </a:xfrm>
          <a:prstGeom prst="rect">
            <a:avLst/>
          </a:prstGeom>
        </p:spPr>
      </p:pic>
      <p:sp>
        <p:nvSpPr>
          <p:cNvPr id="24" name="Slide Number Placeholder 6">
            <a:extLst>
              <a:ext uri="{FF2B5EF4-FFF2-40B4-BE49-F238E27FC236}">
                <a16:creationId xmlns:a16="http://schemas.microsoft.com/office/drawing/2014/main" id="{54FE2819-EA32-6650-98D6-1A50B9339B88}"/>
              </a:ext>
            </a:extLst>
          </p:cNvPr>
          <p:cNvSpPr txBox="1">
            <a:spLocks/>
          </p:cNvSpPr>
          <p:nvPr/>
        </p:nvSpPr>
        <p:spPr>
          <a:xfrm>
            <a:off x="11927149" y="0"/>
            <a:ext cx="25425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6</a:t>
            </a:fld>
            <a:endParaRPr lang="en-GB" dirty="0"/>
          </a:p>
        </p:txBody>
      </p:sp>
      <p:pic>
        <p:nvPicPr>
          <p:cNvPr id="1026" name="Picture 2" descr="Icon graphic showing a white medical kit symbol above text indicating 335,961 district nurse visits. Purple circular background highlights healthcare service data point.">
            <a:extLst>
              <a:ext uri="{FF2B5EF4-FFF2-40B4-BE49-F238E27FC236}">
                <a16:creationId xmlns:a16="http://schemas.microsoft.com/office/drawing/2014/main" id="{A9D61B56-0236-CDAE-E754-1027EDD74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8142" y="3035165"/>
            <a:ext cx="1596643" cy="155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ircular infographic with a white megaphone icon and text indicating 1,392 care opinion stories shared. Blue background highlights the total number of shared stories, emphasising communication and feedback.">
            <a:extLst>
              <a:ext uri="{FF2B5EF4-FFF2-40B4-BE49-F238E27FC236}">
                <a16:creationId xmlns:a16="http://schemas.microsoft.com/office/drawing/2014/main" id="{B8424439-EA85-123B-2BF6-57930E08F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791" y="3045008"/>
            <a:ext cx="1596644" cy="162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con graphic showing a person entering a door with a medical cross shield, representing outpatient appointments. Text highlights 302,444 new outpatient appointments, emphasising healthcare service volume.">
            <a:extLst>
              <a:ext uri="{FF2B5EF4-FFF2-40B4-BE49-F238E27FC236}">
                <a16:creationId xmlns:a16="http://schemas.microsoft.com/office/drawing/2014/main" id="{256EBD57-9F84-063A-657E-CDE1A3B5A1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2336" y="1470237"/>
            <a:ext cx="1656501" cy="160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con graphic showing a hand holding a baby with a medical cross above, representing babies delivered. Text below indicates a total of 4,380 babies delivered.">
            <a:extLst>
              <a:ext uri="{FF2B5EF4-FFF2-40B4-BE49-F238E27FC236}">
                <a16:creationId xmlns:a16="http://schemas.microsoft.com/office/drawing/2014/main" id="{B2D6D6AE-EF79-CC1A-9FA6-10E8A46F6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3594" y="1419386"/>
            <a:ext cx="1596645" cy="168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con-style graphic showing a hospital building with an ambulance in front, accompanied by text stating &quot;189,260 Attendances at ED&quot; on a purple circular background. The graphic highlights emergency department attendance volume as a key healthcare metric.">
            <a:extLst>
              <a:ext uri="{FF2B5EF4-FFF2-40B4-BE49-F238E27FC236}">
                <a16:creationId xmlns:a16="http://schemas.microsoft.com/office/drawing/2014/main" id="{EBD2F0D2-A8C6-4215-C1B4-9889014D12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9414" y="1324877"/>
            <a:ext cx="1636965" cy="167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Icon-style graphic showing an MRI scanner with a label indicating 50,358 MRIs. The circular blue background highlights the total number of MRI procedures performed or recorded.">
            <a:extLst>
              <a:ext uri="{FF2B5EF4-FFF2-40B4-BE49-F238E27FC236}">
                <a16:creationId xmlns:a16="http://schemas.microsoft.com/office/drawing/2014/main" id="{3D7D4C8C-DB48-20ED-A82F-74FB0B9C55D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285"/>
          <a:stretch>
            <a:fillRect/>
          </a:stretch>
        </p:blipFill>
        <p:spPr bwMode="auto">
          <a:xfrm>
            <a:off x="10682640" y="2962793"/>
            <a:ext cx="1499892" cy="15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 descr="Icon-style graphic showing a CT scanner with a patient and a monitor, accompanied by the number 88,064 and label &quot;CT imaging&quot; on a magenta circular background. It represents a quantified total or statistic related to CT imaging procedures.">
            <a:extLst>
              <a:ext uri="{FF2B5EF4-FFF2-40B4-BE49-F238E27FC236}">
                <a16:creationId xmlns:a16="http://schemas.microsoft.com/office/drawing/2014/main" id="{A475D032-9BB3-90C3-201C-4A8BEDEA26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96499" y="4545221"/>
            <a:ext cx="1513222" cy="156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853B67A9-7B93-3D5C-6724-0463D9B898FF}"/>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descr="Circular infographic with white line icons of two children on a turquoise background. Text highlights that corporate parents looked after 1,249 children, emphasising the number in bold.">
            <a:extLst>
              <a:ext uri="{FF2B5EF4-FFF2-40B4-BE49-F238E27FC236}">
                <a16:creationId xmlns:a16="http://schemas.microsoft.com/office/drawing/2014/main" id="{2A2D2A75-78C1-FFA9-37F5-ACFEECECD82F}"/>
              </a:ext>
            </a:extLst>
          </p:cNvPr>
          <p:cNvPicPr>
            <a:picLocks noChangeAspect="1"/>
          </p:cNvPicPr>
          <p:nvPr/>
        </p:nvPicPr>
        <p:blipFill>
          <a:blip r:embed="rId11"/>
          <a:srcRect l="6871" r="4914"/>
          <a:stretch>
            <a:fillRect/>
          </a:stretch>
        </p:blipFill>
        <p:spPr>
          <a:xfrm>
            <a:off x="9172294" y="4545221"/>
            <a:ext cx="1510346" cy="1592852"/>
          </a:xfrm>
          <a:prstGeom prst="rect">
            <a:avLst/>
          </a:prstGeom>
        </p:spPr>
      </p:pic>
      <p:pic>
        <p:nvPicPr>
          <p:cNvPr id="14" name="Picture 13">
            <a:extLst>
              <a:ext uri="{FF2B5EF4-FFF2-40B4-BE49-F238E27FC236}">
                <a16:creationId xmlns:a16="http://schemas.microsoft.com/office/drawing/2014/main" id="{793A63A0-1237-39D4-DB8F-22A04DA1C2C6}"/>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6091237" y="3424237"/>
            <a:ext cx="9525" cy="9525"/>
          </a:xfrm>
          <a:prstGeom prst="rect">
            <a:avLst/>
          </a:prstGeom>
        </p:spPr>
      </p:pic>
      <p:pic>
        <p:nvPicPr>
          <p:cNvPr id="16" name="Picture 15">
            <a:extLst>
              <a:ext uri="{FF2B5EF4-FFF2-40B4-BE49-F238E27FC236}">
                <a16:creationId xmlns:a16="http://schemas.microsoft.com/office/drawing/2014/main" id="{E4C61FBA-F002-C356-39AC-0841AEC6535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6091237" y="3424237"/>
            <a:ext cx="9525" cy="9525"/>
          </a:xfrm>
          <a:prstGeom prst="rect">
            <a:avLst/>
          </a:prstGeom>
        </p:spPr>
      </p:pic>
      <p:pic>
        <p:nvPicPr>
          <p:cNvPr id="20" name="Picture 19" descr="Circular infographic with a white outline of a house containing a heart symbol above text reading &quot;2007 Referrals to Hospital at home&quot; on a purple background. It highlights the year 2007 as a milestone for hospital-at-home referral services.">
            <a:extLst>
              <a:ext uri="{FF2B5EF4-FFF2-40B4-BE49-F238E27FC236}">
                <a16:creationId xmlns:a16="http://schemas.microsoft.com/office/drawing/2014/main" id="{1F50BEEF-9100-5B72-6374-0C95D292C95B}"/>
              </a:ext>
            </a:extLst>
          </p:cNvPr>
          <p:cNvPicPr>
            <a:picLocks noChangeAspect="1"/>
          </p:cNvPicPr>
          <p:nvPr/>
        </p:nvPicPr>
        <p:blipFill>
          <a:blip r:embed="rId13"/>
          <a:stretch>
            <a:fillRect/>
          </a:stretch>
        </p:blipFill>
        <p:spPr>
          <a:xfrm>
            <a:off x="7721600" y="4779190"/>
            <a:ext cx="1419903" cy="1384166"/>
          </a:xfrm>
          <a:prstGeom prst="rect">
            <a:avLst/>
          </a:prstGeom>
        </p:spPr>
      </p:pic>
    </p:spTree>
    <p:extLst>
      <p:ext uri="{BB962C8B-B14F-4D97-AF65-F5344CB8AC3E}">
        <p14:creationId xmlns:p14="http://schemas.microsoft.com/office/powerpoint/2010/main" val="65423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8EC0-68F2-7595-B91A-706306FA0A38}"/>
              </a:ext>
              <a:ext uri="{C183D7F6-B498-43B3-948B-1728B52AA6E4}">
                <adec:decorative xmlns:adec="http://schemas.microsoft.com/office/drawing/2017/decorative" val="1"/>
              </a:ext>
            </a:extLst>
          </p:cNvPr>
          <p:cNvSpPr>
            <a:spLocks noGrp="1"/>
          </p:cNvSpPr>
          <p:nvPr>
            <p:ph type="title"/>
          </p:nvPr>
        </p:nvSpPr>
        <p:spPr>
          <a:xfrm>
            <a:off x="964949" y="808745"/>
            <a:ext cx="10515600" cy="1325563"/>
          </a:xfrm>
        </p:spPr>
        <p:txBody>
          <a:bodyPr/>
          <a:lstStyle/>
          <a:p>
            <a:r>
              <a:rPr lang="en-GB"/>
              <a:t>	</a:t>
            </a:r>
            <a:endParaRPr lang="en-GB" dirty="0"/>
          </a:p>
        </p:txBody>
      </p:sp>
      <p:sp>
        <p:nvSpPr>
          <p:cNvPr id="3" name="Content Placeholder 2">
            <a:extLst>
              <a:ext uri="{FF2B5EF4-FFF2-40B4-BE49-F238E27FC236}">
                <a16:creationId xmlns:a16="http://schemas.microsoft.com/office/drawing/2014/main" id="{AD48FA57-F79A-1B4D-7E51-4CCDBA04BF2F}"/>
              </a:ext>
            </a:extLst>
          </p:cNvPr>
          <p:cNvSpPr>
            <a:spLocks noGrp="1"/>
          </p:cNvSpPr>
          <p:nvPr>
            <p:ph idx="1"/>
          </p:nvPr>
        </p:nvSpPr>
        <p:spPr>
          <a:xfrm>
            <a:off x="271604" y="895959"/>
            <a:ext cx="11920395" cy="3538526"/>
          </a:xfrm>
        </p:spPr>
        <p:txBody>
          <a:bodyPr>
            <a:noAutofit/>
          </a:bodyPr>
          <a:lstStyle/>
          <a:p>
            <a:pPr marL="0" indent="0">
              <a:buNone/>
            </a:pPr>
            <a:br>
              <a:rPr lang="en-GB" sz="1400" dirty="0"/>
            </a:br>
            <a:r>
              <a:rPr lang="en-GB" sz="1400" dirty="0"/>
              <a:t>Whilst we continue to achieve improvements and celebrate success, our five-year corporate plan (and annual operational plans) need to address the external and internal challenges we currently face within the organisation and across the Health and Social Care System in NI.  </a:t>
            </a:r>
          </a:p>
          <a:p>
            <a:pPr marL="0" indent="0">
              <a:buNone/>
            </a:pPr>
            <a:r>
              <a:rPr lang="en-GB" sz="1400" dirty="0"/>
              <a:t>Parts of the community we serve experience significant health inequalities and due to this, we are serving some people living in the highest areas of deprivation –impacting on  their health and wellbeing and life chances. </a:t>
            </a:r>
          </a:p>
          <a:p>
            <a:pPr>
              <a:buClr>
                <a:srgbClr val="EC008C"/>
              </a:buClr>
              <a:buFont typeface="Wingdings" panose="05000000000000000000" pitchFamily="2" charset="2"/>
              <a:buChar char="v"/>
            </a:pPr>
            <a:r>
              <a:rPr lang="en-GB" sz="1400" dirty="0"/>
              <a:t>Life expectancy for both males and females are the lowest in Belfast Trust Local Government District (LGD) in comparison with the rest of NI. </a:t>
            </a:r>
          </a:p>
          <a:p>
            <a:pPr>
              <a:buClr>
                <a:srgbClr val="D40AAE"/>
              </a:buClr>
              <a:buFont typeface="Wingdings" panose="05000000000000000000" pitchFamily="2" charset="2"/>
              <a:buChar char="v"/>
            </a:pPr>
            <a:r>
              <a:rPr lang="en-GB" sz="1400" dirty="0"/>
              <a:t>Within the Belfast Trust LGD, there are stark gaps between the most and least deprived areas for life expectancy. </a:t>
            </a:r>
          </a:p>
          <a:p>
            <a:pPr>
              <a:buClr>
                <a:srgbClr val="D40AAE"/>
              </a:buClr>
              <a:buFont typeface="Wingdings" panose="05000000000000000000" pitchFamily="2" charset="2"/>
              <a:buChar char="v"/>
            </a:pPr>
            <a:r>
              <a:rPr lang="en-GB" sz="1400" dirty="0"/>
              <a:t>Additionally, there is higher prevalence of mental ill health and substance abuse within the Trust area. </a:t>
            </a:r>
          </a:p>
          <a:p>
            <a:pPr>
              <a:buClr>
                <a:srgbClr val="D40AAE"/>
              </a:buClr>
              <a:buFont typeface="Wingdings" panose="05000000000000000000" pitchFamily="2" charset="2"/>
              <a:buChar char="v"/>
            </a:pPr>
            <a:r>
              <a:rPr lang="en-GB" sz="1400" dirty="0"/>
              <a:t>Northern Ireland has the highest rate of domestic femicide in all of Europe. </a:t>
            </a:r>
          </a:p>
          <a:p>
            <a:pPr marL="0" indent="0">
              <a:buNone/>
            </a:pPr>
            <a:r>
              <a:rPr lang="en-GB" sz="1400" dirty="0"/>
              <a:t>We remain committed to tackling these inequalities but recognise that health and social care interventions only contribute partially to the aim of improving wellbeing. Therefore, Trust collaboration with primary care, other statutory organisations, the independent sector and the community and voluntary sector through a neighbourhood centred system of care are critical in successfully addressing inequalities and improving health and wellbeing. </a:t>
            </a:r>
          </a:p>
          <a:p>
            <a:pPr marL="0" indent="0">
              <a:buNone/>
            </a:pPr>
            <a:r>
              <a:rPr lang="en-GB" sz="1400" dirty="0"/>
              <a:t>The HSC Reset Plan sets out how Northern Ireland’s health and social care system will respond to severe financial pressure, rising demand, workforce shortages and long waiting lists, while delivering reform set out in the Health Minister’s three‑year strategy.</a:t>
            </a: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indent="0">
              <a:buNone/>
            </a:pPr>
            <a:r>
              <a:rPr lang="en-GB" sz="1400" dirty="0">
                <a:solidFill>
                  <a:prstClr val="black"/>
                </a:solidFill>
                <a:latin typeface="Aptos" panose="02110004020202020204"/>
              </a:rPr>
              <a:t>We will work as part of the HSC system to focus on prevention, health literacy and empowering people to manage their own health </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indent="0">
              <a:buNone/>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We realise that change is needed within the system to deliver transformation across the Health &amp; Social Care System and we are committed to playing our part in this journey. </a:t>
            </a:r>
          </a:p>
          <a:p>
            <a:pPr marL="0" indent="0">
              <a:buNone/>
            </a:pPr>
            <a:r>
              <a:rPr lang="en-GB" sz="1400" dirty="0">
                <a:solidFill>
                  <a:prstClr val="black"/>
                </a:solidFill>
                <a:latin typeface="Aptos" panose="02110004020202020204"/>
              </a:rPr>
              <a:t>As an organisation committed to learning and improvement, we will take lessons from recent challenges and move forward and grow to nurture an open just and compassionate culture, where patients and service users feel confident in our services and where our staff feel proud to provide them. </a:t>
            </a:r>
            <a:br>
              <a:rPr lang="en-GB" sz="1400" dirty="0"/>
            </a:br>
            <a:endParaRPr lang="en-GB" sz="1400" dirty="0"/>
          </a:p>
        </p:txBody>
      </p:sp>
      <p:sp>
        <p:nvSpPr>
          <p:cNvPr id="8" name="Rectangle 7">
            <a:extLst>
              <a:ext uri="{FF2B5EF4-FFF2-40B4-BE49-F238E27FC236}">
                <a16:creationId xmlns:a16="http://schemas.microsoft.com/office/drawing/2014/main" id="{13196940-D18B-3111-8A09-12995B50DC3F}"/>
              </a:ext>
            </a:extLst>
          </p:cNvPr>
          <p:cNvSpPr/>
          <p:nvPr/>
        </p:nvSpPr>
        <p:spPr>
          <a:xfrm>
            <a:off x="518661" y="277831"/>
            <a:ext cx="3974165" cy="707886"/>
          </a:xfrm>
          <a:prstGeom prst="rect">
            <a:avLst/>
          </a:prstGeom>
          <a:noFill/>
        </p:spPr>
        <p:txBody>
          <a:bodyPr wrap="none" lIns="91440" tIns="45720" rIns="91440" bIns="45720">
            <a:spAutoFit/>
          </a:bodyPr>
          <a:lstStyle/>
          <a:p>
            <a:pPr algn="ctr"/>
            <a:r>
              <a:rPr lang="en-GB" sz="4000" b="1" cap="none" spc="0" dirty="0">
                <a:ln w="0"/>
                <a:solidFill>
                  <a:srgbClr val="16C9DC"/>
                </a:solidFill>
                <a:latin typeface="Arial" panose="020B0604020202020204" pitchFamily="34" charset="0"/>
                <a:cs typeface="Arial" panose="020B0604020202020204" pitchFamily="34" charset="0"/>
              </a:rPr>
              <a:t>Our Challenges</a:t>
            </a:r>
          </a:p>
        </p:txBody>
      </p:sp>
      <p:pic>
        <p:nvPicPr>
          <p:cNvPr id="4" name="Picture 3" descr="A black text on a white background">
            <a:extLst>
              <a:ext uri="{FF2B5EF4-FFF2-40B4-BE49-F238E27FC236}">
                <a16:creationId xmlns:a16="http://schemas.microsoft.com/office/drawing/2014/main" id="{23B15AD8-E599-D9B2-6DB7-71874D5D5E67}"/>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10360900" y="76185"/>
            <a:ext cx="1566249" cy="369571"/>
          </a:xfrm>
          <a:prstGeom prst="rect">
            <a:avLst/>
          </a:prstGeom>
        </p:spPr>
      </p:pic>
      <p:graphicFrame>
        <p:nvGraphicFramePr>
          <p:cNvPr id="5" name="Table 4">
            <a:extLst>
              <a:ext uri="{FF2B5EF4-FFF2-40B4-BE49-F238E27FC236}">
                <a16:creationId xmlns:a16="http://schemas.microsoft.com/office/drawing/2014/main" id="{0C8196A4-A306-29AC-2E9B-958A97E8C4AC}"/>
              </a:ext>
            </a:extLst>
          </p:cNvPr>
          <p:cNvGraphicFramePr>
            <a:graphicFrameLocks noGrp="1"/>
          </p:cNvGraphicFramePr>
          <p:nvPr>
            <p:extLst>
              <p:ext uri="{D42A27DB-BD31-4B8C-83A1-F6EECF244321}">
                <p14:modId xmlns:p14="http://schemas.microsoft.com/office/powerpoint/2010/main" val="2137711300"/>
              </p:ext>
            </p:extLst>
          </p:nvPr>
        </p:nvGraphicFramePr>
        <p:xfrm>
          <a:off x="1" y="6270861"/>
          <a:ext cx="12209720" cy="640080"/>
        </p:xfrm>
        <a:graphic>
          <a:graphicData uri="http://schemas.openxmlformats.org/drawingml/2006/table">
            <a:tbl>
              <a:tblPr firstRow="1" bandRow="1">
                <a:tableStyleId>{5C22544A-7EE6-4342-B048-85BDC9FD1C3A}</a:tableStyleId>
              </a:tblPr>
              <a:tblGrid>
                <a:gridCol w="2610481">
                  <a:extLst>
                    <a:ext uri="{9D8B030D-6E8A-4147-A177-3AD203B41FA5}">
                      <a16:colId xmlns:a16="http://schemas.microsoft.com/office/drawing/2014/main" val="1791901056"/>
                    </a:ext>
                  </a:extLst>
                </a:gridCol>
                <a:gridCol w="2298264">
                  <a:extLst>
                    <a:ext uri="{9D8B030D-6E8A-4147-A177-3AD203B41FA5}">
                      <a16:colId xmlns:a16="http://schemas.microsoft.com/office/drawing/2014/main" val="3391912575"/>
                    </a:ext>
                  </a:extLst>
                </a:gridCol>
                <a:gridCol w="2629285">
                  <a:extLst>
                    <a:ext uri="{9D8B030D-6E8A-4147-A177-3AD203B41FA5}">
                      <a16:colId xmlns:a16="http://schemas.microsoft.com/office/drawing/2014/main" val="2156462328"/>
                    </a:ext>
                  </a:extLst>
                </a:gridCol>
                <a:gridCol w="2335845">
                  <a:extLst>
                    <a:ext uri="{9D8B030D-6E8A-4147-A177-3AD203B41FA5}">
                      <a16:colId xmlns:a16="http://schemas.microsoft.com/office/drawing/2014/main" val="3773250374"/>
                    </a:ext>
                  </a:extLst>
                </a:gridCol>
                <a:gridCol w="2335845">
                  <a:extLst>
                    <a:ext uri="{9D8B030D-6E8A-4147-A177-3AD203B41FA5}">
                      <a16:colId xmlns:a16="http://schemas.microsoft.com/office/drawing/2014/main" val="540976364"/>
                    </a:ext>
                  </a:extLst>
                </a:gridCol>
              </a:tblGrid>
              <a:tr h="591622">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890950349"/>
                  </a:ext>
                </a:extLst>
              </a:tr>
            </a:tbl>
          </a:graphicData>
        </a:graphic>
      </p:graphicFrame>
      <p:sp>
        <p:nvSpPr>
          <p:cNvPr id="9" name="Slide Number Placeholder 6">
            <a:extLst>
              <a:ext uri="{FF2B5EF4-FFF2-40B4-BE49-F238E27FC236}">
                <a16:creationId xmlns:a16="http://schemas.microsoft.com/office/drawing/2014/main" id="{DD0F8F12-C96E-D0BB-C16C-CFFD2C9010F0}"/>
              </a:ext>
            </a:extLst>
          </p:cNvPr>
          <p:cNvSpPr txBox="1">
            <a:spLocks/>
          </p:cNvSpPr>
          <p:nvPr/>
        </p:nvSpPr>
        <p:spPr>
          <a:xfrm>
            <a:off x="11927149" y="0"/>
            <a:ext cx="25425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7</a:t>
            </a:fld>
            <a:endParaRPr lang="en-GB" dirty="0"/>
          </a:p>
        </p:txBody>
      </p:sp>
    </p:spTree>
    <p:extLst>
      <p:ext uri="{BB962C8B-B14F-4D97-AF65-F5344CB8AC3E}">
        <p14:creationId xmlns:p14="http://schemas.microsoft.com/office/powerpoint/2010/main" val="312779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4726-DFAD-8161-48EE-7807080CA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9290A-D027-7279-85D5-59E178E23450}"/>
              </a:ext>
              <a:ext uri="{C183D7F6-B498-43B3-948B-1728B52AA6E4}">
                <adec:decorative xmlns:adec="http://schemas.microsoft.com/office/drawing/2017/decorative" val="1"/>
              </a:ext>
            </a:extLst>
          </p:cNvPr>
          <p:cNvSpPr>
            <a:spLocks noGrp="1"/>
          </p:cNvSpPr>
          <p:nvPr>
            <p:ph type="ctrTitle"/>
          </p:nvPr>
        </p:nvSpPr>
        <p:spPr>
          <a:xfrm>
            <a:off x="0" y="2019828"/>
            <a:ext cx="10674017" cy="4144224"/>
          </a:xfrm>
        </p:spPr>
        <p:txBody>
          <a:bodyPr>
            <a:normAutofit/>
          </a:bodyPr>
          <a:lstStyle/>
          <a:p>
            <a:pPr algn="l">
              <a:lnSpc>
                <a:spcPct val="107000"/>
              </a:lnSpc>
              <a:spcAft>
                <a:spcPts val="800"/>
              </a:spcAft>
            </a:pPr>
            <a:r>
              <a:rPr lang="en-GB" sz="1200" dirty="0">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414D279D-1997-2AA2-3989-19CC301F8F71}"/>
              </a:ext>
            </a:extLst>
          </p:cNvPr>
          <p:cNvSpPr/>
          <p:nvPr/>
        </p:nvSpPr>
        <p:spPr>
          <a:xfrm>
            <a:off x="268587" y="102865"/>
            <a:ext cx="5347939" cy="707886"/>
          </a:xfrm>
          <a:prstGeom prst="rect">
            <a:avLst/>
          </a:prstGeom>
          <a:noFill/>
        </p:spPr>
        <p:txBody>
          <a:bodyPr wrap="none" lIns="91440" tIns="45720" rIns="91440" bIns="45720">
            <a:spAutoFit/>
          </a:bodyPr>
          <a:lstStyle/>
          <a:p>
            <a:pPr algn="ctr"/>
            <a:r>
              <a:rPr lang="en-GB" sz="4000" b="1" cap="none" spc="0" dirty="0">
                <a:ln w="0"/>
                <a:solidFill>
                  <a:srgbClr val="00B5CC"/>
                </a:solidFill>
                <a:latin typeface="Arial" panose="020B0604020202020204" pitchFamily="34" charset="0"/>
                <a:cs typeface="Arial" panose="020B0604020202020204" pitchFamily="34" charset="0"/>
              </a:rPr>
              <a:t>Our Strategic Drivers</a:t>
            </a:r>
          </a:p>
        </p:txBody>
      </p:sp>
      <p:sp>
        <p:nvSpPr>
          <p:cNvPr id="8" name="TextBox 7">
            <a:extLst>
              <a:ext uri="{FF2B5EF4-FFF2-40B4-BE49-F238E27FC236}">
                <a16:creationId xmlns:a16="http://schemas.microsoft.com/office/drawing/2014/main" id="{49352B33-84F4-DBBA-95F2-EAE61058EFA9}"/>
              </a:ext>
            </a:extLst>
          </p:cNvPr>
          <p:cNvSpPr txBox="1"/>
          <p:nvPr/>
        </p:nvSpPr>
        <p:spPr>
          <a:xfrm>
            <a:off x="1986456" y="1200451"/>
            <a:ext cx="10194943" cy="5693866"/>
          </a:xfrm>
          <a:prstGeom prst="rect">
            <a:avLst/>
          </a:prstGeom>
          <a:noFill/>
        </p:spPr>
        <p:txBody>
          <a:bodyPr wrap="square" lIns="91440" tIns="45720" rIns="91440" bIns="45720" anchor="t">
            <a:spAutoFit/>
          </a:bodyPr>
          <a:lstStyle/>
          <a:p>
            <a:r>
              <a:rPr lang="en-GB" sz="1400" dirty="0"/>
              <a:t>Our corporate plan needs to be directed by and underpin the key strategic priorities over recent years. </a:t>
            </a:r>
          </a:p>
          <a:p>
            <a:endParaRPr lang="en-GB" sz="1400" dirty="0"/>
          </a:p>
          <a:p>
            <a:pPr lvl="1"/>
            <a:endParaRPr lang="en-GB" sz="1400" i="1" dirty="0">
              <a:solidFill>
                <a:srgbClr val="467886"/>
              </a:solidFill>
              <a:hlinkClick r:id="rId3">
                <a:extLst>
                  <a:ext uri="{A12FA001-AC4F-418D-AE19-62706E023703}">
                    <ahyp:hlinkClr xmlns:ahyp="http://schemas.microsoft.com/office/drawing/2018/hyperlinkcolor" val="tx"/>
                  </a:ext>
                </a:extLst>
              </a:hlinkClick>
            </a:endParaRPr>
          </a:p>
          <a:p>
            <a:pPr lvl="1"/>
            <a:r>
              <a:rPr lang="en-GB" sz="1400" i="1" dirty="0">
                <a:solidFill>
                  <a:srgbClr val="467886"/>
                </a:solidFill>
                <a:hlinkClick r:id="rId3">
                  <a:extLst>
                    <a:ext uri="{A12FA001-AC4F-418D-AE19-62706E023703}">
                      <ahyp:hlinkClr xmlns:ahyp="http://schemas.microsoft.com/office/drawing/2018/hyperlinkcolor" val="tx"/>
                    </a:ext>
                  </a:extLst>
                </a:hlinkClick>
              </a:rPr>
              <a:t>Programme for Government: 2024 – 2027 Our Plan and Doing What Matters Most</a:t>
            </a:r>
            <a:r>
              <a:rPr lang="en-GB" sz="1400" i="1" dirty="0"/>
              <a:t> </a:t>
            </a:r>
            <a:r>
              <a:rPr lang="en-GB" sz="1400" dirty="0"/>
              <a:t>and Ministerial Priorities set the approach to addressing key areas of focus within Health and Social Care, including priorities to </a:t>
            </a:r>
            <a:r>
              <a:rPr lang="en-GB" sz="1400" b="1" dirty="0">
                <a:solidFill>
                  <a:srgbClr val="00B5CC"/>
                </a:solidFill>
              </a:rPr>
              <a:t>Cut Health Waiting Times</a:t>
            </a:r>
            <a:r>
              <a:rPr lang="en-GB" sz="1400" b="1" dirty="0"/>
              <a:t>, </a:t>
            </a:r>
            <a:r>
              <a:rPr lang="en-GB" sz="1400" b="1" dirty="0">
                <a:solidFill>
                  <a:srgbClr val="EC008C"/>
                </a:solidFill>
              </a:rPr>
              <a:t>Reform and Transformation of Public Services</a:t>
            </a:r>
            <a:r>
              <a:rPr lang="en-GB" sz="1400" b="1" dirty="0"/>
              <a:t>, </a:t>
            </a:r>
            <a:r>
              <a:rPr lang="en-GB" sz="1400" b="1" dirty="0">
                <a:solidFill>
                  <a:srgbClr val="92278F"/>
                </a:solidFill>
              </a:rPr>
              <a:t>Ending Violence against Women and Girls</a:t>
            </a:r>
            <a:r>
              <a:rPr lang="en-GB" sz="1400" b="1" dirty="0"/>
              <a:t>,  </a:t>
            </a:r>
            <a:r>
              <a:rPr lang="en-GB" sz="1400" b="1" dirty="0">
                <a:solidFill>
                  <a:srgbClr val="0A4C84"/>
                </a:solidFill>
              </a:rPr>
              <a:t>Better Support for Children and Young People with Special Educational Needs.</a:t>
            </a:r>
          </a:p>
          <a:p>
            <a:pPr lvl="1"/>
            <a:endParaRPr lang="en-GB" sz="1400" dirty="0"/>
          </a:p>
          <a:p>
            <a:pPr lvl="1"/>
            <a:endParaRPr lang="en-GB" sz="1400" dirty="0"/>
          </a:p>
          <a:p>
            <a:pPr lvl="1"/>
            <a:endParaRPr lang="en-GB" sz="1400" dirty="0"/>
          </a:p>
          <a:p>
            <a:pPr lvl="1"/>
            <a:endParaRPr lang="en-GB" sz="1400" dirty="0"/>
          </a:p>
          <a:p>
            <a:pPr lvl="1"/>
            <a:r>
              <a:rPr lang="en-GB" sz="1400" dirty="0"/>
              <a:t>A key driver for our plan will be the ‘</a:t>
            </a:r>
            <a:r>
              <a:rPr lang="en-GB" sz="1400" i="1" dirty="0">
                <a:hlinkClick r:id="rId4"/>
              </a:rPr>
              <a:t>Reset Plan</a:t>
            </a:r>
            <a:r>
              <a:rPr lang="en-GB" sz="1400" dirty="0"/>
              <a:t>’, launched by the Minister for Health in July 2025. It is imperative that we as an organisation address this and ensure our corporate  plan aligns with the 3 strategic pillars of </a:t>
            </a:r>
            <a:r>
              <a:rPr lang="en-GB" sz="1400" b="1" dirty="0"/>
              <a:t>Stabilise, Reform and Deliver</a:t>
            </a:r>
            <a:r>
              <a:rPr lang="en-GB" sz="1400" dirty="0"/>
              <a:t>. The Health and Social Care system in Northern Ireland  is facing significant and unprecedented financial pressures,  and we must collectively take action to stabilise  services in the short term and fundamentally reset how care is delivered through a new NI </a:t>
            </a:r>
            <a:r>
              <a:rPr lang="en-GB" sz="1400" i="1" dirty="0"/>
              <a:t>Neighbourhood Model of Care, </a:t>
            </a:r>
            <a:r>
              <a:rPr lang="en-GB" sz="1400" dirty="0"/>
              <a:t>shifting away from hospital-centred care toward prevention, community provision and more care delivered closer to people’s homes. </a:t>
            </a:r>
          </a:p>
          <a:p>
            <a:endParaRPr lang="en-GB" sz="1400" dirty="0"/>
          </a:p>
          <a:p>
            <a:pPr lvl="1"/>
            <a:br>
              <a:rPr lang="en-GB" sz="1400" dirty="0"/>
            </a:br>
            <a:r>
              <a:rPr lang="en-GB" sz="1400" dirty="0"/>
              <a:t>We recognise that none of this would be possible without our people – our staff, and we are indebted to them for their                    dedication, commitment, and resilience. We want to ensure that the Trust is somewhere where they are proud to come to work. </a:t>
            </a:r>
          </a:p>
          <a:p>
            <a:endParaRPr lang="en-GB" sz="1400" dirty="0"/>
          </a:p>
          <a:p>
            <a:endParaRPr lang="en-GB" sz="1400" dirty="0"/>
          </a:p>
          <a:p>
            <a:endParaRPr lang="en-GB" sz="1400" dirty="0"/>
          </a:p>
        </p:txBody>
      </p:sp>
      <p:pic>
        <p:nvPicPr>
          <p:cNvPr id="9" name="Picture 8" descr="Cover page of a government document titled &quot;OUR PLAN: Doing What Matters Most,&quot; outlining the Programme for Government from 2024 to 2027. Features Northern Ireland Executive logo and website on a blue gradient background, indicating strategic priorities and governance framework.">
            <a:extLst>
              <a:ext uri="{FF2B5EF4-FFF2-40B4-BE49-F238E27FC236}">
                <a16:creationId xmlns:a16="http://schemas.microsoft.com/office/drawing/2014/main" id="{FBE9D311-A7BD-2CF6-E8DD-BF772F914BA4}"/>
              </a:ext>
            </a:extLst>
          </p:cNvPr>
          <p:cNvPicPr>
            <a:picLocks noChangeAspect="1"/>
          </p:cNvPicPr>
          <p:nvPr/>
        </p:nvPicPr>
        <p:blipFill>
          <a:blip r:embed="rId5"/>
          <a:stretch>
            <a:fillRect/>
          </a:stretch>
        </p:blipFill>
        <p:spPr>
          <a:xfrm>
            <a:off x="-1" y="1758399"/>
            <a:ext cx="1897797" cy="1092731"/>
          </a:xfrm>
          <a:prstGeom prst="rect">
            <a:avLst/>
          </a:prstGeom>
        </p:spPr>
      </p:pic>
      <p:pic>
        <p:nvPicPr>
          <p:cNvPr id="11" name="Picture 10" descr="Text-based graphic presenting &quot;Health and Social Care NI Reset Plan&quot; with key focus areas &quot;Stabilise,&quot; &quot;Reform,&quot; and &quot;Deliver&quot; highlighted below title. Design features a blue and teal colour scheme with date &quot;9 July 2025&quot; in bottom right corner, indicating plan's timeline and strategic objectives.">
            <a:extLst>
              <a:ext uri="{FF2B5EF4-FFF2-40B4-BE49-F238E27FC236}">
                <a16:creationId xmlns:a16="http://schemas.microsoft.com/office/drawing/2014/main" id="{CA917A01-B5B7-15B1-CF39-A5DD60FD1EB5}"/>
              </a:ext>
            </a:extLst>
          </p:cNvPr>
          <p:cNvPicPr>
            <a:picLocks noChangeAspect="1"/>
          </p:cNvPicPr>
          <p:nvPr/>
        </p:nvPicPr>
        <p:blipFill>
          <a:blip r:embed="rId6"/>
          <a:stretch>
            <a:fillRect/>
          </a:stretch>
        </p:blipFill>
        <p:spPr>
          <a:xfrm>
            <a:off x="-88661" y="3542543"/>
            <a:ext cx="1897797" cy="1300849"/>
          </a:xfrm>
          <a:prstGeom prst="rect">
            <a:avLst/>
          </a:prstGeom>
        </p:spPr>
      </p:pic>
      <p:graphicFrame>
        <p:nvGraphicFramePr>
          <p:cNvPr id="4" name="Table 3">
            <a:extLst>
              <a:ext uri="{FF2B5EF4-FFF2-40B4-BE49-F238E27FC236}">
                <a16:creationId xmlns:a16="http://schemas.microsoft.com/office/drawing/2014/main" id="{D0D4A0F6-21BD-9767-8743-AB2F898C8BBB}"/>
              </a:ext>
            </a:extLst>
          </p:cNvPr>
          <p:cNvGraphicFramePr>
            <a:graphicFrameLocks noGrp="1"/>
          </p:cNvGraphicFramePr>
          <p:nvPr>
            <p:extLst>
              <p:ext uri="{D42A27DB-BD31-4B8C-83A1-F6EECF244321}">
                <p14:modId xmlns:p14="http://schemas.microsoft.com/office/powerpoint/2010/main" val="3123606955"/>
              </p:ext>
            </p:extLst>
          </p:nvPr>
        </p:nvGraphicFramePr>
        <p:xfrm>
          <a:off x="1" y="6270861"/>
          <a:ext cx="12209720" cy="640080"/>
        </p:xfrm>
        <a:graphic>
          <a:graphicData uri="http://schemas.openxmlformats.org/drawingml/2006/table">
            <a:tbl>
              <a:tblPr firstRow="1" bandRow="1">
                <a:tableStyleId>{5C22544A-7EE6-4342-B048-85BDC9FD1C3A}</a:tableStyleId>
              </a:tblPr>
              <a:tblGrid>
                <a:gridCol w="2610481">
                  <a:extLst>
                    <a:ext uri="{9D8B030D-6E8A-4147-A177-3AD203B41FA5}">
                      <a16:colId xmlns:a16="http://schemas.microsoft.com/office/drawing/2014/main" val="1791901056"/>
                    </a:ext>
                  </a:extLst>
                </a:gridCol>
                <a:gridCol w="2298264">
                  <a:extLst>
                    <a:ext uri="{9D8B030D-6E8A-4147-A177-3AD203B41FA5}">
                      <a16:colId xmlns:a16="http://schemas.microsoft.com/office/drawing/2014/main" val="3391912575"/>
                    </a:ext>
                  </a:extLst>
                </a:gridCol>
                <a:gridCol w="2629285">
                  <a:extLst>
                    <a:ext uri="{9D8B030D-6E8A-4147-A177-3AD203B41FA5}">
                      <a16:colId xmlns:a16="http://schemas.microsoft.com/office/drawing/2014/main" val="2156462328"/>
                    </a:ext>
                  </a:extLst>
                </a:gridCol>
                <a:gridCol w="2335845">
                  <a:extLst>
                    <a:ext uri="{9D8B030D-6E8A-4147-A177-3AD203B41FA5}">
                      <a16:colId xmlns:a16="http://schemas.microsoft.com/office/drawing/2014/main" val="3773250374"/>
                    </a:ext>
                  </a:extLst>
                </a:gridCol>
                <a:gridCol w="2335845">
                  <a:extLst>
                    <a:ext uri="{9D8B030D-6E8A-4147-A177-3AD203B41FA5}">
                      <a16:colId xmlns:a16="http://schemas.microsoft.com/office/drawing/2014/main" val="540976364"/>
                    </a:ext>
                  </a:extLst>
                </a:gridCol>
              </a:tblGrid>
              <a:tr h="591622">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890950349"/>
                  </a:ext>
                </a:extLst>
              </a:tr>
            </a:tbl>
          </a:graphicData>
        </a:graphic>
      </p:graphicFrame>
      <p:pic>
        <p:nvPicPr>
          <p:cNvPr id="7" name="Picture 6" descr="A black text on a white background">
            <a:extLst>
              <a:ext uri="{FF2B5EF4-FFF2-40B4-BE49-F238E27FC236}">
                <a16:creationId xmlns:a16="http://schemas.microsoft.com/office/drawing/2014/main" id="{0AB9B91B-A507-A8DE-9A0B-652025CA6944}"/>
              </a:ext>
            </a:extLst>
          </p:cNvPr>
          <p:cNvPicPr>
            <a:picLocks noChangeAspect="1"/>
          </p:cNvPicPr>
          <p:nvPr/>
        </p:nvPicPr>
        <p:blipFill>
          <a:blip r:embed="rId7">
            <a:extLst>
              <a:ext uri="{28A0092B-C50C-407E-A947-70E740481C1C}">
                <a14:useLocalDpi xmlns:a14="http://schemas.microsoft.com/office/drawing/2010/main" val="0"/>
              </a:ext>
            </a:extLst>
          </a:blip>
          <a:srcRect b="29833"/>
          <a:stretch>
            <a:fillRect/>
          </a:stretch>
        </p:blipFill>
        <p:spPr>
          <a:xfrm>
            <a:off x="10357164" y="24999"/>
            <a:ext cx="1566249" cy="369571"/>
          </a:xfrm>
          <a:prstGeom prst="rect">
            <a:avLst/>
          </a:prstGeom>
        </p:spPr>
      </p:pic>
      <p:sp>
        <p:nvSpPr>
          <p:cNvPr id="6" name="Slide Number Placeholder 6">
            <a:extLst>
              <a:ext uri="{FF2B5EF4-FFF2-40B4-BE49-F238E27FC236}">
                <a16:creationId xmlns:a16="http://schemas.microsoft.com/office/drawing/2014/main" id="{C5C154B0-551A-F0A8-19CD-078CB26E31B9}"/>
              </a:ext>
            </a:extLst>
          </p:cNvPr>
          <p:cNvSpPr txBox="1">
            <a:spLocks/>
          </p:cNvSpPr>
          <p:nvPr/>
        </p:nvSpPr>
        <p:spPr>
          <a:xfrm>
            <a:off x="11927149" y="0"/>
            <a:ext cx="25425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8</a:t>
            </a:fld>
            <a:endParaRPr lang="en-GB" dirty="0"/>
          </a:p>
        </p:txBody>
      </p:sp>
      <p:pic>
        <p:nvPicPr>
          <p:cNvPr id="10" name="Picture 9" descr="Logo design featuring stylised lowercase letters &quot;b&quot; in white, purple, blue, and pink colours on a purple background. Text beside the design reads &quot;being belfast&quot; in white lowercase letters.&#10;">
            <a:extLst>
              <a:ext uri="{FF2B5EF4-FFF2-40B4-BE49-F238E27FC236}">
                <a16:creationId xmlns:a16="http://schemas.microsoft.com/office/drawing/2014/main" id="{990AC826-6ED7-0020-B5BE-326FD67668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321981"/>
            <a:ext cx="1809136" cy="895475"/>
          </a:xfrm>
          <a:prstGeom prst="rect">
            <a:avLst/>
          </a:prstGeom>
        </p:spPr>
      </p:pic>
    </p:spTree>
    <p:extLst>
      <p:ext uri="{BB962C8B-B14F-4D97-AF65-F5344CB8AC3E}">
        <p14:creationId xmlns:p14="http://schemas.microsoft.com/office/powerpoint/2010/main" val="426685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5474A0-F705-B7A4-068F-462A8EDFF916}"/>
              </a:ext>
            </a:extLst>
          </p:cNvPr>
          <p:cNvSpPr/>
          <p:nvPr/>
        </p:nvSpPr>
        <p:spPr>
          <a:xfrm>
            <a:off x="187952" y="-944453"/>
            <a:ext cx="11816093" cy="16429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cap="none" spc="0" dirty="0">
                <a:ln w="0"/>
                <a:solidFill>
                  <a:srgbClr val="00B5CC"/>
                </a:solidFill>
                <a:latin typeface="+mj-lt"/>
                <a:ea typeface="+mj-ea"/>
                <a:cs typeface="+mj-cs"/>
              </a:rPr>
              <a:t>How and why did we develop our </a:t>
            </a:r>
            <a:r>
              <a:rPr lang="en-US" sz="3200" b="1" dirty="0">
                <a:ln w="0"/>
                <a:solidFill>
                  <a:srgbClr val="00B5CC"/>
                </a:solidFill>
                <a:latin typeface="+mj-lt"/>
                <a:ea typeface="+mj-ea"/>
                <a:cs typeface="+mj-cs"/>
              </a:rPr>
              <a:t>five-</a:t>
            </a:r>
            <a:r>
              <a:rPr lang="en-US" sz="3200" b="1" kern="1200" cap="none" spc="0" dirty="0">
                <a:ln w="0"/>
                <a:solidFill>
                  <a:srgbClr val="00B5CC"/>
                </a:solidFill>
                <a:latin typeface="+mj-lt"/>
                <a:ea typeface="+mj-ea"/>
                <a:cs typeface="+mj-cs"/>
              </a:rPr>
              <a:t>year Corporate Plan?</a:t>
            </a:r>
          </a:p>
        </p:txBody>
      </p:sp>
      <p:sp>
        <p:nvSpPr>
          <p:cNvPr id="3" name="Content Placeholder 2">
            <a:extLst>
              <a:ext uri="{FF2B5EF4-FFF2-40B4-BE49-F238E27FC236}">
                <a16:creationId xmlns:a16="http://schemas.microsoft.com/office/drawing/2014/main" id="{4C1F7817-98E8-0400-CEA4-92A8BCDD2C2F}"/>
              </a:ext>
            </a:extLst>
          </p:cNvPr>
          <p:cNvSpPr>
            <a:spLocks noGrp="1"/>
          </p:cNvSpPr>
          <p:nvPr>
            <p:ph idx="1"/>
          </p:nvPr>
        </p:nvSpPr>
        <p:spPr>
          <a:xfrm>
            <a:off x="295272" y="769895"/>
            <a:ext cx="11601451" cy="5882832"/>
          </a:xfrm>
        </p:spPr>
        <p:txBody>
          <a:bodyPr vert="horz" lIns="91440" tIns="45720" rIns="91440" bIns="45720" rtlCol="0" anchor="t">
            <a:normAutofit fontScale="77500" lnSpcReduction="20000"/>
          </a:bodyPr>
          <a:lstStyle/>
          <a:p>
            <a:pPr marL="0" indent="0">
              <a:lnSpc>
                <a:spcPct val="160000"/>
              </a:lnSpc>
              <a:buNone/>
            </a:pPr>
            <a:r>
              <a:rPr lang="en-US" sz="1400" dirty="0"/>
              <a:t>Previously in 2024/25, the Trust developed and implemented a one-year Corporate Plan due to the imminent arrival of a new Chief Executive and Chair. This one-year plan was based on four key priorities, known as the ‘four Ps’ – Patients &amp; Service users, Performance, People, and Potential. Since then, we have worked on engaging on and developing a new five-year plan. </a:t>
            </a:r>
          </a:p>
          <a:p>
            <a:pPr marL="0" lvl="0" indent="0">
              <a:lnSpc>
                <a:spcPct val="160000"/>
              </a:lnSpc>
              <a:buNone/>
              <a:defRPr/>
            </a:pPr>
            <a:r>
              <a:rPr lang="en-US" sz="1400" dirty="0"/>
              <a:t>This 2026-31 Corporate Plan provides a longer-term roadmap for the organisation, aligning our strategic </a:t>
            </a:r>
            <a:r>
              <a:rPr lang="en-GB" sz="1400" dirty="0">
                <a:cs typeface="Arial"/>
              </a:rPr>
              <a:t>direction with regional priorities -</a:t>
            </a:r>
            <a:r>
              <a:rPr lang="en-US" sz="1400" dirty="0"/>
              <a:t> it shows to all our internal and external stakeholders where we are now and where we want to be in five years' time – what we plan to do and how we will measure our success.</a:t>
            </a:r>
            <a:r>
              <a:rPr kumimoji="0" lang="en-GB" sz="1400" b="0" i="0" u="none" strike="noStrike" kern="1200" cap="none" spc="0" normalizeH="0" baseline="0" noProof="0" dirty="0">
                <a:ln>
                  <a:noFill/>
                </a:ln>
                <a:solidFill>
                  <a:prstClr val="black"/>
                </a:solidFill>
                <a:effectLst/>
                <a:uLnTx/>
                <a:uFillTx/>
                <a:cs typeface="Arial"/>
              </a:rPr>
              <a:t> </a:t>
            </a:r>
            <a:r>
              <a:rPr lang="en-GB" sz="1400" dirty="0">
                <a:cs typeface="Arial"/>
              </a:rPr>
              <a:t>There are real challenges ahead and this plan will provide a framework for our resource planning and allocation, helping us to align our workforce, finance, and infrastructure with strategic priorities. With constrained public sector budgets, it is essential that we focus all of our energies on delivering reform and providing services that have a real positive impact on the population’s health outcomes. </a:t>
            </a:r>
            <a:r>
              <a:rPr kumimoji="0" lang="en-GB" sz="1400" b="0" i="0" u="none" strike="noStrike" kern="1200" cap="none" spc="0" normalizeH="0" baseline="0" noProof="0" dirty="0">
                <a:ln>
                  <a:noFill/>
                </a:ln>
                <a:solidFill>
                  <a:prstClr val="black"/>
                </a:solidFill>
                <a:effectLst/>
                <a:uLnTx/>
                <a:uFillTx/>
                <a:cs typeface="Arial"/>
              </a:rPr>
              <a:t>In terms of accountability and governance, the plan will help not only us to hold ourselves to account but also facilitates accountability and transparency to our stakeholders. </a:t>
            </a:r>
            <a:r>
              <a:rPr lang="en-US" sz="1400" dirty="0"/>
              <a:t>Alongside this five-year corporate plan, annual operational plans. The Trust will provide regular updates to our Trust Board, and to the Strategic Performance and Planning Group (who commission our services) and to the Department of Health. </a:t>
            </a:r>
          </a:p>
          <a:p>
            <a:pPr marL="0" marR="0" lvl="0" indent="0" algn="l" defTabSz="914400" rtl="0" eaLnBrk="1" fontAlgn="auto" latinLnBrk="0" hangingPunct="1">
              <a:lnSpc>
                <a:spcPct val="160000"/>
              </a:lnSpc>
              <a:spcBef>
                <a:spcPts val="1000"/>
              </a:spcBef>
              <a:spcAft>
                <a:spcPts val="0"/>
              </a:spcAft>
              <a:buClrTx/>
              <a:buSzTx/>
              <a:buNone/>
              <a:tabLst/>
              <a:defRPr/>
            </a:pPr>
            <a:r>
              <a:rPr lang="en-US" sz="1400" dirty="0"/>
              <a:t>This plan builds on last year’s foundations and expands from four Ps to five priorities (Ps): Patients and Service Users, People, Population and Partners, Performance and Potential. The additional P: Population and Partners has been included to reflect the direction of travel of moving to a Neighbourhood Model of Care, shifting from hospital-based care to more care provided closed to home and in recognition, that cross-sectoral collaboration is essential in improving health and wellbeing and tackling inequalities. </a:t>
            </a:r>
            <a:r>
              <a:rPr lang="en-GB" sz="1400" dirty="0"/>
              <a:t>The plan will also support existing and new partnership working and will enable joint goal setting and collaboration with other HSC Trusts, primary care, local councils, voluntary organisations, education and universities.</a:t>
            </a:r>
          </a:p>
          <a:p>
            <a:pPr marL="0" indent="0">
              <a:lnSpc>
                <a:spcPct val="160000"/>
              </a:lnSpc>
              <a:buNone/>
              <a:defRPr/>
            </a:pPr>
            <a:r>
              <a:rPr lang="en-US" sz="1400" dirty="0"/>
              <a:t>Given the complexity and scale of the organisation, it is important that each directorate and division consider the corporate plan and develop an annual  local management plan; and that each of our individual staff members develop in discussion with their line manager their own annual staff development review, also based on the five Ps. This in turn means that each team and each member of staff knows how the overall priorities of the Trust and how they individually or collectively contribute to them.  </a:t>
            </a:r>
          </a:p>
          <a:p>
            <a:pPr marL="0" marR="0" lvl="0" indent="0" algn="l" defTabSz="914400" rtl="0" eaLnBrk="1" fontAlgn="auto" latinLnBrk="0" hangingPunct="1">
              <a:lnSpc>
                <a:spcPct val="160000"/>
              </a:lnSpc>
              <a:spcBef>
                <a:spcPts val="1000"/>
              </a:spcBef>
              <a:spcAft>
                <a:spcPts val="0"/>
              </a:spcAft>
              <a:buClrTx/>
              <a:buSz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To establish if these priorities and aims and measures of success resonated with people, the Trust undertook engagement with service users, carers, staff, Trust Board members and the Executive Team and our partners in Primary and Local Government between November 2025 and April 2026. This was achieved through a range of methods including face-to-face workshops, drop-in sessions, an online questionnaire and online meetings and this yielded a great deal of valuable feedback and supported development of this new corporate plan. The Trust </a:t>
            </a:r>
            <a:r>
              <a:rPr lang="en-US" sz="1400" dirty="0">
                <a:solidFill>
                  <a:prstClr val="black"/>
                </a:solidFill>
                <a:latin typeface="Aptos" panose="02110004020202020204"/>
              </a:rPr>
              <a:t>is grateful to the many people who took time to help us shape this important document and are committed to providing updates on our progress along the five- year journey. </a:t>
            </a:r>
            <a:endParaRPr lang="en-US" sz="1400" b="0" i="0" u="none" strike="noStrike" kern="1200" cap="none" spc="0" normalizeH="0" baseline="0" noProof="0" dirty="0">
              <a:ln>
                <a:noFill/>
              </a:ln>
              <a:solidFill>
                <a:prstClr val="black"/>
              </a:solidFill>
              <a:effectLst/>
              <a:uLnTx/>
              <a:uFillTx/>
              <a:latin typeface="Aptos" panose="02110004020202020204"/>
            </a:endParaRPr>
          </a:p>
          <a:p>
            <a:pPr marL="0" marR="0" lvl="0" indent="0" algn="l" defTabSz="914400" rtl="0" eaLnBrk="1" fontAlgn="auto" latinLnBrk="0" hangingPunct="1">
              <a:lnSpc>
                <a:spcPct val="110000"/>
              </a:lnSpc>
              <a:spcBef>
                <a:spcPts val="0"/>
              </a:spcBef>
              <a:spcAft>
                <a:spcPts val="0"/>
              </a:spcAft>
              <a:buClrTx/>
              <a:buSzTx/>
              <a:buNone/>
              <a:tabLst/>
              <a:defRPr/>
            </a:pPr>
            <a:endParaRPr lang="en-US" sz="1200" dirty="0"/>
          </a:p>
        </p:txBody>
      </p:sp>
      <p:sp>
        <p:nvSpPr>
          <p:cNvPr id="37" name="Rectangle 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7A7A652-E889-21E2-BDFC-090A0390942E}"/>
              </a:ext>
            </a:extLst>
          </p:cNvPr>
          <p:cNvGraphicFramePr>
            <a:graphicFrameLocks noGrp="1"/>
          </p:cNvGraphicFramePr>
          <p:nvPr>
            <p:extLst>
              <p:ext uri="{D42A27DB-BD31-4B8C-83A1-F6EECF244321}">
                <p14:modId xmlns:p14="http://schemas.microsoft.com/office/powerpoint/2010/main" val="1753966567"/>
              </p:ext>
            </p:extLst>
          </p:nvPr>
        </p:nvGraphicFramePr>
        <p:xfrm>
          <a:off x="1" y="6147297"/>
          <a:ext cx="12191999" cy="769895"/>
        </p:xfrm>
        <a:graphic>
          <a:graphicData uri="http://schemas.openxmlformats.org/drawingml/2006/table">
            <a:tbl>
              <a:tblPr firstRow="1" bandRow="1">
                <a:tableStyleId>{5C22544A-7EE6-4342-B048-85BDC9FD1C3A}</a:tableStyleId>
              </a:tblPr>
              <a:tblGrid>
                <a:gridCol w="2606692">
                  <a:extLst>
                    <a:ext uri="{9D8B030D-6E8A-4147-A177-3AD203B41FA5}">
                      <a16:colId xmlns:a16="http://schemas.microsoft.com/office/drawing/2014/main" val="1588456359"/>
                    </a:ext>
                  </a:extLst>
                </a:gridCol>
                <a:gridCol w="2294928">
                  <a:extLst>
                    <a:ext uri="{9D8B030D-6E8A-4147-A177-3AD203B41FA5}">
                      <a16:colId xmlns:a16="http://schemas.microsoft.com/office/drawing/2014/main" val="4240091861"/>
                    </a:ext>
                  </a:extLst>
                </a:gridCol>
                <a:gridCol w="2625469">
                  <a:extLst>
                    <a:ext uri="{9D8B030D-6E8A-4147-A177-3AD203B41FA5}">
                      <a16:colId xmlns:a16="http://schemas.microsoft.com/office/drawing/2014/main" val="1347782729"/>
                    </a:ext>
                  </a:extLst>
                </a:gridCol>
                <a:gridCol w="2332455">
                  <a:extLst>
                    <a:ext uri="{9D8B030D-6E8A-4147-A177-3AD203B41FA5}">
                      <a16:colId xmlns:a16="http://schemas.microsoft.com/office/drawing/2014/main" val="1080445619"/>
                    </a:ext>
                  </a:extLst>
                </a:gridCol>
                <a:gridCol w="2332455">
                  <a:extLst>
                    <a:ext uri="{9D8B030D-6E8A-4147-A177-3AD203B41FA5}">
                      <a16:colId xmlns:a16="http://schemas.microsoft.com/office/drawing/2014/main" val="1389318634"/>
                    </a:ext>
                  </a:extLst>
                </a:gridCol>
              </a:tblGrid>
              <a:tr h="769895">
                <a:tc>
                  <a:txBody>
                    <a:bodyPr/>
                    <a:lstStyle/>
                    <a:p>
                      <a:r>
                        <a:rPr lang="en-GB" dirty="0"/>
                        <a:t>Patients and </a:t>
                      </a:r>
                    </a:p>
                    <a:p>
                      <a:r>
                        <a:rPr lang="en-GB" dirty="0"/>
                        <a:t>Service Users</a:t>
                      </a:r>
                    </a:p>
                  </a:txBody>
                  <a:tcPr>
                    <a:solidFill>
                      <a:srgbClr val="0A4C84"/>
                    </a:solidFill>
                  </a:tcPr>
                </a:tc>
                <a:tc>
                  <a:txBody>
                    <a:bodyPr/>
                    <a:lstStyle/>
                    <a:p>
                      <a:r>
                        <a:rPr lang="en-GB" dirty="0"/>
                        <a:t>People</a:t>
                      </a:r>
                    </a:p>
                  </a:txBody>
                  <a:tcPr>
                    <a:solidFill>
                      <a:srgbClr val="EC008C"/>
                    </a:solidFill>
                  </a:tcPr>
                </a:tc>
                <a:tc>
                  <a:txBody>
                    <a:bodyPr/>
                    <a:lstStyle/>
                    <a:p>
                      <a:r>
                        <a:rPr lang="en-GB" dirty="0"/>
                        <a:t>Population and Partners</a:t>
                      </a:r>
                    </a:p>
                  </a:txBody>
                  <a:tcPr>
                    <a:solidFill>
                      <a:srgbClr val="92278F"/>
                    </a:solidFill>
                  </a:tcPr>
                </a:tc>
                <a:tc>
                  <a:txBody>
                    <a:bodyPr/>
                    <a:lstStyle/>
                    <a:p>
                      <a:r>
                        <a:rPr lang="en-GB" dirty="0"/>
                        <a:t>Potential </a:t>
                      </a:r>
                    </a:p>
                  </a:txBody>
                  <a:tcPr>
                    <a:solidFill>
                      <a:srgbClr val="00B5CC"/>
                    </a:solidFill>
                  </a:tcPr>
                </a:tc>
                <a:tc>
                  <a:txBody>
                    <a:bodyPr/>
                    <a:lstStyle/>
                    <a:p>
                      <a:r>
                        <a:rPr lang="en-GB" dirty="0"/>
                        <a:t>Performance </a:t>
                      </a:r>
                    </a:p>
                  </a:txBody>
                  <a:tcPr>
                    <a:solidFill>
                      <a:srgbClr val="0A4C84"/>
                    </a:solidFill>
                  </a:tcPr>
                </a:tc>
                <a:extLst>
                  <a:ext uri="{0D108BD9-81ED-4DB2-BD59-A6C34878D82A}">
                    <a16:rowId xmlns:a16="http://schemas.microsoft.com/office/drawing/2014/main" val="122229777"/>
                  </a:ext>
                </a:extLst>
              </a:tr>
            </a:tbl>
          </a:graphicData>
        </a:graphic>
      </p:graphicFrame>
      <p:pic>
        <p:nvPicPr>
          <p:cNvPr id="7" name="Picture 6" descr="A black text on a white background">
            <a:extLst>
              <a:ext uri="{FF2B5EF4-FFF2-40B4-BE49-F238E27FC236}">
                <a16:creationId xmlns:a16="http://schemas.microsoft.com/office/drawing/2014/main" id="{9E850794-51AD-22D6-1B1C-8E33C860B97F}"/>
              </a:ext>
            </a:extLst>
          </p:cNvPr>
          <p:cNvPicPr>
            <a:picLocks noChangeAspect="1"/>
          </p:cNvPicPr>
          <p:nvPr/>
        </p:nvPicPr>
        <p:blipFill>
          <a:blip r:embed="rId2">
            <a:extLst>
              <a:ext uri="{28A0092B-C50C-407E-A947-70E740481C1C}">
                <a14:useLocalDpi xmlns:a14="http://schemas.microsoft.com/office/drawing/2010/main" val="0"/>
              </a:ext>
            </a:extLst>
          </a:blip>
          <a:srcRect b="29833"/>
          <a:stretch>
            <a:fillRect/>
          </a:stretch>
        </p:blipFill>
        <p:spPr>
          <a:xfrm>
            <a:off x="10437796" y="20487"/>
            <a:ext cx="1566249" cy="369571"/>
          </a:xfrm>
          <a:prstGeom prst="rect">
            <a:avLst/>
          </a:prstGeom>
        </p:spPr>
      </p:pic>
      <p:sp>
        <p:nvSpPr>
          <p:cNvPr id="5" name="Slide Number Placeholder 6">
            <a:extLst>
              <a:ext uri="{FF2B5EF4-FFF2-40B4-BE49-F238E27FC236}">
                <a16:creationId xmlns:a16="http://schemas.microsoft.com/office/drawing/2014/main" id="{8D6D65B7-2205-87AF-E2A8-ABBC03A26D42}"/>
              </a:ext>
            </a:extLst>
          </p:cNvPr>
          <p:cNvSpPr txBox="1">
            <a:spLocks/>
          </p:cNvSpPr>
          <p:nvPr/>
        </p:nvSpPr>
        <p:spPr>
          <a:xfrm>
            <a:off x="11927149" y="0"/>
            <a:ext cx="25425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425D4-3FD8-4656-B18C-96405F45C768}" type="slidenum">
              <a:rPr lang="en-GB" smtClean="0"/>
              <a:pPr/>
              <a:t>9</a:t>
            </a:fld>
            <a:endParaRPr lang="en-GB" dirty="0"/>
          </a:p>
        </p:txBody>
      </p:sp>
    </p:spTree>
    <p:extLst>
      <p:ext uri="{BB962C8B-B14F-4D97-AF65-F5344CB8AC3E}">
        <p14:creationId xmlns:p14="http://schemas.microsoft.com/office/powerpoint/2010/main" val="2812460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6258</TotalTime>
  <Words>5941</Words>
  <Application>Microsoft Office PowerPoint</Application>
  <PresentationFormat>Widescreen</PresentationFormat>
  <Paragraphs>533</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Symbol</vt:lpstr>
      <vt:lpstr>Wingdings</vt:lpstr>
      <vt:lpstr>Office Theme</vt:lpstr>
      <vt:lpstr>Belfast HSC Trust Corporate Plan 2026/31</vt:lpstr>
      <vt:lpstr>PowerPoint Presentation</vt:lpstr>
      <vt:lpstr>PowerPoint Presentation</vt:lpstr>
      <vt:lpstr>Our Communities </vt:lpstr>
      <vt:lpstr>Our People   </vt:lpstr>
      <vt:lpstr>PowerPoint Presentation</vt:lpstr>
      <vt:lpstr> </vt:lpstr>
      <vt:lpstr> </vt:lpstr>
      <vt:lpstr>PowerPoint Presentation</vt:lpstr>
      <vt:lpstr>PowerPoint Presentation</vt:lpstr>
      <vt:lpstr>PowerPoint Presentation</vt:lpstr>
      <vt:lpstr>PowerPoint Presentation</vt:lpstr>
      <vt:lpstr>PowerPoint Presentation</vt:lpstr>
      <vt:lpstr>Patient and Service User</vt:lpstr>
      <vt:lpstr>PowerPoint Presentation</vt:lpstr>
      <vt:lpstr>People </vt:lpstr>
      <vt:lpstr>PowerPoint Presentation</vt:lpstr>
      <vt:lpstr>Population and Partners</vt:lpstr>
      <vt:lpstr>PowerPoint Presentation</vt:lpstr>
      <vt:lpstr>Performance</vt:lpstr>
      <vt:lpstr>PowerPoint Presentation</vt:lpstr>
      <vt:lpstr>Potential</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Barron, Orla</dc:creator>
  <cp:lastModifiedBy>Lyttle, Emma</cp:lastModifiedBy>
  <cp:revision>129</cp:revision>
  <cp:lastPrinted>2026-04-29T08:49:10Z</cp:lastPrinted>
  <dcterms:created xsi:type="dcterms:W3CDTF">2026-03-09T11:36:23Z</dcterms:created>
  <dcterms:modified xsi:type="dcterms:W3CDTF">2026-06-01T11:30:05Z</dcterms:modified>
</cp:coreProperties>
</file>