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93"/>
    <p:restoredTop sz="94669"/>
  </p:normalViewPr>
  <p:slideViewPr>
    <p:cSldViewPr snapToGrid="0">
      <p:cViewPr varScale="1">
        <p:scale>
          <a:sx n="101" d="100"/>
          <a:sy n="101" d="100"/>
        </p:scale>
        <p:origin x="132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FF8F2-4303-8C93-C2DD-53DF0F6E96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8EAA1D-9EC8-9ECF-3714-036F6F3926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A84D31-CB94-3449-E321-7F0F46C0A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EBDC4-F954-7844-9747-5D666C956382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6E29C0-5B21-5F7E-6836-0B278F7DC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866A83-F56D-4CD5-FEA7-84E173F23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BAA9-1333-9242-8C75-72D0A68FF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369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203E3-9F2B-032A-65BB-F9A8C44DD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FC80CF-2B20-D5DC-8A49-C4876043EF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AF815A-DBE6-A337-5C2C-6C4BCCA79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EBDC4-F954-7844-9747-5D666C956382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06D46F-AD8B-1077-431A-584DCF06C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CDEC75-E9F2-9691-5036-5BEEEED75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BAA9-1333-9242-8C75-72D0A68FF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131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198EC2-AD73-E420-95CC-E9EC3EFEBE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72DA65-4064-99F3-C622-B3A302BD23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A09E12-9274-4C0E-4CB8-0D0F52294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EBDC4-F954-7844-9747-5D666C956382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4DD64B-C6FB-97FA-38FD-F4DC15EC0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69E14C-0092-B9CD-3807-0E2E98CBA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BAA9-1333-9242-8C75-72D0A68FF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594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B13C5-74C3-E43F-03E9-3B4D0E73A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A8058F-6CAB-0AF5-5271-202FB0FB93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DBD7C6-B1CE-AF3E-80E6-CBAF3C5CA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EBDC4-F954-7844-9747-5D666C956382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00AC9C-3230-F234-EA28-99684BCA5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88C211-D0A2-D84B-56CF-1DDB42A7D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BAA9-1333-9242-8C75-72D0A68FF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455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DA7CB-F071-0C0B-369E-57C47B8E5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BA76E1-1689-7723-CEED-200AE757A4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850734-CC21-C214-A5F9-2329EA526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EBDC4-F954-7844-9747-5D666C956382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2DEBD2-E12C-1254-4E26-F2D9006E9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6539DA-ED0A-C9F2-9A27-F36FE78E5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BAA9-1333-9242-8C75-72D0A68FF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981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24434-1E6F-C370-3DB5-F3932D3CF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28044E-D4B9-7FBE-0182-F1041D02E0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623E06-92A0-D998-2A9C-6D060130A7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E1C737-660F-9415-2C83-F8FD00232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EBDC4-F954-7844-9747-5D666C956382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207FD2-933A-E6AE-E709-F2A18BD54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BE0011-1318-DC6C-A935-6D5A8097C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BAA9-1333-9242-8C75-72D0A68FF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79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5C045-6E68-ED21-3236-B0C4D70CC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E0AEC7-B43C-260C-16D1-F93FF25C59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CE0A5D-1329-992B-CC75-0678E160EC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D979CC-1B3C-6A03-9E4F-1386D553FD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54ED84-55F3-D752-D07B-702E1E3D1A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4FED6E-6AD7-7F16-1CD0-89612F230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EBDC4-F954-7844-9747-5D666C956382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080890-1964-21D7-B6DB-E8D11032E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32D14ED-7C1A-2D75-5E3E-F95D5E164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BAA9-1333-9242-8C75-72D0A68FF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27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25A24-FCD2-F295-7153-990C96084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EBBA7B-4D51-358D-CF11-7EAA7EA05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EBDC4-F954-7844-9747-5D666C956382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B7A6E5-1B1B-FBC3-EB1F-39AB0F98C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F1725C-4A43-B84A-0BBA-D42E4315C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BAA9-1333-9242-8C75-72D0A68FF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239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9853AE-42BF-B47C-0239-D9C00948A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EBDC4-F954-7844-9747-5D666C956382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E6EC60-0CA3-6B8C-1CB0-2751D7869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04A72D-5B8F-C7BC-A646-90ED50529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BAA9-1333-9242-8C75-72D0A68FF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906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C40EE-5E02-8FAD-F6DE-971486AD3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79B6AE-8E33-856B-8733-D4CAC997E5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AFA16D-4C45-FD62-CAD9-4D6998F041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EB029F-9C64-AC0A-D8B3-6D578D7B2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EBDC4-F954-7844-9747-5D666C956382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488F23-0384-9D86-727E-F90CE18BF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739AA7-E005-118C-15C3-D0F04446E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BAA9-1333-9242-8C75-72D0A68FF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97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5B73E-1E6A-7EFB-EB54-559CC2E273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3BA2B6D-A548-505E-3B9A-013E1D7A3E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D49477-41A2-3CF5-43B1-24B669CCDD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AD45C6-B773-5B97-8FF9-AB6F094F3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EBDC4-F954-7844-9747-5D666C956382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0A2866-5D47-25A9-0F67-D8837D541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48654B-C211-A451-6A13-4C3BCDEE3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BAA9-1333-9242-8C75-72D0A68FF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490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743B1F5-74A9-C951-29B7-831F6F19F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B5CA34-983E-453E-1A7A-F5290D3C8E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607F31-27A0-5256-2217-A287F8F703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EBDC4-F954-7844-9747-5D666C956382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379338-FEAF-F1B1-CC4B-A7F94DD991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36200E-8081-7AA5-694A-2FFEA3E77E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CBBAA9-1333-9242-8C75-72D0A68FF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130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ntensive Care National Audit &amp; Research Centre logo">
            <a:extLst>
              <a:ext uri="{FF2B5EF4-FFF2-40B4-BE49-F238E27FC236}">
                <a16:creationId xmlns:a16="http://schemas.microsoft.com/office/drawing/2014/main" id="{D0F8CB25-050E-F306-7A4D-6B088E8096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8897" y="6158990"/>
            <a:ext cx="2453114" cy="615066"/>
          </a:xfrm>
          <a:prstGeom prst="rect">
            <a:avLst/>
          </a:prstGeom>
        </p:spPr>
      </p:pic>
      <p:pic>
        <p:nvPicPr>
          <p:cNvPr id="5" name="Picture 4" descr="Belfast Trust logo">
            <a:extLst>
              <a:ext uri="{FF2B5EF4-FFF2-40B4-BE49-F238E27FC236}">
                <a16:creationId xmlns:a16="http://schemas.microsoft.com/office/drawing/2014/main" id="{9A00AB5E-8203-4585-9585-936A7A558C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989" y="5960327"/>
            <a:ext cx="2441188" cy="81372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A0F5FFC-0734-9A0B-DC73-339B66737B9E}"/>
              </a:ext>
            </a:extLst>
          </p:cNvPr>
          <p:cNvSpPr txBox="1"/>
          <p:nvPr/>
        </p:nvSpPr>
        <p:spPr>
          <a:xfrm>
            <a:off x="159989" y="74415"/>
            <a:ext cx="526907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Quarterly Quality Report</a:t>
            </a:r>
          </a:p>
          <a:p>
            <a:endParaRPr lang="en-US" dirty="0"/>
          </a:p>
          <a:p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Royal Victoria Hospital, Cardiac Intensive Care Unit</a:t>
            </a:r>
          </a:p>
          <a:p>
            <a:endParaRPr lang="en-US" dirty="0"/>
          </a:p>
          <a:p>
            <a:r>
              <a:rPr lang="en-US" sz="1600" dirty="0"/>
              <a:t>1</a:t>
            </a:r>
            <a:r>
              <a:rPr lang="en-US" sz="1600" baseline="30000" dirty="0"/>
              <a:t>st</a:t>
            </a:r>
            <a:r>
              <a:rPr lang="en-US" sz="1600" dirty="0"/>
              <a:t> October to 31 December 2025 	(N=222)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898C78C-E85B-8097-2BDC-110AA3D6C2CD}"/>
              </a:ext>
            </a:extLst>
          </p:cNvPr>
          <p:cNvSpPr txBox="1"/>
          <p:nvPr/>
        </p:nvSpPr>
        <p:spPr>
          <a:xfrm>
            <a:off x="1928838" y="1778549"/>
            <a:ext cx="17313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Data Completeness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2B84D8A-0C6B-C27A-6A8E-A4F3B0B84BA9}"/>
              </a:ext>
            </a:extLst>
          </p:cNvPr>
          <p:cNvSpPr txBox="1"/>
          <p:nvPr/>
        </p:nvSpPr>
        <p:spPr>
          <a:xfrm>
            <a:off x="1166575" y="5559935"/>
            <a:ext cx="2954655" cy="27699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200" dirty="0"/>
              <a:t>High Rates of Completed  Submitted Data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54A79F6-CB0D-0595-F77C-786DDCBA7D82}"/>
              </a:ext>
            </a:extLst>
          </p:cNvPr>
          <p:cNvSpPr txBox="1"/>
          <p:nvPr/>
        </p:nvSpPr>
        <p:spPr>
          <a:xfrm>
            <a:off x="7957410" y="879608"/>
            <a:ext cx="14644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Quality Indictors</a:t>
            </a:r>
          </a:p>
        </p:txBody>
      </p:sp>
      <p:pic>
        <p:nvPicPr>
          <p:cNvPr id="9" name="Picture 8" descr="Graph showing quality indicators on admissions, infections, discharges, delays and transfers. ">
            <a:extLst>
              <a:ext uri="{FF2B5EF4-FFF2-40B4-BE49-F238E27FC236}">
                <a16:creationId xmlns:a16="http://schemas.microsoft.com/office/drawing/2014/main" id="{93137E58-75BD-A941-CC0A-DF48484DE7D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8262" t="8452"/>
          <a:stretch>
            <a:fillRect/>
          </a:stretch>
        </p:blipFill>
        <p:spPr>
          <a:xfrm>
            <a:off x="5743425" y="1358927"/>
            <a:ext cx="6104445" cy="4050495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pic>
      <p:pic>
        <p:nvPicPr>
          <p:cNvPr id="18" name="Picture 17" descr="Graph of data completeness including case mix, physiology, infection. length of stay (LOS) and organ support.">
            <a:extLst>
              <a:ext uri="{FF2B5EF4-FFF2-40B4-BE49-F238E27FC236}">
                <a16:creationId xmlns:a16="http://schemas.microsoft.com/office/drawing/2014/main" id="{B2081C9D-DE9F-E273-7FEB-CF456B4F4125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t="17018" b="10565"/>
          <a:stretch>
            <a:fillRect/>
          </a:stretch>
        </p:blipFill>
        <p:spPr>
          <a:xfrm>
            <a:off x="159989" y="2236353"/>
            <a:ext cx="5269071" cy="299782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CA8CCE7C-842B-1210-E4C5-2313501188B7}"/>
              </a:ext>
            </a:extLst>
          </p:cNvPr>
          <p:cNvSpPr txBox="1"/>
          <p:nvPr/>
        </p:nvSpPr>
        <p:spPr>
          <a:xfrm>
            <a:off x="6859156" y="5559935"/>
            <a:ext cx="4166269" cy="27699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200" dirty="0"/>
              <a:t>Majority of Quality Indicators within the 95% predicted range</a:t>
            </a:r>
          </a:p>
        </p:txBody>
      </p:sp>
    </p:spTree>
    <p:extLst>
      <p:ext uri="{BB962C8B-B14F-4D97-AF65-F5344CB8AC3E}">
        <p14:creationId xmlns:p14="http://schemas.microsoft.com/office/powerpoint/2010/main" val="132985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ED5A74-9D98-0F8E-4221-B44F20D6A9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ntensive Care National Aufdit and Research Office logo.">
            <a:extLst>
              <a:ext uri="{FF2B5EF4-FFF2-40B4-BE49-F238E27FC236}">
                <a16:creationId xmlns:a16="http://schemas.microsoft.com/office/drawing/2014/main" id="{7148018B-A5DC-B83A-654B-693F90A1B4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8897" y="6158990"/>
            <a:ext cx="2453114" cy="615066"/>
          </a:xfrm>
          <a:prstGeom prst="rect">
            <a:avLst/>
          </a:prstGeom>
        </p:spPr>
      </p:pic>
      <p:pic>
        <p:nvPicPr>
          <p:cNvPr id="5" name="Picture 4" descr="Belfast Trust logo">
            <a:extLst>
              <a:ext uri="{FF2B5EF4-FFF2-40B4-BE49-F238E27FC236}">
                <a16:creationId xmlns:a16="http://schemas.microsoft.com/office/drawing/2014/main" id="{6E0565CA-49A9-B4FC-06F1-FF0E93E77B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989" y="5960327"/>
            <a:ext cx="2441188" cy="813729"/>
          </a:xfrm>
          <a:prstGeom prst="rect">
            <a:avLst/>
          </a:prstGeom>
        </p:spPr>
      </p:pic>
      <p:pic>
        <p:nvPicPr>
          <p:cNvPr id="2" name="Picture 1" descr="Data table sectioned by quarter on risk adjusted hospital mortality.">
            <a:extLst>
              <a:ext uri="{FF2B5EF4-FFF2-40B4-BE49-F238E27FC236}">
                <a16:creationId xmlns:a16="http://schemas.microsoft.com/office/drawing/2014/main" id="{1C14F5CF-777A-880C-5C63-B2E7CEC6D539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41113" t="15381" r="1632" b="62948"/>
          <a:stretch>
            <a:fillRect/>
          </a:stretch>
        </p:blipFill>
        <p:spPr>
          <a:xfrm>
            <a:off x="146173" y="648627"/>
            <a:ext cx="6877477" cy="190103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F717D12-ACA1-54B7-1638-513C52B0A5E8}"/>
              </a:ext>
            </a:extLst>
          </p:cNvPr>
          <p:cNvSpPr txBox="1"/>
          <p:nvPr/>
        </p:nvSpPr>
        <p:spPr>
          <a:xfrm>
            <a:off x="1808078" y="179724"/>
            <a:ext cx="393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Risk Adjusted Hospital Mortality</a:t>
            </a:r>
          </a:p>
        </p:txBody>
      </p:sp>
      <p:pic>
        <p:nvPicPr>
          <p:cNvPr id="9" name="Picture 8" descr="Chart of Risk Adjusted Hospital Mortality by higher, median, lower and overall. ">
            <a:extLst>
              <a:ext uri="{FF2B5EF4-FFF2-40B4-BE49-F238E27FC236}">
                <a16:creationId xmlns:a16="http://schemas.microsoft.com/office/drawing/2014/main" id="{81C46D27-7A4A-F889-165D-032BFABF8951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t="19589" r="52800"/>
          <a:stretch>
            <a:fillRect/>
          </a:stretch>
        </p:blipFill>
        <p:spPr>
          <a:xfrm>
            <a:off x="7711417" y="1666459"/>
            <a:ext cx="3561102" cy="381747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pic>
      <p:pic>
        <p:nvPicPr>
          <p:cNvPr id="10" name="Picture 9" descr="Graph of Survival (K-M plot), proportion of patients alive against time from admission in days.">
            <a:extLst>
              <a:ext uri="{FF2B5EF4-FFF2-40B4-BE49-F238E27FC236}">
                <a16:creationId xmlns:a16="http://schemas.microsoft.com/office/drawing/2014/main" id="{34B79F7A-345F-9869-0D4A-10D406A4A640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2891" t="11667" r="3770"/>
          <a:stretch>
            <a:fillRect/>
          </a:stretch>
        </p:blipFill>
        <p:spPr>
          <a:xfrm>
            <a:off x="305791" y="2609476"/>
            <a:ext cx="6598590" cy="289017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FAA7317-E02F-81BD-FBCE-265FA94CE306}"/>
              </a:ext>
            </a:extLst>
          </p:cNvPr>
          <p:cNvSpPr txBox="1"/>
          <p:nvPr/>
        </p:nvSpPr>
        <p:spPr>
          <a:xfrm>
            <a:off x="8215018" y="1195453"/>
            <a:ext cx="2701252" cy="307777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400" dirty="0"/>
              <a:t>Risk Adjusted Hospital Mortality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BB5423E-AD52-284E-7437-3E98807FC713}"/>
              </a:ext>
            </a:extLst>
          </p:cNvPr>
          <p:cNvSpPr txBox="1"/>
          <p:nvPr/>
        </p:nvSpPr>
        <p:spPr>
          <a:xfrm>
            <a:off x="632541" y="5649399"/>
            <a:ext cx="5945089" cy="30777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400" dirty="0"/>
              <a:t>Overall Mortality is Low, less than predicted and comparable to other units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1E6EFF1-EC28-EEBD-476B-C849F6FF401B}"/>
              </a:ext>
            </a:extLst>
          </p:cNvPr>
          <p:cNvSpPr txBox="1"/>
          <p:nvPr/>
        </p:nvSpPr>
        <p:spPr>
          <a:xfrm>
            <a:off x="7726251" y="5649398"/>
            <a:ext cx="3561103" cy="307777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400" dirty="0"/>
              <a:t>Risk adjusted mortality rates are </a:t>
            </a:r>
            <a:r>
              <a:rPr lang="en-US" sz="1400" dirty="0" err="1"/>
              <a:t>favourable</a:t>
            </a:r>
            <a:r>
              <a:rPr lang="en-US" sz="1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02100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F196A5-6C05-9A53-EA09-F5E9FDDF22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ntensive Care National Audit and Research Centre logo. ">
            <a:extLst>
              <a:ext uri="{FF2B5EF4-FFF2-40B4-BE49-F238E27FC236}">
                <a16:creationId xmlns:a16="http://schemas.microsoft.com/office/drawing/2014/main" id="{67142DEC-E99E-D878-B217-2B098EE9F1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8886" y="52637"/>
            <a:ext cx="2453114" cy="615066"/>
          </a:xfrm>
          <a:prstGeom prst="rect">
            <a:avLst/>
          </a:prstGeom>
        </p:spPr>
      </p:pic>
      <p:pic>
        <p:nvPicPr>
          <p:cNvPr id="5" name="Picture 4" descr="Belfast Trust logo">
            <a:extLst>
              <a:ext uri="{FF2B5EF4-FFF2-40B4-BE49-F238E27FC236}">
                <a16:creationId xmlns:a16="http://schemas.microsoft.com/office/drawing/2014/main" id="{39B568D4-E2CB-2664-4B82-E8EC9D6D6C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35478" y="6325308"/>
            <a:ext cx="1633740" cy="544580"/>
          </a:xfrm>
          <a:prstGeom prst="rect">
            <a:avLst/>
          </a:prstGeom>
        </p:spPr>
      </p:pic>
      <p:pic>
        <p:nvPicPr>
          <p:cNvPr id="2" name="Picture 1" descr="Graph showing respiratory support and interventions by day since admission">
            <a:extLst>
              <a:ext uri="{FF2B5EF4-FFF2-40B4-BE49-F238E27FC236}">
                <a16:creationId xmlns:a16="http://schemas.microsoft.com/office/drawing/2014/main" id="{61934933-590F-E21C-2B8F-EF7ACBEBBF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0223" y="667703"/>
            <a:ext cx="5006901" cy="2612749"/>
          </a:xfrm>
          <a:prstGeom prst="rect">
            <a:avLst/>
          </a:prstGeom>
        </p:spPr>
      </p:pic>
      <p:pic>
        <p:nvPicPr>
          <p:cNvPr id="3" name="Picture 2" descr="Graph showing non-respiratory support and interventions by day since admission.">
            <a:extLst>
              <a:ext uri="{FF2B5EF4-FFF2-40B4-BE49-F238E27FC236}">
                <a16:creationId xmlns:a16="http://schemas.microsoft.com/office/drawing/2014/main" id="{5CD94022-D326-AE5C-E72E-46A5A129775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5999" y="667703"/>
            <a:ext cx="5006901" cy="2536052"/>
          </a:xfrm>
          <a:prstGeom prst="rect">
            <a:avLst/>
          </a:prstGeom>
        </p:spPr>
      </p:pic>
      <p:pic>
        <p:nvPicPr>
          <p:cNvPr id="7" name="Picture 6" descr="Length of stay data broken down by unit and hours. ">
            <a:extLst>
              <a:ext uri="{FF2B5EF4-FFF2-40B4-BE49-F238E27FC236}">
                <a16:creationId xmlns:a16="http://schemas.microsoft.com/office/drawing/2014/main" id="{2324AC60-726A-E447-D1F1-30475EFC7432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t="12163" b="36828"/>
          <a:stretch>
            <a:fillRect/>
          </a:stretch>
        </p:blipFill>
        <p:spPr>
          <a:xfrm>
            <a:off x="780223" y="4150786"/>
            <a:ext cx="10322677" cy="226069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913CF78-BB8D-07DF-EAEC-ACEAFECD403E}"/>
              </a:ext>
            </a:extLst>
          </p:cNvPr>
          <p:cNvSpPr txBox="1"/>
          <p:nvPr/>
        </p:nvSpPr>
        <p:spPr>
          <a:xfrm>
            <a:off x="1604495" y="147108"/>
            <a:ext cx="367498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>
                <a:solidFill>
                  <a:schemeClr val="tx2">
                    <a:lumMod val="75000"/>
                    <a:lumOff val="25000"/>
                  </a:schemeClr>
                </a:solidFill>
              </a:rPr>
              <a:t>Critical Care Requirements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63C21C-E089-925F-42F8-A5C1B340E4D0}"/>
              </a:ext>
            </a:extLst>
          </p:cNvPr>
          <p:cNvSpPr txBox="1"/>
          <p:nvPr/>
        </p:nvSpPr>
        <p:spPr>
          <a:xfrm>
            <a:off x="1604495" y="3750676"/>
            <a:ext cx="18746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>
                <a:solidFill>
                  <a:schemeClr val="tx2">
                    <a:lumMod val="75000"/>
                    <a:lumOff val="25000"/>
                  </a:schemeClr>
                </a:solidFill>
              </a:rPr>
              <a:t>Length Of Stay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2F502F3-45BB-8DE8-73CB-22549911D6B5}"/>
              </a:ext>
            </a:extLst>
          </p:cNvPr>
          <p:cNvSpPr txBox="1"/>
          <p:nvPr/>
        </p:nvSpPr>
        <p:spPr>
          <a:xfrm>
            <a:off x="1801137" y="3342617"/>
            <a:ext cx="8268097" cy="27699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200"/>
              <a:t>Higher Requirement for Level 3 critical care compared to other units, maybe related to higher pre operative disease severity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99B05BF-CEAC-208C-DC43-A2804003EEFD}"/>
              </a:ext>
            </a:extLst>
          </p:cNvPr>
          <p:cNvSpPr txBox="1"/>
          <p:nvPr/>
        </p:nvSpPr>
        <p:spPr>
          <a:xfrm>
            <a:off x="1167840" y="6459098"/>
            <a:ext cx="8980022" cy="27699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200"/>
              <a:t>Higher Critical Care requirements associated with longer ICU LOS but not hospital; delayed discharges equate to 97 critical care days</a:t>
            </a:r>
          </a:p>
        </p:txBody>
      </p:sp>
    </p:spTree>
    <p:extLst>
      <p:ext uri="{BB962C8B-B14F-4D97-AF65-F5344CB8AC3E}">
        <p14:creationId xmlns:p14="http://schemas.microsoft.com/office/powerpoint/2010/main" val="4014636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4307B7-FBC9-36A6-A9C3-C6E9A1E70F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ntensive Care National Audit and Research Office logo.">
            <a:extLst>
              <a:ext uri="{FF2B5EF4-FFF2-40B4-BE49-F238E27FC236}">
                <a16:creationId xmlns:a16="http://schemas.microsoft.com/office/drawing/2014/main" id="{844DD01E-8081-4D99-3A27-729192B140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8897" y="6158990"/>
            <a:ext cx="2453114" cy="615066"/>
          </a:xfrm>
          <a:prstGeom prst="rect">
            <a:avLst/>
          </a:prstGeom>
        </p:spPr>
      </p:pic>
      <p:pic>
        <p:nvPicPr>
          <p:cNvPr id="5" name="Picture 4" descr="BelfastTrust logo. ">
            <a:extLst>
              <a:ext uri="{FF2B5EF4-FFF2-40B4-BE49-F238E27FC236}">
                <a16:creationId xmlns:a16="http://schemas.microsoft.com/office/drawing/2014/main" id="{202D3611-A8FF-8FC7-4785-7DBD0CF9A1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989" y="5960327"/>
            <a:ext cx="2441188" cy="813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311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117</Words>
  <Application>Microsoft Office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nutt</dc:creator>
  <cp:lastModifiedBy>Lyttle, Emma</cp:lastModifiedBy>
  <cp:revision>9</cp:revision>
  <dcterms:created xsi:type="dcterms:W3CDTF">2026-05-17T21:32:34Z</dcterms:created>
  <dcterms:modified xsi:type="dcterms:W3CDTF">2026-06-01T11:56:06Z</dcterms:modified>
</cp:coreProperties>
</file>