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!--cleaned_by_fortinet--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9"/>
  </p:notesMasterIdLst>
  <p:sldIdLst>
    <p:sldId id="256" r:id="rId6"/>
    <p:sldId id="718" r:id="rId7"/>
    <p:sldId id="262" r:id="rId8"/>
    <p:sldId id="333" r:id="rId9"/>
    <p:sldId id="263" r:id="rId10"/>
    <p:sldId id="719" r:id="rId11"/>
    <p:sldId id="710" r:id="rId12"/>
    <p:sldId id="334" r:id="rId13"/>
    <p:sldId id="275" r:id="rId14"/>
    <p:sldId id="308" r:id="rId15"/>
    <p:sldId id="722" r:id="rId16"/>
    <p:sldId id="721" r:id="rId17"/>
    <p:sldId id="33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6360806-7B9A-A30A-D94F-CB4E50DBB49E}" name="Katherine Vage" initials="KV" userId="S::katherine.vage@nexusni.org::f9dcf72c-d655-4c31-9738-0ea55f38a25a" providerId="AD"/>
  <p188:author id="{F826E4E6-4A34-099F-EF50-CC1B0168E492}" name="Marc Cochrane" initials="MC" userId="S::marc.cochrane@nexusni.org::c7dc7851-4fcd-4aa2-9614-614205113ce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D1EB"/>
    <a:srgbClr val="F06127"/>
    <a:srgbClr val="E274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F4B6A8-1749-FD26-9548-FB564A2BBC33}" v="33" dt="2026-05-20T13:50:54.6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917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mmer McMullan" userId="ff5d695db5b50471" providerId="LiveId" clId="{65342689-3784-47C4-8BD5-D8D5DAC48977}"/>
    <pc:docChg chg="modSld">
      <pc:chgData name="Summer McMullan" userId="ff5d695db5b50471" providerId="LiveId" clId="{65342689-3784-47C4-8BD5-D8D5DAC48977}" dt="2026-05-21T12:51:10.384" v="10" actId="14100"/>
      <pc:docMkLst>
        <pc:docMk/>
      </pc:docMkLst>
      <pc:sldChg chg="modSp mod">
        <pc:chgData name="Summer McMullan" userId="ff5d695db5b50471" providerId="LiveId" clId="{65342689-3784-47C4-8BD5-D8D5DAC48977}" dt="2026-05-21T12:49:54.675" v="4" actId="14100"/>
        <pc:sldMkLst>
          <pc:docMk/>
          <pc:sldMk cId="0" sldId="279"/>
        </pc:sldMkLst>
        <pc:spChg chg="mod">
          <ac:chgData name="Summer McMullan" userId="ff5d695db5b50471" providerId="LiveId" clId="{65342689-3784-47C4-8BD5-D8D5DAC48977}" dt="2026-05-21T12:49:54.675" v="4" actId="14100"/>
          <ac:spMkLst>
            <pc:docMk/>
            <pc:sldMk cId="0" sldId="279"/>
            <ac:spMk id="17" creationId="{00000000-0000-0000-0000-000000000000}"/>
          </ac:spMkLst>
        </pc:spChg>
      </pc:sldChg>
      <pc:sldChg chg="modSp mod">
        <pc:chgData name="Summer McMullan" userId="ff5d695db5b50471" providerId="LiveId" clId="{65342689-3784-47C4-8BD5-D8D5DAC48977}" dt="2026-05-21T12:50:06.963" v="5" actId="14100"/>
        <pc:sldMkLst>
          <pc:docMk/>
          <pc:sldMk cId="0" sldId="280"/>
        </pc:sldMkLst>
        <pc:spChg chg="mod">
          <ac:chgData name="Summer McMullan" userId="ff5d695db5b50471" providerId="LiveId" clId="{65342689-3784-47C4-8BD5-D8D5DAC48977}" dt="2026-05-21T12:50:06.963" v="5" actId="14100"/>
          <ac:spMkLst>
            <pc:docMk/>
            <pc:sldMk cId="0" sldId="280"/>
            <ac:spMk id="23" creationId="{00000000-0000-0000-0000-000000000000}"/>
          </ac:spMkLst>
        </pc:spChg>
      </pc:sldChg>
      <pc:sldChg chg="modSp mod">
        <pc:chgData name="Summer McMullan" userId="ff5d695db5b50471" providerId="LiveId" clId="{65342689-3784-47C4-8BD5-D8D5DAC48977}" dt="2026-05-21T12:50:14.176" v="6" actId="14100"/>
        <pc:sldMkLst>
          <pc:docMk/>
          <pc:sldMk cId="0" sldId="286"/>
        </pc:sldMkLst>
        <pc:spChg chg="mod">
          <ac:chgData name="Summer McMullan" userId="ff5d695db5b50471" providerId="LiveId" clId="{65342689-3784-47C4-8BD5-D8D5DAC48977}" dt="2026-05-21T12:50:14.176" v="6" actId="14100"/>
          <ac:spMkLst>
            <pc:docMk/>
            <pc:sldMk cId="0" sldId="286"/>
            <ac:spMk id="21" creationId="{00000000-0000-0000-0000-000000000000}"/>
          </ac:spMkLst>
        </pc:spChg>
      </pc:sldChg>
      <pc:sldChg chg="modSp mod">
        <pc:chgData name="Summer McMullan" userId="ff5d695db5b50471" providerId="LiveId" clId="{65342689-3784-47C4-8BD5-D8D5DAC48977}" dt="2026-05-21T12:50:21.347" v="7" actId="14100"/>
        <pc:sldMkLst>
          <pc:docMk/>
          <pc:sldMk cId="0" sldId="287"/>
        </pc:sldMkLst>
        <pc:spChg chg="mod">
          <ac:chgData name="Summer McMullan" userId="ff5d695db5b50471" providerId="LiveId" clId="{65342689-3784-47C4-8BD5-D8D5DAC48977}" dt="2026-05-21T12:50:21.347" v="7" actId="14100"/>
          <ac:spMkLst>
            <pc:docMk/>
            <pc:sldMk cId="0" sldId="287"/>
            <ac:spMk id="20" creationId="{00000000-0000-0000-0000-000000000000}"/>
          </ac:spMkLst>
        </pc:spChg>
      </pc:sldChg>
      <pc:sldChg chg="modSp mod">
        <pc:chgData name="Summer McMullan" userId="ff5d695db5b50471" providerId="LiveId" clId="{65342689-3784-47C4-8BD5-D8D5DAC48977}" dt="2026-05-21T12:50:59.053" v="9" actId="14100"/>
        <pc:sldMkLst>
          <pc:docMk/>
          <pc:sldMk cId="0" sldId="308"/>
        </pc:sldMkLst>
        <pc:spChg chg="mod">
          <ac:chgData name="Summer McMullan" userId="ff5d695db5b50471" providerId="LiveId" clId="{65342689-3784-47C4-8BD5-D8D5DAC48977}" dt="2026-05-21T12:50:59.053" v="9" actId="14100"/>
          <ac:spMkLst>
            <pc:docMk/>
            <pc:sldMk cId="0" sldId="308"/>
            <ac:spMk id="21" creationId="{00000000-0000-0000-0000-000000000000}"/>
          </ac:spMkLst>
        </pc:spChg>
      </pc:sldChg>
      <pc:sldChg chg="modSp mod">
        <pc:chgData name="Summer McMullan" userId="ff5d695db5b50471" providerId="LiveId" clId="{65342689-3784-47C4-8BD5-D8D5DAC48977}" dt="2026-05-21T12:51:10.384" v="10" actId="14100"/>
        <pc:sldMkLst>
          <pc:docMk/>
          <pc:sldMk cId="0" sldId="333"/>
        </pc:sldMkLst>
        <pc:spChg chg="mod">
          <ac:chgData name="Summer McMullan" userId="ff5d695db5b50471" providerId="LiveId" clId="{65342689-3784-47C4-8BD5-D8D5DAC48977}" dt="2026-05-21T12:51:10.384" v="10" actId="14100"/>
          <ac:spMkLst>
            <pc:docMk/>
            <pc:sldMk cId="0" sldId="333"/>
            <ac:spMk id="42" creationId="{00000000-0000-0000-0000-000000000000}"/>
          </ac:spMkLst>
        </pc:spChg>
      </pc:sldChg>
      <pc:sldChg chg="modSp mod">
        <pc:chgData name="Summer McMullan" userId="ff5d695db5b50471" providerId="LiveId" clId="{65342689-3784-47C4-8BD5-D8D5DAC48977}" dt="2026-05-21T12:46:33.573" v="3" actId="20577"/>
        <pc:sldMkLst>
          <pc:docMk/>
          <pc:sldMk cId="3908051855" sldId="718"/>
        </pc:sldMkLst>
        <pc:spChg chg="mod">
          <ac:chgData name="Summer McMullan" userId="ff5d695db5b50471" providerId="LiveId" clId="{65342689-3784-47C4-8BD5-D8D5DAC48977}" dt="2026-05-21T12:46:33.573" v="3" actId="20577"/>
          <ac:spMkLst>
            <pc:docMk/>
            <pc:sldMk cId="3908051855" sldId="718"/>
            <ac:spMk id="4" creationId="{00000000-0000-0000-0000-000000000000}"/>
          </ac:spMkLst>
        </pc:spChg>
      </pc:sldChg>
      <pc:sldChg chg="modSp mod">
        <pc:chgData name="Summer McMullan" userId="ff5d695db5b50471" providerId="LiveId" clId="{65342689-3784-47C4-8BD5-D8D5DAC48977}" dt="2026-05-21T12:50:52.604" v="8" actId="14100"/>
        <pc:sldMkLst>
          <pc:docMk/>
          <pc:sldMk cId="0" sldId="721"/>
        </pc:sldMkLst>
        <pc:spChg chg="mod">
          <ac:chgData name="Summer McMullan" userId="ff5d695db5b50471" providerId="LiveId" clId="{65342689-3784-47C4-8BD5-D8D5DAC48977}" dt="2026-05-21T12:50:52.604" v="8" actId="14100"/>
          <ac:spMkLst>
            <pc:docMk/>
            <pc:sldMk cId="0" sldId="721"/>
            <ac:spMk id="3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FF990-5424-408A-B7F9-7E365EA28FFC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42D256-6010-40E1-9B05-11A2C41D47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966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How we deliver the pledge training is, 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Staff will attend the 2 hour awareness session,</a:t>
            </a:r>
          </a:p>
          <a:p>
            <a:r>
              <a:rPr lang="en-US" dirty="0">
                <a:ea typeface="Calibri"/>
                <a:cs typeface="Calibri"/>
              </a:rPr>
              <a:t>The </a:t>
            </a:r>
            <a:r>
              <a:rPr lang="en-US" dirty="0" err="1">
                <a:ea typeface="Calibri"/>
                <a:cs typeface="Calibri"/>
              </a:rPr>
              <a:t>organisation</a:t>
            </a:r>
            <a:r>
              <a:rPr lang="en-US" dirty="0">
                <a:ea typeface="Calibri"/>
                <a:cs typeface="Calibri"/>
              </a:rPr>
              <a:t> then nominates EVAWG champions and we will liaise directly with them in terms of additional training. </a:t>
            </a:r>
          </a:p>
          <a:p>
            <a:r>
              <a:rPr lang="en-US" dirty="0">
                <a:ea typeface="Calibri"/>
                <a:cs typeface="Calibri"/>
              </a:rPr>
              <a:t>The champions will then be offered </a:t>
            </a:r>
            <a:r>
              <a:rPr lang="en-US" dirty="0" err="1">
                <a:ea typeface="Calibri"/>
                <a:cs typeface="Calibri"/>
              </a:rPr>
              <a:t>indepth</a:t>
            </a:r>
            <a:r>
              <a:rPr lang="en-US" dirty="0">
                <a:ea typeface="Calibri"/>
                <a:cs typeface="Calibri"/>
              </a:rPr>
              <a:t> CPD accredited training and support. </a:t>
            </a:r>
          </a:p>
          <a:p>
            <a:r>
              <a:rPr lang="en-US" dirty="0">
                <a:ea typeface="Calibri"/>
                <a:cs typeface="Calibri"/>
              </a:rPr>
              <a:t>Our </a:t>
            </a:r>
            <a:r>
              <a:rPr lang="en-US" dirty="0" err="1">
                <a:ea typeface="Calibri"/>
                <a:cs typeface="Calibri"/>
              </a:rPr>
              <a:t>Organisation</a:t>
            </a:r>
            <a:r>
              <a:rPr lang="en-US" dirty="0">
                <a:ea typeface="Calibri"/>
                <a:cs typeface="Calibri"/>
              </a:rPr>
              <a:t> will then receive EVAWG pledge merchandise and certificates. </a:t>
            </a:r>
          </a:p>
          <a:p>
            <a:r>
              <a:rPr lang="en-US" dirty="0">
                <a:ea typeface="Calibri"/>
                <a:cs typeface="Calibri"/>
              </a:rPr>
              <a:t>You will receive ongoing support and from nexus.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42D256-6010-40E1-9B05-11A2C41D47C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6014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Pyramid of Sexual Violence</a:t>
            </a:r>
            <a:endParaRPr lang="en-US" dirty="0"/>
          </a:p>
          <a:p>
            <a:pPr marL="0" indent="0">
              <a:buFont typeface="Arial"/>
              <a:buNone/>
            </a:pPr>
            <a:endParaRPr lang="en-US" dirty="0"/>
          </a:p>
          <a:p>
            <a:pPr marL="0" indent="0">
              <a:buFont typeface="Arial"/>
              <a:buNone/>
            </a:pPr>
            <a:r>
              <a:rPr lang="en-US" dirty="0"/>
              <a:t>Introduce: explain that this model shows how different </a:t>
            </a:r>
            <a:r>
              <a:rPr lang="en-US" dirty="0" err="1"/>
              <a:t>behaviours</a:t>
            </a:r>
            <a:r>
              <a:rPr lang="en-US" dirty="0"/>
              <a:t> are connected, not isolated.</a:t>
            </a:r>
          </a:p>
          <a:p>
            <a:pPr marL="0" indent="0">
              <a:buFont typeface="Arial"/>
              <a:buNone/>
            </a:pPr>
            <a:endParaRPr lang="en-GB" dirty="0"/>
          </a:p>
          <a:p>
            <a:pPr marL="0" indent="0">
              <a:buFont typeface="Arial"/>
              <a:buNone/>
            </a:pPr>
            <a:r>
              <a:rPr lang="en-US" b="1" dirty="0"/>
              <a:t>At the bottom: </a:t>
            </a:r>
            <a:r>
              <a:rPr lang="en-US" dirty="0"/>
              <a:t>“everyday” </a:t>
            </a:r>
            <a:r>
              <a:rPr lang="en-US" dirty="0" err="1"/>
              <a:t>behaviours</a:t>
            </a:r>
            <a:r>
              <a:rPr lang="en-US" dirty="0"/>
              <a:t> — sexist jokes, objectifying language, gender stereotypes. </a:t>
            </a:r>
          </a:p>
          <a:p>
            <a:pPr marL="0" indent="0">
              <a:buFont typeface="Arial"/>
              <a:buNone/>
            </a:pPr>
            <a:r>
              <a:rPr lang="en-US" dirty="0"/>
              <a:t>These are often dismissed as harmless or ‘just banter’, but they set the tone and create permission for harm further up.</a:t>
            </a:r>
          </a:p>
          <a:p>
            <a:pPr marL="0" indent="0">
              <a:buFont typeface="Arial"/>
              <a:buNone/>
            </a:pPr>
            <a:r>
              <a:rPr lang="en-US" dirty="0"/>
              <a:t>Culture at the base level creates an environment where more serious harassment and abuse can take root.</a:t>
            </a:r>
            <a:endParaRPr lang="en-GB" dirty="0"/>
          </a:p>
          <a:p>
            <a:pPr marL="0" indent="0">
              <a:buFont typeface="Arial"/>
              <a:buNone/>
            </a:pPr>
            <a:endParaRPr lang="en-GB" dirty="0"/>
          </a:p>
          <a:p>
            <a:pPr marL="0" indent="0">
              <a:buFont typeface="Arial"/>
              <a:buNone/>
            </a:pPr>
            <a:r>
              <a:rPr lang="en-US" b="1" dirty="0"/>
              <a:t>Moving up the pyramid: </a:t>
            </a:r>
            <a:r>
              <a:rPr lang="en-US" dirty="0"/>
              <a:t>show escalation — unwanted touch, stalking, coercion, sexual assault.</a:t>
            </a:r>
            <a:endParaRPr lang="en-GB" dirty="0"/>
          </a:p>
          <a:p>
            <a:pPr marL="0" indent="0">
              <a:buFont typeface="Arial"/>
              <a:buNone/>
            </a:pPr>
            <a:endParaRPr lang="en-US" dirty="0"/>
          </a:p>
          <a:p>
            <a:pPr marL="0" indent="0">
              <a:buFont typeface="Arial"/>
              <a:buNone/>
            </a:pPr>
            <a:r>
              <a:rPr lang="en-US" b="1" dirty="0"/>
              <a:t>At the very top: </a:t>
            </a:r>
            <a:r>
              <a:rPr lang="en-US" dirty="0"/>
              <a:t>rape and murder — the most extreme outcomes (things we see on the news)</a:t>
            </a:r>
          </a:p>
          <a:p>
            <a:pPr marL="0" indent="0">
              <a:buFont typeface="Arial"/>
              <a:buNone/>
            </a:pPr>
            <a:endParaRPr lang="en-GB" dirty="0"/>
          </a:p>
          <a:p>
            <a:pPr marL="0" indent="0">
              <a:buFont typeface="Arial"/>
              <a:buNone/>
            </a:pPr>
            <a:r>
              <a:rPr lang="en-US" b="1" dirty="0"/>
              <a:t>Key message: </a:t>
            </a:r>
            <a:r>
              <a:rPr lang="en-US" dirty="0"/>
              <a:t>if we don’t address the lower-level </a:t>
            </a:r>
            <a:r>
              <a:rPr lang="en-US" dirty="0" err="1"/>
              <a:t>behaviours</a:t>
            </a:r>
            <a:r>
              <a:rPr lang="en-US" dirty="0"/>
              <a:t>, we create the conditions where the most serious forms of violence can occur. </a:t>
            </a:r>
            <a:r>
              <a:rPr lang="en-US" b="1" dirty="0"/>
              <a:t>Challenging the base is essential prevention.</a:t>
            </a:r>
            <a:endParaRPr lang="en-GB" b="1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42D256-6010-40E1-9B05-11A2C41D47C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143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F602E-76C0-EDDB-AC5C-971AB2DE1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AE3308A-463D-E8EB-E79C-D371DFB481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CA0A16-82F1-D47C-CA4E-895E252918A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D5257CF-FE91-8691-AACA-D04D2258F7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7F26D11-CB76-E68A-096D-CBF5B0A3DA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06357" y="3529471"/>
            <a:ext cx="7250853" cy="33450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Link from NI context – focus here is on the workplace statistics (right hand side). </a:t>
            </a:r>
          </a:p>
          <a:p>
            <a:endParaRPr lang="en-US" dirty="0">
              <a:ea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US" b="1" dirty="0"/>
              <a:t>Key message: the workplace is not separate from society. </a:t>
            </a:r>
          </a:p>
          <a:p>
            <a:pPr marL="0" indent="0">
              <a:buFont typeface="Arial"/>
              <a:buNone/>
            </a:pPr>
            <a:r>
              <a:rPr lang="en-US" b="1" dirty="0"/>
              <a:t>Staff bring their experiences, </a:t>
            </a:r>
            <a:r>
              <a:rPr lang="en-US" b="1" dirty="0" err="1"/>
              <a:t>behaviours</a:t>
            </a:r>
            <a:r>
              <a:rPr lang="en-US" b="1" dirty="0"/>
              <a:t>, and attitudes into work — these shape interactions, relationships, and the overall culture of safety.</a:t>
            </a:r>
            <a:endParaRPr lang="en-US" b="1" dirty="0">
              <a:ea typeface="Calibri"/>
              <a:cs typeface="Calibri"/>
            </a:endParaRPr>
          </a:p>
          <a:p>
            <a:endParaRPr lang="en-US" i="1" dirty="0"/>
          </a:p>
          <a:p>
            <a:r>
              <a:rPr lang="en-US" b="1" dirty="0"/>
              <a:t>Discussion prompt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GB" dirty="0"/>
              <a:t>Ask participants what stands out to them in the stats </a:t>
            </a:r>
          </a:p>
          <a:p>
            <a:pPr marL="171450" indent="-171450">
              <a:buFont typeface="Arial"/>
              <a:buChar char="•"/>
            </a:pPr>
            <a:r>
              <a:rPr lang="en-US" i="1" dirty="0"/>
              <a:t>“Does anything here surprise you? Or is anything particularly shocking or frustrating? Or was this expected for you? Is it </a:t>
            </a:r>
            <a:r>
              <a:rPr lang="en-US" i="1" dirty="0" err="1"/>
              <a:t>normalised</a:t>
            </a:r>
            <a:r>
              <a:rPr lang="en-US" i="1" dirty="0"/>
              <a:t>?</a:t>
            </a:r>
          </a:p>
          <a:p>
            <a:pPr marL="171450" indent="-171450">
              <a:buFont typeface="Arial"/>
              <a:buChar char="•"/>
            </a:pPr>
            <a:endParaRPr lang="en-US" i="1" dirty="0">
              <a:ea typeface="Calibri"/>
              <a:cs typeface="Calibri"/>
            </a:endParaRPr>
          </a:p>
          <a:p>
            <a:pPr marL="0" indent="0">
              <a:buFont typeface="Arial"/>
              <a:buNone/>
            </a:pPr>
            <a:r>
              <a:rPr lang="en-US" b="1" dirty="0" err="1"/>
              <a:t>Emphasise</a:t>
            </a:r>
            <a:r>
              <a:rPr lang="en-US" b="1" dirty="0"/>
              <a:t>: this makes the workplace both a site of risk and a site of change. </a:t>
            </a:r>
          </a:p>
          <a:p>
            <a:pPr marL="0" indent="0">
              <a:buFont typeface="Arial"/>
              <a:buNone/>
            </a:pPr>
            <a:r>
              <a:rPr lang="en-US" dirty="0"/>
              <a:t>If harmful attitudes go unchallenged, they become </a:t>
            </a:r>
            <a:r>
              <a:rPr lang="en-US" dirty="0" err="1"/>
              <a:t>normalised</a:t>
            </a:r>
            <a:r>
              <a:rPr lang="en-US" dirty="0"/>
              <a:t>. </a:t>
            </a:r>
          </a:p>
          <a:p>
            <a:pPr marL="0" indent="0">
              <a:buFont typeface="Arial"/>
              <a:buNone/>
            </a:pPr>
            <a:r>
              <a:rPr lang="en-US" dirty="0"/>
              <a:t>But if workplaces take the lead through the pledge, they can be powerful drivers of prevention and cultural change.</a:t>
            </a:r>
            <a:endParaRPr lang="en-US" dirty="0">
              <a:ea typeface="Calibri"/>
              <a:cs typeface="Calibri"/>
            </a:endParaRPr>
          </a:p>
          <a:p>
            <a:pPr marL="0" indent="0">
              <a:buFont typeface="Arial"/>
              <a:buNone/>
            </a:pPr>
            <a:endParaRPr lang="en-US" dirty="0"/>
          </a:p>
          <a:p>
            <a:r>
              <a:rPr lang="en-US" i="1" dirty="0"/>
              <a:t>The reality is grim, but it shows why prevention and culture change are essential.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 marL="0" indent="0">
              <a:buFont typeface="Arial"/>
              <a:buNone/>
            </a:pPr>
            <a:endParaRPr lang="en-US" dirty="0"/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917AD-6815-D727-B8F9-08E3E925CEF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848BC3-032B-5BEE-E26A-59A55696F4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34448" y="7058943"/>
            <a:ext cx="3927546" cy="370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72502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en-US" dirty="0"/>
              <a:t>Use this slide to outline what happens next after today’s session.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Explain that the </a:t>
            </a:r>
            <a:r>
              <a:rPr lang="en-US" dirty="0" err="1"/>
              <a:t>organisation</a:t>
            </a:r>
            <a:r>
              <a:rPr lang="en-US" dirty="0"/>
              <a:t> will nominate an EVAWG Champion.</a:t>
            </a:r>
            <a:endParaRPr lang="en-GB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The Champion will be the main point of contact for awareness and action.</a:t>
            </a:r>
            <a:endParaRPr lang="en-GB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Make clear that the role is supported with training, resources, and networks so they aren’t left on their own.</a:t>
            </a:r>
            <a:endParaRPr lang="en-GB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This is about embedding the pledge into everyday workplace culture, not just today’s workshop.</a:t>
            </a:r>
            <a:endParaRPr lang="en-GB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b="1" dirty="0"/>
              <a:t>Champion Role</a:t>
            </a: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dirty="0"/>
              <a:t>Acts as the </a:t>
            </a:r>
            <a:r>
              <a:rPr lang="en-US" dirty="0" err="1"/>
              <a:t>organisation’s</a:t>
            </a:r>
            <a:r>
              <a:rPr lang="en-US" dirty="0"/>
              <a:t> point of contact for the EVAWG pledge.</a:t>
            </a: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dirty="0"/>
              <a:t>Promotes a positive culture and challenges harmful </a:t>
            </a:r>
            <a:r>
              <a:rPr lang="en-US" dirty="0" err="1"/>
              <a:t>behaviours</a:t>
            </a:r>
            <a:r>
              <a:rPr lang="en-US" dirty="0"/>
              <a:t> when they arise.</a:t>
            </a: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dirty="0"/>
              <a:t>Shares resources and opportunities so colleagues can keep learning.</a:t>
            </a: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dirty="0"/>
              <a:t>Provides encouragement and support if disclosures are made, but doesn’t investigate them.</a:t>
            </a: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/>
          </a:p>
          <a:p>
            <a:pPr>
              <a:buFont typeface="Arial"/>
              <a:buChar char="•"/>
            </a:pPr>
            <a:r>
              <a:rPr lang="en-US" b="1" dirty="0"/>
              <a:t>Boundaries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dirty="0"/>
              <a:t>Important to stress: Champions are not investigators, HR, or counsellors.</a:t>
            </a: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dirty="0"/>
              <a:t>They don’t take on therapeutic roles.</a:t>
            </a: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dirty="0"/>
              <a:t>Their responsibility is to listen, signpost, and follow the </a:t>
            </a:r>
            <a:r>
              <a:rPr lang="en-US" dirty="0" err="1"/>
              <a:t>organisation’s</a:t>
            </a:r>
            <a:r>
              <a:rPr lang="en-US" dirty="0"/>
              <a:t> existing safeguarding and HR processes.</a:t>
            </a: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endParaRPr lang="en-US" dirty="0"/>
          </a:p>
          <a:p>
            <a:pPr>
              <a:buFont typeface="Arial"/>
              <a:buChar char="•"/>
            </a:pPr>
            <a:r>
              <a:rPr lang="en-US" b="1" dirty="0"/>
              <a:t>Risks &amp; Support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dirty="0"/>
              <a:t>Acknowledge the reality: Champions may receive more disclosures, so they need to know clear referral routes.</a:t>
            </a: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dirty="0"/>
              <a:t>Champions aren’t left on their own, they have direct access to Nexus for advice and guidance.</a:t>
            </a: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dirty="0"/>
              <a:t>They’re supported through peer networks and refresher sessions.</a:t>
            </a:r>
            <a:endParaRPr lang="en-US" dirty="0">
              <a:ea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en-US" dirty="0"/>
              <a:t>Any serious concerns are escalated through safeguarding or HR leads, not handled individually.</a:t>
            </a:r>
            <a:endParaRPr lang="en-US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42D256-6010-40E1-9B05-11A2C41D47C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009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Why Organisations Must Get Involved</a:t>
            </a:r>
            <a:endParaRPr lang="en-US" dirty="0"/>
          </a:p>
          <a:p>
            <a:pPr marL="0" indent="0">
              <a:buFont typeface="Arial"/>
              <a:buNone/>
            </a:pPr>
            <a:r>
              <a:rPr lang="en-US" dirty="0"/>
              <a:t>Shift the lens from individual impacts to the role of </a:t>
            </a:r>
            <a:r>
              <a:rPr lang="en-US" dirty="0" err="1"/>
              <a:t>organisations</a:t>
            </a:r>
            <a:r>
              <a:rPr lang="en-US" dirty="0"/>
              <a:t>.</a:t>
            </a:r>
            <a:endParaRPr lang="en-US" dirty="0">
              <a:ea typeface="Calibri"/>
              <a:cs typeface="Calibri"/>
            </a:endParaRPr>
          </a:p>
          <a:p>
            <a:pPr marL="0" indent="0">
              <a:buFont typeface="Arial"/>
              <a:buNone/>
            </a:pPr>
            <a:endParaRPr lang="en-GB" dirty="0"/>
          </a:p>
          <a:p>
            <a:pPr marL="0" indent="0">
              <a:buFont typeface="Arial"/>
              <a:buNone/>
            </a:pPr>
            <a:r>
              <a:rPr lang="en-US" dirty="0"/>
              <a:t>Remind that employers have both legal and moral duties of care.</a:t>
            </a:r>
          </a:p>
          <a:p>
            <a:pPr marL="0" indent="0">
              <a:buFont typeface="Arial"/>
              <a:buNone/>
            </a:pPr>
            <a:endParaRPr lang="en-GB" dirty="0"/>
          </a:p>
          <a:p>
            <a:pPr marL="0" indent="0">
              <a:buFont typeface="Arial"/>
              <a:buNone/>
            </a:pPr>
            <a:r>
              <a:rPr lang="en-US" dirty="0"/>
              <a:t>Prevention isn’t just about avoiding legal claims , it’s about creating safe, healthy environments where staff feel supported.</a:t>
            </a:r>
            <a:endParaRPr lang="en-GB" dirty="0"/>
          </a:p>
          <a:p>
            <a:pPr marL="0" indent="0">
              <a:buFont typeface="Arial"/>
              <a:buNone/>
            </a:pPr>
            <a:endParaRPr lang="en-US" dirty="0"/>
          </a:p>
          <a:p>
            <a:pPr marL="0" indent="0">
              <a:buFont typeface="Arial"/>
              <a:buNone/>
            </a:pPr>
            <a:r>
              <a:rPr lang="en-US" dirty="0"/>
              <a:t>Highlight the positive ripple effects: safer workplaces improve trust, staff retention, </a:t>
            </a:r>
            <a:r>
              <a:rPr lang="en-US" dirty="0" err="1"/>
              <a:t>organisational</a:t>
            </a:r>
            <a:r>
              <a:rPr lang="en-US" dirty="0"/>
              <a:t> reputation, and contribute to wider culture change.</a:t>
            </a:r>
            <a:endParaRPr lang="en-US" dirty="0">
              <a:ea typeface="Calibri"/>
              <a:cs typeface="Calibri"/>
            </a:endParaRPr>
          </a:p>
          <a:p>
            <a:pPr marL="0" indent="0">
              <a:buFont typeface="Arial"/>
              <a:buNone/>
            </a:pPr>
            <a:endParaRPr lang="en-US" dirty="0">
              <a:ea typeface="Calibri"/>
              <a:cs typeface="Calibri"/>
            </a:endParaRPr>
          </a:p>
          <a:p>
            <a:r>
              <a:rPr lang="en-US" dirty="0"/>
              <a:t>Make the point that workplaces aren’t neutral, if harmful </a:t>
            </a:r>
            <a:r>
              <a:rPr lang="en-US" dirty="0" err="1"/>
              <a:t>behaviour</a:t>
            </a:r>
            <a:r>
              <a:rPr lang="en-US" dirty="0"/>
              <a:t> is ignored, it’s effectively tolerated.</a:t>
            </a:r>
            <a:endParaRPr lang="en-US" dirty="0">
              <a:solidFill>
                <a:srgbClr val="444444"/>
              </a:solidFill>
            </a:endParaRPr>
          </a:p>
          <a:p>
            <a:endParaRPr lang="en-GB" dirty="0">
              <a:solidFill>
                <a:srgbClr val="444444"/>
              </a:solidFill>
            </a:endParaRPr>
          </a:p>
          <a:p>
            <a:r>
              <a:rPr lang="en-US" dirty="0"/>
              <a:t>Key takeaway: </a:t>
            </a:r>
            <a:r>
              <a:rPr lang="en-US" dirty="0" err="1"/>
              <a:t>organisations</a:t>
            </a:r>
            <a:r>
              <a:rPr lang="en-US" dirty="0"/>
              <a:t> that act are not only protecting people, but actively shaping better cultures.</a:t>
            </a:r>
          </a:p>
          <a:p>
            <a:pPr>
              <a:buFont typeface="Arial"/>
            </a:pPr>
            <a:endParaRPr lang="en-GB" dirty="0"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42D256-6010-40E1-9B05-11A2C41D47C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492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Future Legislative Changes &amp; Best Practice</a:t>
            </a:r>
            <a:endParaRPr lang="en-US" dirty="0"/>
          </a:p>
          <a:p>
            <a:pPr marL="0" indent="0">
              <a:buFont typeface="Arial"/>
              <a:buNone/>
            </a:pPr>
            <a:r>
              <a:rPr lang="en-US" dirty="0"/>
              <a:t>UK law is moving towards stronger duties , the Worker Protection Act (2023) introduces a proactive duty to prevent sexual harassment in GB (not NI yet).</a:t>
            </a:r>
            <a:endParaRPr lang="en-US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C2340"/>
                </a:solidFill>
                <a:latin typeface=" Avenir Next Arabic" panose="020B0604020202020204" charset="-78"/>
                <a:cs typeface=" Avenir Next Arabic" panose="020B0604020202020204" charset="-78"/>
                <a:sym typeface="Avenir"/>
              </a:rPr>
              <a:t>Proposed changes include: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 </a:t>
            </a:r>
            <a:r>
              <a:rPr lang="en-GB" b="1" dirty="0"/>
              <a:t>new proactive duty</a:t>
            </a:r>
            <a:r>
              <a:rPr lang="en-GB" dirty="0"/>
              <a:t> on employers to </a:t>
            </a:r>
            <a:r>
              <a:rPr lang="en-GB" b="1" dirty="0"/>
              <a:t>take reasonable steps to prevent sexual harassment</a:t>
            </a:r>
            <a:r>
              <a:rPr lang="en-GB" dirty="0"/>
              <a:t> in the workplace.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An </a:t>
            </a:r>
            <a:r>
              <a:rPr lang="en-GB" b="1" dirty="0"/>
              <a:t>extension of responsibility</a:t>
            </a:r>
            <a:r>
              <a:rPr lang="en-GB" dirty="0"/>
              <a:t> for harassment by </a:t>
            </a:r>
            <a:r>
              <a:rPr lang="en-GB" b="1" dirty="0"/>
              <a:t>third parties</a:t>
            </a:r>
            <a:r>
              <a:rPr lang="en-GB" dirty="0"/>
              <a:t> (e.g. clients, customers, contractors).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Stronger </a:t>
            </a:r>
            <a:r>
              <a:rPr lang="en-GB" b="1" dirty="0"/>
              <a:t>enforcement powers</a:t>
            </a:r>
            <a:r>
              <a:rPr lang="en-GB" dirty="0"/>
              <a:t> for the Equality and Human Rights Commission (EHRC).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/>
              <a:t>It shifts the focus from </a:t>
            </a:r>
            <a:r>
              <a:rPr lang="en-GB" i="1" dirty="0"/>
              <a:t>reactive</a:t>
            </a:r>
            <a:r>
              <a:rPr lang="en-GB" dirty="0"/>
              <a:t> responses (after harm has occurred) to </a:t>
            </a:r>
            <a:r>
              <a:rPr lang="en-GB" b="1" dirty="0"/>
              <a:t>proactive prevention</a:t>
            </a:r>
            <a:r>
              <a:rPr lang="en-GB" dirty="0"/>
              <a:t>.</a:t>
            </a:r>
          </a:p>
          <a:p>
            <a:pPr marL="0" indent="0">
              <a:buFont typeface="Arial"/>
              <a:buNone/>
            </a:pPr>
            <a:endParaRPr lang="en-GB" dirty="0"/>
          </a:p>
          <a:p>
            <a:pPr marL="0" indent="0">
              <a:buFont typeface="Arial"/>
              <a:buNone/>
            </a:pPr>
            <a:r>
              <a:rPr lang="en-US" dirty="0"/>
              <a:t>Although not yet in force here, NI employers should prepare by embedding prevention measures.</a:t>
            </a:r>
            <a:endParaRPr lang="en-GB" dirty="0"/>
          </a:p>
          <a:p>
            <a:pPr marL="0" indent="0">
              <a:buFont typeface="Arial"/>
              <a:buNone/>
            </a:pPr>
            <a:endParaRPr lang="en-US" dirty="0"/>
          </a:p>
          <a:p>
            <a:r>
              <a:rPr lang="en-US" dirty="0"/>
              <a:t>Stress that legally, these excuses/ common dismissals: victims often told they’re being “too sensitive,” “unreasonable,” or that they “can’t take a joke.”</a:t>
            </a:r>
            <a:r>
              <a:rPr lang="en-GB" dirty="0"/>
              <a:t> </a:t>
            </a:r>
            <a:r>
              <a:rPr lang="en-US" dirty="0"/>
              <a:t>don’t hold.</a:t>
            </a:r>
            <a:endParaRPr lang="en-GB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b="1" dirty="0"/>
              <a:t>Define: under the Equality Act 2010, sexual harassment is </a:t>
            </a:r>
            <a:r>
              <a:rPr lang="en-US" b="1" i="1" dirty="0"/>
              <a:t>unwanted </a:t>
            </a:r>
            <a:r>
              <a:rPr lang="en-US" b="1" i="1" dirty="0" err="1"/>
              <a:t>behaviour</a:t>
            </a:r>
            <a:r>
              <a:rPr lang="en-US" b="1" i="1" dirty="0"/>
              <a:t> of a sexual nature</a:t>
            </a:r>
            <a:r>
              <a:rPr lang="en-US" b="1" dirty="0"/>
              <a:t>.</a:t>
            </a:r>
            <a:endParaRPr lang="en-GB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dirty="0"/>
              <a:t>Important: the law protects not just employees, but also workers, contractors/self-employed doing the work personally, and even job applicants.</a:t>
            </a:r>
            <a:endParaRPr lang="en-GB" dirty="0">
              <a:solidFill>
                <a:srgbClr val="444444"/>
              </a:solidFill>
            </a:endParaRPr>
          </a:p>
          <a:p>
            <a:endParaRPr lang="en-US" dirty="0">
              <a:solidFill>
                <a:srgbClr val="444444"/>
              </a:solidFill>
            </a:endParaRPr>
          </a:p>
          <a:p>
            <a:r>
              <a:rPr lang="en-US" b="1" dirty="0"/>
              <a:t>Key message: everyone in a workplace is entitled to dignity and respect. The law is clear, </a:t>
            </a:r>
            <a:r>
              <a:rPr lang="en-US" b="1" dirty="0" err="1"/>
              <a:t>minimising</a:t>
            </a:r>
            <a:r>
              <a:rPr lang="en-US" b="1" dirty="0"/>
              <a:t> harassment as a “joke” is not a </a:t>
            </a:r>
            <a:r>
              <a:rPr lang="en-US" b="1" dirty="0" err="1"/>
              <a:t>defence</a:t>
            </a:r>
            <a:r>
              <a:rPr lang="en-US" b="1" dirty="0"/>
              <a:t>.</a:t>
            </a:r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42D256-6010-40E1-9B05-11A2C41D47C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3762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endParaRPr lang="en-US" dirty="0"/>
          </a:p>
          <a:p>
            <a:pPr marL="0" indent="0">
              <a:buFont typeface="Arial"/>
              <a:buNone/>
            </a:pPr>
            <a:r>
              <a:rPr lang="en-US" dirty="0"/>
              <a:t>Use this as the wrap-up of the whole session.</a:t>
            </a:r>
          </a:p>
          <a:p>
            <a:pPr marL="0" indent="0">
              <a:buFont typeface="Arial"/>
              <a:buNone/>
            </a:pPr>
            <a:endParaRPr lang="en-US" dirty="0"/>
          </a:p>
          <a:p>
            <a:pPr marL="0" indent="0">
              <a:buFont typeface="Arial"/>
              <a:buNone/>
            </a:pPr>
            <a:r>
              <a:rPr lang="en-US" dirty="0" err="1"/>
              <a:t>Emphasise</a:t>
            </a:r>
            <a:r>
              <a:rPr lang="en-US" dirty="0"/>
              <a:t> the milestone: by being here and engaging in the training, the </a:t>
            </a:r>
            <a:r>
              <a:rPr lang="en-US" dirty="0" err="1"/>
              <a:t>organisation</a:t>
            </a:r>
            <a:r>
              <a:rPr lang="en-US" dirty="0"/>
              <a:t> has already taken an important step.</a:t>
            </a:r>
            <a:endParaRPr lang="en-GB" dirty="0"/>
          </a:p>
          <a:p>
            <a:pPr marL="0" indent="0">
              <a:buFont typeface="Arial"/>
              <a:buNone/>
            </a:pPr>
            <a:endParaRPr lang="en-US" dirty="0"/>
          </a:p>
          <a:p>
            <a:pPr marL="0" indent="0">
              <a:buFont typeface="Arial"/>
              <a:buNone/>
            </a:pPr>
            <a:r>
              <a:rPr lang="en-US" dirty="0"/>
              <a:t>Reinforce what the pledge represents: a public, practical commitment to ending violence against women and girls.</a:t>
            </a:r>
            <a:endParaRPr lang="en-GB" dirty="0"/>
          </a:p>
          <a:p>
            <a:pPr marL="0" indent="0">
              <a:buFont typeface="Arial"/>
              <a:buNone/>
            </a:pPr>
            <a:endParaRPr lang="en-US" dirty="0"/>
          </a:p>
          <a:p>
            <a:pPr marL="0" indent="0">
              <a:buFont typeface="Arial"/>
              <a:buNone/>
            </a:pPr>
            <a:r>
              <a:rPr lang="en-US" dirty="0"/>
              <a:t>Link back to the session: you’ve covered definitions, root causes, myths, impacts, and case studies.</a:t>
            </a:r>
            <a:endParaRPr lang="en-GB" dirty="0"/>
          </a:p>
          <a:p>
            <a:pPr>
              <a:buFont typeface="Arial"/>
              <a:buNone/>
            </a:pPr>
            <a:endParaRPr lang="en-US" dirty="0"/>
          </a:p>
          <a:p>
            <a:pPr>
              <a:buFont typeface="Arial"/>
              <a:buNone/>
            </a:pPr>
            <a:r>
              <a:rPr lang="en-US" dirty="0"/>
              <a:t>Acknowledge the </a:t>
            </a:r>
            <a:r>
              <a:rPr lang="en-US" dirty="0" err="1"/>
              <a:t>organisation’s</a:t>
            </a:r>
            <a:r>
              <a:rPr lang="en-US" dirty="0"/>
              <a:t> role: change isn’t just about policies, it’s about everyday </a:t>
            </a:r>
            <a:r>
              <a:rPr lang="en-US" dirty="0" err="1"/>
              <a:t>behaviour</a:t>
            </a:r>
            <a:r>
              <a:rPr lang="en-US" dirty="0"/>
              <a:t>, culture, and accountability.</a:t>
            </a:r>
            <a:endParaRPr lang="en-US" dirty="0">
              <a:ea typeface="Calibri"/>
              <a:cs typeface="Calibri"/>
            </a:endParaRPr>
          </a:p>
          <a:p>
            <a:pPr>
              <a:buFont typeface="Arial"/>
              <a:buNone/>
            </a:pPr>
            <a:endParaRPr lang="en-US" dirty="0"/>
          </a:p>
          <a:p>
            <a:pPr>
              <a:buFont typeface="Arial"/>
              <a:buNone/>
            </a:pPr>
            <a:r>
              <a:rPr lang="en-US" dirty="0"/>
              <a:t>End on a positive, forward-looking note: they’ve made the pledge, and Nexus will continue to support them in keeping it alive in practice.</a:t>
            </a:r>
            <a:endParaRPr lang="en-US" dirty="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dirty="0"/>
              <a:t>Stop Presentation</a:t>
            </a:r>
            <a:endParaRPr lang="en-US" dirty="0">
              <a:solidFill>
                <a:srgbClr val="444444"/>
              </a:solidFill>
            </a:endParaRPr>
          </a:p>
          <a:p>
            <a:pPr marL="171450" indent="-171450">
              <a:buFont typeface="Arial"/>
              <a:buChar char="•"/>
            </a:pPr>
            <a:endParaRPr lang="en-US" dirty="0">
              <a:solidFill>
                <a:srgbClr val="444444"/>
              </a:solidFill>
            </a:endParaRPr>
          </a:p>
          <a:p>
            <a:pPr marL="171450" indent="-171450">
              <a:buFont typeface="Arial"/>
              <a:buChar char="•"/>
            </a:pPr>
            <a:r>
              <a:rPr lang="en-US" dirty="0"/>
              <a:t>Facilitator lead Q+A session. If any questions cannot be answered at the time these should be collated and sent to Nexus for follow-up.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42D256-6010-40E1-9B05-11A2C41D47C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480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0FDEF-CE07-9059-F4E8-7246DDD4B0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5A459A-F890-E37E-0664-9C45A9B927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7227A0-833E-CDFB-4F45-58EF1750F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AD67-7109-48FA-B281-8A7C1A14E1A0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E6DB03-9C4F-B830-2731-60C00EDCA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5B0AC2-EFE6-1B3C-DE70-DC2A332E5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522-A8EF-4307-8E21-458F6EFF0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791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177F6-9474-B705-E7DD-6347E8A4D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3B8BAC-8E15-FBF8-A349-B0C19C6516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FA019-A407-05A0-5655-5A12814BE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AD67-7109-48FA-B281-8A7C1A14E1A0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730F3-DC29-2500-39EA-895E476D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9FC3E-3F7B-AFA4-4EBB-393597DE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522-A8EF-4307-8E21-458F6EFF0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40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4DFB6F-9D31-3EE9-7D34-95DC3C646A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C28B9B-340B-DDF2-95E0-DA687758E1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C0103-E675-654F-EF24-14946F000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AD67-7109-48FA-B281-8A7C1A14E1A0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8C20D-3E21-00B1-6F66-9398A5580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49A3E-2798-5B64-4CD0-FD324FC48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522-A8EF-4307-8E21-458F6EFF0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296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968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0021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532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6341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101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5472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738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158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C6779-4CA1-F83A-6CB1-186CC650D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C9609-93DC-20F7-33B1-B72623BEBF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4F4AE-8CED-9F59-8D70-C5C03AA25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AD67-7109-48FA-B281-8A7C1A14E1A0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5433A-B706-FD0E-70ED-8109C4911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C5802-C7AB-9F2B-4F73-030A84336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522-A8EF-4307-8E21-458F6EFF0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9596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86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3361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364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E7060-F8E0-F5DD-9FA6-BE44C6D92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A32083-C5B5-329E-C462-C59FE94D4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59F38-29D1-5717-C564-D5C4C5612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AD67-7109-48FA-B281-8A7C1A14E1A0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692FA-F7E4-E9BF-174B-7E7ADFC61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99C08-4D56-00D6-3163-9BFD96384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522-A8EF-4307-8E21-458F6EFF0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7798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B5340-2347-1785-5E07-3CA36FB9B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39628-1876-EFF5-8008-2FDCFA910E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78D785-7FEF-2FFA-0138-850EAAAAE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4136C3-A760-D123-C46A-E1547138E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AD67-7109-48FA-B281-8A7C1A14E1A0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DCD556-5E67-AC0F-5892-48E5D1C42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5D14F2-13BD-7685-F14B-898C9E574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522-A8EF-4307-8E21-458F6EFF0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445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5B859-770E-A221-026B-5C5CD790E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98AD3D-E097-DC72-CABF-609DAC417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A43EE6-E386-4E65-0BF3-A5A3A4AB40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FA4BF3-16C6-DCD1-C0BA-5BF3E3B16D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5E066F-8C4F-9B63-B62B-5C0C5E1250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5612FE-3C8C-584D-5607-41D7F4EF4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AD67-7109-48FA-B281-8A7C1A14E1A0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1EB698-2D57-E602-1277-15377262B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312DF3-FC02-824F-1A35-B82D898A7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522-A8EF-4307-8E21-458F6EFF0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738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E9AA5-D688-92DE-68D0-3AAD0319C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04BE58-DE3B-DA1C-A55F-06B885F7D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AD67-7109-48FA-B281-8A7C1A14E1A0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14670C-7D85-79A5-A3F6-2757CF44C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CF0DD-37CF-17BC-92D3-5C1A564A7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522-A8EF-4307-8E21-458F6EFF0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269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975DA1-38F2-5403-4956-5D411097E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AD67-7109-48FA-B281-8A7C1A14E1A0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2DC88C-9AAC-89A0-5F5B-80981E7D9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9C802E-0ACF-23FC-5D1B-9057935AB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522-A8EF-4307-8E21-458F6EFF0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158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4F773-FA2F-A3CC-A107-7BFDE0A2A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FD03B-CA89-76A2-C865-AA586BDFF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86FAA-07ED-EFA1-9DC9-235DC5C829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B1C53D-C848-0AD1-3A41-E08D19F89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AD67-7109-48FA-B281-8A7C1A14E1A0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8E7D70-36F5-E3D3-4D88-2E9B0B9DA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6E96C-BF32-2B95-4CDA-0E9D4062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522-A8EF-4307-8E21-458F6EFF0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55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34BA3-3096-884B-F443-B7045AA51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041473-ABF9-029E-D011-332C8ABC24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DAC0C4-86AD-69D5-86E2-6EDB3DFAE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BE0700-3B3A-E426-F9B8-5192C241A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6AD67-7109-48FA-B281-8A7C1A14E1A0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D4C082-1556-8E72-3F09-08D27DF2D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39305-1B6F-1DC3-695D-1D92251C0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1D522-A8EF-4307-8E21-458F6EFF0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028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953FE5-6283-B1E0-118D-5A1F71ACB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B83A0-9F10-C5EB-52EF-85DE82FD55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75C014-29C1-BAA0-3607-84C5F2779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B6AD67-7109-48FA-B281-8A7C1A14E1A0}" type="datetimeFigureOut">
              <a:rPr lang="en-GB" smtClean="0"/>
              <a:t>27/05/2026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32FE2-BB81-9C24-927E-23021EA1A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85DDC-AEB0-79E5-308C-A286841FC1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11D522-A8EF-4307-8E21-458F6EFF08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049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043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3.pn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svg"/><Relationship Id="rId9" Type="http://schemas.openxmlformats.org/officeDocument/2006/relationships/image" Target="../media/image11.svg"/></Relationships>
</file>

<file path=ppt/slides/_rels/slide5.xml.rels><?xml version="1.0" encoding="UTF-8" standalone="yes"?>
<Relationships xmlns="http://schemas.openxmlformats.org/package/2006/relationships">
	<Relationship Id="rId3" Type="http://schemas.openxmlformats.org/officeDocument/2006/relationships/hyperlink" Target="http://?" TargetMode="External"/>
	<Relationship Id="rId7" Type="http://schemas.openxmlformats.org/officeDocument/2006/relationships/image" Target="../media/image3.png"/>
	<Relationship Id="rId2" Type="http://schemas.openxmlformats.org/officeDocument/2006/relationships/hyperlink" Target="http://?" TargetMode="External"/>
	<Relationship Id="rId1" Type="http://schemas.openxmlformats.org/officeDocument/2006/relationships/slideLayout" Target="../slideLayouts/slideLayout18.xml"/>
	<Relationship Id="rId6" Type="http://schemas.openxmlformats.org/officeDocument/2006/relationships/hyperlink" Target="http://?" TargetMode="External"/>
	<Relationship Id="rId5" Type="http://schemas.openxmlformats.org/officeDocument/2006/relationships/hyperlink" Target="http://?" TargetMode="External"/>
	<Relationship Id="rId4" Type="http://schemas.openxmlformats.org/officeDocument/2006/relationships/hyperlink" Target="http://?" TargetMode="External"/>
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2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325857" y="-230777"/>
            <a:ext cx="6837980" cy="4956325"/>
          </a:xfrm>
          <a:custGeom>
            <a:avLst/>
            <a:gdLst/>
            <a:ahLst/>
            <a:cxnLst/>
            <a:rect l="l" t="t" r="r" b="b"/>
            <a:pathLst>
              <a:path w="10256970" h="7434487">
                <a:moveTo>
                  <a:pt x="0" y="0"/>
                </a:moveTo>
                <a:lnTo>
                  <a:pt x="10256971" y="0"/>
                </a:lnTo>
                <a:lnTo>
                  <a:pt x="10256971" y="7434486"/>
                </a:lnTo>
                <a:lnTo>
                  <a:pt x="0" y="74344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486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/>
          </a:p>
        </p:txBody>
      </p:sp>
      <p:sp>
        <p:nvSpPr>
          <p:cNvPr id="3" name="Freeform 3"/>
          <p:cNvSpPr/>
          <p:nvPr/>
        </p:nvSpPr>
        <p:spPr>
          <a:xfrm>
            <a:off x="3465732" y="2783335"/>
            <a:ext cx="5260536" cy="1291331"/>
          </a:xfrm>
          <a:custGeom>
            <a:avLst/>
            <a:gdLst/>
            <a:ahLst/>
            <a:cxnLst/>
            <a:rect l="l" t="t" r="r" b="b"/>
            <a:pathLst>
              <a:path w="7890804" h="1936996">
                <a:moveTo>
                  <a:pt x="0" y="0"/>
                </a:moveTo>
                <a:lnTo>
                  <a:pt x="7890804" y="0"/>
                </a:lnTo>
                <a:lnTo>
                  <a:pt x="7890804" y="1936996"/>
                </a:lnTo>
                <a:lnTo>
                  <a:pt x="0" y="19369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/>
          </a:p>
        </p:txBody>
      </p:sp>
      <p:sp>
        <p:nvSpPr>
          <p:cNvPr id="4" name="Freeform 4"/>
          <p:cNvSpPr/>
          <p:nvPr/>
        </p:nvSpPr>
        <p:spPr>
          <a:xfrm flipH="1" flipV="1">
            <a:off x="7627543" y="1901676"/>
            <a:ext cx="6837980" cy="4956325"/>
          </a:xfrm>
          <a:custGeom>
            <a:avLst/>
            <a:gdLst/>
            <a:ahLst/>
            <a:cxnLst/>
            <a:rect l="l" t="t" r="r" b="b"/>
            <a:pathLst>
              <a:path w="10256970" h="7434487">
                <a:moveTo>
                  <a:pt x="10256970" y="7434487"/>
                </a:moveTo>
                <a:lnTo>
                  <a:pt x="0" y="7434487"/>
                </a:lnTo>
                <a:lnTo>
                  <a:pt x="0" y="0"/>
                </a:lnTo>
                <a:lnTo>
                  <a:pt x="10256970" y="0"/>
                </a:lnTo>
                <a:lnTo>
                  <a:pt x="10256970" y="7434487"/>
                </a:lnTo>
                <a:close/>
              </a:path>
            </a:pathLst>
          </a:custGeom>
          <a:blipFill>
            <a:blip r:embed="rId2"/>
            <a:stretch>
              <a:fillRect r="-2486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/>
          </a:p>
        </p:txBody>
      </p:sp>
      <p:sp>
        <p:nvSpPr>
          <p:cNvPr id="5" name="Freeform 5"/>
          <p:cNvSpPr/>
          <p:nvPr/>
        </p:nvSpPr>
        <p:spPr>
          <a:xfrm>
            <a:off x="685800" y="5722579"/>
            <a:ext cx="4957601" cy="539688"/>
          </a:xfrm>
          <a:custGeom>
            <a:avLst/>
            <a:gdLst/>
            <a:ahLst/>
            <a:cxnLst/>
            <a:rect l="l" t="t" r="r" b="b"/>
            <a:pathLst>
              <a:path w="7436402" h="809532">
                <a:moveTo>
                  <a:pt x="0" y="0"/>
                </a:moveTo>
                <a:lnTo>
                  <a:pt x="7436402" y="0"/>
                </a:lnTo>
                <a:lnTo>
                  <a:pt x="7436402" y="809532"/>
                </a:lnTo>
                <a:lnTo>
                  <a:pt x="0" y="8095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/>
          </a:p>
        </p:txBody>
      </p:sp>
      <p:sp>
        <p:nvSpPr>
          <p:cNvPr id="6" name="Freeform 6"/>
          <p:cNvSpPr/>
          <p:nvPr/>
        </p:nvSpPr>
        <p:spPr>
          <a:xfrm>
            <a:off x="9545754" y="194488"/>
            <a:ext cx="2385092" cy="1341615"/>
          </a:xfrm>
          <a:custGeom>
            <a:avLst/>
            <a:gdLst/>
            <a:ahLst/>
            <a:cxnLst/>
            <a:rect l="l" t="t" r="r" b="b"/>
            <a:pathLst>
              <a:path w="3577638" h="2012422">
                <a:moveTo>
                  <a:pt x="0" y="0"/>
                </a:moveTo>
                <a:lnTo>
                  <a:pt x="3577639" y="0"/>
                </a:lnTo>
                <a:lnTo>
                  <a:pt x="3577639" y="2012421"/>
                </a:lnTo>
                <a:lnTo>
                  <a:pt x="0" y="20124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D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2">
            <a:extLst>
              <a:ext uri="{FF2B5EF4-FFF2-40B4-BE49-F238E27FC236}">
                <a16:creationId xmlns:a16="http://schemas.microsoft.com/office/drawing/2014/main" id="{B84F311F-CDFE-9C89-8F7C-74B188448EB3}"/>
              </a:ext>
            </a:extLst>
          </p:cNvPr>
          <p:cNvGrpSpPr/>
          <p:nvPr/>
        </p:nvGrpSpPr>
        <p:grpSpPr>
          <a:xfrm rot="5400000">
            <a:off x="1690347" y="-1559112"/>
            <a:ext cx="1445309" cy="4826000"/>
            <a:chOff x="0" y="0"/>
            <a:chExt cx="983732" cy="2350398"/>
          </a:xfrm>
          <a:effectLst>
            <a:outerShdw blurRad="203200" dist="50800" dir="5400000" algn="ctr" rotWithShape="0">
              <a:srgbClr val="000000">
                <a:alpha val="88000"/>
              </a:srgbClr>
            </a:outerShdw>
          </a:effectLst>
        </p:grpSpPr>
        <p:sp>
          <p:nvSpPr>
            <p:cNvPr id="37" name="Freeform 3">
              <a:extLst>
                <a:ext uri="{FF2B5EF4-FFF2-40B4-BE49-F238E27FC236}">
                  <a16:creationId xmlns:a16="http://schemas.microsoft.com/office/drawing/2014/main" id="{4847E738-69E4-16A0-DD57-4BC7DE540FFB}"/>
                </a:ext>
              </a:extLst>
            </p:cNvPr>
            <p:cNvSpPr/>
            <p:nvPr/>
          </p:nvSpPr>
          <p:spPr>
            <a:xfrm>
              <a:off x="0" y="0"/>
              <a:ext cx="983732" cy="2350398"/>
            </a:xfrm>
            <a:custGeom>
              <a:avLst/>
              <a:gdLst/>
              <a:ahLst/>
              <a:cxnLst/>
              <a:rect l="l" t="t" r="r" b="b"/>
              <a:pathLst>
                <a:path w="983732" h="2350398">
                  <a:moveTo>
                    <a:pt x="203200" y="2350398"/>
                  </a:moveTo>
                  <a:lnTo>
                    <a:pt x="780532" y="2350398"/>
                  </a:lnTo>
                  <a:lnTo>
                    <a:pt x="983732" y="0"/>
                  </a:lnTo>
                  <a:lnTo>
                    <a:pt x="0" y="0"/>
                  </a:lnTo>
                  <a:lnTo>
                    <a:pt x="203200" y="2350398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TextBox 4">
              <a:extLst>
                <a:ext uri="{FF2B5EF4-FFF2-40B4-BE49-F238E27FC236}">
                  <a16:creationId xmlns:a16="http://schemas.microsoft.com/office/drawing/2014/main" id="{14600795-6C26-63F7-11D4-559C01213BB4}"/>
                </a:ext>
              </a:extLst>
            </p:cNvPr>
            <p:cNvSpPr txBox="1"/>
            <p:nvPr/>
          </p:nvSpPr>
          <p:spPr>
            <a:xfrm>
              <a:off x="127000" y="-38100"/>
              <a:ext cx="729732" cy="2388498"/>
            </a:xfrm>
            <a:prstGeom prst="rect">
              <a:avLst/>
            </a:prstGeom>
          </p:spPr>
          <p:txBody>
            <a:bodyPr lIns="31339" tIns="31339" rIns="31339" bIns="31339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96709" y="531630"/>
            <a:ext cx="7124496" cy="564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4667"/>
              </a:lnSpc>
            </a:pPr>
            <a:r>
              <a:rPr lang="en-US" sz="3334" b="1" i="1">
                <a:solidFill>
                  <a:srgbClr val="002145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Safe Leave Act NI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0" y="2041510"/>
            <a:ext cx="5957989" cy="2774980"/>
            <a:chOff x="0" y="0"/>
            <a:chExt cx="2946292" cy="99712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Freeform 10"/>
            <p:cNvSpPr/>
            <p:nvPr/>
          </p:nvSpPr>
          <p:spPr>
            <a:xfrm>
              <a:off x="0" y="0"/>
              <a:ext cx="2946292" cy="997127"/>
            </a:xfrm>
            <a:custGeom>
              <a:avLst/>
              <a:gdLst/>
              <a:ahLst/>
              <a:cxnLst/>
              <a:rect l="l" t="t" r="r" b="b"/>
              <a:pathLst>
                <a:path w="2946292" h="997127">
                  <a:moveTo>
                    <a:pt x="6921" y="0"/>
                  </a:moveTo>
                  <a:lnTo>
                    <a:pt x="2939372" y="0"/>
                  </a:lnTo>
                  <a:cubicBezTo>
                    <a:pt x="2943194" y="0"/>
                    <a:pt x="2946292" y="3098"/>
                    <a:pt x="2946292" y="6921"/>
                  </a:cubicBezTo>
                  <a:lnTo>
                    <a:pt x="2946292" y="990207"/>
                  </a:lnTo>
                  <a:cubicBezTo>
                    <a:pt x="2946292" y="992042"/>
                    <a:pt x="2945563" y="993802"/>
                    <a:pt x="2944265" y="995100"/>
                  </a:cubicBezTo>
                  <a:cubicBezTo>
                    <a:pt x="2942968" y="996398"/>
                    <a:pt x="2941207" y="997127"/>
                    <a:pt x="2939372" y="997127"/>
                  </a:cubicBezTo>
                  <a:lnTo>
                    <a:pt x="6921" y="997127"/>
                  </a:lnTo>
                  <a:cubicBezTo>
                    <a:pt x="5085" y="997127"/>
                    <a:pt x="3325" y="996398"/>
                    <a:pt x="2027" y="995100"/>
                  </a:cubicBezTo>
                  <a:cubicBezTo>
                    <a:pt x="729" y="993802"/>
                    <a:pt x="0" y="992042"/>
                    <a:pt x="0" y="990207"/>
                  </a:cubicBezTo>
                  <a:lnTo>
                    <a:pt x="0" y="6921"/>
                  </a:lnTo>
                  <a:cubicBezTo>
                    <a:pt x="0" y="5085"/>
                    <a:pt x="729" y="3325"/>
                    <a:pt x="2027" y="2027"/>
                  </a:cubicBezTo>
                  <a:cubicBezTo>
                    <a:pt x="3325" y="729"/>
                    <a:pt x="5085" y="0"/>
                    <a:pt x="6921" y="0"/>
                  </a:cubicBezTo>
                  <a:close/>
                </a:path>
              </a:pathLst>
            </a:custGeom>
            <a:solidFill>
              <a:srgbClr val="0C2340"/>
            </a:solidFill>
            <a:ln w="476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946292" cy="103522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0" y="4922522"/>
            <a:ext cx="5957989" cy="1935479"/>
            <a:chOff x="0" y="0"/>
            <a:chExt cx="2946292" cy="955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Freeform 13"/>
            <p:cNvSpPr/>
            <p:nvPr/>
          </p:nvSpPr>
          <p:spPr>
            <a:xfrm>
              <a:off x="0" y="0"/>
              <a:ext cx="2946292" cy="955187"/>
            </a:xfrm>
            <a:custGeom>
              <a:avLst/>
              <a:gdLst/>
              <a:ahLst/>
              <a:cxnLst/>
              <a:rect l="l" t="t" r="r" b="b"/>
              <a:pathLst>
                <a:path w="2946292" h="955187">
                  <a:moveTo>
                    <a:pt x="6921" y="0"/>
                  </a:moveTo>
                  <a:lnTo>
                    <a:pt x="2939372" y="0"/>
                  </a:lnTo>
                  <a:cubicBezTo>
                    <a:pt x="2943194" y="0"/>
                    <a:pt x="2946292" y="3098"/>
                    <a:pt x="2946292" y="6921"/>
                  </a:cubicBezTo>
                  <a:lnTo>
                    <a:pt x="2946292" y="948266"/>
                  </a:lnTo>
                  <a:cubicBezTo>
                    <a:pt x="2946292" y="950102"/>
                    <a:pt x="2945563" y="951862"/>
                    <a:pt x="2944265" y="953160"/>
                  </a:cubicBezTo>
                  <a:cubicBezTo>
                    <a:pt x="2942968" y="954458"/>
                    <a:pt x="2941207" y="955187"/>
                    <a:pt x="2939372" y="955187"/>
                  </a:cubicBezTo>
                  <a:lnTo>
                    <a:pt x="6921" y="955187"/>
                  </a:lnTo>
                  <a:cubicBezTo>
                    <a:pt x="5085" y="955187"/>
                    <a:pt x="3325" y="954458"/>
                    <a:pt x="2027" y="953160"/>
                  </a:cubicBezTo>
                  <a:cubicBezTo>
                    <a:pt x="729" y="951862"/>
                    <a:pt x="0" y="950102"/>
                    <a:pt x="0" y="948266"/>
                  </a:cubicBezTo>
                  <a:lnTo>
                    <a:pt x="0" y="6921"/>
                  </a:lnTo>
                  <a:cubicBezTo>
                    <a:pt x="0" y="5085"/>
                    <a:pt x="729" y="3325"/>
                    <a:pt x="2027" y="2027"/>
                  </a:cubicBezTo>
                  <a:cubicBezTo>
                    <a:pt x="3325" y="729"/>
                    <a:pt x="5085" y="0"/>
                    <a:pt x="6921" y="0"/>
                  </a:cubicBezTo>
                  <a:close/>
                </a:path>
              </a:pathLst>
            </a:custGeom>
            <a:solidFill>
              <a:srgbClr val="0C2340"/>
            </a:solidFill>
            <a:ln w="476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946292" cy="9932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311225" y="2000196"/>
            <a:ext cx="5867644" cy="2816294"/>
            <a:chOff x="0" y="0"/>
            <a:chExt cx="2946292" cy="99712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Freeform 16"/>
            <p:cNvSpPr/>
            <p:nvPr/>
          </p:nvSpPr>
          <p:spPr>
            <a:xfrm>
              <a:off x="0" y="0"/>
              <a:ext cx="2946292" cy="997127"/>
            </a:xfrm>
            <a:custGeom>
              <a:avLst/>
              <a:gdLst/>
              <a:ahLst/>
              <a:cxnLst/>
              <a:rect l="l" t="t" r="r" b="b"/>
              <a:pathLst>
                <a:path w="2946292" h="997127">
                  <a:moveTo>
                    <a:pt x="6921" y="0"/>
                  </a:moveTo>
                  <a:lnTo>
                    <a:pt x="2939372" y="0"/>
                  </a:lnTo>
                  <a:cubicBezTo>
                    <a:pt x="2943194" y="0"/>
                    <a:pt x="2946292" y="3098"/>
                    <a:pt x="2946292" y="6921"/>
                  </a:cubicBezTo>
                  <a:lnTo>
                    <a:pt x="2946292" y="990207"/>
                  </a:lnTo>
                  <a:cubicBezTo>
                    <a:pt x="2946292" y="992042"/>
                    <a:pt x="2945563" y="993802"/>
                    <a:pt x="2944265" y="995100"/>
                  </a:cubicBezTo>
                  <a:cubicBezTo>
                    <a:pt x="2942968" y="996398"/>
                    <a:pt x="2941207" y="997127"/>
                    <a:pt x="2939372" y="997127"/>
                  </a:cubicBezTo>
                  <a:lnTo>
                    <a:pt x="6921" y="997127"/>
                  </a:lnTo>
                  <a:cubicBezTo>
                    <a:pt x="5085" y="997127"/>
                    <a:pt x="3325" y="996398"/>
                    <a:pt x="2027" y="995100"/>
                  </a:cubicBezTo>
                  <a:cubicBezTo>
                    <a:pt x="729" y="993802"/>
                    <a:pt x="0" y="992042"/>
                    <a:pt x="0" y="990207"/>
                  </a:cubicBezTo>
                  <a:lnTo>
                    <a:pt x="0" y="6921"/>
                  </a:lnTo>
                  <a:cubicBezTo>
                    <a:pt x="0" y="5085"/>
                    <a:pt x="729" y="3325"/>
                    <a:pt x="2027" y="2027"/>
                  </a:cubicBezTo>
                  <a:cubicBezTo>
                    <a:pt x="3325" y="729"/>
                    <a:pt x="5085" y="0"/>
                    <a:pt x="6921" y="0"/>
                  </a:cubicBezTo>
                  <a:close/>
                </a:path>
              </a:pathLst>
            </a:custGeom>
            <a:solidFill>
              <a:srgbClr val="0C2340"/>
            </a:solidFill>
            <a:ln w="4762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946292" cy="103522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324356" y="4922522"/>
            <a:ext cx="5867644" cy="1935478"/>
            <a:chOff x="0" y="0"/>
            <a:chExt cx="2946292" cy="955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Freeform 19"/>
            <p:cNvSpPr/>
            <p:nvPr/>
          </p:nvSpPr>
          <p:spPr>
            <a:xfrm>
              <a:off x="0" y="0"/>
              <a:ext cx="2946292" cy="955187"/>
            </a:xfrm>
            <a:custGeom>
              <a:avLst/>
              <a:gdLst/>
              <a:ahLst/>
              <a:cxnLst/>
              <a:rect l="l" t="t" r="r" b="b"/>
              <a:pathLst>
                <a:path w="2946292" h="955187">
                  <a:moveTo>
                    <a:pt x="6921" y="0"/>
                  </a:moveTo>
                  <a:lnTo>
                    <a:pt x="2939372" y="0"/>
                  </a:lnTo>
                  <a:cubicBezTo>
                    <a:pt x="2943194" y="0"/>
                    <a:pt x="2946292" y="3098"/>
                    <a:pt x="2946292" y="6921"/>
                  </a:cubicBezTo>
                  <a:lnTo>
                    <a:pt x="2946292" y="948266"/>
                  </a:lnTo>
                  <a:cubicBezTo>
                    <a:pt x="2946292" y="950102"/>
                    <a:pt x="2945563" y="951862"/>
                    <a:pt x="2944265" y="953160"/>
                  </a:cubicBezTo>
                  <a:cubicBezTo>
                    <a:pt x="2942968" y="954458"/>
                    <a:pt x="2941207" y="955187"/>
                    <a:pt x="2939372" y="955187"/>
                  </a:cubicBezTo>
                  <a:lnTo>
                    <a:pt x="6921" y="955187"/>
                  </a:lnTo>
                  <a:cubicBezTo>
                    <a:pt x="5085" y="955187"/>
                    <a:pt x="3325" y="954458"/>
                    <a:pt x="2027" y="953160"/>
                  </a:cubicBezTo>
                  <a:cubicBezTo>
                    <a:pt x="729" y="951862"/>
                    <a:pt x="0" y="950102"/>
                    <a:pt x="0" y="948266"/>
                  </a:cubicBezTo>
                  <a:lnTo>
                    <a:pt x="0" y="6921"/>
                  </a:lnTo>
                  <a:cubicBezTo>
                    <a:pt x="0" y="5085"/>
                    <a:pt x="729" y="3325"/>
                    <a:pt x="2027" y="2027"/>
                  </a:cubicBezTo>
                  <a:cubicBezTo>
                    <a:pt x="3325" y="729"/>
                    <a:pt x="5085" y="0"/>
                    <a:pt x="6921" y="0"/>
                  </a:cubicBez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002145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2946292" cy="9932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9552885" y="1134921"/>
            <a:ext cx="2345201" cy="385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263"/>
              </a:lnSpc>
            </a:pPr>
            <a:r>
              <a:rPr lang="en-US" sz="2331" b="1" dirty="0">
                <a:solidFill>
                  <a:srgbClr val="0C2340"/>
                </a:solidFill>
                <a:latin typeface="Avenir Bold"/>
                <a:ea typeface="Avenir Bold"/>
                <a:cs typeface="Avenir Bold"/>
                <a:sym typeface="Avenir Bold"/>
              </a:rPr>
              <a:t>#BreakTheCycle</a:t>
            </a:r>
          </a:p>
        </p:txBody>
      </p:sp>
      <p:sp>
        <p:nvSpPr>
          <p:cNvPr id="22" name="Freeform 22"/>
          <p:cNvSpPr/>
          <p:nvPr/>
        </p:nvSpPr>
        <p:spPr>
          <a:xfrm>
            <a:off x="7902501" y="438668"/>
            <a:ext cx="3898887" cy="422873"/>
          </a:xfrm>
          <a:custGeom>
            <a:avLst/>
            <a:gdLst/>
            <a:ahLst/>
            <a:cxnLst/>
            <a:rect l="l" t="t" r="r" b="b"/>
            <a:pathLst>
              <a:path w="5848330" h="634309">
                <a:moveTo>
                  <a:pt x="0" y="0"/>
                </a:moveTo>
                <a:lnTo>
                  <a:pt x="5848330" y="0"/>
                </a:lnTo>
                <a:lnTo>
                  <a:pt x="5848330" y="634309"/>
                </a:lnTo>
                <a:lnTo>
                  <a:pt x="0" y="6343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3" name="Group 23"/>
          <p:cNvGrpSpPr/>
          <p:nvPr/>
        </p:nvGrpSpPr>
        <p:grpSpPr>
          <a:xfrm>
            <a:off x="189537" y="2185183"/>
            <a:ext cx="1235211" cy="411362"/>
            <a:chOff x="0" y="0"/>
            <a:chExt cx="487985" cy="16251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487985" cy="162513"/>
            </a:xfrm>
            <a:custGeom>
              <a:avLst/>
              <a:gdLst/>
              <a:ahLst/>
              <a:cxnLst/>
              <a:rect l="l" t="t" r="r" b="b"/>
              <a:pathLst>
                <a:path w="487985" h="162513">
                  <a:moveTo>
                    <a:pt x="41785" y="0"/>
                  </a:moveTo>
                  <a:lnTo>
                    <a:pt x="446200" y="0"/>
                  </a:lnTo>
                  <a:cubicBezTo>
                    <a:pt x="457282" y="0"/>
                    <a:pt x="467910" y="4402"/>
                    <a:pt x="475746" y="12238"/>
                  </a:cubicBezTo>
                  <a:cubicBezTo>
                    <a:pt x="483582" y="20075"/>
                    <a:pt x="487985" y="30703"/>
                    <a:pt x="487985" y="41785"/>
                  </a:cubicBezTo>
                  <a:lnTo>
                    <a:pt x="487985" y="120729"/>
                  </a:lnTo>
                  <a:cubicBezTo>
                    <a:pt x="487985" y="131811"/>
                    <a:pt x="483582" y="142439"/>
                    <a:pt x="475746" y="150275"/>
                  </a:cubicBezTo>
                  <a:cubicBezTo>
                    <a:pt x="467910" y="158111"/>
                    <a:pt x="457282" y="162513"/>
                    <a:pt x="446200" y="162513"/>
                  </a:cubicBezTo>
                  <a:lnTo>
                    <a:pt x="41785" y="162513"/>
                  </a:lnTo>
                  <a:cubicBezTo>
                    <a:pt x="30703" y="162513"/>
                    <a:pt x="20075" y="158111"/>
                    <a:pt x="12238" y="150275"/>
                  </a:cubicBezTo>
                  <a:cubicBezTo>
                    <a:pt x="4402" y="142439"/>
                    <a:pt x="0" y="131811"/>
                    <a:pt x="0" y="120729"/>
                  </a:cubicBezTo>
                  <a:lnTo>
                    <a:pt x="0" y="41785"/>
                  </a:lnTo>
                  <a:cubicBezTo>
                    <a:pt x="0" y="30703"/>
                    <a:pt x="4402" y="20075"/>
                    <a:pt x="12238" y="12238"/>
                  </a:cubicBezTo>
                  <a:cubicBezTo>
                    <a:pt x="20075" y="4402"/>
                    <a:pt x="30703" y="0"/>
                    <a:pt x="41785" y="0"/>
                  </a:cubicBez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002145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487985" cy="2006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353235" y="2256895"/>
            <a:ext cx="5344516" cy="1844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866"/>
              </a:lnSpc>
              <a:spcBef>
                <a:spcPct val="0"/>
              </a:spcBef>
            </a:pPr>
            <a:r>
              <a:rPr lang="en-US" sz="1333" b="1" dirty="0">
                <a:solidFill>
                  <a:srgbClr val="FC5700"/>
                </a:solidFill>
                <a:latin typeface="Inter Bold"/>
                <a:ea typeface="Inter Bold"/>
                <a:cs typeface="Inter Bold"/>
                <a:sym typeface="Inter Bold"/>
              </a:rPr>
              <a:t>Key Details ​</a:t>
            </a:r>
          </a:p>
          <a:p>
            <a:pPr defTabSz="609630">
              <a:lnSpc>
                <a:spcPts val="1773"/>
              </a:lnSpc>
              <a:spcBef>
                <a:spcPct val="0"/>
              </a:spcBef>
            </a:pPr>
            <a:r>
              <a:rPr lang="en-US" sz="1266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​</a:t>
            </a:r>
            <a:endParaRPr lang="en-US" sz="1333" dirty="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73486" lvl="1" indent="-136744" defTabSz="609630">
              <a:lnSpc>
                <a:spcPts val="1773"/>
              </a:lnSpc>
              <a:buFont typeface="Arial"/>
              <a:buChar char="•"/>
            </a:pPr>
            <a:r>
              <a:rPr lang="en-US" sz="1333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An employee is entitled to a minimum of 10 days paid leave per year​</a:t>
            </a:r>
          </a:p>
          <a:p>
            <a:pPr marL="273486" lvl="1" indent="-136744" defTabSz="609630">
              <a:lnSpc>
                <a:spcPts val="1773"/>
              </a:lnSpc>
              <a:buFont typeface="Arial"/>
              <a:buChar char="•"/>
            </a:pPr>
            <a:r>
              <a:rPr lang="en-US" sz="1333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There is no minimum term of employment. Available from "day one"!​</a:t>
            </a:r>
          </a:p>
          <a:p>
            <a:pPr marL="273486" lvl="1" indent="-136744" defTabSz="609630">
              <a:lnSpc>
                <a:spcPts val="1773"/>
              </a:lnSpc>
              <a:buFont typeface="Arial"/>
              <a:buChar char="•"/>
            </a:pPr>
            <a:r>
              <a:rPr lang="en-US" sz="1333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The leave can be used for activities connected to domestic abuse for example attending legal appointments, relocation and support services. ​</a:t>
            </a:r>
          </a:p>
          <a:p>
            <a:pPr marL="273486" lvl="1" indent="-136744" defTabSz="609630">
              <a:lnSpc>
                <a:spcPts val="1773"/>
              </a:lnSpc>
              <a:buFont typeface="Arial"/>
              <a:buChar char="•"/>
            </a:pPr>
            <a:r>
              <a:rPr lang="en-US" sz="1333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Employees will receive their normal pay, during this time off. ​</a:t>
            </a:r>
          </a:p>
          <a:p>
            <a:pPr defTabSz="609630">
              <a:lnSpc>
                <a:spcPts val="1773"/>
              </a:lnSpc>
              <a:spcBef>
                <a:spcPct val="0"/>
              </a:spcBef>
            </a:pPr>
            <a:r>
              <a:rPr lang="en-US" sz="1266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​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6604000" y="2234046"/>
            <a:ext cx="2424222" cy="411362"/>
            <a:chOff x="0" y="0"/>
            <a:chExt cx="957717" cy="162513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57717" cy="162513"/>
            </a:xfrm>
            <a:custGeom>
              <a:avLst/>
              <a:gdLst/>
              <a:ahLst/>
              <a:cxnLst/>
              <a:rect l="l" t="t" r="r" b="b"/>
              <a:pathLst>
                <a:path w="957717" h="162513">
                  <a:moveTo>
                    <a:pt x="21290" y="0"/>
                  </a:moveTo>
                  <a:lnTo>
                    <a:pt x="936427" y="0"/>
                  </a:lnTo>
                  <a:cubicBezTo>
                    <a:pt x="942073" y="0"/>
                    <a:pt x="947489" y="2243"/>
                    <a:pt x="951481" y="6236"/>
                  </a:cubicBezTo>
                  <a:cubicBezTo>
                    <a:pt x="955474" y="10229"/>
                    <a:pt x="957717" y="15644"/>
                    <a:pt x="957717" y="21290"/>
                  </a:cubicBezTo>
                  <a:lnTo>
                    <a:pt x="957717" y="141223"/>
                  </a:lnTo>
                  <a:cubicBezTo>
                    <a:pt x="957717" y="146870"/>
                    <a:pt x="955474" y="152285"/>
                    <a:pt x="951481" y="156278"/>
                  </a:cubicBezTo>
                  <a:cubicBezTo>
                    <a:pt x="947489" y="160270"/>
                    <a:pt x="942073" y="162513"/>
                    <a:pt x="936427" y="162513"/>
                  </a:cubicBezTo>
                  <a:lnTo>
                    <a:pt x="21290" y="162513"/>
                  </a:lnTo>
                  <a:cubicBezTo>
                    <a:pt x="15644" y="162513"/>
                    <a:pt x="10229" y="160270"/>
                    <a:pt x="6236" y="156278"/>
                  </a:cubicBezTo>
                  <a:cubicBezTo>
                    <a:pt x="2243" y="152285"/>
                    <a:pt x="0" y="146870"/>
                    <a:pt x="0" y="141223"/>
                  </a:cubicBezTo>
                  <a:lnTo>
                    <a:pt x="0" y="21290"/>
                  </a:lnTo>
                  <a:cubicBezTo>
                    <a:pt x="0" y="15644"/>
                    <a:pt x="2243" y="10229"/>
                    <a:pt x="6236" y="6236"/>
                  </a:cubicBezTo>
                  <a:cubicBezTo>
                    <a:pt x="10229" y="2243"/>
                    <a:pt x="15644" y="0"/>
                    <a:pt x="21290" y="0"/>
                  </a:cubicBez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002145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957717" cy="2006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6756400" y="2322777"/>
            <a:ext cx="4803092" cy="1923860"/>
          </a:xfrm>
          <a:prstGeom prst="rect">
            <a:avLst/>
          </a:prstGeom>
          <a:ln>
            <a:noFill/>
          </a:ln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866"/>
              </a:lnSpc>
              <a:spcBef>
                <a:spcPct val="0"/>
              </a:spcBef>
            </a:pPr>
            <a:r>
              <a:rPr lang="en-US" sz="1333" b="1">
                <a:solidFill>
                  <a:srgbClr val="FC5700"/>
                </a:solidFill>
                <a:latin typeface="Inter Bold"/>
                <a:ea typeface="Inter Bold"/>
                <a:cs typeface="Inter Bold"/>
                <a:sym typeface="Inter Bold"/>
              </a:rPr>
              <a:t>Key Employer Obligations ​</a:t>
            </a:r>
          </a:p>
          <a:p>
            <a:pPr defTabSz="609630">
              <a:lnSpc>
                <a:spcPts val="1866"/>
              </a:lnSpc>
              <a:spcBef>
                <a:spcPct val="0"/>
              </a:spcBef>
            </a:pPr>
            <a:r>
              <a:rPr lang="en-US" sz="1333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​</a:t>
            </a:r>
          </a:p>
          <a:p>
            <a:pPr marL="287880" lvl="1" indent="-143940" defTabSz="609630">
              <a:lnSpc>
                <a:spcPts val="1866"/>
              </a:lnSpc>
              <a:buFont typeface="Arial"/>
              <a:buChar char="•"/>
            </a:pPr>
            <a:r>
              <a:rPr lang="en-US" sz="133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Provide The statutory paid leave entitlement.​</a:t>
            </a:r>
          </a:p>
          <a:p>
            <a:pPr marL="287880" lvl="1" indent="-143940" defTabSz="609630">
              <a:lnSpc>
                <a:spcPts val="1866"/>
              </a:lnSpc>
              <a:buFont typeface="Arial"/>
              <a:buChar char="•"/>
            </a:pPr>
            <a:r>
              <a:rPr lang="en-US" sz="133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Handle the disclosure confidently and sensitively Do not discriminate against employees for taking tis leave​</a:t>
            </a:r>
          </a:p>
          <a:p>
            <a:pPr marL="287880" lvl="1" indent="-143940" defTabSz="609630">
              <a:lnSpc>
                <a:spcPts val="1866"/>
              </a:lnSpc>
              <a:buFont typeface="Arial"/>
              <a:buChar char="•"/>
            </a:pPr>
            <a:r>
              <a:rPr lang="en-US" sz="133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Train line managers or appropriate staff to </a:t>
            </a:r>
            <a:r>
              <a:rPr lang="en-US" sz="1333" err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recognise</a:t>
            </a:r>
            <a:r>
              <a:rPr lang="en-US" sz="133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the signs of abuse. </a:t>
            </a:r>
          </a:p>
          <a:p>
            <a:pPr defTabSz="609630">
              <a:lnSpc>
                <a:spcPts val="1773"/>
              </a:lnSpc>
              <a:spcBef>
                <a:spcPct val="0"/>
              </a:spcBef>
            </a:pPr>
            <a:endParaRPr lang="en-US" sz="133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449961" y="5139071"/>
            <a:ext cx="5351426" cy="11676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3076"/>
              </a:lnSpc>
              <a:spcBef>
                <a:spcPct val="0"/>
              </a:spcBef>
            </a:pPr>
            <a:r>
              <a:rPr lang="en-US" sz="2197" b="1" dirty="0">
                <a:solidFill>
                  <a:srgbClr val="002145"/>
                </a:solidFill>
                <a:latin typeface="Inter Bold"/>
                <a:ea typeface="Inter Bold"/>
                <a:cs typeface="Inter Bold"/>
                <a:sym typeface="Inter Bold"/>
              </a:rPr>
              <a:t>This Act is not yet in place in Northern Ireland however, the Belfast Trust is ahead of the legislation and is applying the Act already.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189537" y="5143412"/>
            <a:ext cx="1373221" cy="411362"/>
            <a:chOff x="0" y="0"/>
            <a:chExt cx="542507" cy="162513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542507" cy="162513"/>
            </a:xfrm>
            <a:custGeom>
              <a:avLst/>
              <a:gdLst/>
              <a:ahLst/>
              <a:cxnLst/>
              <a:rect l="l" t="t" r="r" b="b"/>
              <a:pathLst>
                <a:path w="542507" h="162513">
                  <a:moveTo>
                    <a:pt x="37585" y="0"/>
                  </a:moveTo>
                  <a:lnTo>
                    <a:pt x="504922" y="0"/>
                  </a:lnTo>
                  <a:cubicBezTo>
                    <a:pt x="514890" y="0"/>
                    <a:pt x="524450" y="3960"/>
                    <a:pt x="531499" y="11008"/>
                  </a:cubicBezTo>
                  <a:cubicBezTo>
                    <a:pt x="538547" y="18057"/>
                    <a:pt x="542507" y="27617"/>
                    <a:pt x="542507" y="37585"/>
                  </a:cubicBezTo>
                  <a:lnTo>
                    <a:pt x="542507" y="124928"/>
                  </a:lnTo>
                  <a:cubicBezTo>
                    <a:pt x="542507" y="134896"/>
                    <a:pt x="538547" y="144456"/>
                    <a:pt x="531499" y="151505"/>
                  </a:cubicBezTo>
                  <a:cubicBezTo>
                    <a:pt x="524450" y="158554"/>
                    <a:pt x="514890" y="162513"/>
                    <a:pt x="504922" y="162513"/>
                  </a:cubicBezTo>
                  <a:lnTo>
                    <a:pt x="37585" y="162513"/>
                  </a:lnTo>
                  <a:cubicBezTo>
                    <a:pt x="27617" y="162513"/>
                    <a:pt x="18057" y="158554"/>
                    <a:pt x="11008" y="151505"/>
                  </a:cubicBezTo>
                  <a:cubicBezTo>
                    <a:pt x="3960" y="144456"/>
                    <a:pt x="0" y="134896"/>
                    <a:pt x="0" y="124928"/>
                  </a:cubicBezTo>
                  <a:lnTo>
                    <a:pt x="0" y="37585"/>
                  </a:lnTo>
                  <a:cubicBezTo>
                    <a:pt x="0" y="27617"/>
                    <a:pt x="3960" y="18057"/>
                    <a:pt x="11008" y="11008"/>
                  </a:cubicBezTo>
                  <a:cubicBezTo>
                    <a:pt x="18057" y="3960"/>
                    <a:pt x="27617" y="0"/>
                    <a:pt x="37585" y="0"/>
                  </a:cubicBezTo>
                  <a:close/>
                </a:path>
              </a:pathLst>
            </a:custGeom>
            <a:solidFill>
              <a:srgbClr val="FFFFFF"/>
            </a:solidFill>
            <a:ln w="47625" cap="sq">
              <a:solidFill>
                <a:srgbClr val="002145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542507" cy="20061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300154" y="5231773"/>
            <a:ext cx="5450678" cy="1436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866"/>
              </a:lnSpc>
              <a:spcBef>
                <a:spcPct val="0"/>
              </a:spcBef>
            </a:pPr>
            <a:r>
              <a:rPr lang="en-US" sz="1333" b="1">
                <a:solidFill>
                  <a:srgbClr val="FC5700"/>
                </a:solidFill>
                <a:latin typeface="Inter Bold"/>
                <a:ea typeface="Inter Bold"/>
                <a:cs typeface="Inter Bold"/>
                <a:sym typeface="Inter Bold"/>
              </a:rPr>
              <a:t>Best Practice  </a:t>
            </a:r>
            <a:r>
              <a:rPr lang="en-US" sz="1333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​</a:t>
            </a:r>
          </a:p>
          <a:p>
            <a:pPr defTabSz="609630">
              <a:lnSpc>
                <a:spcPts val="1866"/>
              </a:lnSpc>
              <a:spcBef>
                <a:spcPct val="0"/>
              </a:spcBef>
            </a:pPr>
            <a:r>
              <a:rPr lang="en-US" sz="1333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​</a:t>
            </a:r>
          </a:p>
          <a:p>
            <a:pPr marL="287880" lvl="1" indent="-143940" defTabSz="609630">
              <a:lnSpc>
                <a:spcPts val="1866"/>
              </a:lnSpc>
              <a:buFont typeface="Arial"/>
              <a:buChar char="•"/>
            </a:pPr>
            <a:r>
              <a:rPr lang="en-US" sz="133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Having up to date and relevant policies in place ​</a:t>
            </a:r>
          </a:p>
          <a:p>
            <a:pPr marL="287880" lvl="1" indent="-143940" defTabSz="609630">
              <a:lnSpc>
                <a:spcPts val="1866"/>
              </a:lnSpc>
              <a:buFont typeface="Arial"/>
              <a:buChar char="•"/>
            </a:pPr>
            <a:r>
              <a:rPr lang="en-US" sz="133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Flexible working during adjustment period  ​</a:t>
            </a:r>
          </a:p>
          <a:p>
            <a:pPr marL="287880" lvl="1" indent="-143940" defTabSz="609630">
              <a:lnSpc>
                <a:spcPts val="1866"/>
              </a:lnSpc>
              <a:buFont typeface="Arial"/>
              <a:buChar char="•"/>
            </a:pPr>
            <a:r>
              <a:rPr lang="en-US" sz="133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Have an appointed person </a:t>
            </a:r>
          </a:p>
          <a:p>
            <a:pPr defTabSz="609630">
              <a:lnSpc>
                <a:spcPts val="1773"/>
              </a:lnSpc>
              <a:spcBef>
                <a:spcPct val="0"/>
              </a:spcBef>
            </a:pPr>
            <a:endParaRPr lang="en-US" sz="133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F1109852-82F7-371E-10FC-02D1B61F13D8}"/>
              </a:ext>
            </a:extLst>
          </p:cNvPr>
          <p:cNvSpPr/>
          <p:nvPr/>
        </p:nvSpPr>
        <p:spPr>
          <a:xfrm>
            <a:off x="-2325857" y="-230777"/>
            <a:ext cx="6837980" cy="4956325"/>
          </a:xfrm>
          <a:custGeom>
            <a:avLst/>
            <a:gdLst/>
            <a:ahLst/>
            <a:cxnLst/>
            <a:rect l="l" t="t" r="r" b="b"/>
            <a:pathLst>
              <a:path w="10256970" h="7434487">
                <a:moveTo>
                  <a:pt x="0" y="0"/>
                </a:moveTo>
                <a:lnTo>
                  <a:pt x="10256971" y="0"/>
                </a:lnTo>
                <a:lnTo>
                  <a:pt x="10256971" y="7434486"/>
                </a:lnTo>
                <a:lnTo>
                  <a:pt x="0" y="74344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486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7406975-2E23-3082-5294-6C2DBB04C6A9}"/>
              </a:ext>
            </a:extLst>
          </p:cNvPr>
          <p:cNvSpPr/>
          <p:nvPr/>
        </p:nvSpPr>
        <p:spPr>
          <a:xfrm flipH="1" flipV="1">
            <a:off x="7627543" y="1901676"/>
            <a:ext cx="6837980" cy="4956325"/>
          </a:xfrm>
          <a:custGeom>
            <a:avLst/>
            <a:gdLst/>
            <a:ahLst/>
            <a:cxnLst/>
            <a:rect l="l" t="t" r="r" b="b"/>
            <a:pathLst>
              <a:path w="10256970" h="7434487">
                <a:moveTo>
                  <a:pt x="10256970" y="7434487"/>
                </a:moveTo>
                <a:lnTo>
                  <a:pt x="0" y="7434487"/>
                </a:lnTo>
                <a:lnTo>
                  <a:pt x="0" y="0"/>
                </a:lnTo>
                <a:lnTo>
                  <a:pt x="10256970" y="0"/>
                </a:lnTo>
                <a:lnTo>
                  <a:pt x="10256970" y="7434487"/>
                </a:lnTo>
                <a:close/>
              </a:path>
            </a:pathLst>
          </a:custGeom>
          <a:blipFill>
            <a:blip r:embed="rId2"/>
            <a:stretch>
              <a:fillRect r="-2486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EFDE470D-1A2E-A85E-D2AE-0E1D13CB6F0E}"/>
              </a:ext>
            </a:extLst>
          </p:cNvPr>
          <p:cNvSpPr txBox="1"/>
          <p:nvPr/>
        </p:nvSpPr>
        <p:spPr>
          <a:xfrm>
            <a:off x="2787551" y="2950173"/>
            <a:ext cx="6616899" cy="96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7981"/>
              </a:lnSpc>
            </a:pPr>
            <a:r>
              <a:rPr lang="en-US" sz="5700" b="1" dirty="0">
                <a:solidFill>
                  <a:srgbClr val="FFFFFF"/>
                </a:solidFill>
                <a:latin typeface="Inter Bold"/>
                <a:ea typeface="Inter Bold"/>
                <a:sym typeface="Inter Bold"/>
              </a:rPr>
              <a:t>What's</a:t>
            </a:r>
            <a:r>
              <a:rPr lang="en-US" sz="5700" b="1" dirty="0">
                <a:solidFill>
                  <a:srgbClr val="FFFFFF"/>
                </a:solidFill>
                <a:latin typeface="Inter Bold"/>
                <a:ea typeface="Inter Bold"/>
                <a:sym typeface="Inter Bold Italics"/>
              </a:rPr>
              <a:t> next?</a:t>
            </a:r>
            <a:endParaRPr lang="en-US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52CEC743-9FCC-5B4A-77D3-A10E99C3F345}"/>
              </a:ext>
            </a:extLst>
          </p:cNvPr>
          <p:cNvSpPr/>
          <p:nvPr/>
        </p:nvSpPr>
        <p:spPr>
          <a:xfrm>
            <a:off x="685800" y="5722579"/>
            <a:ext cx="4957601" cy="539688"/>
          </a:xfrm>
          <a:custGeom>
            <a:avLst/>
            <a:gdLst/>
            <a:ahLst/>
            <a:cxnLst/>
            <a:rect l="l" t="t" r="r" b="b"/>
            <a:pathLst>
              <a:path w="7436402" h="809532">
                <a:moveTo>
                  <a:pt x="0" y="0"/>
                </a:moveTo>
                <a:lnTo>
                  <a:pt x="7436402" y="0"/>
                </a:lnTo>
                <a:lnTo>
                  <a:pt x="7436402" y="809532"/>
                </a:lnTo>
                <a:lnTo>
                  <a:pt x="0" y="8095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D8DCC2DE-A396-0EFF-8CAF-CF1964E89EE3}"/>
              </a:ext>
            </a:extLst>
          </p:cNvPr>
          <p:cNvSpPr/>
          <p:nvPr/>
        </p:nvSpPr>
        <p:spPr>
          <a:xfrm>
            <a:off x="9545754" y="194488"/>
            <a:ext cx="2385092" cy="1341615"/>
          </a:xfrm>
          <a:custGeom>
            <a:avLst/>
            <a:gdLst/>
            <a:ahLst/>
            <a:cxnLst/>
            <a:rect l="l" t="t" r="r" b="b"/>
            <a:pathLst>
              <a:path w="3577638" h="2012422">
                <a:moveTo>
                  <a:pt x="0" y="0"/>
                </a:moveTo>
                <a:lnTo>
                  <a:pt x="3577639" y="0"/>
                </a:lnTo>
                <a:lnTo>
                  <a:pt x="3577639" y="2012421"/>
                </a:lnTo>
                <a:lnTo>
                  <a:pt x="0" y="20124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057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417279" y="3508887"/>
            <a:ext cx="2898236" cy="2898236"/>
            <a:chOff x="0" y="0"/>
            <a:chExt cx="812800" cy="8128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2D6D"/>
            </a:solidFill>
            <a:ln w="47625" cap="sq">
              <a:solidFill>
                <a:srgbClr val="002145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922324" y="3468834"/>
            <a:ext cx="2898236" cy="2898236"/>
            <a:chOff x="0" y="0"/>
            <a:chExt cx="812800" cy="8128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2D6D"/>
            </a:solidFill>
            <a:ln w="47625" cap="sq">
              <a:solidFill>
                <a:srgbClr val="002145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427369" y="3309691"/>
            <a:ext cx="2898236" cy="2898236"/>
            <a:chOff x="0" y="0"/>
            <a:chExt cx="812800" cy="8128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12D6D"/>
            </a:solidFill>
            <a:ln w="47625" cap="sq">
              <a:solidFill>
                <a:srgbClr val="002145"/>
              </a:solidFill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2" name="Group 2">
            <a:extLst>
              <a:ext uri="{FF2B5EF4-FFF2-40B4-BE49-F238E27FC236}">
                <a16:creationId xmlns:a16="http://schemas.microsoft.com/office/drawing/2014/main" id="{C51EA13E-A16C-0CB9-508D-AA45B926EF3F}"/>
              </a:ext>
            </a:extLst>
          </p:cNvPr>
          <p:cNvGrpSpPr/>
          <p:nvPr/>
        </p:nvGrpSpPr>
        <p:grpSpPr>
          <a:xfrm rot="5400000">
            <a:off x="2250043" y="-1875967"/>
            <a:ext cx="2130945" cy="6362906"/>
            <a:chOff x="0" y="0"/>
            <a:chExt cx="983732" cy="2350398"/>
          </a:xfrm>
          <a:effectLst>
            <a:outerShdw blurRad="203200" dist="50800" dir="5400000" algn="ctr" rotWithShape="0">
              <a:srgbClr val="000000">
                <a:alpha val="88000"/>
              </a:srgbClr>
            </a:outerShdw>
          </a:effectLst>
        </p:grpSpPr>
        <p:sp>
          <p:nvSpPr>
            <p:cNvPr id="33" name="Freeform 3">
              <a:extLst>
                <a:ext uri="{FF2B5EF4-FFF2-40B4-BE49-F238E27FC236}">
                  <a16:creationId xmlns:a16="http://schemas.microsoft.com/office/drawing/2014/main" id="{58ADE55F-A085-6CD5-B3B1-1C69ECD7CF55}"/>
                </a:ext>
              </a:extLst>
            </p:cNvPr>
            <p:cNvSpPr/>
            <p:nvPr/>
          </p:nvSpPr>
          <p:spPr>
            <a:xfrm>
              <a:off x="0" y="0"/>
              <a:ext cx="983732" cy="2350398"/>
            </a:xfrm>
            <a:custGeom>
              <a:avLst/>
              <a:gdLst/>
              <a:ahLst/>
              <a:cxnLst/>
              <a:rect l="l" t="t" r="r" b="b"/>
              <a:pathLst>
                <a:path w="983732" h="2350398">
                  <a:moveTo>
                    <a:pt x="203200" y="2350398"/>
                  </a:moveTo>
                  <a:lnTo>
                    <a:pt x="780532" y="2350398"/>
                  </a:lnTo>
                  <a:lnTo>
                    <a:pt x="983732" y="0"/>
                  </a:lnTo>
                  <a:lnTo>
                    <a:pt x="0" y="0"/>
                  </a:lnTo>
                  <a:lnTo>
                    <a:pt x="203200" y="2350398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TextBox 4">
              <a:extLst>
                <a:ext uri="{FF2B5EF4-FFF2-40B4-BE49-F238E27FC236}">
                  <a16:creationId xmlns:a16="http://schemas.microsoft.com/office/drawing/2014/main" id="{19E5FC52-D0B2-D848-0A53-DD9907A3E762}"/>
                </a:ext>
              </a:extLst>
            </p:cNvPr>
            <p:cNvSpPr txBox="1"/>
            <p:nvPr/>
          </p:nvSpPr>
          <p:spPr>
            <a:xfrm>
              <a:off x="127000" y="-38100"/>
              <a:ext cx="729732" cy="2388498"/>
            </a:xfrm>
            <a:prstGeom prst="rect">
              <a:avLst/>
            </a:prstGeom>
          </p:spPr>
          <p:txBody>
            <a:bodyPr lIns="31339" tIns="31339" rIns="31339" bIns="31339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433535" y="601572"/>
            <a:ext cx="5817501" cy="11676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667"/>
              </a:lnSpc>
            </a:pPr>
            <a:r>
              <a:rPr lang="en-US" sz="3334" b="1" i="1" dirty="0">
                <a:solidFill>
                  <a:srgbClr val="002145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Supporting and Championing the work of the Pledge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45859" y="3021018"/>
            <a:ext cx="8365008" cy="337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799"/>
              </a:lnSpc>
              <a:spcBef>
                <a:spcPct val="0"/>
              </a:spcBef>
            </a:pPr>
            <a:r>
              <a:rPr lang="en-US" sz="1999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The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30684" y="4093843"/>
            <a:ext cx="2071425" cy="1025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048"/>
              </a:lnSpc>
              <a:spcBef>
                <a:spcPct val="0"/>
              </a:spcBef>
            </a:pPr>
            <a:r>
              <a:rPr lang="en-US" b="1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Continued proactive steps to prevent sexual harassment in the workplace​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316361" y="4093844"/>
            <a:ext cx="2180608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048"/>
              </a:lnSpc>
              <a:spcBef>
                <a:spcPct val="0"/>
              </a:spcBef>
            </a:pPr>
            <a:r>
              <a:rPr lang="en-US" b="1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Transparent communication  - open door policies with a holistic approach to ending violence against women and girls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7770507" y="4245848"/>
            <a:ext cx="2419243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048"/>
              </a:lnSpc>
              <a:spcBef>
                <a:spcPct val="0"/>
              </a:spcBef>
            </a:pP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Allocation of resources</a:t>
            </a:r>
          </a:p>
          <a:p>
            <a:pPr algn="ctr" defTabSz="609630">
              <a:lnSpc>
                <a:spcPts val="2048"/>
              </a:lnSpc>
              <a:spcBef>
                <a:spcPct val="0"/>
              </a:spcBef>
            </a:pP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Staff training ​</a:t>
            </a:r>
          </a:p>
          <a:p>
            <a:pPr algn="ctr" defTabSz="609630">
              <a:lnSpc>
                <a:spcPts val="2048"/>
              </a:lnSpc>
              <a:spcBef>
                <a:spcPct val="0"/>
              </a:spcBef>
            </a:pP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Effective policies</a:t>
            </a:r>
          </a:p>
          <a:p>
            <a:pPr algn="ctr" defTabSz="609630">
              <a:lnSpc>
                <a:spcPts val="2048"/>
              </a:lnSpc>
              <a:spcBef>
                <a:spcPct val="0"/>
              </a:spcBef>
            </a:pPr>
            <a:r>
              <a:rPr lang="en-US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Promoting gender equality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552885" y="1134921"/>
            <a:ext cx="2421401" cy="385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263"/>
              </a:lnSpc>
            </a:pPr>
            <a:r>
              <a:rPr lang="en-US" sz="2331" b="1" dirty="0">
                <a:solidFill>
                  <a:srgbClr val="0C2340"/>
                </a:solidFill>
                <a:latin typeface="Avenir Bold"/>
                <a:ea typeface="Avenir Bold"/>
                <a:cs typeface="Avenir Bold"/>
                <a:sym typeface="Avenir Bold"/>
              </a:rPr>
              <a:t>#BreakTheCycle</a:t>
            </a:r>
          </a:p>
        </p:txBody>
      </p:sp>
      <p:sp>
        <p:nvSpPr>
          <p:cNvPr id="31" name="Freeform 31"/>
          <p:cNvSpPr/>
          <p:nvPr/>
        </p:nvSpPr>
        <p:spPr>
          <a:xfrm>
            <a:off x="7902501" y="438668"/>
            <a:ext cx="3898887" cy="422873"/>
          </a:xfrm>
          <a:custGeom>
            <a:avLst/>
            <a:gdLst/>
            <a:ahLst/>
            <a:cxnLst/>
            <a:rect l="l" t="t" r="r" b="b"/>
            <a:pathLst>
              <a:path w="5848330" h="634309">
                <a:moveTo>
                  <a:pt x="0" y="0"/>
                </a:moveTo>
                <a:lnTo>
                  <a:pt x="5848330" y="0"/>
                </a:lnTo>
                <a:lnTo>
                  <a:pt x="5848330" y="634309"/>
                </a:lnTo>
                <a:lnTo>
                  <a:pt x="0" y="6343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5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48290" y="292027"/>
            <a:ext cx="4157312" cy="452568"/>
          </a:xfrm>
          <a:custGeom>
            <a:avLst/>
            <a:gdLst/>
            <a:ahLst/>
            <a:cxnLst/>
            <a:rect l="l" t="t" r="r" b="b"/>
            <a:pathLst>
              <a:path w="6235968" h="678852">
                <a:moveTo>
                  <a:pt x="0" y="0"/>
                </a:moveTo>
                <a:lnTo>
                  <a:pt x="6235967" y="0"/>
                </a:lnTo>
                <a:lnTo>
                  <a:pt x="6235967" y="678853"/>
                </a:lnTo>
                <a:lnTo>
                  <a:pt x="0" y="6788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 rot="5400000">
            <a:off x="5414632" y="-2584673"/>
            <a:ext cx="1362737" cy="8757137"/>
            <a:chOff x="0" y="0"/>
            <a:chExt cx="1356117" cy="8714595"/>
          </a:xfrm>
          <a:effectLst>
            <a:outerShdw blurRad="355600" dist="50800" dir="5400000" algn="ctr" rotWithShape="0">
              <a:schemeClr val="tx1"/>
            </a:outerShdw>
          </a:effectLst>
        </p:grpSpPr>
        <p:sp>
          <p:nvSpPr>
            <p:cNvPr id="4" name="Freeform 4"/>
            <p:cNvSpPr/>
            <p:nvPr/>
          </p:nvSpPr>
          <p:spPr>
            <a:xfrm>
              <a:off x="0" y="0"/>
              <a:ext cx="1356117" cy="8714594"/>
            </a:xfrm>
            <a:custGeom>
              <a:avLst/>
              <a:gdLst/>
              <a:ahLst/>
              <a:cxnLst/>
              <a:rect l="l" t="t" r="r" b="b"/>
              <a:pathLst>
                <a:path w="1356117" h="8714594">
                  <a:moveTo>
                    <a:pt x="100283" y="0"/>
                  </a:moveTo>
                  <a:lnTo>
                    <a:pt x="1255834" y="0"/>
                  </a:lnTo>
                  <a:cubicBezTo>
                    <a:pt x="1282430" y="0"/>
                    <a:pt x="1307938" y="10566"/>
                    <a:pt x="1326745" y="29372"/>
                  </a:cubicBezTo>
                  <a:cubicBezTo>
                    <a:pt x="1345551" y="48179"/>
                    <a:pt x="1356117" y="73687"/>
                    <a:pt x="1356117" y="100283"/>
                  </a:cubicBezTo>
                  <a:lnTo>
                    <a:pt x="1356117" y="8614311"/>
                  </a:lnTo>
                  <a:cubicBezTo>
                    <a:pt x="1356117" y="8640908"/>
                    <a:pt x="1345551" y="8666415"/>
                    <a:pt x="1326745" y="8685222"/>
                  </a:cubicBezTo>
                  <a:cubicBezTo>
                    <a:pt x="1307938" y="8704029"/>
                    <a:pt x="1282430" y="8714594"/>
                    <a:pt x="1255834" y="8714594"/>
                  </a:cubicBezTo>
                  <a:lnTo>
                    <a:pt x="100283" y="8714594"/>
                  </a:lnTo>
                  <a:cubicBezTo>
                    <a:pt x="44898" y="8714594"/>
                    <a:pt x="0" y="8669696"/>
                    <a:pt x="0" y="8614311"/>
                  </a:cubicBezTo>
                  <a:lnTo>
                    <a:pt x="0" y="100283"/>
                  </a:lnTo>
                  <a:cubicBezTo>
                    <a:pt x="0" y="73687"/>
                    <a:pt x="10566" y="48179"/>
                    <a:pt x="29372" y="29372"/>
                  </a:cubicBezTo>
                  <a:cubicBezTo>
                    <a:pt x="48179" y="10566"/>
                    <a:pt x="73687" y="0"/>
                    <a:pt x="100283" y="0"/>
                  </a:cubicBezTo>
                  <a:close/>
                </a:path>
              </a:pathLst>
            </a:custGeom>
            <a:solidFill>
              <a:srgbClr val="002145"/>
            </a:solidFill>
            <a:ln w="476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356117" cy="877174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2304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 rot="5400000">
            <a:off x="2325210" y="1941156"/>
            <a:ext cx="3801102" cy="5016657"/>
            <a:chOff x="0" y="0"/>
            <a:chExt cx="2522754" cy="3329506"/>
          </a:xfrm>
          <a:effectLst>
            <a:outerShdw blurRad="330200" dist="50800" dir="5400000" algn="ctr" rotWithShape="0">
              <a:srgbClr val="000000">
                <a:alpha val="70000"/>
              </a:srgbClr>
            </a:outerShdw>
          </a:effectLst>
        </p:grpSpPr>
        <p:sp>
          <p:nvSpPr>
            <p:cNvPr id="7" name="Freeform 7"/>
            <p:cNvSpPr/>
            <p:nvPr/>
          </p:nvSpPr>
          <p:spPr>
            <a:xfrm>
              <a:off x="0" y="0"/>
              <a:ext cx="2522754" cy="3329506"/>
            </a:xfrm>
            <a:custGeom>
              <a:avLst/>
              <a:gdLst/>
              <a:ahLst/>
              <a:cxnLst/>
              <a:rect l="l" t="t" r="r" b="b"/>
              <a:pathLst>
                <a:path w="2522754" h="3329506">
                  <a:moveTo>
                    <a:pt x="35953" y="0"/>
                  </a:moveTo>
                  <a:lnTo>
                    <a:pt x="2486801" y="0"/>
                  </a:lnTo>
                  <a:cubicBezTo>
                    <a:pt x="2506657" y="0"/>
                    <a:pt x="2522754" y="16097"/>
                    <a:pt x="2522754" y="35953"/>
                  </a:cubicBezTo>
                  <a:lnTo>
                    <a:pt x="2522754" y="3293553"/>
                  </a:lnTo>
                  <a:cubicBezTo>
                    <a:pt x="2522754" y="3313409"/>
                    <a:pt x="2506657" y="3329506"/>
                    <a:pt x="2486801" y="3329506"/>
                  </a:cubicBezTo>
                  <a:lnTo>
                    <a:pt x="35953" y="3329506"/>
                  </a:lnTo>
                  <a:cubicBezTo>
                    <a:pt x="16097" y="3329506"/>
                    <a:pt x="0" y="3313409"/>
                    <a:pt x="0" y="3293553"/>
                  </a:cubicBezTo>
                  <a:lnTo>
                    <a:pt x="0" y="35953"/>
                  </a:lnTo>
                  <a:cubicBezTo>
                    <a:pt x="0" y="16097"/>
                    <a:pt x="16097" y="0"/>
                    <a:pt x="35953" y="0"/>
                  </a:cubicBezTo>
                  <a:close/>
                </a:path>
              </a:pathLst>
            </a:custGeom>
            <a:solidFill>
              <a:srgbClr val="FFFFFF"/>
            </a:solidFill>
            <a:ln w="476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522754" cy="338665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2304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1828800" y="2475265"/>
            <a:ext cx="4918664" cy="4263028"/>
          </a:xfrm>
          <a:custGeom>
            <a:avLst/>
            <a:gdLst/>
            <a:ahLst/>
            <a:cxnLst/>
            <a:rect l="l" t="t" r="r" b="b"/>
            <a:pathLst>
              <a:path w="7524986" h="6394542">
                <a:moveTo>
                  <a:pt x="0" y="0"/>
                </a:moveTo>
                <a:lnTo>
                  <a:pt x="7524985" y="0"/>
                </a:lnTo>
                <a:lnTo>
                  <a:pt x="7524985" y="6394542"/>
                </a:lnTo>
                <a:lnTo>
                  <a:pt x="0" y="63945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3000"/>
            </a:blip>
            <a:stretch>
              <a:fillRect r="-9684" b="-17522"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0" name="Group 10"/>
          <p:cNvGrpSpPr/>
          <p:nvPr/>
        </p:nvGrpSpPr>
        <p:grpSpPr>
          <a:xfrm rot="5400000">
            <a:off x="6794123" y="2669590"/>
            <a:ext cx="3801102" cy="3559789"/>
            <a:chOff x="0" y="0"/>
            <a:chExt cx="2522754" cy="2362597"/>
          </a:xfrm>
          <a:effectLst>
            <a:outerShdw blurRad="355600" dist="50800" dir="5400000" algn="ctr" rotWithShape="0">
              <a:schemeClr val="tx1"/>
            </a:outerShdw>
          </a:effectLst>
        </p:grpSpPr>
        <p:sp>
          <p:nvSpPr>
            <p:cNvPr id="11" name="Freeform 11"/>
            <p:cNvSpPr/>
            <p:nvPr/>
          </p:nvSpPr>
          <p:spPr>
            <a:xfrm>
              <a:off x="0" y="0"/>
              <a:ext cx="2522754" cy="2362597"/>
            </a:xfrm>
            <a:custGeom>
              <a:avLst/>
              <a:gdLst/>
              <a:ahLst/>
              <a:cxnLst/>
              <a:rect l="l" t="t" r="r" b="b"/>
              <a:pathLst>
                <a:path w="2522754" h="2362597">
                  <a:moveTo>
                    <a:pt x="35953" y="0"/>
                  </a:moveTo>
                  <a:lnTo>
                    <a:pt x="2486801" y="0"/>
                  </a:lnTo>
                  <a:cubicBezTo>
                    <a:pt x="2506657" y="0"/>
                    <a:pt x="2522754" y="16097"/>
                    <a:pt x="2522754" y="35953"/>
                  </a:cubicBezTo>
                  <a:lnTo>
                    <a:pt x="2522754" y="2326644"/>
                  </a:lnTo>
                  <a:cubicBezTo>
                    <a:pt x="2522754" y="2346501"/>
                    <a:pt x="2506657" y="2362597"/>
                    <a:pt x="2486801" y="2362597"/>
                  </a:cubicBezTo>
                  <a:lnTo>
                    <a:pt x="35953" y="2362597"/>
                  </a:lnTo>
                  <a:cubicBezTo>
                    <a:pt x="16097" y="2362597"/>
                    <a:pt x="0" y="2346501"/>
                    <a:pt x="0" y="2326644"/>
                  </a:cubicBezTo>
                  <a:lnTo>
                    <a:pt x="0" y="35953"/>
                  </a:lnTo>
                  <a:cubicBezTo>
                    <a:pt x="0" y="16097"/>
                    <a:pt x="16097" y="0"/>
                    <a:pt x="35953" y="0"/>
                  </a:cubicBezTo>
                  <a:close/>
                </a:path>
              </a:pathLst>
            </a:custGeom>
            <a:solidFill>
              <a:srgbClr val="58C2DD"/>
            </a:solidFill>
            <a:ln w="476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2522754" cy="241974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2304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3" name="Freeform 13"/>
          <p:cNvSpPr/>
          <p:nvPr/>
        </p:nvSpPr>
        <p:spPr>
          <a:xfrm>
            <a:off x="3020787" y="1300262"/>
            <a:ext cx="6150427" cy="960627"/>
          </a:xfrm>
          <a:custGeom>
            <a:avLst/>
            <a:gdLst/>
            <a:ahLst/>
            <a:cxnLst/>
            <a:rect l="l" t="t" r="r" b="b"/>
            <a:pathLst>
              <a:path w="9225641" h="1440940">
                <a:moveTo>
                  <a:pt x="0" y="0"/>
                </a:moveTo>
                <a:lnTo>
                  <a:pt x="9225640" y="0"/>
                </a:lnTo>
                <a:lnTo>
                  <a:pt x="9225640" y="1440940"/>
                </a:lnTo>
                <a:lnTo>
                  <a:pt x="0" y="14409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4" name="Group 14"/>
          <p:cNvGrpSpPr/>
          <p:nvPr/>
        </p:nvGrpSpPr>
        <p:grpSpPr>
          <a:xfrm rot="5400000">
            <a:off x="2832472" y="2481719"/>
            <a:ext cx="2786576" cy="3935531"/>
            <a:chOff x="0" y="0"/>
            <a:chExt cx="1849423" cy="261197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849423" cy="2611973"/>
            </a:xfrm>
            <a:custGeom>
              <a:avLst/>
              <a:gdLst/>
              <a:ahLst/>
              <a:cxnLst/>
              <a:rect l="l" t="t" r="r" b="b"/>
              <a:pathLst>
                <a:path w="1849423" h="2611973">
                  <a:moveTo>
                    <a:pt x="49042" y="0"/>
                  </a:moveTo>
                  <a:lnTo>
                    <a:pt x="1800381" y="0"/>
                  </a:lnTo>
                  <a:cubicBezTo>
                    <a:pt x="1813387" y="0"/>
                    <a:pt x="1825861" y="5167"/>
                    <a:pt x="1835059" y="14364"/>
                  </a:cubicBezTo>
                  <a:cubicBezTo>
                    <a:pt x="1844256" y="23561"/>
                    <a:pt x="1849423" y="36035"/>
                    <a:pt x="1849423" y="49042"/>
                  </a:cubicBezTo>
                  <a:lnTo>
                    <a:pt x="1849423" y="2562931"/>
                  </a:lnTo>
                  <a:cubicBezTo>
                    <a:pt x="1849423" y="2575938"/>
                    <a:pt x="1844256" y="2588412"/>
                    <a:pt x="1835059" y="2597609"/>
                  </a:cubicBezTo>
                  <a:cubicBezTo>
                    <a:pt x="1825861" y="2606806"/>
                    <a:pt x="1813387" y="2611973"/>
                    <a:pt x="1800381" y="2611973"/>
                  </a:cubicBezTo>
                  <a:lnTo>
                    <a:pt x="49042" y="2611973"/>
                  </a:lnTo>
                  <a:cubicBezTo>
                    <a:pt x="36035" y="2611973"/>
                    <a:pt x="23561" y="2606806"/>
                    <a:pt x="14364" y="2597609"/>
                  </a:cubicBezTo>
                  <a:cubicBezTo>
                    <a:pt x="5167" y="2588412"/>
                    <a:pt x="0" y="2575938"/>
                    <a:pt x="0" y="2562931"/>
                  </a:cubicBezTo>
                  <a:lnTo>
                    <a:pt x="0" y="49042"/>
                  </a:lnTo>
                  <a:cubicBezTo>
                    <a:pt x="0" y="36035"/>
                    <a:pt x="5167" y="23561"/>
                    <a:pt x="14364" y="14364"/>
                  </a:cubicBezTo>
                  <a:cubicBezTo>
                    <a:pt x="23561" y="5167"/>
                    <a:pt x="36035" y="0"/>
                    <a:pt x="49042" y="0"/>
                  </a:cubicBezTo>
                  <a:close/>
                </a:path>
              </a:pathLst>
            </a:custGeom>
            <a:solidFill>
              <a:srgbClr val="58C2DD"/>
            </a:solidFill>
            <a:ln w="476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1849423" cy="266912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2304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200348" y="3967067"/>
            <a:ext cx="2762997" cy="1456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304"/>
              </a:lnSpc>
              <a:spcBef>
                <a:spcPct val="0"/>
              </a:spcBef>
            </a:pPr>
            <a:r>
              <a:rPr lang="en-US" sz="1645" b="1">
                <a:solidFill>
                  <a:srgbClr val="002145"/>
                </a:solidFill>
                <a:latin typeface="Inter Bold"/>
                <a:ea typeface="Inter Bold"/>
                <a:cs typeface="Inter Bold"/>
                <a:sym typeface="Inter Bold"/>
              </a:rPr>
              <a:t>(028) 90326803​</a:t>
            </a:r>
          </a:p>
          <a:p>
            <a:pPr defTabSz="609630">
              <a:lnSpc>
                <a:spcPts val="2304"/>
              </a:lnSpc>
              <a:spcBef>
                <a:spcPct val="0"/>
              </a:spcBef>
            </a:pPr>
            <a:endParaRPr lang="en-US" sz="1645" b="1">
              <a:solidFill>
                <a:srgbClr val="002145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defTabSz="609630">
              <a:lnSpc>
                <a:spcPts val="2304"/>
              </a:lnSpc>
              <a:spcBef>
                <a:spcPct val="0"/>
              </a:spcBef>
            </a:pPr>
            <a:r>
              <a:rPr lang="en-US" sz="1645" b="1">
                <a:solidFill>
                  <a:srgbClr val="002145"/>
                </a:solidFill>
                <a:latin typeface="Inter Bold"/>
                <a:ea typeface="Inter Bold"/>
                <a:cs typeface="Inter Bold"/>
                <a:sym typeface="Inter Bold"/>
              </a:rPr>
              <a:t>Get Support - Nexus NI​</a:t>
            </a:r>
          </a:p>
          <a:p>
            <a:pPr defTabSz="609630">
              <a:lnSpc>
                <a:spcPts val="2304"/>
              </a:lnSpc>
              <a:spcBef>
                <a:spcPct val="0"/>
              </a:spcBef>
            </a:pPr>
            <a:endParaRPr lang="en-US" sz="1645" b="1">
              <a:solidFill>
                <a:srgbClr val="002145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defTabSz="609630">
              <a:lnSpc>
                <a:spcPts val="2304"/>
              </a:lnSpc>
              <a:spcBef>
                <a:spcPct val="0"/>
              </a:spcBef>
            </a:pPr>
            <a:r>
              <a:rPr lang="en-US" sz="1645" b="1">
                <a:solidFill>
                  <a:srgbClr val="002145"/>
                </a:solidFill>
                <a:latin typeface="Inter Bold"/>
                <a:ea typeface="Inter Bold"/>
                <a:cs typeface="Inter Bold"/>
                <a:sym typeface="Inter Bold"/>
              </a:rPr>
              <a:t>training@nexusni.org</a:t>
            </a:r>
          </a:p>
        </p:txBody>
      </p:sp>
      <p:sp>
        <p:nvSpPr>
          <p:cNvPr id="18" name="Freeform 18"/>
          <p:cNvSpPr/>
          <p:nvPr/>
        </p:nvSpPr>
        <p:spPr>
          <a:xfrm>
            <a:off x="2492996" y="3971442"/>
            <a:ext cx="329765" cy="329765"/>
          </a:xfrm>
          <a:custGeom>
            <a:avLst/>
            <a:gdLst/>
            <a:ahLst/>
            <a:cxnLst/>
            <a:rect l="l" t="t" r="r" b="b"/>
            <a:pathLst>
              <a:path w="494648" h="494648">
                <a:moveTo>
                  <a:pt x="0" y="0"/>
                </a:moveTo>
                <a:lnTo>
                  <a:pt x="494648" y="0"/>
                </a:lnTo>
                <a:lnTo>
                  <a:pt x="494648" y="494648"/>
                </a:lnTo>
                <a:lnTo>
                  <a:pt x="0" y="4946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2492995" y="4530325"/>
            <a:ext cx="368380" cy="368380"/>
          </a:xfrm>
          <a:custGeom>
            <a:avLst/>
            <a:gdLst/>
            <a:ahLst/>
            <a:cxnLst/>
            <a:rect l="l" t="t" r="r" b="b"/>
            <a:pathLst>
              <a:path w="552570" h="552570">
                <a:moveTo>
                  <a:pt x="0" y="0"/>
                </a:moveTo>
                <a:lnTo>
                  <a:pt x="552569" y="0"/>
                </a:lnTo>
                <a:lnTo>
                  <a:pt x="552569" y="552570"/>
                </a:lnTo>
                <a:lnTo>
                  <a:pt x="0" y="55257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2499345" y="5230631"/>
            <a:ext cx="368380" cy="237103"/>
          </a:xfrm>
          <a:custGeom>
            <a:avLst/>
            <a:gdLst/>
            <a:ahLst/>
            <a:cxnLst/>
            <a:rect l="l" t="t" r="r" b="b"/>
            <a:pathLst>
              <a:path w="552570" h="355654">
                <a:moveTo>
                  <a:pt x="0" y="0"/>
                </a:moveTo>
                <a:lnTo>
                  <a:pt x="552569" y="0"/>
                </a:lnTo>
                <a:lnTo>
                  <a:pt x="552569" y="355654"/>
                </a:lnTo>
                <a:lnTo>
                  <a:pt x="0" y="3556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7428583" y="3342511"/>
            <a:ext cx="2532183" cy="2212684"/>
          </a:xfrm>
          <a:custGeom>
            <a:avLst/>
            <a:gdLst/>
            <a:ahLst/>
            <a:cxnLst/>
            <a:rect l="l" t="t" r="r" b="b"/>
            <a:pathLst>
              <a:path w="3798274" h="3319026">
                <a:moveTo>
                  <a:pt x="0" y="0"/>
                </a:moveTo>
                <a:lnTo>
                  <a:pt x="3798273" y="0"/>
                </a:lnTo>
                <a:lnTo>
                  <a:pt x="3798273" y="3319025"/>
                </a:lnTo>
                <a:lnTo>
                  <a:pt x="0" y="331902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17351" r="-17351" b="-2705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499345" y="3271193"/>
            <a:ext cx="3935531" cy="313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613"/>
              </a:lnSpc>
              <a:spcBef>
                <a:spcPct val="0"/>
              </a:spcBef>
            </a:pPr>
            <a:r>
              <a:rPr lang="en-US" sz="1866" b="1">
                <a:solidFill>
                  <a:srgbClr val="002145"/>
                </a:solidFill>
                <a:latin typeface="Inter Bold"/>
                <a:ea typeface="Inter Bold"/>
                <a:cs typeface="Inter Bold"/>
                <a:sym typeface="Inter Bold"/>
              </a:rPr>
              <a:t>You can contact us via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23130" y="306038"/>
            <a:ext cx="2338245" cy="337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798"/>
              </a:lnSpc>
            </a:pPr>
            <a:r>
              <a:rPr lang="en-US" sz="1999" b="1">
                <a:solidFill>
                  <a:srgbClr val="FFFFFF"/>
                </a:solidFill>
                <a:latin typeface="Avenir Bold"/>
                <a:ea typeface="Avenir Bold"/>
                <a:cs typeface="Avenir Bold"/>
                <a:sym typeface="Avenir Bold"/>
              </a:rPr>
              <a:t>#BreakTheCycle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2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5800" y="5722579"/>
            <a:ext cx="4957601" cy="539688"/>
          </a:xfrm>
          <a:custGeom>
            <a:avLst/>
            <a:gdLst/>
            <a:ahLst/>
            <a:cxnLst/>
            <a:rect l="l" t="t" r="r" b="b"/>
            <a:pathLst>
              <a:path w="7436402" h="809532">
                <a:moveTo>
                  <a:pt x="0" y="0"/>
                </a:moveTo>
                <a:lnTo>
                  <a:pt x="7436402" y="0"/>
                </a:lnTo>
                <a:lnTo>
                  <a:pt x="7436402" y="809532"/>
                </a:lnTo>
                <a:lnTo>
                  <a:pt x="0" y="8095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/>
          </a:p>
        </p:txBody>
      </p:sp>
      <p:sp>
        <p:nvSpPr>
          <p:cNvPr id="3" name="Freeform 3"/>
          <p:cNvSpPr/>
          <p:nvPr/>
        </p:nvSpPr>
        <p:spPr>
          <a:xfrm>
            <a:off x="9545754" y="194488"/>
            <a:ext cx="2385092" cy="1341615"/>
          </a:xfrm>
          <a:custGeom>
            <a:avLst/>
            <a:gdLst/>
            <a:ahLst/>
            <a:cxnLst/>
            <a:rect l="l" t="t" r="r" b="b"/>
            <a:pathLst>
              <a:path w="3577638" h="2012422">
                <a:moveTo>
                  <a:pt x="0" y="0"/>
                </a:moveTo>
                <a:lnTo>
                  <a:pt x="3577639" y="0"/>
                </a:lnTo>
                <a:lnTo>
                  <a:pt x="3577639" y="2012421"/>
                </a:lnTo>
                <a:lnTo>
                  <a:pt x="0" y="20124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/>
          </a:p>
        </p:txBody>
      </p:sp>
      <p:sp>
        <p:nvSpPr>
          <p:cNvPr id="4" name="TextBox 4"/>
          <p:cNvSpPr txBox="1"/>
          <p:nvPr/>
        </p:nvSpPr>
        <p:spPr>
          <a:xfrm>
            <a:off x="2787551" y="2520327"/>
            <a:ext cx="6616899" cy="18173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7981"/>
              </a:lnSpc>
            </a:pPr>
            <a:r>
              <a:rPr lang="en-US" sz="5700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Nadean Lowe</a:t>
            </a:r>
            <a:endParaRPr lang="en-US" sz="5701" b="1" dirty="0">
              <a:solidFill>
                <a:srgbClr val="FFFFFF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ctr">
              <a:lnSpc>
                <a:spcPts val="6582"/>
              </a:lnSpc>
              <a:spcBef>
                <a:spcPct val="0"/>
              </a:spcBef>
            </a:pPr>
            <a:r>
              <a:rPr lang="en-US" sz="4700" b="1" i="1" dirty="0">
                <a:solidFill>
                  <a:srgbClr val="FFFFFF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Nexus Trainer</a:t>
            </a:r>
            <a:endParaRPr lang="en-US" sz="4700" b="1" i="1" dirty="0">
              <a:solidFill>
                <a:srgbClr val="FFFFFF"/>
              </a:solidFill>
              <a:latin typeface="Inter Bold Italics"/>
              <a:ea typeface="Inter Bold Italics"/>
              <a:cs typeface="Inter Bold Italics"/>
            </a:endParaRPr>
          </a:p>
        </p:txBody>
      </p:sp>
    </p:spTree>
    <p:extLst>
      <p:ext uri="{BB962C8B-B14F-4D97-AF65-F5344CB8AC3E}">
        <p14:creationId xmlns:p14="http://schemas.microsoft.com/office/powerpoint/2010/main" val="3908051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2D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28455" y="2550775"/>
            <a:ext cx="5348411" cy="2987351"/>
            <a:chOff x="0" y="0"/>
            <a:chExt cx="2112952" cy="11801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12952" cy="1180188"/>
            </a:xfrm>
            <a:custGeom>
              <a:avLst/>
              <a:gdLst/>
              <a:ahLst/>
              <a:cxnLst/>
              <a:rect l="l" t="t" r="r" b="b"/>
              <a:pathLst>
                <a:path w="2112952" h="1180188">
                  <a:moveTo>
                    <a:pt x="49216" y="0"/>
                  </a:moveTo>
                  <a:lnTo>
                    <a:pt x="2063737" y="0"/>
                  </a:lnTo>
                  <a:cubicBezTo>
                    <a:pt x="2090918" y="0"/>
                    <a:pt x="2112952" y="22035"/>
                    <a:pt x="2112952" y="49216"/>
                  </a:cubicBezTo>
                  <a:lnTo>
                    <a:pt x="2112952" y="1130972"/>
                  </a:lnTo>
                  <a:cubicBezTo>
                    <a:pt x="2112952" y="1144025"/>
                    <a:pt x="2107767" y="1156543"/>
                    <a:pt x="2098538" y="1165773"/>
                  </a:cubicBezTo>
                  <a:cubicBezTo>
                    <a:pt x="2089308" y="1175003"/>
                    <a:pt x="2076790" y="1180188"/>
                    <a:pt x="2063737" y="1180188"/>
                  </a:cubicBezTo>
                  <a:lnTo>
                    <a:pt x="49216" y="1180188"/>
                  </a:lnTo>
                  <a:cubicBezTo>
                    <a:pt x="36163" y="1180188"/>
                    <a:pt x="23645" y="1175003"/>
                    <a:pt x="14415" y="1165773"/>
                  </a:cubicBezTo>
                  <a:cubicBezTo>
                    <a:pt x="5185" y="1156543"/>
                    <a:pt x="0" y="1144025"/>
                    <a:pt x="0" y="1130972"/>
                  </a:cubicBezTo>
                  <a:lnTo>
                    <a:pt x="0" y="49216"/>
                  </a:lnTo>
                  <a:cubicBezTo>
                    <a:pt x="0" y="36163"/>
                    <a:pt x="5185" y="23645"/>
                    <a:pt x="14415" y="14415"/>
                  </a:cubicBezTo>
                  <a:cubicBezTo>
                    <a:pt x="23645" y="5185"/>
                    <a:pt x="36163" y="0"/>
                    <a:pt x="49216" y="0"/>
                  </a:cubicBezTo>
                  <a:close/>
                </a:path>
              </a:pathLst>
            </a:custGeom>
            <a:solidFill>
              <a:srgbClr val="7C51A1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112952" cy="121828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26855" y="2417326"/>
            <a:ext cx="5348411" cy="3019199"/>
            <a:chOff x="0" y="0"/>
            <a:chExt cx="2112952" cy="119277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12952" cy="1192770"/>
            </a:xfrm>
            <a:custGeom>
              <a:avLst/>
              <a:gdLst/>
              <a:ahLst/>
              <a:cxnLst/>
              <a:rect l="l" t="t" r="r" b="b"/>
              <a:pathLst>
                <a:path w="2112952" h="1192770">
                  <a:moveTo>
                    <a:pt x="49216" y="0"/>
                  </a:moveTo>
                  <a:lnTo>
                    <a:pt x="2063737" y="0"/>
                  </a:lnTo>
                  <a:cubicBezTo>
                    <a:pt x="2090918" y="0"/>
                    <a:pt x="2112952" y="22035"/>
                    <a:pt x="2112952" y="49216"/>
                  </a:cubicBezTo>
                  <a:lnTo>
                    <a:pt x="2112952" y="1143555"/>
                  </a:lnTo>
                  <a:cubicBezTo>
                    <a:pt x="2112952" y="1156607"/>
                    <a:pt x="2107767" y="1169126"/>
                    <a:pt x="2098538" y="1178355"/>
                  </a:cubicBezTo>
                  <a:cubicBezTo>
                    <a:pt x="2089308" y="1187585"/>
                    <a:pt x="2076790" y="1192770"/>
                    <a:pt x="2063737" y="1192770"/>
                  </a:cubicBezTo>
                  <a:lnTo>
                    <a:pt x="49216" y="1192770"/>
                  </a:lnTo>
                  <a:cubicBezTo>
                    <a:pt x="36163" y="1192770"/>
                    <a:pt x="23645" y="1187585"/>
                    <a:pt x="14415" y="1178355"/>
                  </a:cubicBezTo>
                  <a:cubicBezTo>
                    <a:pt x="5185" y="1169126"/>
                    <a:pt x="0" y="1156607"/>
                    <a:pt x="0" y="1143555"/>
                  </a:cubicBezTo>
                  <a:lnTo>
                    <a:pt x="0" y="49216"/>
                  </a:lnTo>
                  <a:cubicBezTo>
                    <a:pt x="0" y="36163"/>
                    <a:pt x="5185" y="23645"/>
                    <a:pt x="14415" y="14415"/>
                  </a:cubicBezTo>
                  <a:cubicBezTo>
                    <a:pt x="23645" y="5185"/>
                    <a:pt x="36163" y="0"/>
                    <a:pt x="49216" y="0"/>
                  </a:cubicBezTo>
                  <a:close/>
                </a:path>
              </a:pathLst>
            </a:custGeom>
            <a:solidFill>
              <a:srgbClr val="0C2340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2112952" cy="123087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 rot="5400000">
            <a:off x="2252289" y="-2024263"/>
            <a:ext cx="1786942" cy="6291521"/>
            <a:chOff x="0" y="0"/>
            <a:chExt cx="1270968" cy="46839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Freeform 9"/>
            <p:cNvSpPr/>
            <p:nvPr/>
          </p:nvSpPr>
          <p:spPr>
            <a:xfrm>
              <a:off x="0" y="0"/>
              <a:ext cx="1270968" cy="4683908"/>
            </a:xfrm>
            <a:custGeom>
              <a:avLst/>
              <a:gdLst/>
              <a:ahLst/>
              <a:cxnLst/>
              <a:rect l="l" t="t" r="r" b="b"/>
              <a:pathLst>
                <a:path w="1270968" h="4683908">
                  <a:moveTo>
                    <a:pt x="203200" y="4683908"/>
                  </a:moveTo>
                  <a:lnTo>
                    <a:pt x="1067768" y="4683908"/>
                  </a:lnTo>
                  <a:lnTo>
                    <a:pt x="1270968" y="0"/>
                  </a:lnTo>
                  <a:lnTo>
                    <a:pt x="0" y="0"/>
                  </a:lnTo>
                  <a:lnTo>
                    <a:pt x="203200" y="4683908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-38100"/>
              <a:ext cx="1016968" cy="472200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501643" y="509782"/>
            <a:ext cx="5289372" cy="1167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4667"/>
              </a:lnSpc>
            </a:pPr>
            <a:r>
              <a:rPr lang="en-US" sz="3334" b="1" i="1">
                <a:solidFill>
                  <a:srgbClr val="0C2340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Why Organisations Must Engage with EVAWG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6316734" y="2550774"/>
            <a:ext cx="5348411" cy="2993701"/>
            <a:chOff x="0" y="0"/>
            <a:chExt cx="2112952" cy="118269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12952" cy="1182697"/>
            </a:xfrm>
            <a:custGeom>
              <a:avLst/>
              <a:gdLst/>
              <a:ahLst/>
              <a:cxnLst/>
              <a:rect l="l" t="t" r="r" b="b"/>
              <a:pathLst>
                <a:path w="2112952" h="1182697">
                  <a:moveTo>
                    <a:pt x="49216" y="0"/>
                  </a:moveTo>
                  <a:lnTo>
                    <a:pt x="2063737" y="0"/>
                  </a:lnTo>
                  <a:cubicBezTo>
                    <a:pt x="2090918" y="0"/>
                    <a:pt x="2112952" y="22035"/>
                    <a:pt x="2112952" y="49216"/>
                  </a:cubicBezTo>
                  <a:lnTo>
                    <a:pt x="2112952" y="1133481"/>
                  </a:lnTo>
                  <a:cubicBezTo>
                    <a:pt x="2112952" y="1146534"/>
                    <a:pt x="2107767" y="1159052"/>
                    <a:pt x="2098538" y="1168282"/>
                  </a:cubicBezTo>
                  <a:cubicBezTo>
                    <a:pt x="2089308" y="1177511"/>
                    <a:pt x="2076790" y="1182697"/>
                    <a:pt x="2063737" y="1182697"/>
                  </a:cubicBezTo>
                  <a:lnTo>
                    <a:pt x="49216" y="1182697"/>
                  </a:lnTo>
                  <a:cubicBezTo>
                    <a:pt x="36163" y="1182697"/>
                    <a:pt x="23645" y="1177511"/>
                    <a:pt x="14415" y="1168282"/>
                  </a:cubicBezTo>
                  <a:cubicBezTo>
                    <a:pt x="5185" y="1159052"/>
                    <a:pt x="0" y="1146534"/>
                    <a:pt x="0" y="1133481"/>
                  </a:cubicBezTo>
                  <a:lnTo>
                    <a:pt x="0" y="49216"/>
                  </a:lnTo>
                  <a:cubicBezTo>
                    <a:pt x="0" y="36163"/>
                    <a:pt x="5185" y="23645"/>
                    <a:pt x="14415" y="14415"/>
                  </a:cubicBezTo>
                  <a:cubicBezTo>
                    <a:pt x="23645" y="5185"/>
                    <a:pt x="36163" y="0"/>
                    <a:pt x="49216" y="0"/>
                  </a:cubicBezTo>
                  <a:close/>
                </a:path>
              </a:pathLst>
            </a:custGeom>
            <a:solidFill>
              <a:srgbClr val="7C51A1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112952" cy="12207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202013" y="2417325"/>
            <a:ext cx="5348411" cy="3022143"/>
            <a:chOff x="0" y="0"/>
            <a:chExt cx="2112952" cy="11939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12952" cy="1193933"/>
            </a:xfrm>
            <a:custGeom>
              <a:avLst/>
              <a:gdLst/>
              <a:ahLst/>
              <a:cxnLst/>
              <a:rect l="l" t="t" r="r" b="b"/>
              <a:pathLst>
                <a:path w="2112952" h="1193933">
                  <a:moveTo>
                    <a:pt x="49216" y="0"/>
                  </a:moveTo>
                  <a:lnTo>
                    <a:pt x="2063737" y="0"/>
                  </a:lnTo>
                  <a:cubicBezTo>
                    <a:pt x="2090918" y="0"/>
                    <a:pt x="2112952" y="22035"/>
                    <a:pt x="2112952" y="49216"/>
                  </a:cubicBezTo>
                  <a:lnTo>
                    <a:pt x="2112952" y="1144717"/>
                  </a:lnTo>
                  <a:cubicBezTo>
                    <a:pt x="2112952" y="1157770"/>
                    <a:pt x="2107767" y="1170288"/>
                    <a:pt x="2098538" y="1179518"/>
                  </a:cubicBezTo>
                  <a:cubicBezTo>
                    <a:pt x="2089308" y="1188748"/>
                    <a:pt x="2076790" y="1193933"/>
                    <a:pt x="2063737" y="1193933"/>
                  </a:cubicBezTo>
                  <a:lnTo>
                    <a:pt x="49216" y="1193933"/>
                  </a:lnTo>
                  <a:cubicBezTo>
                    <a:pt x="36163" y="1193933"/>
                    <a:pt x="23645" y="1188748"/>
                    <a:pt x="14415" y="1179518"/>
                  </a:cubicBezTo>
                  <a:cubicBezTo>
                    <a:pt x="5185" y="1170288"/>
                    <a:pt x="0" y="1157770"/>
                    <a:pt x="0" y="1144717"/>
                  </a:cubicBezTo>
                  <a:lnTo>
                    <a:pt x="0" y="49216"/>
                  </a:lnTo>
                  <a:cubicBezTo>
                    <a:pt x="0" y="36163"/>
                    <a:pt x="5185" y="23645"/>
                    <a:pt x="14415" y="14415"/>
                  </a:cubicBezTo>
                  <a:cubicBezTo>
                    <a:pt x="23645" y="5185"/>
                    <a:pt x="36163" y="0"/>
                    <a:pt x="49216" y="0"/>
                  </a:cubicBezTo>
                  <a:close/>
                </a:path>
              </a:pathLst>
            </a:custGeom>
            <a:solidFill>
              <a:srgbClr val="0C2340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112952" cy="123203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51261" y="2657769"/>
            <a:ext cx="4699599" cy="2240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6107" lvl="1" indent="-173053" defTabSz="609630">
              <a:lnSpc>
                <a:spcPts val="2244"/>
              </a:lnSpc>
              <a:spcBef>
                <a:spcPct val="0"/>
              </a:spcBef>
              <a:buFont typeface="Arial"/>
              <a:buChar char="•"/>
            </a:pPr>
            <a:r>
              <a:rPr lang="en-US" sz="160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Employers have a </a:t>
            </a:r>
            <a:r>
              <a:rPr lang="en-US" sz="1603">
                <a:solidFill>
                  <a:srgbClr val="4EC3E0"/>
                </a:solidFill>
                <a:latin typeface="Inter"/>
                <a:ea typeface="Inter"/>
                <a:cs typeface="Inter"/>
                <a:sym typeface="Inter"/>
              </a:rPr>
              <a:t>legal duty of care</a:t>
            </a:r>
            <a:r>
              <a:rPr lang="en-US" sz="160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, and a moral one.​​</a:t>
            </a:r>
          </a:p>
          <a:p>
            <a:pPr defTabSz="609630">
              <a:lnSpc>
                <a:spcPts val="2244"/>
              </a:lnSpc>
              <a:spcBef>
                <a:spcPct val="0"/>
              </a:spcBef>
            </a:pPr>
            <a:endParaRPr lang="en-US" sz="160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6107" lvl="1" indent="-173053" defTabSz="609630">
              <a:lnSpc>
                <a:spcPts val="2244"/>
              </a:lnSpc>
              <a:spcBef>
                <a:spcPct val="0"/>
              </a:spcBef>
              <a:buFont typeface="Arial"/>
              <a:buChar char="•"/>
            </a:pPr>
            <a:r>
              <a:rPr lang="en-US" sz="160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Prevention isn’t just about avoiding legal claims, it’s about </a:t>
            </a:r>
            <a:r>
              <a:rPr lang="en-US" sz="1603">
                <a:solidFill>
                  <a:srgbClr val="4EC3E0"/>
                </a:solidFill>
                <a:latin typeface="Inter"/>
                <a:ea typeface="Inter"/>
                <a:cs typeface="Inter"/>
                <a:sym typeface="Inter"/>
              </a:rPr>
              <a:t>creating safe, healthy environments where staff feel supported.​</a:t>
            </a:r>
          </a:p>
          <a:p>
            <a:pPr defTabSz="609630">
              <a:lnSpc>
                <a:spcPts val="2244"/>
              </a:lnSpc>
              <a:spcBef>
                <a:spcPct val="0"/>
              </a:spcBef>
            </a:pPr>
            <a:endParaRPr lang="en-US" sz="1603">
              <a:solidFill>
                <a:srgbClr val="4EC3E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6107" lvl="1" indent="-173053" defTabSz="609630">
              <a:lnSpc>
                <a:spcPts val="2244"/>
              </a:lnSpc>
              <a:spcBef>
                <a:spcPct val="0"/>
              </a:spcBef>
              <a:buFont typeface="Arial"/>
              <a:buChar char="•"/>
            </a:pPr>
            <a:r>
              <a:rPr lang="en-US" sz="160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Staff</a:t>
            </a:r>
            <a:r>
              <a:rPr lang="en-US" sz="1603">
                <a:solidFill>
                  <a:srgbClr val="4EC3E0"/>
                </a:solidFill>
                <a:latin typeface="Inter"/>
                <a:ea typeface="Inter"/>
                <a:cs typeface="Inter"/>
                <a:sym typeface="Inter"/>
              </a:rPr>
              <a:t> carry harm</a:t>
            </a:r>
            <a:r>
              <a:rPr lang="en-US" sz="160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into and out of the workplace.​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526419" y="2660712"/>
            <a:ext cx="4699599" cy="2522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6107" lvl="1" indent="-173053" defTabSz="609630">
              <a:lnSpc>
                <a:spcPts val="2244"/>
              </a:lnSpc>
              <a:spcBef>
                <a:spcPct val="0"/>
              </a:spcBef>
              <a:buFont typeface="Arial"/>
              <a:buChar char="•"/>
            </a:pPr>
            <a:r>
              <a:rPr lang="en-US" sz="160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Prevention is powerful:</a:t>
            </a:r>
            <a:r>
              <a:rPr lang="en-US" sz="1603">
                <a:solidFill>
                  <a:srgbClr val="4EC3E0"/>
                </a:solidFill>
                <a:latin typeface="Inter"/>
                <a:ea typeface="Inter"/>
                <a:cs typeface="Inter"/>
                <a:sym typeface="Inter"/>
              </a:rPr>
              <a:t> Safer workplaces = improved retention, trust and integrity.​</a:t>
            </a:r>
          </a:p>
          <a:p>
            <a:pPr defTabSz="609630">
              <a:lnSpc>
                <a:spcPts val="2244"/>
              </a:lnSpc>
              <a:spcBef>
                <a:spcPct val="0"/>
              </a:spcBef>
            </a:pPr>
            <a:endParaRPr lang="en-US" sz="1603">
              <a:solidFill>
                <a:srgbClr val="4EC3E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6107" lvl="1" indent="-173053" defTabSz="609630">
              <a:lnSpc>
                <a:spcPts val="2244"/>
              </a:lnSpc>
              <a:spcBef>
                <a:spcPct val="0"/>
              </a:spcBef>
              <a:buFont typeface="Arial"/>
              <a:buChar char="•"/>
            </a:pPr>
            <a:r>
              <a:rPr lang="en-US" sz="160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Creating safer spaces at work means </a:t>
            </a:r>
            <a:r>
              <a:rPr lang="en-US" sz="1603">
                <a:solidFill>
                  <a:srgbClr val="4EC3E0"/>
                </a:solidFill>
                <a:latin typeface="Inter"/>
                <a:ea typeface="Inter"/>
                <a:cs typeface="Inter"/>
                <a:sym typeface="Inter"/>
              </a:rPr>
              <a:t>influencing wider social change.​</a:t>
            </a:r>
          </a:p>
          <a:p>
            <a:pPr defTabSz="609630">
              <a:lnSpc>
                <a:spcPts val="2244"/>
              </a:lnSpc>
              <a:spcBef>
                <a:spcPct val="0"/>
              </a:spcBef>
            </a:pPr>
            <a:endParaRPr lang="en-US" sz="1603">
              <a:solidFill>
                <a:srgbClr val="4EC3E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46107" lvl="1" indent="-173053" defTabSz="609630">
              <a:lnSpc>
                <a:spcPts val="2244"/>
              </a:lnSpc>
              <a:spcBef>
                <a:spcPct val="0"/>
              </a:spcBef>
              <a:buFont typeface="Arial"/>
              <a:buChar char="•"/>
            </a:pPr>
            <a:r>
              <a:rPr lang="en-US" sz="160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 </a:t>
            </a:r>
            <a:r>
              <a:rPr lang="en-US" sz="1603">
                <a:solidFill>
                  <a:srgbClr val="4EC3E0"/>
                </a:solidFill>
                <a:latin typeface="Inter"/>
                <a:ea typeface="Inter"/>
                <a:cs typeface="Inter"/>
                <a:sym typeface="Inter"/>
              </a:rPr>
              <a:t>whole-society approach</a:t>
            </a:r>
            <a:r>
              <a:rPr lang="en-US" sz="160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requires every sector to step up, not just reactive services.</a:t>
            </a:r>
          </a:p>
          <a:p>
            <a:pPr defTabSz="609630">
              <a:lnSpc>
                <a:spcPts val="2244"/>
              </a:lnSpc>
              <a:spcBef>
                <a:spcPct val="0"/>
              </a:spcBef>
            </a:pPr>
            <a:endParaRPr lang="en-US" sz="1603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" name="Freeform 23"/>
          <p:cNvSpPr/>
          <p:nvPr/>
        </p:nvSpPr>
        <p:spPr>
          <a:xfrm>
            <a:off x="7413734" y="418791"/>
            <a:ext cx="4415927" cy="480721"/>
          </a:xfrm>
          <a:custGeom>
            <a:avLst/>
            <a:gdLst/>
            <a:ahLst/>
            <a:cxnLst/>
            <a:rect l="l" t="t" r="r" b="b"/>
            <a:pathLst>
              <a:path w="6623891" h="721082">
                <a:moveTo>
                  <a:pt x="0" y="0"/>
                </a:moveTo>
                <a:lnTo>
                  <a:pt x="6623891" y="0"/>
                </a:lnTo>
                <a:lnTo>
                  <a:pt x="6623891" y="721082"/>
                </a:lnTo>
                <a:lnTo>
                  <a:pt x="0" y="7210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360634" y="6072994"/>
            <a:ext cx="2297223" cy="337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800"/>
              </a:lnSpc>
            </a:pPr>
            <a:r>
              <a:rPr lang="en-US" sz="2000" b="1">
                <a:solidFill>
                  <a:srgbClr val="FFFFFF"/>
                </a:solidFill>
                <a:latin typeface="Avenir Bold"/>
                <a:ea typeface="Avenir Bold"/>
                <a:cs typeface="Avenir Bold"/>
                <a:sym typeface="Avenir Bold"/>
              </a:rPr>
              <a:t>#BreakTheCycle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2">
            <a:extLst>
              <a:ext uri="{FF2B5EF4-FFF2-40B4-BE49-F238E27FC236}">
                <a16:creationId xmlns:a16="http://schemas.microsoft.com/office/drawing/2014/main" id="{CCA9AF36-6981-CACF-48BE-9C64224C2B1C}"/>
              </a:ext>
            </a:extLst>
          </p:cNvPr>
          <p:cNvGrpSpPr/>
          <p:nvPr/>
        </p:nvGrpSpPr>
        <p:grpSpPr>
          <a:xfrm rot="5400000">
            <a:off x="1399290" y="-1268054"/>
            <a:ext cx="1468965" cy="4267543"/>
            <a:chOff x="0" y="0"/>
            <a:chExt cx="983732" cy="2350398"/>
          </a:xfrm>
          <a:effectLst>
            <a:outerShdw blurRad="203200" dist="50800" dir="5400000" algn="ctr" rotWithShape="0">
              <a:srgbClr val="000000">
                <a:alpha val="88000"/>
              </a:srgbClr>
            </a:outerShdw>
          </a:effectLst>
        </p:grpSpPr>
        <p:sp>
          <p:nvSpPr>
            <p:cNvPr id="44" name="Freeform 3">
              <a:extLst>
                <a:ext uri="{FF2B5EF4-FFF2-40B4-BE49-F238E27FC236}">
                  <a16:creationId xmlns:a16="http://schemas.microsoft.com/office/drawing/2014/main" id="{6AD0C4D0-C6FE-3224-C971-20AE6E02E0FE}"/>
                </a:ext>
              </a:extLst>
            </p:cNvPr>
            <p:cNvSpPr/>
            <p:nvPr/>
          </p:nvSpPr>
          <p:spPr>
            <a:xfrm>
              <a:off x="0" y="0"/>
              <a:ext cx="983732" cy="2350398"/>
            </a:xfrm>
            <a:custGeom>
              <a:avLst/>
              <a:gdLst/>
              <a:ahLst/>
              <a:cxnLst/>
              <a:rect l="l" t="t" r="r" b="b"/>
              <a:pathLst>
                <a:path w="983732" h="2350398">
                  <a:moveTo>
                    <a:pt x="203200" y="2350398"/>
                  </a:moveTo>
                  <a:lnTo>
                    <a:pt x="780532" y="2350398"/>
                  </a:lnTo>
                  <a:lnTo>
                    <a:pt x="983732" y="0"/>
                  </a:lnTo>
                  <a:lnTo>
                    <a:pt x="0" y="0"/>
                  </a:lnTo>
                  <a:lnTo>
                    <a:pt x="203200" y="2350398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 b="1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TextBox 4">
              <a:extLst>
                <a:ext uri="{FF2B5EF4-FFF2-40B4-BE49-F238E27FC236}">
                  <a16:creationId xmlns:a16="http://schemas.microsoft.com/office/drawing/2014/main" id="{8CCD8E07-C3A1-951B-F2D3-770B0883B618}"/>
                </a:ext>
              </a:extLst>
            </p:cNvPr>
            <p:cNvSpPr txBox="1"/>
            <p:nvPr/>
          </p:nvSpPr>
          <p:spPr>
            <a:xfrm>
              <a:off x="127000" y="-38100"/>
              <a:ext cx="729732" cy="2388498"/>
            </a:xfrm>
            <a:prstGeom prst="rect">
              <a:avLst/>
            </a:prstGeom>
          </p:spPr>
          <p:txBody>
            <a:bodyPr lIns="31339" tIns="31339" rIns="31339" bIns="31339" rtlCol="0" anchor="ctr"/>
            <a:lstStyle/>
            <a:p>
              <a:pPr algn="ctr" defTabSz="609630">
                <a:lnSpc>
                  <a:spcPts val="1773"/>
                </a:lnSpc>
              </a:pPr>
              <a:endParaRPr sz="1200" b="1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" name="Freeform 2"/>
          <p:cNvSpPr/>
          <p:nvPr/>
        </p:nvSpPr>
        <p:spPr>
          <a:xfrm>
            <a:off x="1781756" y="-189687"/>
            <a:ext cx="10777546" cy="7827193"/>
          </a:xfrm>
          <a:custGeom>
            <a:avLst/>
            <a:gdLst/>
            <a:ahLst/>
            <a:cxnLst/>
            <a:rect l="l" t="t" r="r" b="b"/>
            <a:pathLst>
              <a:path w="16166319" h="11740789">
                <a:moveTo>
                  <a:pt x="0" y="0"/>
                </a:moveTo>
                <a:lnTo>
                  <a:pt x="16166319" y="0"/>
                </a:lnTo>
                <a:lnTo>
                  <a:pt x="16166319" y="11740789"/>
                </a:lnTo>
                <a:lnTo>
                  <a:pt x="0" y="1174078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33536" y="568412"/>
            <a:ext cx="5662465" cy="564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4667"/>
              </a:lnSpc>
            </a:pPr>
            <a:r>
              <a:rPr lang="en-US" sz="3334" b="1" i="1">
                <a:solidFill>
                  <a:srgbClr val="002145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Pledge Roadmap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685801" y="4243895"/>
            <a:ext cx="2088327" cy="1063625"/>
            <a:chOff x="0" y="0"/>
            <a:chExt cx="825018" cy="420197"/>
          </a:xfrm>
          <a:effectLst>
            <a:outerShdw blurRad="203200" dist="38100" dir="2700000" sx="101000" sy="101000" algn="tl" rotWithShape="0">
              <a:prstClr val="black">
                <a:alpha val="55000"/>
              </a:prstClr>
            </a:outerShdw>
          </a:effectLst>
        </p:grpSpPr>
        <p:sp>
          <p:nvSpPr>
            <p:cNvPr id="11" name="Freeform 11"/>
            <p:cNvSpPr/>
            <p:nvPr/>
          </p:nvSpPr>
          <p:spPr>
            <a:xfrm>
              <a:off x="0" y="0"/>
              <a:ext cx="825018" cy="420197"/>
            </a:xfrm>
            <a:custGeom>
              <a:avLst/>
              <a:gdLst/>
              <a:ahLst/>
              <a:cxnLst/>
              <a:rect l="l" t="t" r="r" b="b"/>
              <a:pathLst>
                <a:path w="825018" h="420197">
                  <a:moveTo>
                    <a:pt x="126046" y="0"/>
                  </a:moveTo>
                  <a:lnTo>
                    <a:pt x="698972" y="0"/>
                  </a:lnTo>
                  <a:cubicBezTo>
                    <a:pt x="732402" y="0"/>
                    <a:pt x="764462" y="13280"/>
                    <a:pt x="788100" y="36918"/>
                  </a:cubicBezTo>
                  <a:cubicBezTo>
                    <a:pt x="811738" y="60556"/>
                    <a:pt x="825018" y="92617"/>
                    <a:pt x="825018" y="126046"/>
                  </a:cubicBezTo>
                  <a:lnTo>
                    <a:pt x="825018" y="294151"/>
                  </a:lnTo>
                  <a:cubicBezTo>
                    <a:pt x="825018" y="327581"/>
                    <a:pt x="811738" y="359641"/>
                    <a:pt x="788100" y="383279"/>
                  </a:cubicBezTo>
                  <a:cubicBezTo>
                    <a:pt x="764462" y="406918"/>
                    <a:pt x="732402" y="420197"/>
                    <a:pt x="698972" y="420197"/>
                  </a:cubicBezTo>
                  <a:lnTo>
                    <a:pt x="126046" y="420197"/>
                  </a:lnTo>
                  <a:cubicBezTo>
                    <a:pt x="92617" y="420197"/>
                    <a:pt x="60556" y="406918"/>
                    <a:pt x="36918" y="383279"/>
                  </a:cubicBezTo>
                  <a:cubicBezTo>
                    <a:pt x="13280" y="359641"/>
                    <a:pt x="0" y="327581"/>
                    <a:pt x="0" y="294151"/>
                  </a:cubicBezTo>
                  <a:lnTo>
                    <a:pt x="0" y="126046"/>
                  </a:lnTo>
                  <a:cubicBezTo>
                    <a:pt x="0" y="92617"/>
                    <a:pt x="13280" y="60556"/>
                    <a:pt x="36918" y="36918"/>
                  </a:cubicBezTo>
                  <a:cubicBezTo>
                    <a:pt x="60556" y="13280"/>
                    <a:pt x="92617" y="0"/>
                    <a:pt x="126046" y="0"/>
                  </a:cubicBezTo>
                  <a:close/>
                </a:path>
              </a:pathLst>
            </a:custGeom>
            <a:solidFill>
              <a:srgbClr val="E274AE"/>
            </a:solidFill>
            <a:ln w="476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25018" cy="4582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5082202" y="5482714"/>
            <a:ext cx="2088327" cy="1063625"/>
            <a:chOff x="0" y="0"/>
            <a:chExt cx="825018" cy="420197"/>
          </a:xfrm>
          <a:effectLst>
            <a:outerShdw blurRad="203200" dist="38100" dir="2700000" sx="101000" sy="101000" algn="tl" rotWithShape="0">
              <a:prstClr val="black">
                <a:alpha val="55000"/>
              </a:prstClr>
            </a:outerShdw>
          </a:effectLst>
        </p:grpSpPr>
        <p:sp>
          <p:nvSpPr>
            <p:cNvPr id="14" name="Freeform 14"/>
            <p:cNvSpPr/>
            <p:nvPr/>
          </p:nvSpPr>
          <p:spPr>
            <a:xfrm>
              <a:off x="0" y="0"/>
              <a:ext cx="825018" cy="420197"/>
            </a:xfrm>
            <a:custGeom>
              <a:avLst/>
              <a:gdLst/>
              <a:ahLst/>
              <a:cxnLst/>
              <a:rect l="l" t="t" r="r" b="b"/>
              <a:pathLst>
                <a:path w="825018" h="420197">
                  <a:moveTo>
                    <a:pt x="126046" y="0"/>
                  </a:moveTo>
                  <a:lnTo>
                    <a:pt x="698972" y="0"/>
                  </a:lnTo>
                  <a:cubicBezTo>
                    <a:pt x="732402" y="0"/>
                    <a:pt x="764462" y="13280"/>
                    <a:pt x="788100" y="36918"/>
                  </a:cubicBezTo>
                  <a:cubicBezTo>
                    <a:pt x="811738" y="60556"/>
                    <a:pt x="825018" y="92617"/>
                    <a:pt x="825018" y="126046"/>
                  </a:cubicBezTo>
                  <a:lnTo>
                    <a:pt x="825018" y="294151"/>
                  </a:lnTo>
                  <a:cubicBezTo>
                    <a:pt x="825018" y="327581"/>
                    <a:pt x="811738" y="359641"/>
                    <a:pt x="788100" y="383279"/>
                  </a:cubicBezTo>
                  <a:cubicBezTo>
                    <a:pt x="764462" y="406918"/>
                    <a:pt x="732402" y="420197"/>
                    <a:pt x="698972" y="420197"/>
                  </a:cubicBezTo>
                  <a:lnTo>
                    <a:pt x="126046" y="420197"/>
                  </a:lnTo>
                  <a:cubicBezTo>
                    <a:pt x="92617" y="420197"/>
                    <a:pt x="60556" y="406918"/>
                    <a:pt x="36918" y="383279"/>
                  </a:cubicBezTo>
                  <a:cubicBezTo>
                    <a:pt x="13280" y="359641"/>
                    <a:pt x="0" y="327581"/>
                    <a:pt x="0" y="294151"/>
                  </a:cubicBezTo>
                  <a:lnTo>
                    <a:pt x="0" y="126046"/>
                  </a:lnTo>
                  <a:cubicBezTo>
                    <a:pt x="0" y="92617"/>
                    <a:pt x="13280" y="60556"/>
                    <a:pt x="36918" y="36918"/>
                  </a:cubicBezTo>
                  <a:cubicBezTo>
                    <a:pt x="60556" y="13280"/>
                    <a:pt x="92617" y="0"/>
                    <a:pt x="126046" y="0"/>
                  </a:cubicBezTo>
                  <a:close/>
                </a:path>
              </a:pathLst>
            </a:custGeom>
            <a:solidFill>
              <a:srgbClr val="FC5700"/>
            </a:solidFill>
            <a:ln w="476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825018" cy="4582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642450" y="2443262"/>
            <a:ext cx="2088327" cy="1063625"/>
            <a:chOff x="0" y="0"/>
            <a:chExt cx="825018" cy="420197"/>
          </a:xfrm>
          <a:effectLst>
            <a:outerShdw blurRad="203200" dist="38100" dir="2700000" sx="101000" sy="101000" algn="tl" rotWithShape="0">
              <a:prstClr val="black">
                <a:alpha val="55000"/>
              </a:prstClr>
            </a:outerShdw>
          </a:effectLst>
        </p:grpSpPr>
        <p:sp>
          <p:nvSpPr>
            <p:cNvPr id="17" name="Freeform 17"/>
            <p:cNvSpPr/>
            <p:nvPr/>
          </p:nvSpPr>
          <p:spPr>
            <a:xfrm>
              <a:off x="0" y="0"/>
              <a:ext cx="825018" cy="420197"/>
            </a:xfrm>
            <a:custGeom>
              <a:avLst/>
              <a:gdLst/>
              <a:ahLst/>
              <a:cxnLst/>
              <a:rect l="l" t="t" r="r" b="b"/>
              <a:pathLst>
                <a:path w="825018" h="420197">
                  <a:moveTo>
                    <a:pt x="126046" y="0"/>
                  </a:moveTo>
                  <a:lnTo>
                    <a:pt x="698972" y="0"/>
                  </a:lnTo>
                  <a:cubicBezTo>
                    <a:pt x="732402" y="0"/>
                    <a:pt x="764462" y="13280"/>
                    <a:pt x="788100" y="36918"/>
                  </a:cubicBezTo>
                  <a:cubicBezTo>
                    <a:pt x="811738" y="60556"/>
                    <a:pt x="825018" y="92617"/>
                    <a:pt x="825018" y="126046"/>
                  </a:cubicBezTo>
                  <a:lnTo>
                    <a:pt x="825018" y="294151"/>
                  </a:lnTo>
                  <a:cubicBezTo>
                    <a:pt x="825018" y="327581"/>
                    <a:pt x="811738" y="359641"/>
                    <a:pt x="788100" y="383279"/>
                  </a:cubicBezTo>
                  <a:cubicBezTo>
                    <a:pt x="764462" y="406918"/>
                    <a:pt x="732402" y="420197"/>
                    <a:pt x="698972" y="420197"/>
                  </a:cubicBezTo>
                  <a:lnTo>
                    <a:pt x="126046" y="420197"/>
                  </a:lnTo>
                  <a:cubicBezTo>
                    <a:pt x="92617" y="420197"/>
                    <a:pt x="60556" y="406918"/>
                    <a:pt x="36918" y="383279"/>
                  </a:cubicBezTo>
                  <a:cubicBezTo>
                    <a:pt x="13280" y="359641"/>
                    <a:pt x="0" y="327581"/>
                    <a:pt x="0" y="294151"/>
                  </a:cubicBezTo>
                  <a:lnTo>
                    <a:pt x="0" y="126046"/>
                  </a:lnTo>
                  <a:cubicBezTo>
                    <a:pt x="0" y="92617"/>
                    <a:pt x="13280" y="60556"/>
                    <a:pt x="36918" y="36918"/>
                  </a:cubicBezTo>
                  <a:cubicBezTo>
                    <a:pt x="60556" y="13280"/>
                    <a:pt x="92617" y="0"/>
                    <a:pt x="126046" y="0"/>
                  </a:cubicBezTo>
                  <a:close/>
                </a:path>
              </a:pathLst>
            </a:custGeom>
            <a:solidFill>
              <a:srgbClr val="002145"/>
            </a:solidFill>
            <a:ln w="476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825018" cy="4582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888633" y="2975074"/>
            <a:ext cx="2088327" cy="1063625"/>
            <a:chOff x="0" y="0"/>
            <a:chExt cx="825018" cy="420197"/>
          </a:xfrm>
          <a:effectLst>
            <a:outerShdw blurRad="203200" dist="38100" dir="2700000" sx="101000" sy="101000" algn="tl" rotWithShape="0">
              <a:prstClr val="black">
                <a:alpha val="55000"/>
              </a:prstClr>
            </a:outerShdw>
          </a:effectLst>
        </p:grpSpPr>
        <p:sp>
          <p:nvSpPr>
            <p:cNvPr id="20" name="Freeform 20"/>
            <p:cNvSpPr/>
            <p:nvPr/>
          </p:nvSpPr>
          <p:spPr>
            <a:xfrm>
              <a:off x="0" y="0"/>
              <a:ext cx="825018" cy="420197"/>
            </a:xfrm>
            <a:custGeom>
              <a:avLst/>
              <a:gdLst/>
              <a:ahLst/>
              <a:cxnLst/>
              <a:rect l="l" t="t" r="r" b="b"/>
              <a:pathLst>
                <a:path w="825018" h="420197">
                  <a:moveTo>
                    <a:pt x="126046" y="0"/>
                  </a:moveTo>
                  <a:lnTo>
                    <a:pt x="698972" y="0"/>
                  </a:lnTo>
                  <a:cubicBezTo>
                    <a:pt x="732402" y="0"/>
                    <a:pt x="764462" y="13280"/>
                    <a:pt x="788100" y="36918"/>
                  </a:cubicBezTo>
                  <a:cubicBezTo>
                    <a:pt x="811738" y="60556"/>
                    <a:pt x="825018" y="92617"/>
                    <a:pt x="825018" y="126046"/>
                  </a:cubicBezTo>
                  <a:lnTo>
                    <a:pt x="825018" y="294151"/>
                  </a:lnTo>
                  <a:cubicBezTo>
                    <a:pt x="825018" y="327581"/>
                    <a:pt x="811738" y="359641"/>
                    <a:pt x="788100" y="383279"/>
                  </a:cubicBezTo>
                  <a:cubicBezTo>
                    <a:pt x="764462" y="406918"/>
                    <a:pt x="732402" y="420197"/>
                    <a:pt x="698972" y="420197"/>
                  </a:cubicBezTo>
                  <a:lnTo>
                    <a:pt x="126046" y="420197"/>
                  </a:lnTo>
                  <a:cubicBezTo>
                    <a:pt x="92617" y="420197"/>
                    <a:pt x="60556" y="406918"/>
                    <a:pt x="36918" y="383279"/>
                  </a:cubicBezTo>
                  <a:cubicBezTo>
                    <a:pt x="13280" y="359641"/>
                    <a:pt x="0" y="327581"/>
                    <a:pt x="0" y="294151"/>
                  </a:cubicBezTo>
                  <a:lnTo>
                    <a:pt x="0" y="126046"/>
                  </a:lnTo>
                  <a:cubicBezTo>
                    <a:pt x="0" y="92617"/>
                    <a:pt x="13280" y="60556"/>
                    <a:pt x="36918" y="36918"/>
                  </a:cubicBezTo>
                  <a:cubicBezTo>
                    <a:pt x="60556" y="13280"/>
                    <a:pt x="92617" y="0"/>
                    <a:pt x="126046" y="0"/>
                  </a:cubicBezTo>
                  <a:close/>
                </a:path>
              </a:pathLst>
            </a:custGeom>
            <a:solidFill>
              <a:srgbClr val="7C51A1"/>
            </a:solidFill>
            <a:ln w="476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825018" cy="4582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611625" y="760331"/>
            <a:ext cx="2321171" cy="1063625"/>
            <a:chOff x="0" y="0"/>
            <a:chExt cx="917006" cy="420197"/>
          </a:xfrm>
          <a:effectLst>
            <a:outerShdw blurRad="203200" dist="38100" dir="2700000" sx="101000" sy="101000" algn="tl" rotWithShape="0">
              <a:prstClr val="black">
                <a:alpha val="55000"/>
              </a:prstClr>
            </a:outerShdw>
          </a:effectLst>
        </p:grpSpPr>
        <p:sp>
          <p:nvSpPr>
            <p:cNvPr id="23" name="Freeform 23"/>
            <p:cNvSpPr/>
            <p:nvPr/>
          </p:nvSpPr>
          <p:spPr>
            <a:xfrm>
              <a:off x="0" y="0"/>
              <a:ext cx="917006" cy="420197"/>
            </a:xfrm>
            <a:custGeom>
              <a:avLst/>
              <a:gdLst/>
              <a:ahLst/>
              <a:cxnLst/>
              <a:rect l="l" t="t" r="r" b="b"/>
              <a:pathLst>
                <a:path w="917006" h="420197">
                  <a:moveTo>
                    <a:pt x="113402" y="0"/>
                  </a:moveTo>
                  <a:lnTo>
                    <a:pt x="803604" y="0"/>
                  </a:lnTo>
                  <a:cubicBezTo>
                    <a:pt x="833680" y="0"/>
                    <a:pt x="862524" y="11948"/>
                    <a:pt x="883791" y="33215"/>
                  </a:cubicBezTo>
                  <a:cubicBezTo>
                    <a:pt x="905058" y="54482"/>
                    <a:pt x="917006" y="83326"/>
                    <a:pt x="917006" y="113402"/>
                  </a:cubicBezTo>
                  <a:lnTo>
                    <a:pt x="917006" y="306795"/>
                  </a:lnTo>
                  <a:cubicBezTo>
                    <a:pt x="917006" y="336872"/>
                    <a:pt x="905058" y="365716"/>
                    <a:pt x="883791" y="386983"/>
                  </a:cubicBezTo>
                  <a:cubicBezTo>
                    <a:pt x="862524" y="408250"/>
                    <a:pt x="833680" y="420197"/>
                    <a:pt x="803604" y="420197"/>
                  </a:cubicBezTo>
                  <a:lnTo>
                    <a:pt x="113402" y="420197"/>
                  </a:lnTo>
                  <a:cubicBezTo>
                    <a:pt x="83326" y="420197"/>
                    <a:pt x="54482" y="408250"/>
                    <a:pt x="33215" y="386983"/>
                  </a:cubicBezTo>
                  <a:cubicBezTo>
                    <a:pt x="11948" y="365716"/>
                    <a:pt x="0" y="336872"/>
                    <a:pt x="0" y="306795"/>
                  </a:cubicBezTo>
                  <a:lnTo>
                    <a:pt x="0" y="113402"/>
                  </a:lnTo>
                  <a:cubicBezTo>
                    <a:pt x="0" y="83326"/>
                    <a:pt x="11948" y="54482"/>
                    <a:pt x="33215" y="33215"/>
                  </a:cubicBezTo>
                  <a:cubicBezTo>
                    <a:pt x="54482" y="11948"/>
                    <a:pt x="83326" y="0"/>
                    <a:pt x="113402" y="0"/>
                  </a:cubicBezTo>
                  <a:close/>
                </a:path>
              </a:pathLst>
            </a:custGeom>
            <a:solidFill>
              <a:srgbClr val="FFFFFF"/>
            </a:solidFill>
            <a:ln w="476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917006" cy="4582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9651643" y="1911450"/>
            <a:ext cx="2088327" cy="1063625"/>
            <a:chOff x="0" y="0"/>
            <a:chExt cx="825018" cy="420197"/>
          </a:xfrm>
          <a:effectLst>
            <a:outerShdw blurRad="203200" dist="38100" dir="2700000" sx="101000" sy="101000" algn="tl" rotWithShape="0">
              <a:prstClr val="black">
                <a:alpha val="55000"/>
              </a:prstClr>
            </a:outerShdw>
          </a:effectLst>
        </p:grpSpPr>
        <p:sp>
          <p:nvSpPr>
            <p:cNvPr id="26" name="Freeform 26"/>
            <p:cNvSpPr/>
            <p:nvPr/>
          </p:nvSpPr>
          <p:spPr>
            <a:xfrm>
              <a:off x="0" y="0"/>
              <a:ext cx="825018" cy="420197"/>
            </a:xfrm>
            <a:custGeom>
              <a:avLst/>
              <a:gdLst/>
              <a:ahLst/>
              <a:cxnLst/>
              <a:rect l="l" t="t" r="r" b="b"/>
              <a:pathLst>
                <a:path w="825018" h="420197">
                  <a:moveTo>
                    <a:pt x="126046" y="0"/>
                  </a:moveTo>
                  <a:lnTo>
                    <a:pt x="698972" y="0"/>
                  </a:lnTo>
                  <a:cubicBezTo>
                    <a:pt x="732402" y="0"/>
                    <a:pt x="764462" y="13280"/>
                    <a:pt x="788100" y="36918"/>
                  </a:cubicBezTo>
                  <a:cubicBezTo>
                    <a:pt x="811738" y="60556"/>
                    <a:pt x="825018" y="92617"/>
                    <a:pt x="825018" y="126046"/>
                  </a:cubicBezTo>
                  <a:lnTo>
                    <a:pt x="825018" y="294151"/>
                  </a:lnTo>
                  <a:cubicBezTo>
                    <a:pt x="825018" y="327581"/>
                    <a:pt x="811738" y="359641"/>
                    <a:pt x="788100" y="383279"/>
                  </a:cubicBezTo>
                  <a:cubicBezTo>
                    <a:pt x="764462" y="406918"/>
                    <a:pt x="732402" y="420197"/>
                    <a:pt x="698972" y="420197"/>
                  </a:cubicBezTo>
                  <a:lnTo>
                    <a:pt x="126046" y="420197"/>
                  </a:lnTo>
                  <a:cubicBezTo>
                    <a:pt x="92617" y="420197"/>
                    <a:pt x="60556" y="406918"/>
                    <a:pt x="36918" y="383279"/>
                  </a:cubicBezTo>
                  <a:cubicBezTo>
                    <a:pt x="13280" y="359641"/>
                    <a:pt x="0" y="327581"/>
                    <a:pt x="0" y="294151"/>
                  </a:cubicBezTo>
                  <a:lnTo>
                    <a:pt x="0" y="126046"/>
                  </a:lnTo>
                  <a:cubicBezTo>
                    <a:pt x="0" y="92617"/>
                    <a:pt x="13280" y="60556"/>
                    <a:pt x="36918" y="36918"/>
                  </a:cubicBezTo>
                  <a:cubicBezTo>
                    <a:pt x="60556" y="13280"/>
                    <a:pt x="92617" y="0"/>
                    <a:pt x="126046" y="0"/>
                  </a:cubicBezTo>
                  <a:close/>
                </a:path>
              </a:pathLst>
            </a:custGeom>
            <a:solidFill>
              <a:srgbClr val="F06127"/>
            </a:solidFill>
            <a:ln w="476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825018" cy="45829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8" name="Freeform 28"/>
          <p:cNvSpPr/>
          <p:nvPr/>
        </p:nvSpPr>
        <p:spPr>
          <a:xfrm>
            <a:off x="498733" y="3942933"/>
            <a:ext cx="652471" cy="652471"/>
          </a:xfrm>
          <a:custGeom>
            <a:avLst/>
            <a:gdLst/>
            <a:ahLst/>
            <a:cxnLst/>
            <a:rect l="l" t="t" r="r" b="b"/>
            <a:pathLst>
              <a:path w="978707" h="978707">
                <a:moveTo>
                  <a:pt x="0" y="0"/>
                </a:moveTo>
                <a:lnTo>
                  <a:pt x="978707" y="0"/>
                </a:lnTo>
                <a:lnTo>
                  <a:pt x="978707" y="978707"/>
                </a:lnTo>
                <a:lnTo>
                  <a:pt x="0" y="9787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Freeform 29"/>
          <p:cNvSpPr/>
          <p:nvPr/>
        </p:nvSpPr>
        <p:spPr>
          <a:xfrm>
            <a:off x="4921404" y="5307519"/>
            <a:ext cx="690220" cy="690220"/>
          </a:xfrm>
          <a:custGeom>
            <a:avLst/>
            <a:gdLst/>
            <a:ahLst/>
            <a:cxnLst/>
            <a:rect l="l" t="t" r="r" b="b"/>
            <a:pathLst>
              <a:path w="1035330" h="1035330">
                <a:moveTo>
                  <a:pt x="0" y="0"/>
                </a:moveTo>
                <a:lnTo>
                  <a:pt x="1035330" y="0"/>
                </a:lnTo>
                <a:lnTo>
                  <a:pt x="1035330" y="1035330"/>
                </a:lnTo>
                <a:lnTo>
                  <a:pt x="0" y="10353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Freeform 30"/>
          <p:cNvSpPr/>
          <p:nvPr/>
        </p:nvSpPr>
        <p:spPr>
          <a:xfrm>
            <a:off x="2383628" y="2182439"/>
            <a:ext cx="585614" cy="585614"/>
          </a:xfrm>
          <a:custGeom>
            <a:avLst/>
            <a:gdLst/>
            <a:ahLst/>
            <a:cxnLst/>
            <a:rect l="l" t="t" r="r" b="b"/>
            <a:pathLst>
              <a:path w="878421" h="878421">
                <a:moveTo>
                  <a:pt x="0" y="0"/>
                </a:moveTo>
                <a:lnTo>
                  <a:pt x="878422" y="0"/>
                </a:lnTo>
                <a:lnTo>
                  <a:pt x="878422" y="878421"/>
                </a:lnTo>
                <a:lnTo>
                  <a:pt x="0" y="8784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Freeform 31"/>
          <p:cNvSpPr/>
          <p:nvPr/>
        </p:nvSpPr>
        <p:spPr>
          <a:xfrm>
            <a:off x="6675601" y="2770599"/>
            <a:ext cx="609555" cy="609555"/>
          </a:xfrm>
          <a:custGeom>
            <a:avLst/>
            <a:gdLst/>
            <a:ahLst/>
            <a:cxnLst/>
            <a:rect l="l" t="t" r="r" b="b"/>
            <a:pathLst>
              <a:path w="914333" h="914333">
                <a:moveTo>
                  <a:pt x="0" y="0"/>
                </a:moveTo>
                <a:lnTo>
                  <a:pt x="914334" y="0"/>
                </a:lnTo>
                <a:lnTo>
                  <a:pt x="914334" y="914333"/>
                </a:lnTo>
                <a:lnTo>
                  <a:pt x="0" y="9143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Freeform 32"/>
          <p:cNvSpPr/>
          <p:nvPr/>
        </p:nvSpPr>
        <p:spPr>
          <a:xfrm>
            <a:off x="5456976" y="543989"/>
            <a:ext cx="649851" cy="649851"/>
          </a:xfrm>
          <a:custGeom>
            <a:avLst/>
            <a:gdLst/>
            <a:ahLst/>
            <a:cxnLst/>
            <a:rect l="l" t="t" r="r" b="b"/>
            <a:pathLst>
              <a:path w="974776" h="974776">
                <a:moveTo>
                  <a:pt x="0" y="0"/>
                </a:moveTo>
                <a:lnTo>
                  <a:pt x="974776" y="0"/>
                </a:lnTo>
                <a:lnTo>
                  <a:pt x="974776" y="974775"/>
                </a:lnTo>
                <a:lnTo>
                  <a:pt x="0" y="9747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9524662" y="1716785"/>
            <a:ext cx="648323" cy="648323"/>
          </a:xfrm>
          <a:custGeom>
            <a:avLst/>
            <a:gdLst/>
            <a:ahLst/>
            <a:cxnLst/>
            <a:rect l="l" t="t" r="r" b="b"/>
            <a:pathLst>
              <a:path w="972484" h="972484">
                <a:moveTo>
                  <a:pt x="0" y="0"/>
                </a:moveTo>
                <a:lnTo>
                  <a:pt x="972484" y="0"/>
                </a:lnTo>
                <a:lnTo>
                  <a:pt x="972484" y="972484"/>
                </a:lnTo>
                <a:lnTo>
                  <a:pt x="0" y="9724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6092826" y="3108960"/>
            <a:ext cx="6350" cy="415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920"/>
              </a:lnSpc>
            </a:pPr>
            <a:endParaRPr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1077727" y="4514581"/>
            <a:ext cx="1304473" cy="372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493"/>
              </a:lnSpc>
            </a:pPr>
            <a:r>
              <a:rPr lang="en-US" sz="1066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Staff attend EVAWG awareness session​​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5486100" y="5726449"/>
            <a:ext cx="1277425" cy="565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493"/>
              </a:lnSpc>
            </a:pPr>
            <a:r>
              <a:rPr lang="en-US" sz="1066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Organisation nominates an EVAWG Champion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872771" y="2666154"/>
            <a:ext cx="1627683" cy="565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493"/>
              </a:lnSpc>
            </a:pPr>
            <a:r>
              <a:rPr lang="en-US" sz="1066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Champion completes ​</a:t>
            </a:r>
          </a:p>
          <a:p>
            <a:pPr algn="ctr" defTabSz="609630">
              <a:lnSpc>
                <a:spcPts val="1493"/>
              </a:lnSpc>
            </a:pPr>
            <a:r>
              <a:rPr lang="en-US" sz="1066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CPD-accredited training + support​​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47194" y="931437"/>
            <a:ext cx="1682876" cy="757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493"/>
              </a:lnSpc>
            </a:pPr>
            <a:r>
              <a:rPr lang="en-US" sz="1066" b="1">
                <a:solidFill>
                  <a:srgbClr val="002145"/>
                </a:solidFill>
                <a:latin typeface="Inter Bold"/>
                <a:ea typeface="Inter Bold"/>
                <a:cs typeface="Inter Bold"/>
                <a:sym typeface="Inter Bold"/>
              </a:rPr>
              <a:t>Organisation receives certificates and merchandise recognising their EVAWG Pledge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7294500" y="3218809"/>
            <a:ext cx="1277425" cy="565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493"/>
              </a:lnSpc>
            </a:pPr>
            <a:r>
              <a:rPr lang="en-US" sz="1066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Champion receives communications and support pack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172985" y="2155184"/>
            <a:ext cx="1233633" cy="3727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493"/>
              </a:lnSpc>
            </a:pPr>
            <a:r>
              <a:rPr lang="en-US" sz="1066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Ongoing culture work with Nexus' support</a:t>
            </a:r>
          </a:p>
        </p:txBody>
      </p:sp>
      <p:sp>
        <p:nvSpPr>
          <p:cNvPr id="41" name="Freeform 41"/>
          <p:cNvSpPr/>
          <p:nvPr/>
        </p:nvSpPr>
        <p:spPr>
          <a:xfrm>
            <a:off x="7841083" y="5328976"/>
            <a:ext cx="3898887" cy="422873"/>
          </a:xfrm>
          <a:custGeom>
            <a:avLst/>
            <a:gdLst/>
            <a:ahLst/>
            <a:cxnLst/>
            <a:rect l="l" t="t" r="r" b="b"/>
            <a:pathLst>
              <a:path w="5848330" h="634309">
                <a:moveTo>
                  <a:pt x="0" y="0"/>
                </a:moveTo>
                <a:lnTo>
                  <a:pt x="5848330" y="0"/>
                </a:lnTo>
                <a:lnTo>
                  <a:pt x="5848330" y="634309"/>
                </a:lnTo>
                <a:lnTo>
                  <a:pt x="0" y="63430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9491467" y="5906940"/>
            <a:ext cx="2330419" cy="385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263"/>
              </a:lnSpc>
            </a:pPr>
            <a:r>
              <a:rPr lang="en-US" sz="2331" b="1" dirty="0">
                <a:solidFill>
                  <a:srgbClr val="0C2340"/>
                </a:solidFill>
                <a:latin typeface="Avenir Bold"/>
                <a:ea typeface="Avenir Bold"/>
                <a:cs typeface="Avenir Bold"/>
                <a:sym typeface="Avenir Bold"/>
              </a:rPr>
              <a:t>#BreakTheCycle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EC3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82836" y="2238244"/>
            <a:ext cx="4538183" cy="1218751"/>
            <a:chOff x="0" y="0"/>
            <a:chExt cx="1941184" cy="5213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" name="Freeform 3"/>
            <p:cNvSpPr/>
            <p:nvPr/>
          </p:nvSpPr>
          <p:spPr>
            <a:xfrm>
              <a:off x="0" y="0"/>
              <a:ext cx="1941184" cy="521314"/>
            </a:xfrm>
            <a:custGeom>
              <a:avLst/>
              <a:gdLst/>
              <a:ahLst/>
              <a:cxnLst/>
              <a:rect l="l" t="t" r="r" b="b"/>
              <a:pathLst>
                <a:path w="1941184" h="521314">
                  <a:moveTo>
                    <a:pt x="58002" y="0"/>
                  </a:moveTo>
                  <a:lnTo>
                    <a:pt x="1883182" y="0"/>
                  </a:lnTo>
                  <a:cubicBezTo>
                    <a:pt x="1915215" y="0"/>
                    <a:pt x="1941184" y="25969"/>
                    <a:pt x="1941184" y="58002"/>
                  </a:cubicBezTo>
                  <a:lnTo>
                    <a:pt x="1941184" y="463312"/>
                  </a:lnTo>
                  <a:cubicBezTo>
                    <a:pt x="1941184" y="495346"/>
                    <a:pt x="1915215" y="521314"/>
                    <a:pt x="1883182" y="521314"/>
                  </a:cubicBezTo>
                  <a:lnTo>
                    <a:pt x="58002" y="521314"/>
                  </a:lnTo>
                  <a:cubicBezTo>
                    <a:pt x="25969" y="521314"/>
                    <a:pt x="0" y="495346"/>
                    <a:pt x="0" y="463312"/>
                  </a:cubicBezTo>
                  <a:lnTo>
                    <a:pt x="0" y="58002"/>
                  </a:lnTo>
                  <a:cubicBezTo>
                    <a:pt x="0" y="25969"/>
                    <a:pt x="25969" y="0"/>
                    <a:pt x="58002" y="0"/>
                  </a:cubicBezTo>
                  <a:close/>
                </a:path>
              </a:pathLst>
            </a:custGeom>
            <a:solidFill>
              <a:srgbClr val="FFFFFF"/>
            </a:solidFill>
            <a:ln w="476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941184" cy="55941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31806" y="2164774"/>
            <a:ext cx="1365826" cy="1365826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C2340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82836" y="3665193"/>
            <a:ext cx="4538183" cy="1267886"/>
            <a:chOff x="0" y="0"/>
            <a:chExt cx="1941184" cy="5423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Freeform 9"/>
            <p:cNvSpPr/>
            <p:nvPr/>
          </p:nvSpPr>
          <p:spPr>
            <a:xfrm>
              <a:off x="0" y="0"/>
              <a:ext cx="1941184" cy="542332"/>
            </a:xfrm>
            <a:custGeom>
              <a:avLst/>
              <a:gdLst/>
              <a:ahLst/>
              <a:cxnLst/>
              <a:rect l="l" t="t" r="r" b="b"/>
              <a:pathLst>
                <a:path w="1941184" h="542332">
                  <a:moveTo>
                    <a:pt x="58002" y="0"/>
                  </a:moveTo>
                  <a:lnTo>
                    <a:pt x="1883182" y="0"/>
                  </a:lnTo>
                  <a:cubicBezTo>
                    <a:pt x="1915215" y="0"/>
                    <a:pt x="1941184" y="25969"/>
                    <a:pt x="1941184" y="58002"/>
                  </a:cubicBezTo>
                  <a:lnTo>
                    <a:pt x="1941184" y="484329"/>
                  </a:lnTo>
                  <a:cubicBezTo>
                    <a:pt x="1941184" y="516363"/>
                    <a:pt x="1915215" y="542332"/>
                    <a:pt x="1883182" y="542332"/>
                  </a:cubicBezTo>
                  <a:lnTo>
                    <a:pt x="58002" y="542332"/>
                  </a:lnTo>
                  <a:cubicBezTo>
                    <a:pt x="25969" y="542332"/>
                    <a:pt x="0" y="516363"/>
                    <a:pt x="0" y="484329"/>
                  </a:cubicBezTo>
                  <a:lnTo>
                    <a:pt x="0" y="58002"/>
                  </a:lnTo>
                  <a:cubicBezTo>
                    <a:pt x="0" y="25969"/>
                    <a:pt x="25969" y="0"/>
                    <a:pt x="58002" y="0"/>
                  </a:cubicBezTo>
                  <a:close/>
                </a:path>
              </a:pathLst>
            </a:custGeom>
            <a:solidFill>
              <a:srgbClr val="FFFFFF"/>
            </a:solidFill>
            <a:ln w="476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941184" cy="58043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31806" y="3637974"/>
            <a:ext cx="1365826" cy="1365826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C2340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82836" y="5248556"/>
            <a:ext cx="4538183" cy="1209413"/>
            <a:chOff x="0" y="0"/>
            <a:chExt cx="1941184" cy="5173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41184" cy="517320"/>
            </a:xfrm>
            <a:custGeom>
              <a:avLst/>
              <a:gdLst/>
              <a:ahLst/>
              <a:cxnLst/>
              <a:rect l="l" t="t" r="r" b="b"/>
              <a:pathLst>
                <a:path w="1941184" h="517320">
                  <a:moveTo>
                    <a:pt x="58002" y="0"/>
                  </a:moveTo>
                  <a:lnTo>
                    <a:pt x="1883182" y="0"/>
                  </a:lnTo>
                  <a:cubicBezTo>
                    <a:pt x="1915215" y="0"/>
                    <a:pt x="1941184" y="25969"/>
                    <a:pt x="1941184" y="58002"/>
                  </a:cubicBezTo>
                  <a:lnTo>
                    <a:pt x="1941184" y="459318"/>
                  </a:lnTo>
                  <a:cubicBezTo>
                    <a:pt x="1941184" y="491351"/>
                    <a:pt x="1915215" y="517320"/>
                    <a:pt x="1883182" y="517320"/>
                  </a:cubicBezTo>
                  <a:lnTo>
                    <a:pt x="58002" y="517320"/>
                  </a:lnTo>
                  <a:cubicBezTo>
                    <a:pt x="25969" y="517320"/>
                    <a:pt x="0" y="491351"/>
                    <a:pt x="0" y="459318"/>
                  </a:cubicBezTo>
                  <a:lnTo>
                    <a:pt x="0" y="58002"/>
                  </a:lnTo>
                  <a:cubicBezTo>
                    <a:pt x="0" y="25969"/>
                    <a:pt x="25969" y="0"/>
                    <a:pt x="58002" y="0"/>
                  </a:cubicBezTo>
                  <a:close/>
                </a:path>
              </a:pathLst>
            </a:custGeom>
            <a:solidFill>
              <a:srgbClr val="FFFFFF"/>
            </a:solidFill>
            <a:ln w="476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941184" cy="55542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31806" y="5156200"/>
            <a:ext cx="1365826" cy="1365826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C2340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665846" y="2238244"/>
            <a:ext cx="4594349" cy="1218751"/>
            <a:chOff x="0" y="0"/>
            <a:chExt cx="1965209" cy="5213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Freeform 21"/>
            <p:cNvSpPr/>
            <p:nvPr/>
          </p:nvSpPr>
          <p:spPr>
            <a:xfrm>
              <a:off x="0" y="0"/>
              <a:ext cx="1965209" cy="521314"/>
            </a:xfrm>
            <a:custGeom>
              <a:avLst/>
              <a:gdLst/>
              <a:ahLst/>
              <a:cxnLst/>
              <a:rect l="l" t="t" r="r" b="b"/>
              <a:pathLst>
                <a:path w="1965209" h="521314">
                  <a:moveTo>
                    <a:pt x="57293" y="0"/>
                  </a:moveTo>
                  <a:lnTo>
                    <a:pt x="1907915" y="0"/>
                  </a:lnTo>
                  <a:cubicBezTo>
                    <a:pt x="1923110" y="0"/>
                    <a:pt x="1937683" y="6036"/>
                    <a:pt x="1948428" y="16781"/>
                  </a:cubicBezTo>
                  <a:cubicBezTo>
                    <a:pt x="1959172" y="27525"/>
                    <a:pt x="1965209" y="42098"/>
                    <a:pt x="1965209" y="57293"/>
                  </a:cubicBezTo>
                  <a:lnTo>
                    <a:pt x="1965209" y="464021"/>
                  </a:lnTo>
                  <a:cubicBezTo>
                    <a:pt x="1965209" y="479216"/>
                    <a:pt x="1959172" y="493789"/>
                    <a:pt x="1948428" y="504533"/>
                  </a:cubicBezTo>
                  <a:cubicBezTo>
                    <a:pt x="1937683" y="515278"/>
                    <a:pt x="1923110" y="521314"/>
                    <a:pt x="1907915" y="521314"/>
                  </a:cubicBezTo>
                  <a:lnTo>
                    <a:pt x="57293" y="521314"/>
                  </a:lnTo>
                  <a:cubicBezTo>
                    <a:pt x="42098" y="521314"/>
                    <a:pt x="27525" y="515278"/>
                    <a:pt x="16781" y="504533"/>
                  </a:cubicBezTo>
                  <a:cubicBezTo>
                    <a:pt x="6036" y="493789"/>
                    <a:pt x="0" y="479216"/>
                    <a:pt x="0" y="464021"/>
                  </a:cubicBezTo>
                  <a:lnTo>
                    <a:pt x="0" y="57293"/>
                  </a:lnTo>
                  <a:cubicBezTo>
                    <a:pt x="0" y="42098"/>
                    <a:pt x="6036" y="27525"/>
                    <a:pt x="16781" y="16781"/>
                  </a:cubicBezTo>
                  <a:cubicBezTo>
                    <a:pt x="27525" y="6036"/>
                    <a:pt x="42098" y="0"/>
                    <a:pt x="57293" y="0"/>
                  </a:cubicBezTo>
                  <a:close/>
                </a:path>
              </a:pathLst>
            </a:custGeom>
            <a:solidFill>
              <a:srgbClr val="FFFFFF"/>
            </a:solidFill>
            <a:ln w="476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1965209" cy="55941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665846" y="3665193"/>
            <a:ext cx="4594349" cy="1267886"/>
            <a:chOff x="0" y="0"/>
            <a:chExt cx="1965209" cy="5423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Freeform 24"/>
            <p:cNvSpPr/>
            <p:nvPr/>
          </p:nvSpPr>
          <p:spPr>
            <a:xfrm>
              <a:off x="0" y="0"/>
              <a:ext cx="1965209" cy="542332"/>
            </a:xfrm>
            <a:custGeom>
              <a:avLst/>
              <a:gdLst/>
              <a:ahLst/>
              <a:cxnLst/>
              <a:rect l="l" t="t" r="r" b="b"/>
              <a:pathLst>
                <a:path w="1965209" h="542332">
                  <a:moveTo>
                    <a:pt x="57293" y="0"/>
                  </a:moveTo>
                  <a:lnTo>
                    <a:pt x="1907915" y="0"/>
                  </a:lnTo>
                  <a:cubicBezTo>
                    <a:pt x="1923110" y="0"/>
                    <a:pt x="1937683" y="6036"/>
                    <a:pt x="1948428" y="16781"/>
                  </a:cubicBezTo>
                  <a:cubicBezTo>
                    <a:pt x="1959172" y="27525"/>
                    <a:pt x="1965209" y="42098"/>
                    <a:pt x="1965209" y="57293"/>
                  </a:cubicBezTo>
                  <a:lnTo>
                    <a:pt x="1965209" y="485038"/>
                  </a:lnTo>
                  <a:cubicBezTo>
                    <a:pt x="1965209" y="500233"/>
                    <a:pt x="1959172" y="514806"/>
                    <a:pt x="1948428" y="525551"/>
                  </a:cubicBezTo>
                  <a:cubicBezTo>
                    <a:pt x="1937683" y="536295"/>
                    <a:pt x="1923110" y="542332"/>
                    <a:pt x="1907915" y="542332"/>
                  </a:cubicBezTo>
                  <a:lnTo>
                    <a:pt x="57293" y="542332"/>
                  </a:lnTo>
                  <a:cubicBezTo>
                    <a:pt x="42098" y="542332"/>
                    <a:pt x="27525" y="536295"/>
                    <a:pt x="16781" y="525551"/>
                  </a:cubicBezTo>
                  <a:cubicBezTo>
                    <a:pt x="6036" y="514806"/>
                    <a:pt x="0" y="500233"/>
                    <a:pt x="0" y="485038"/>
                  </a:cubicBezTo>
                  <a:lnTo>
                    <a:pt x="0" y="57293"/>
                  </a:lnTo>
                  <a:cubicBezTo>
                    <a:pt x="0" y="42098"/>
                    <a:pt x="6036" y="27525"/>
                    <a:pt x="16781" y="16781"/>
                  </a:cubicBezTo>
                  <a:cubicBezTo>
                    <a:pt x="27525" y="6036"/>
                    <a:pt x="42098" y="0"/>
                    <a:pt x="57293" y="0"/>
                  </a:cubicBezTo>
                  <a:close/>
                </a:path>
              </a:pathLst>
            </a:custGeom>
            <a:solidFill>
              <a:srgbClr val="FFFFFF"/>
            </a:solidFill>
            <a:ln w="476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965209" cy="58043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6734482" y="5248556"/>
            <a:ext cx="4525713" cy="1209413"/>
            <a:chOff x="0" y="0"/>
            <a:chExt cx="1935850" cy="5173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Freeform 27"/>
            <p:cNvSpPr/>
            <p:nvPr/>
          </p:nvSpPr>
          <p:spPr>
            <a:xfrm>
              <a:off x="0" y="0"/>
              <a:ext cx="1935850" cy="517320"/>
            </a:xfrm>
            <a:custGeom>
              <a:avLst/>
              <a:gdLst/>
              <a:ahLst/>
              <a:cxnLst/>
              <a:rect l="l" t="t" r="r" b="b"/>
              <a:pathLst>
                <a:path w="1935850" h="517320">
                  <a:moveTo>
                    <a:pt x="58162" y="0"/>
                  </a:moveTo>
                  <a:lnTo>
                    <a:pt x="1877688" y="0"/>
                  </a:lnTo>
                  <a:cubicBezTo>
                    <a:pt x="1909810" y="0"/>
                    <a:pt x="1935850" y="26040"/>
                    <a:pt x="1935850" y="58162"/>
                  </a:cubicBezTo>
                  <a:lnTo>
                    <a:pt x="1935850" y="459158"/>
                  </a:lnTo>
                  <a:cubicBezTo>
                    <a:pt x="1935850" y="474583"/>
                    <a:pt x="1929723" y="489377"/>
                    <a:pt x="1918815" y="500285"/>
                  </a:cubicBezTo>
                  <a:cubicBezTo>
                    <a:pt x="1907907" y="511192"/>
                    <a:pt x="1893114" y="517320"/>
                    <a:pt x="1877688" y="517320"/>
                  </a:cubicBezTo>
                  <a:lnTo>
                    <a:pt x="58162" y="517320"/>
                  </a:lnTo>
                  <a:cubicBezTo>
                    <a:pt x="42737" y="517320"/>
                    <a:pt x="27943" y="511192"/>
                    <a:pt x="17035" y="500285"/>
                  </a:cubicBezTo>
                  <a:cubicBezTo>
                    <a:pt x="6128" y="489377"/>
                    <a:pt x="0" y="474583"/>
                    <a:pt x="0" y="459158"/>
                  </a:cubicBezTo>
                  <a:lnTo>
                    <a:pt x="0" y="58162"/>
                  </a:lnTo>
                  <a:cubicBezTo>
                    <a:pt x="0" y="42737"/>
                    <a:pt x="6128" y="27943"/>
                    <a:pt x="17035" y="17035"/>
                  </a:cubicBezTo>
                  <a:cubicBezTo>
                    <a:pt x="27943" y="6128"/>
                    <a:pt x="42737" y="0"/>
                    <a:pt x="58162" y="0"/>
                  </a:cubicBezTo>
                  <a:close/>
                </a:path>
              </a:pathLst>
            </a:custGeom>
            <a:solidFill>
              <a:srgbClr val="FFFFFF"/>
            </a:solidFill>
            <a:ln w="476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1935850" cy="55542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149619" y="2161001"/>
            <a:ext cx="1365826" cy="1365826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C2340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6149619" y="3637085"/>
            <a:ext cx="1365826" cy="1365826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C2340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6149619" y="5161974"/>
            <a:ext cx="1365826" cy="1365826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C2340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1282165" y="2490815"/>
            <a:ext cx="665106" cy="674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603"/>
              </a:lnSpc>
              <a:spcBef>
                <a:spcPct val="0"/>
              </a:spcBef>
            </a:pPr>
            <a:r>
              <a:rPr lang="en-US" sz="4002" b="1">
                <a:solidFill>
                  <a:srgbClr val="E274AE"/>
                </a:solidFill>
                <a:latin typeface="Inter Bold"/>
                <a:ea typeface="Inter Bold"/>
                <a:cs typeface="Inter Bold"/>
                <a:sym typeface="Inter Bold"/>
              </a:rPr>
              <a:t>30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57267" y="3961225"/>
            <a:ext cx="1098039" cy="721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923"/>
              </a:lnSpc>
            </a:pPr>
            <a:r>
              <a:rPr lang="en-US" sz="2087" b="1">
                <a:solidFill>
                  <a:srgbClr val="F06127"/>
                </a:solidFill>
                <a:latin typeface="Inter Bold"/>
                <a:ea typeface="Inter Bold"/>
                <a:cs typeface="Inter Bold"/>
                <a:sym typeface="Inter Bold"/>
              </a:rPr>
              <a:t>16 </a:t>
            </a:r>
          </a:p>
          <a:p>
            <a:pPr algn="ctr" defTabSz="609630">
              <a:lnSpc>
                <a:spcPts val="2923"/>
              </a:lnSpc>
              <a:spcBef>
                <a:spcPct val="0"/>
              </a:spcBef>
            </a:pPr>
            <a:r>
              <a:rPr lang="en-US" sz="2087" b="1">
                <a:solidFill>
                  <a:srgbClr val="F06127"/>
                </a:solidFill>
                <a:latin typeface="Inter Bold"/>
                <a:ea typeface="Inter Bold"/>
                <a:cs typeface="Inter Bold"/>
                <a:sym typeface="Inter Bold"/>
              </a:rPr>
              <a:t>minutes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265304" y="5458920"/>
            <a:ext cx="681967" cy="674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603"/>
              </a:lnSpc>
              <a:spcBef>
                <a:spcPct val="0"/>
              </a:spcBef>
            </a:pPr>
            <a:r>
              <a:rPr lang="en-US" sz="4002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1st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6251398" y="2467067"/>
            <a:ext cx="1162267" cy="674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610"/>
              </a:lnSpc>
              <a:spcBef>
                <a:spcPct val="0"/>
              </a:spcBef>
            </a:pPr>
            <a:r>
              <a:rPr lang="en-US" sz="4007" b="1">
                <a:solidFill>
                  <a:srgbClr val="4EC3E0"/>
                </a:solidFill>
                <a:latin typeface="Inter Bold"/>
                <a:ea typeface="Inter Bold"/>
                <a:cs typeface="Inter Bold"/>
                <a:sym typeface="Inter Bold"/>
              </a:rPr>
              <a:t>98%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6419720" y="4065866"/>
            <a:ext cx="825623" cy="456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784"/>
              </a:lnSpc>
              <a:spcBef>
                <a:spcPct val="0"/>
              </a:spcBef>
            </a:pPr>
            <a:r>
              <a:rPr lang="en-US" sz="2703" b="1">
                <a:solidFill>
                  <a:srgbClr val="E274AE"/>
                </a:solidFill>
                <a:latin typeface="Inter Bold"/>
                <a:ea typeface="Inter Bold"/>
                <a:cs typeface="Inter Bold"/>
                <a:sym typeface="Inter Bold"/>
              </a:rPr>
              <a:t>1 in 3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6013304" y="5469185"/>
            <a:ext cx="1638457" cy="647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635"/>
              </a:lnSpc>
            </a:pPr>
            <a:r>
              <a:rPr lang="en-US" sz="1882" b="1">
                <a:solidFill>
                  <a:srgbClr val="F06127"/>
                </a:solidFill>
                <a:latin typeface="Inter Bold"/>
                <a:ea typeface="Inter Bold"/>
                <a:cs typeface="Inter Bold"/>
                <a:sym typeface="Inter Bold"/>
              </a:rPr>
              <a:t>Inter-</a:t>
            </a:r>
          </a:p>
          <a:p>
            <a:pPr algn="ctr" defTabSz="609630">
              <a:lnSpc>
                <a:spcPts val="2635"/>
              </a:lnSpc>
              <a:spcBef>
                <a:spcPct val="0"/>
              </a:spcBef>
            </a:pPr>
            <a:r>
              <a:rPr lang="en-US" sz="1882" b="1">
                <a:solidFill>
                  <a:srgbClr val="F06127"/>
                </a:solidFill>
                <a:latin typeface="Inter Bold"/>
                <a:ea typeface="Inter Bold"/>
                <a:cs typeface="Inter Bold"/>
                <a:sym typeface="Inter Bold"/>
              </a:rPr>
              <a:t>sectional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2434870" y="2448035"/>
            <a:ext cx="2793697" cy="496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982"/>
              </a:lnSpc>
              <a:spcBef>
                <a:spcPct val="0"/>
              </a:spcBef>
            </a:pPr>
            <a:r>
              <a:rPr lang="en-US" sz="141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Women murdered in Northern Ireland since 2020 (</a:t>
            </a:r>
            <a:r>
              <a:rPr lang="en-US" sz="1416" b="1" u="sng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BBC News</a:t>
            </a:r>
            <a:r>
              <a:rPr lang="en-US" sz="141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, 2026)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2424849" y="3922238"/>
            <a:ext cx="3347155" cy="753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982"/>
              </a:lnSpc>
            </a:pPr>
            <a:r>
              <a:rPr lang="en-US" sz="141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PSNI respond to one domestic​</a:t>
            </a:r>
          </a:p>
          <a:p>
            <a:pPr defTabSz="609630">
              <a:lnSpc>
                <a:spcPts val="1982"/>
              </a:lnSpc>
              <a:spcBef>
                <a:spcPct val="0"/>
              </a:spcBef>
            </a:pPr>
            <a:r>
              <a:rPr lang="en-US" sz="141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abuse report every 16 minutes (</a:t>
            </a:r>
            <a:r>
              <a:rPr lang="en-US" sz="1416" b="1" u="sng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NISRA</a:t>
            </a:r>
            <a:r>
              <a:rPr lang="en-US" sz="141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, 2025)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2434870" y="5353203"/>
            <a:ext cx="2793697" cy="753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982"/>
              </a:lnSpc>
              <a:spcBef>
                <a:spcPct val="0"/>
              </a:spcBef>
            </a:pPr>
            <a:r>
              <a:rPr lang="en-US" sz="141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Northern Ireland is the most dangerous place in the UK to be a woman (</a:t>
            </a:r>
            <a:r>
              <a:rPr lang="en-US" sz="1416" b="1" u="sng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Victim Support NI</a:t>
            </a:r>
            <a:r>
              <a:rPr lang="en-US" sz="141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, 2025)​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740928" y="2324874"/>
            <a:ext cx="3234922" cy="1009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982"/>
              </a:lnSpc>
              <a:spcBef>
                <a:spcPct val="0"/>
              </a:spcBef>
            </a:pPr>
            <a:r>
              <a:rPr lang="en-US" sz="141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of women in Northern Ireland have experienced at least one form of violence or abuse in their lifetime (</a:t>
            </a:r>
            <a:r>
              <a:rPr lang="en-US" sz="1416" b="1" u="sng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Lagdon et al.</a:t>
            </a:r>
            <a:r>
              <a:rPr lang="en-US" sz="141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, 2023)​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7740928" y="3873268"/>
            <a:ext cx="3102552" cy="753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982"/>
              </a:lnSpc>
              <a:spcBef>
                <a:spcPct val="0"/>
              </a:spcBef>
            </a:pPr>
            <a:r>
              <a:rPr lang="en-US" sz="141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women in Northern Ireland have experienced sexual harassment at work (</a:t>
            </a:r>
            <a:r>
              <a:rPr lang="en-US" sz="1416" b="1" u="sng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Lagdon et al.</a:t>
            </a:r>
            <a:r>
              <a:rPr lang="en-US" sz="141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, 2023)​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7740929" y="5353203"/>
            <a:ext cx="3519267" cy="1009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982"/>
              </a:lnSpc>
            </a:pPr>
            <a:r>
              <a:rPr lang="en-US" sz="141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LGBTQIA+ and migrant ​</a:t>
            </a:r>
          </a:p>
          <a:p>
            <a:pPr defTabSz="609630">
              <a:lnSpc>
                <a:spcPts val="1982"/>
              </a:lnSpc>
            </a:pPr>
            <a:r>
              <a:rPr lang="en-US" sz="141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women face higher rates of ​</a:t>
            </a:r>
          </a:p>
          <a:p>
            <a:pPr defTabSz="609630">
              <a:lnSpc>
                <a:spcPts val="1982"/>
              </a:lnSpc>
              <a:spcBef>
                <a:spcPct val="0"/>
              </a:spcBef>
            </a:pPr>
            <a:r>
              <a:rPr lang="en-US" sz="141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workplace-related harm (</a:t>
            </a:r>
            <a:r>
              <a:rPr lang="en-US" sz="1416" b="1" u="sng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World Economic Forum</a:t>
            </a:r>
            <a:r>
              <a:rPr lang="en-US" sz="141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, 2020)​</a:t>
            </a:r>
          </a:p>
        </p:txBody>
      </p:sp>
      <p:grpSp>
        <p:nvGrpSpPr>
          <p:cNvPr id="50" name="Group 50"/>
          <p:cNvGrpSpPr/>
          <p:nvPr/>
        </p:nvGrpSpPr>
        <p:grpSpPr>
          <a:xfrm rot="5400000">
            <a:off x="2082913" y="-1854887"/>
            <a:ext cx="1755192" cy="5921019"/>
            <a:chOff x="0" y="0"/>
            <a:chExt cx="1248386" cy="540766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1" name="Freeform 51"/>
            <p:cNvSpPr/>
            <p:nvPr/>
          </p:nvSpPr>
          <p:spPr>
            <a:xfrm>
              <a:off x="0" y="0"/>
              <a:ext cx="1248386" cy="5407670"/>
            </a:xfrm>
            <a:custGeom>
              <a:avLst/>
              <a:gdLst/>
              <a:ahLst/>
              <a:cxnLst/>
              <a:rect l="l" t="t" r="r" b="b"/>
              <a:pathLst>
                <a:path w="1248386" h="5407670">
                  <a:moveTo>
                    <a:pt x="203200" y="5407670"/>
                  </a:moveTo>
                  <a:lnTo>
                    <a:pt x="1045186" y="5407670"/>
                  </a:lnTo>
                  <a:lnTo>
                    <a:pt x="1248386" y="0"/>
                  </a:lnTo>
                  <a:lnTo>
                    <a:pt x="0" y="0"/>
                  </a:lnTo>
                  <a:lnTo>
                    <a:pt x="203200" y="5407670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TextBox 52"/>
            <p:cNvSpPr txBox="1"/>
            <p:nvPr/>
          </p:nvSpPr>
          <p:spPr>
            <a:xfrm>
              <a:off x="127000" y="-38100"/>
              <a:ext cx="994386" cy="544576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685801" y="512891"/>
            <a:ext cx="5157215" cy="11676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667"/>
              </a:lnSpc>
            </a:pPr>
            <a:r>
              <a:rPr lang="en-US" sz="3334" b="1" i="1" dirty="0">
                <a:solidFill>
                  <a:srgbClr val="0C2340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VAWG  is prevalent in Northern Ireland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9534234" y="1021922"/>
            <a:ext cx="2248503" cy="396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263"/>
              </a:lnSpc>
            </a:pPr>
            <a:r>
              <a:rPr lang="en-US" sz="2331" b="1">
                <a:solidFill>
                  <a:prstClr val="white"/>
                </a:solidFill>
                <a:latin typeface="Avenir Bold"/>
                <a:ea typeface="Avenir Bold"/>
                <a:cs typeface="Avenir Bold"/>
                <a:sym typeface="Avenir Bold"/>
              </a:rPr>
              <a:t>#BreakTheCycle</a:t>
            </a:r>
          </a:p>
        </p:txBody>
      </p:sp>
      <p:sp>
        <p:nvSpPr>
          <p:cNvPr id="59" name="Freeform 23">
            <a:extLst>
              <a:ext uri="{FF2B5EF4-FFF2-40B4-BE49-F238E27FC236}">
                <a16:creationId xmlns:a16="http://schemas.microsoft.com/office/drawing/2014/main" id="{41BD9E82-8A10-E549-FA12-5CD28CD96CD6}"/>
              </a:ext>
            </a:extLst>
          </p:cNvPr>
          <p:cNvSpPr/>
          <p:nvPr/>
        </p:nvSpPr>
        <p:spPr>
          <a:xfrm>
            <a:off x="7651760" y="421238"/>
            <a:ext cx="4279612" cy="441621"/>
          </a:xfrm>
          <a:custGeom>
            <a:avLst/>
            <a:gdLst/>
            <a:ahLst/>
            <a:cxnLst/>
            <a:rect l="l" t="t" r="r" b="b"/>
            <a:pathLst>
              <a:path w="6623891" h="721082">
                <a:moveTo>
                  <a:pt x="0" y="0"/>
                </a:moveTo>
                <a:lnTo>
                  <a:pt x="6623891" y="0"/>
                </a:lnTo>
                <a:lnTo>
                  <a:pt x="6623891" y="721082"/>
                </a:lnTo>
                <a:lnTo>
                  <a:pt x="0" y="72108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10257" y="658859"/>
            <a:ext cx="6660171" cy="5764075"/>
          </a:xfrm>
          <a:custGeom>
            <a:avLst/>
            <a:gdLst/>
            <a:ahLst/>
            <a:cxnLst/>
            <a:rect l="l" t="t" r="r" b="b"/>
            <a:pathLst>
              <a:path w="9990256" h="8646113">
                <a:moveTo>
                  <a:pt x="0" y="0"/>
                </a:moveTo>
                <a:lnTo>
                  <a:pt x="9990256" y="0"/>
                </a:lnTo>
                <a:lnTo>
                  <a:pt x="9990256" y="8646112"/>
                </a:lnTo>
                <a:lnTo>
                  <a:pt x="0" y="86461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405140" y="3531089"/>
            <a:ext cx="3786861" cy="27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304"/>
              </a:lnSpc>
              <a:spcBef>
                <a:spcPct val="0"/>
              </a:spcBef>
            </a:pPr>
            <a:r>
              <a:rPr lang="en-US" sz="1645" b="1" err="1">
                <a:solidFill>
                  <a:srgbClr val="7C51A1"/>
                </a:solidFill>
                <a:latin typeface="Inter Bold"/>
                <a:ea typeface="Inter Bold"/>
                <a:cs typeface="Inter Bold"/>
                <a:sym typeface="Inter Bold"/>
              </a:rPr>
              <a:t>Normalisation</a:t>
            </a:r>
            <a:r>
              <a:rPr lang="en-US" sz="1645" b="1">
                <a:solidFill>
                  <a:srgbClr val="7C51A1"/>
                </a:solidFill>
                <a:latin typeface="Inter Bold"/>
                <a:ea typeface="Inter Bold"/>
                <a:cs typeface="Inter Bold"/>
                <a:sym typeface="Inter Bold"/>
              </a:rPr>
              <a:t> of Violence &amp; </a:t>
            </a:r>
            <a:r>
              <a:rPr lang="en-US" sz="1645" b="1" err="1">
                <a:solidFill>
                  <a:srgbClr val="7C51A1"/>
                </a:solidFill>
                <a:latin typeface="Inter Bold"/>
                <a:ea typeface="Inter Bold"/>
                <a:cs typeface="Inter Bold"/>
                <a:sym typeface="Inter Bold"/>
              </a:rPr>
              <a:t>Victimisation</a:t>
            </a:r>
            <a:endParaRPr lang="en-US" sz="1645" b="1">
              <a:solidFill>
                <a:srgbClr val="7C51A1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2810257" y="2070319"/>
            <a:ext cx="6536437" cy="1437176"/>
          </a:xfrm>
          <a:custGeom>
            <a:avLst/>
            <a:gdLst/>
            <a:ahLst/>
            <a:cxnLst/>
            <a:rect l="l" t="t" r="r" b="b"/>
            <a:pathLst>
              <a:path w="9804656" h="2155764">
                <a:moveTo>
                  <a:pt x="0" y="0"/>
                </a:moveTo>
                <a:lnTo>
                  <a:pt x="9804656" y="0"/>
                </a:lnTo>
                <a:lnTo>
                  <a:pt x="9804656" y="2155765"/>
                </a:lnTo>
                <a:lnTo>
                  <a:pt x="0" y="21557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97157" r="-1892" b="-203912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2803907" y="3554110"/>
            <a:ext cx="6566665" cy="1479446"/>
          </a:xfrm>
          <a:custGeom>
            <a:avLst/>
            <a:gdLst/>
            <a:ahLst/>
            <a:cxnLst/>
            <a:rect l="l" t="t" r="r" b="b"/>
            <a:pathLst>
              <a:path w="9849998" h="2219169">
                <a:moveTo>
                  <a:pt x="0" y="0"/>
                </a:moveTo>
                <a:lnTo>
                  <a:pt x="9849998" y="0"/>
                </a:lnTo>
                <a:lnTo>
                  <a:pt x="9849998" y="2219169"/>
                </a:lnTo>
                <a:lnTo>
                  <a:pt x="0" y="22191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194035" r="-1423" b="-95575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2810257" y="5069212"/>
            <a:ext cx="6660171" cy="1366289"/>
          </a:xfrm>
          <a:custGeom>
            <a:avLst/>
            <a:gdLst/>
            <a:ahLst/>
            <a:cxnLst/>
            <a:rect l="l" t="t" r="r" b="b"/>
            <a:pathLst>
              <a:path w="9990256" h="2049433">
                <a:moveTo>
                  <a:pt x="0" y="0"/>
                </a:moveTo>
                <a:lnTo>
                  <a:pt x="9990256" y="0"/>
                </a:lnTo>
                <a:lnTo>
                  <a:pt x="9990256" y="2049433"/>
                </a:lnTo>
                <a:lnTo>
                  <a:pt x="0" y="20494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321878"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Group 8"/>
          <p:cNvGrpSpPr/>
          <p:nvPr/>
        </p:nvGrpSpPr>
        <p:grpSpPr>
          <a:xfrm rot="5400000">
            <a:off x="911167" y="1022285"/>
            <a:ext cx="1991691" cy="3860131"/>
            <a:chOff x="0" y="0"/>
            <a:chExt cx="1530865" cy="32212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Freeform 9"/>
            <p:cNvSpPr/>
            <p:nvPr/>
          </p:nvSpPr>
          <p:spPr>
            <a:xfrm>
              <a:off x="0" y="0"/>
              <a:ext cx="1530865" cy="3221223"/>
            </a:xfrm>
            <a:custGeom>
              <a:avLst/>
              <a:gdLst/>
              <a:ahLst/>
              <a:cxnLst/>
              <a:rect l="l" t="t" r="r" b="b"/>
              <a:pathLst>
                <a:path w="1530865" h="3221223">
                  <a:moveTo>
                    <a:pt x="203200" y="3221223"/>
                  </a:moveTo>
                  <a:lnTo>
                    <a:pt x="1327665" y="3221223"/>
                  </a:lnTo>
                  <a:lnTo>
                    <a:pt x="1530865" y="0"/>
                  </a:lnTo>
                  <a:lnTo>
                    <a:pt x="0" y="0"/>
                  </a:lnTo>
                  <a:lnTo>
                    <a:pt x="203200" y="3221223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000" y="-38100"/>
              <a:ext cx="1276865" cy="3259323"/>
            </a:xfrm>
            <a:prstGeom prst="rect">
              <a:avLst/>
            </a:prstGeom>
          </p:spPr>
          <p:txBody>
            <a:bodyPr lIns="31339" tIns="31339" rIns="31339" bIns="31339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339874" y="647715"/>
            <a:ext cx="1575034" cy="1378155"/>
            <a:chOff x="0" y="0"/>
            <a:chExt cx="812800" cy="7112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C5700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4" name="Freeform 14"/>
          <p:cNvSpPr/>
          <p:nvPr/>
        </p:nvSpPr>
        <p:spPr>
          <a:xfrm flipH="1">
            <a:off x="9177041" y="5639602"/>
            <a:ext cx="570274" cy="344303"/>
          </a:xfrm>
          <a:custGeom>
            <a:avLst/>
            <a:gdLst/>
            <a:ahLst/>
            <a:cxnLst/>
            <a:rect l="l" t="t" r="r" b="b"/>
            <a:pathLst>
              <a:path w="855411" h="516454">
                <a:moveTo>
                  <a:pt x="855411" y="0"/>
                </a:moveTo>
                <a:lnTo>
                  <a:pt x="0" y="0"/>
                </a:lnTo>
                <a:lnTo>
                  <a:pt x="0" y="516455"/>
                </a:lnTo>
                <a:lnTo>
                  <a:pt x="855411" y="516455"/>
                </a:lnTo>
                <a:lnTo>
                  <a:pt x="855411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914908" y="581771"/>
            <a:ext cx="3096453" cy="27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304"/>
              </a:lnSpc>
              <a:spcBef>
                <a:spcPct val="0"/>
              </a:spcBef>
            </a:pPr>
            <a:r>
              <a:rPr lang="en-US" sz="1645" b="1">
                <a:solidFill>
                  <a:srgbClr val="FC5700"/>
                </a:solidFill>
                <a:latin typeface="Inter Bold"/>
                <a:ea typeface="Inter Bold"/>
                <a:cs typeface="Inter Bold"/>
                <a:sym typeface="Inter Bold"/>
              </a:rPr>
              <a:t>Physical Expressions of Violence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331929" y="2015559"/>
            <a:ext cx="4581436" cy="27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609630">
              <a:lnSpc>
                <a:spcPts val="2304"/>
              </a:lnSpc>
              <a:spcBef>
                <a:spcPct val="0"/>
              </a:spcBef>
            </a:pPr>
            <a:r>
              <a:rPr lang="en-US" sz="1645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Removal of Autonomy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089763" y="5048065"/>
            <a:ext cx="2823602" cy="27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304"/>
              </a:lnSpc>
              <a:spcBef>
                <a:spcPct val="0"/>
              </a:spcBef>
            </a:pPr>
            <a:r>
              <a:rPr lang="en-US" sz="1645" b="1">
                <a:solidFill>
                  <a:srgbClr val="E274AE"/>
                </a:solidFill>
                <a:latin typeface="Inter Bold"/>
                <a:ea typeface="Inter Bold"/>
                <a:cs typeface="Inter Bold"/>
                <a:sym typeface="Inter Bold"/>
              </a:rPr>
              <a:t>Attitudes &amp; Beliefs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724563" y="1384497"/>
            <a:ext cx="404293" cy="215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609630">
              <a:lnSpc>
                <a:spcPts val="1760"/>
              </a:lnSpc>
              <a:spcBef>
                <a:spcPct val="0"/>
              </a:spcBef>
            </a:pPr>
            <a:r>
              <a:rPr lang="en-US" sz="1257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Rape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530793" y="1829518"/>
            <a:ext cx="900192" cy="168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385"/>
              </a:lnSpc>
              <a:spcBef>
                <a:spcPct val="0"/>
              </a:spcBef>
            </a:pPr>
            <a:r>
              <a:rPr lang="en-US" sz="98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Incest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127391" y="1829667"/>
            <a:ext cx="608766" cy="156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609630">
              <a:lnSpc>
                <a:spcPts val="1291"/>
              </a:lnSpc>
              <a:spcBef>
                <a:spcPct val="0"/>
              </a:spcBef>
            </a:pPr>
            <a:r>
              <a:rPr lang="en-US" sz="921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Femicide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353364" y="2540301"/>
            <a:ext cx="1146690" cy="215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751"/>
              </a:lnSpc>
              <a:spcBef>
                <a:spcPct val="0"/>
              </a:spcBef>
            </a:pPr>
            <a:r>
              <a:rPr lang="en-US" sz="1251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Statutory Rape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556093" y="2297608"/>
            <a:ext cx="1391709" cy="203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673"/>
              </a:lnSpc>
              <a:spcBef>
                <a:spcPct val="0"/>
              </a:spcBef>
            </a:pPr>
            <a:r>
              <a:rPr lang="en-US" sz="1195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Sexual coercion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472822" y="2061425"/>
            <a:ext cx="1057959" cy="241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032"/>
              </a:lnSpc>
              <a:spcBef>
                <a:spcPct val="0"/>
              </a:spcBef>
            </a:pPr>
            <a:r>
              <a:rPr lang="en-US" sz="1451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Exploitation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911739" y="2800103"/>
            <a:ext cx="1217116" cy="422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687"/>
              </a:lnSpc>
              <a:spcBef>
                <a:spcPct val="0"/>
              </a:spcBef>
            </a:pPr>
            <a:r>
              <a:rPr lang="en-US" sz="1205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Safe-word violations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770182" y="3251395"/>
            <a:ext cx="1760599" cy="192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577"/>
              </a:lnSpc>
              <a:spcBef>
                <a:spcPct val="0"/>
              </a:spcBef>
            </a:pPr>
            <a:r>
              <a:rPr lang="en-US" sz="112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Non-consensual touch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860601" y="2940246"/>
            <a:ext cx="808208" cy="2645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189"/>
              </a:lnSpc>
              <a:spcBef>
                <a:spcPct val="0"/>
              </a:spcBef>
            </a:pPr>
            <a:r>
              <a:rPr lang="en-US" sz="1564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Spiking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579635" y="3202486"/>
            <a:ext cx="883559" cy="239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968"/>
              </a:lnSpc>
              <a:spcBef>
                <a:spcPct val="0"/>
              </a:spcBef>
            </a:pPr>
            <a:r>
              <a:rPr lang="en-US" sz="140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Stealthing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456403" y="1152559"/>
            <a:ext cx="974583" cy="216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609630">
              <a:lnSpc>
                <a:spcPts val="1792"/>
              </a:lnSpc>
              <a:spcBef>
                <a:spcPct val="0"/>
              </a:spcBef>
            </a:pPr>
            <a:r>
              <a:rPr lang="en-US" sz="1280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Murder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331929" y="4590908"/>
            <a:ext cx="957952" cy="336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790"/>
              </a:lnSpc>
              <a:spcBef>
                <a:spcPct val="0"/>
              </a:spcBef>
            </a:pPr>
            <a:r>
              <a:rPr lang="en-US" sz="1993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Leering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371132" y="4087749"/>
            <a:ext cx="1658269" cy="548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248"/>
              </a:lnSpc>
              <a:spcBef>
                <a:spcPct val="0"/>
              </a:spcBef>
            </a:pPr>
            <a:r>
              <a:rPr lang="en-US" sz="1606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Making threats</a:t>
            </a:r>
          </a:p>
          <a:p>
            <a:pPr algn="ctr" defTabSz="609630">
              <a:lnSpc>
                <a:spcPts val="2248"/>
              </a:lnSpc>
              <a:spcBef>
                <a:spcPct val="0"/>
              </a:spcBef>
            </a:pPr>
            <a:endParaRPr lang="en-US" sz="1606" b="1">
              <a:solidFill>
                <a:srgbClr val="FFFFFF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467962" y="3620520"/>
            <a:ext cx="2553453" cy="228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889"/>
              </a:lnSpc>
              <a:spcBef>
                <a:spcPct val="0"/>
              </a:spcBef>
            </a:pPr>
            <a:r>
              <a:rPr lang="en-US" sz="134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Non-consensual exposure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287928" y="3910097"/>
            <a:ext cx="1964019" cy="276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303"/>
              </a:lnSpc>
              <a:spcBef>
                <a:spcPct val="0"/>
              </a:spcBef>
            </a:pPr>
            <a:r>
              <a:rPr lang="en-US" sz="1645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Following/stalking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080200" y="4279831"/>
            <a:ext cx="2150160" cy="753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991"/>
              </a:lnSpc>
              <a:spcBef>
                <a:spcPct val="0"/>
              </a:spcBef>
            </a:pPr>
            <a:r>
              <a:rPr lang="en-US" sz="1422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Non-consensual photo sharing</a:t>
            </a:r>
          </a:p>
          <a:p>
            <a:pPr defTabSz="609630">
              <a:lnSpc>
                <a:spcPts val="1991"/>
              </a:lnSpc>
              <a:spcBef>
                <a:spcPct val="0"/>
              </a:spcBef>
            </a:pPr>
            <a:endParaRPr lang="en-US" sz="1422" b="1">
              <a:solidFill>
                <a:srgbClr val="FFFFFF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6740493" y="3655679"/>
            <a:ext cx="1039255" cy="301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539"/>
              </a:lnSpc>
              <a:spcBef>
                <a:spcPct val="0"/>
              </a:spcBef>
            </a:pPr>
            <a:r>
              <a:rPr lang="en-US" sz="1814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Spiking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622647" y="5933106"/>
            <a:ext cx="2206917" cy="456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782"/>
              </a:lnSpc>
              <a:spcBef>
                <a:spcPct val="0"/>
              </a:spcBef>
            </a:pPr>
            <a:r>
              <a:rPr lang="en-US" sz="2701" b="1">
                <a:solidFill>
                  <a:srgbClr val="E274AE"/>
                </a:solidFill>
                <a:latin typeface="Inter Bold"/>
                <a:ea typeface="Inter Bold"/>
                <a:cs typeface="Inter Bold"/>
                <a:sym typeface="Inter Bold"/>
              </a:rPr>
              <a:t>It starts here.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823160" y="4585350"/>
            <a:ext cx="1347346" cy="2898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441"/>
              </a:lnSpc>
              <a:spcBef>
                <a:spcPct val="0"/>
              </a:spcBef>
            </a:pPr>
            <a:r>
              <a:rPr lang="en-US" sz="1743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Cat-calling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5278934" y="5128805"/>
            <a:ext cx="1848190" cy="323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658"/>
              </a:lnSpc>
              <a:spcBef>
                <a:spcPct val="0"/>
              </a:spcBef>
            </a:pPr>
            <a:r>
              <a:rPr lang="en-US" sz="18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Victim blaming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3362780" y="5603754"/>
            <a:ext cx="2030265" cy="263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166"/>
              </a:lnSpc>
              <a:spcBef>
                <a:spcPct val="0"/>
              </a:spcBef>
            </a:pPr>
            <a:r>
              <a:rPr lang="en-US" sz="1547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Locker room banter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112103" y="5923542"/>
            <a:ext cx="1688307" cy="3983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349"/>
              </a:lnSpc>
              <a:spcBef>
                <a:spcPct val="0"/>
              </a:spcBef>
            </a:pPr>
            <a:r>
              <a:rPr lang="en-US" sz="2392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Rape jokes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127125" y="5536183"/>
            <a:ext cx="1808616" cy="38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173"/>
              </a:lnSpc>
              <a:spcBef>
                <a:spcPct val="0"/>
              </a:spcBef>
            </a:pPr>
            <a:r>
              <a:rPr lang="en-US" sz="2267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Slut shaming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674890" y="5080972"/>
            <a:ext cx="1664984" cy="239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959"/>
              </a:lnSpc>
              <a:spcBef>
                <a:spcPct val="0"/>
              </a:spcBef>
            </a:pPr>
            <a:r>
              <a:rPr lang="en-US" sz="13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Enforcing gender roles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7521983" y="6051110"/>
            <a:ext cx="1480749" cy="276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287"/>
              </a:lnSpc>
              <a:spcBef>
                <a:spcPct val="0"/>
              </a:spcBef>
            </a:pPr>
            <a:r>
              <a:rPr lang="en-US" sz="1633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Objectification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7214490" y="5087193"/>
            <a:ext cx="1464856" cy="421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512"/>
              </a:lnSpc>
              <a:spcBef>
                <a:spcPct val="0"/>
              </a:spcBef>
            </a:pPr>
            <a:r>
              <a:rPr lang="en-US" sz="2508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Bragging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5456402" y="5598290"/>
            <a:ext cx="1607366" cy="276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266"/>
              </a:lnSpc>
              <a:spcBef>
                <a:spcPct val="0"/>
              </a:spcBef>
            </a:pPr>
            <a:r>
              <a:rPr lang="en-US" sz="161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Body shaming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6356594" y="2710774"/>
            <a:ext cx="949855" cy="2766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290"/>
              </a:lnSpc>
              <a:spcBef>
                <a:spcPct val="0"/>
              </a:spcBef>
            </a:pPr>
            <a:r>
              <a:rPr lang="en-US" sz="1636" b="1">
                <a:solidFill>
                  <a:srgbClr val="0C2340"/>
                </a:solidFill>
                <a:latin typeface="Inter Bold"/>
                <a:ea typeface="Inter Bold"/>
                <a:cs typeface="Inter Bold"/>
                <a:sym typeface="Inter Bold"/>
              </a:rPr>
              <a:t>Groping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430986" y="4385591"/>
            <a:ext cx="1658270" cy="446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779"/>
              </a:lnSpc>
              <a:spcBef>
                <a:spcPct val="0"/>
              </a:spcBef>
            </a:pPr>
            <a:r>
              <a:rPr lang="en-US" sz="1271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Image-based sexual abuse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4954176" y="5988171"/>
            <a:ext cx="2290919" cy="325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701"/>
              </a:lnSpc>
              <a:spcBef>
                <a:spcPct val="0"/>
              </a:spcBef>
            </a:pPr>
            <a:r>
              <a:rPr lang="en-US" sz="192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‘Boys will be boys’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315641" y="2312692"/>
            <a:ext cx="3700171" cy="1167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4667"/>
              </a:lnSpc>
            </a:pPr>
            <a:r>
              <a:rPr lang="en-US" sz="3334" b="1" i="1">
                <a:solidFill>
                  <a:srgbClr val="0C2340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Pyramid of Sexual Violence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724563" y="1614297"/>
            <a:ext cx="1011594" cy="191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1557"/>
              </a:lnSpc>
              <a:spcBef>
                <a:spcPct val="0"/>
              </a:spcBef>
            </a:pPr>
            <a:r>
              <a:rPr lang="en-US" sz="1112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Homocide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60634" y="6072994"/>
            <a:ext cx="2297223" cy="337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800"/>
              </a:lnSpc>
            </a:pPr>
            <a:r>
              <a:rPr lang="en-US" sz="2000" b="1">
                <a:solidFill>
                  <a:srgbClr val="0C2340"/>
                </a:solidFill>
                <a:latin typeface="Avenir Bold"/>
                <a:ea typeface="Avenir Bold"/>
                <a:cs typeface="Avenir Bold"/>
                <a:sym typeface="Avenir Bold"/>
              </a:rPr>
              <a:t>#BreakTheCycle</a:t>
            </a:r>
          </a:p>
        </p:txBody>
      </p:sp>
      <p:sp>
        <p:nvSpPr>
          <p:cNvPr id="51" name="Freeform 51"/>
          <p:cNvSpPr/>
          <p:nvPr/>
        </p:nvSpPr>
        <p:spPr>
          <a:xfrm>
            <a:off x="427798" y="598036"/>
            <a:ext cx="3860130" cy="418669"/>
          </a:xfrm>
          <a:custGeom>
            <a:avLst/>
            <a:gdLst/>
            <a:ahLst/>
            <a:cxnLst/>
            <a:rect l="l" t="t" r="r" b="b"/>
            <a:pathLst>
              <a:path w="5790195" h="628004">
                <a:moveTo>
                  <a:pt x="0" y="0"/>
                </a:moveTo>
                <a:lnTo>
                  <a:pt x="5790195" y="0"/>
                </a:lnTo>
                <a:lnTo>
                  <a:pt x="5790195" y="628004"/>
                </a:lnTo>
                <a:lnTo>
                  <a:pt x="0" y="6280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3D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30BEFB-4683-7A67-A91F-FBB4C6395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1A7B323-E5CE-5D04-9EFE-93A87B48F681}"/>
              </a:ext>
            </a:extLst>
          </p:cNvPr>
          <p:cNvSpPr/>
          <p:nvPr/>
        </p:nvSpPr>
        <p:spPr>
          <a:xfrm>
            <a:off x="646538" y="1826779"/>
            <a:ext cx="5184793" cy="4296897"/>
          </a:xfrm>
          <a:custGeom>
            <a:avLst/>
            <a:gdLst/>
            <a:ahLst/>
            <a:cxnLst/>
            <a:rect l="l" t="t" r="r" b="b"/>
            <a:pathLst>
              <a:path w="7777190" h="6445346">
                <a:moveTo>
                  <a:pt x="0" y="0"/>
                </a:moveTo>
                <a:lnTo>
                  <a:pt x="7777190" y="0"/>
                </a:lnTo>
                <a:lnTo>
                  <a:pt x="7777190" y="6445346"/>
                </a:lnTo>
                <a:lnTo>
                  <a:pt x="0" y="64453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CCA24C3-DC21-627A-73EA-0A1E2734A2DF}"/>
              </a:ext>
            </a:extLst>
          </p:cNvPr>
          <p:cNvSpPr txBox="1"/>
          <p:nvPr/>
        </p:nvSpPr>
        <p:spPr>
          <a:xfrm>
            <a:off x="7975600" y="5589694"/>
            <a:ext cx="3530600" cy="503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r" defTabSz="609630" rtl="0" eaLnBrk="1" fontAlgn="auto" latinLnBrk="0" hangingPunct="1">
              <a:lnSpc>
                <a:spcPts val="42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67" b="0" i="0" u="none" strike="noStrike" kern="120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venir"/>
                <a:ea typeface="Avenir"/>
                <a:cs typeface="Avenir"/>
                <a:sym typeface="Avenir"/>
              </a:rPr>
              <a:t>#</a:t>
            </a:r>
            <a:r>
              <a:rPr kumimoji="0" lang="en-US" sz="3067" b="1" i="0" u="none" strike="noStrike" kern="1200" cap="none" spc="0" normalizeH="0" baseline="0" noProof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venir Bold"/>
                <a:ea typeface="Avenir Bold"/>
                <a:cs typeface="Avenir Bold"/>
                <a:sym typeface="Avenir Bold"/>
              </a:rPr>
              <a:t>BreakTheCycle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12032FF-6C7B-1F1F-EEBC-A51A42E98260}"/>
              </a:ext>
            </a:extLst>
          </p:cNvPr>
          <p:cNvSpPr/>
          <p:nvPr/>
        </p:nvSpPr>
        <p:spPr>
          <a:xfrm>
            <a:off x="6766197" y="1875303"/>
            <a:ext cx="5029987" cy="4168601"/>
          </a:xfrm>
          <a:custGeom>
            <a:avLst/>
            <a:gdLst/>
            <a:ahLst/>
            <a:cxnLst/>
            <a:rect l="l" t="t" r="r" b="b"/>
            <a:pathLst>
              <a:path w="7544980" h="6252902">
                <a:moveTo>
                  <a:pt x="0" y="0"/>
                </a:moveTo>
                <a:lnTo>
                  <a:pt x="7544980" y="0"/>
                </a:lnTo>
                <a:lnTo>
                  <a:pt x="7544980" y="6252901"/>
                </a:lnTo>
                <a:lnTo>
                  <a:pt x="0" y="62529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3A0D424-E13C-8DC0-EB26-68A948B4CB1A}"/>
              </a:ext>
            </a:extLst>
          </p:cNvPr>
          <p:cNvSpPr txBox="1"/>
          <p:nvPr/>
        </p:nvSpPr>
        <p:spPr>
          <a:xfrm>
            <a:off x="2008489" y="3591364"/>
            <a:ext cx="2887976" cy="836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22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noProof="0" dirty="0">
                <a:solidFill>
                  <a:srgbClr val="0C2340"/>
                </a:solidFill>
                <a:latin typeface="Avenir Bold"/>
                <a:sym typeface="Avenir Bold"/>
              </a:rPr>
              <a:t>Reported incidents of verbal abuse across NI in the last 5 years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9285C08-6A2B-A1B1-91D0-18868749B02C}"/>
              </a:ext>
            </a:extLst>
          </p:cNvPr>
          <p:cNvSpPr txBox="1"/>
          <p:nvPr/>
        </p:nvSpPr>
        <p:spPr>
          <a:xfrm>
            <a:off x="8128001" y="2017448"/>
            <a:ext cx="3221499" cy="730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86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C2340"/>
                </a:solidFill>
                <a:latin typeface="Avenir Bold"/>
              </a:rPr>
              <a:t>Female paramedics and ambulance staff report the highest rates of abuse in a healthcare setting.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C2340"/>
              </a:solidFill>
              <a:effectLst/>
              <a:uLnTx/>
              <a:uFillTx/>
              <a:latin typeface="Avenir Bold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D61A08F-1737-D855-40F1-9727A2D230CC}"/>
              </a:ext>
            </a:extLst>
          </p:cNvPr>
          <p:cNvSpPr txBox="1"/>
          <p:nvPr/>
        </p:nvSpPr>
        <p:spPr>
          <a:xfrm>
            <a:off x="1866901" y="2114045"/>
            <a:ext cx="3894802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223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Avenir Bold"/>
                <a:ea typeface="+mn-ea"/>
                <a:cs typeface="+mn-cs"/>
              </a:rPr>
              <a:t>Recorded</a:t>
            </a:r>
            <a:r>
              <a:rPr kumimoji="0" lang="en-US" sz="1600" b="1" i="0" u="none" strike="noStrike" kern="1200" cap="none" spc="0" normalizeH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Avenir Bold"/>
                <a:ea typeface="+mn-ea"/>
                <a:cs typeface="+mn-cs"/>
              </a:rPr>
              <a:t> attacks on health care staff across       NI in the last 5 years – 60,000 were physical (British Medical Journal)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C2340"/>
              </a:solidFill>
              <a:effectLst/>
              <a:uLnTx/>
              <a:uFillTx/>
              <a:latin typeface="Avenir Bold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E4F85ED4-1394-216A-C320-384A096E1623}"/>
              </a:ext>
            </a:extLst>
          </p:cNvPr>
          <p:cNvSpPr txBox="1"/>
          <p:nvPr/>
        </p:nvSpPr>
        <p:spPr>
          <a:xfrm>
            <a:off x="2008489" y="5134155"/>
            <a:ext cx="3616892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223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67" b="1" dirty="0">
                <a:solidFill>
                  <a:srgbClr val="0C2340"/>
                </a:solidFill>
                <a:latin typeface="Avenir Bold"/>
                <a:sym typeface="Avenir Bold"/>
              </a:rPr>
              <a:t>Reported incidents of abuse across the Belfast Trust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srgbClr val="0C2340"/>
              </a:solidFill>
              <a:effectLst/>
              <a:uLnTx/>
              <a:uFillTx/>
              <a:latin typeface="Avenir Bold"/>
              <a:ea typeface="+mn-ea"/>
              <a:cs typeface="+mn-c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67BAFCBD-630D-B447-14B0-9C08F84ACA2B}"/>
              </a:ext>
            </a:extLst>
          </p:cNvPr>
          <p:cNvSpPr txBox="1"/>
          <p:nvPr/>
        </p:nvSpPr>
        <p:spPr>
          <a:xfrm>
            <a:off x="8124871" y="3591363"/>
            <a:ext cx="3257111" cy="7520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9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0C2340"/>
                </a:solidFill>
                <a:latin typeface="Avenir Bold"/>
                <a:sym typeface="Avenir Bold"/>
              </a:rPr>
              <a:t>There has been a significant increase in the number of reports from 2024/2025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C2340"/>
              </a:solidFill>
              <a:effectLst/>
              <a:uLnTx/>
              <a:uFillTx/>
              <a:latin typeface="Avenir Bold"/>
              <a:ea typeface="+mn-ea"/>
              <a:cs typeface="+mn-cs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47C92144-0B17-B141-191C-C6E8AADE8165}"/>
              </a:ext>
            </a:extLst>
          </p:cNvPr>
          <p:cNvSpPr txBox="1"/>
          <p:nvPr/>
        </p:nvSpPr>
        <p:spPr>
          <a:xfrm>
            <a:off x="7978162" y="5014254"/>
            <a:ext cx="3682895" cy="759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95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Avenir Bold"/>
                <a:ea typeface="+mn-ea"/>
                <a:cs typeface="+mn-cs"/>
                <a:sym typeface="Avenir Bold"/>
              </a:rPr>
              <a:t>Of the reports of harassment,</a:t>
            </a:r>
            <a:r>
              <a:rPr kumimoji="0" lang="en-US" sz="1600" b="1" i="0" u="none" strike="noStrike" kern="1200" cap="none" spc="0" normalizeH="0" noProof="0" dirty="0">
                <a:ln>
                  <a:noFill/>
                </a:ln>
                <a:solidFill>
                  <a:srgbClr val="0C2340"/>
                </a:solidFill>
                <a:effectLst/>
                <a:uLnTx/>
                <a:uFillTx/>
                <a:latin typeface="Avenir Bold"/>
                <a:ea typeface="+mn-ea"/>
                <a:cs typeface="+mn-cs"/>
                <a:sym typeface="Avenir Bold"/>
              </a:rPr>
              <a:t> bullying and abuse were made by female staff members in 2024/2025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C2340"/>
              </a:solidFill>
              <a:effectLst/>
              <a:uLnTx/>
              <a:uFillTx/>
              <a:latin typeface="Avenir Bold"/>
              <a:ea typeface="+mn-ea"/>
              <a:cs typeface="+mn-cs"/>
            </a:endParaRP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E2A5027A-5EEA-11E0-3930-DD9CC0ABEC36}"/>
              </a:ext>
            </a:extLst>
          </p:cNvPr>
          <p:cNvSpPr txBox="1"/>
          <p:nvPr/>
        </p:nvSpPr>
        <p:spPr>
          <a:xfrm>
            <a:off x="759004" y="3818538"/>
            <a:ext cx="1143000" cy="306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223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>
                <a:solidFill>
                  <a:srgbClr val="010101"/>
                </a:solidFill>
                <a:latin typeface=" Avenir Next Arabic Bold"/>
                <a:cs typeface=" Avenir Next Arabic Bold"/>
                <a:sym typeface="Avenir Bold"/>
              </a:rPr>
              <a:t>12,000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 Avenir Next Arabic Bold"/>
              <a:ea typeface="+mn-ea"/>
              <a:cs typeface=" Avenir Next Arabic Bold"/>
              <a:sym typeface="Avenir Bold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FBDE4E09-378C-50CD-41A8-B506FF42BA45}"/>
              </a:ext>
            </a:extLst>
          </p:cNvPr>
          <p:cNvSpPr txBox="1"/>
          <p:nvPr/>
        </p:nvSpPr>
        <p:spPr>
          <a:xfrm>
            <a:off x="723900" y="5419008"/>
            <a:ext cx="1143000" cy="297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223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533" b="1" dirty="0">
                <a:solidFill>
                  <a:srgbClr val="010101"/>
                </a:solidFill>
                <a:latin typeface=" Avenir Next Arabic Bold"/>
                <a:cs typeface=" Avenir Next Arabic Bold"/>
              </a:rPr>
              <a:t>21,000</a:t>
            </a:r>
            <a:endParaRPr kumimoji="0" lang="en-US" sz="2533" b="1" i="0" u="none" strike="noStrike" kern="1200" cap="none" spc="0" normalizeH="0" baseline="0" noProof="0" dirty="0">
              <a:ln>
                <a:noFill/>
              </a:ln>
              <a:solidFill>
                <a:srgbClr val="010101"/>
              </a:solidFill>
              <a:effectLst/>
              <a:uLnTx/>
              <a:uFillTx/>
              <a:latin typeface=" Avenir Next Arabic Bold"/>
              <a:ea typeface="+mn-ea"/>
              <a:cs typeface=" Avenir Next Arabic Bold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8A0A60A2-A1BC-C488-A4EA-69BD8EF85225}"/>
              </a:ext>
            </a:extLst>
          </p:cNvPr>
          <p:cNvSpPr txBox="1"/>
          <p:nvPr/>
        </p:nvSpPr>
        <p:spPr>
          <a:xfrm>
            <a:off x="6857239" y="2413000"/>
            <a:ext cx="1066800" cy="285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223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33" b="1" i="0" u="none" strike="noStrike" kern="1200" cap="none" spc="0" normalizeH="0" baseline="0" noProof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 Avenir Next Arabic Bold"/>
                <a:ea typeface="+mn-ea"/>
                <a:cs typeface=" Avenir Next Arabic Bold"/>
                <a:sym typeface="Avenir Bold"/>
              </a:rPr>
              <a:t>Roles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99D836E9-CBA5-80E8-A35B-47AD102C9735}"/>
              </a:ext>
            </a:extLst>
          </p:cNvPr>
          <p:cNvSpPr txBox="1"/>
          <p:nvPr/>
        </p:nvSpPr>
        <p:spPr>
          <a:xfrm>
            <a:off x="6784830" y="3833589"/>
            <a:ext cx="1190770" cy="285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223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 Avenir Next Arabic Bold"/>
                <a:ea typeface="+mn-ea"/>
                <a:cs typeface=" Avenir Next Arabic Bold"/>
                <a:sym typeface="Avenir Bold"/>
              </a:rPr>
              <a:t>Increase</a:t>
            </a:r>
            <a:r>
              <a:rPr kumimoji="0" lang="en-US" sz="2533" b="1" i="0" u="none" strike="noStrike" kern="1200" cap="none" spc="0" normalizeH="0" baseline="0" noProof="0" dirty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 Avenir Next Arabic Bold"/>
                <a:ea typeface="+mn-ea"/>
                <a:cs typeface=" Avenir Next Arabic Bold"/>
                <a:sym typeface="Avenir Bold"/>
              </a:rPr>
              <a:t> </a:t>
            </a: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3EF1D0B5-DAED-A968-68AD-9ACC912652C4}"/>
              </a:ext>
            </a:extLst>
          </p:cNvPr>
          <p:cNvSpPr txBox="1"/>
          <p:nvPr/>
        </p:nvSpPr>
        <p:spPr>
          <a:xfrm>
            <a:off x="6858000" y="5156201"/>
            <a:ext cx="1066800" cy="282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223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>
                <a:ln>
                  <a:noFill/>
                </a:ln>
                <a:solidFill>
                  <a:srgbClr val="010101"/>
                </a:solidFill>
                <a:effectLst/>
                <a:uLnTx/>
                <a:uFillTx/>
                <a:latin typeface=" Avenir Next Arabic Bold"/>
                <a:ea typeface="+mn-ea"/>
                <a:cs typeface=" Avenir Next Arabic Bold"/>
                <a:sym typeface="Avenir Bold"/>
              </a:rPr>
              <a:t>35%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20F879-1DF8-1083-03F1-4024B7B8EC9C}"/>
              </a:ext>
            </a:extLst>
          </p:cNvPr>
          <p:cNvSpPr txBox="1"/>
          <p:nvPr/>
        </p:nvSpPr>
        <p:spPr>
          <a:xfrm>
            <a:off x="794110" y="2256493"/>
            <a:ext cx="1306979" cy="492443"/>
          </a:xfrm>
          <a:prstGeom prst="rect">
            <a:avLst/>
          </a:prstGeom>
          <a:noFill/>
        </p:spPr>
        <p:txBody>
          <a:bodyPr wrap="square" lIns="60960" tIns="30480" rIns="60960" bIns="3048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prstClr val="black"/>
                </a:solidFill>
                <a:latin typeface="Calibri"/>
              </a:rPr>
              <a:t>72,000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50">
            <a:extLst>
              <a:ext uri="{FF2B5EF4-FFF2-40B4-BE49-F238E27FC236}">
                <a16:creationId xmlns:a16="http://schemas.microsoft.com/office/drawing/2014/main" id="{C12FCED0-A011-8EDE-F3F9-FC5D177225DA}"/>
              </a:ext>
            </a:extLst>
          </p:cNvPr>
          <p:cNvGrpSpPr/>
          <p:nvPr/>
        </p:nvGrpSpPr>
        <p:grpSpPr>
          <a:xfrm rot="5400000">
            <a:off x="2527318" y="-2348647"/>
            <a:ext cx="1839557" cy="6675467"/>
            <a:chOff x="0" y="0"/>
            <a:chExt cx="1248386" cy="540766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Freeform 51">
              <a:extLst>
                <a:ext uri="{FF2B5EF4-FFF2-40B4-BE49-F238E27FC236}">
                  <a16:creationId xmlns:a16="http://schemas.microsoft.com/office/drawing/2014/main" id="{8A980455-27D8-1578-76E5-6CDEDEDE6292}"/>
                </a:ext>
              </a:extLst>
            </p:cNvPr>
            <p:cNvSpPr/>
            <p:nvPr/>
          </p:nvSpPr>
          <p:spPr>
            <a:xfrm>
              <a:off x="0" y="0"/>
              <a:ext cx="1248386" cy="5407670"/>
            </a:xfrm>
            <a:custGeom>
              <a:avLst/>
              <a:gdLst/>
              <a:ahLst/>
              <a:cxnLst/>
              <a:rect l="l" t="t" r="r" b="b"/>
              <a:pathLst>
                <a:path w="1248386" h="5407670">
                  <a:moveTo>
                    <a:pt x="203200" y="5407670"/>
                  </a:moveTo>
                  <a:lnTo>
                    <a:pt x="1045186" y="5407670"/>
                  </a:lnTo>
                  <a:lnTo>
                    <a:pt x="1248386" y="0"/>
                  </a:lnTo>
                  <a:lnTo>
                    <a:pt x="0" y="0"/>
                  </a:lnTo>
                  <a:lnTo>
                    <a:pt x="203200" y="5407670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TextBox 52">
              <a:extLst>
                <a:ext uri="{FF2B5EF4-FFF2-40B4-BE49-F238E27FC236}">
                  <a16:creationId xmlns:a16="http://schemas.microsoft.com/office/drawing/2014/main" id="{66AFACA7-1C21-22FF-4E47-FEA636B0BA26}"/>
                </a:ext>
              </a:extLst>
            </p:cNvPr>
            <p:cNvSpPr txBox="1"/>
            <p:nvPr/>
          </p:nvSpPr>
          <p:spPr>
            <a:xfrm>
              <a:off x="127000" y="-38100"/>
              <a:ext cx="994386" cy="544576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82AA27F-2C51-6328-0BFB-96BA6D58B56B}"/>
              </a:ext>
            </a:extLst>
          </p:cNvPr>
          <p:cNvSpPr txBox="1"/>
          <p:nvPr/>
        </p:nvSpPr>
        <p:spPr>
          <a:xfrm>
            <a:off x="815445" y="151394"/>
            <a:ext cx="6145793" cy="658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59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C23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 Avenir Next Arabic Bold"/>
                <a:cs typeface=" Avenir Next Arabic Bold"/>
                <a:sym typeface=" Avenir Next Arabic Bold"/>
              </a:rPr>
              <a:t>VAWG in NI in Health and Social Care Settings </a:t>
            </a:r>
          </a:p>
        </p:txBody>
      </p:sp>
      <p:sp>
        <p:nvSpPr>
          <p:cNvPr id="23" name="Freeform 26">
            <a:extLst>
              <a:ext uri="{FF2B5EF4-FFF2-40B4-BE49-F238E27FC236}">
                <a16:creationId xmlns:a16="http://schemas.microsoft.com/office/drawing/2014/main" id="{9DB3A714-CFAA-9B57-8404-8E1461CB1BDC}"/>
              </a:ext>
            </a:extLst>
          </p:cNvPr>
          <p:cNvSpPr/>
          <p:nvPr/>
        </p:nvSpPr>
        <p:spPr>
          <a:xfrm>
            <a:off x="8411970" y="228026"/>
            <a:ext cx="3530600" cy="429154"/>
          </a:xfrm>
          <a:custGeom>
            <a:avLst/>
            <a:gdLst/>
            <a:ahLst/>
            <a:cxnLst/>
            <a:rect l="l" t="t" r="r" b="b"/>
            <a:pathLst>
              <a:path w="5978861" h="648466">
                <a:moveTo>
                  <a:pt x="0" y="0"/>
                </a:moveTo>
                <a:lnTo>
                  <a:pt x="5978861" y="0"/>
                </a:lnTo>
                <a:lnTo>
                  <a:pt x="5978861" y="648467"/>
                </a:lnTo>
                <a:lnTo>
                  <a:pt x="0" y="6484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47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  <p:bldP spid="12" grpId="0"/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C2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">
            <a:extLst>
              <a:ext uri="{FF2B5EF4-FFF2-40B4-BE49-F238E27FC236}">
                <a16:creationId xmlns:a16="http://schemas.microsoft.com/office/drawing/2014/main" id="{D308C253-F2DE-4302-50E5-FAE1254DEF7A}"/>
              </a:ext>
            </a:extLst>
          </p:cNvPr>
          <p:cNvGrpSpPr/>
          <p:nvPr/>
        </p:nvGrpSpPr>
        <p:grpSpPr>
          <a:xfrm rot="5400000">
            <a:off x="1629802" y="-1498567"/>
            <a:ext cx="2185162" cy="5444765"/>
            <a:chOff x="0" y="0"/>
            <a:chExt cx="983732" cy="2350398"/>
          </a:xfrm>
          <a:effectLst>
            <a:outerShdw blurRad="203200" dist="50800" dir="5400000" algn="ctr" rotWithShape="0">
              <a:srgbClr val="000000">
                <a:alpha val="88000"/>
              </a:srgbClr>
            </a:outerShdw>
          </a:effectLst>
        </p:grpSpPr>
        <p:sp>
          <p:nvSpPr>
            <p:cNvPr id="30" name="Freeform 3">
              <a:extLst>
                <a:ext uri="{FF2B5EF4-FFF2-40B4-BE49-F238E27FC236}">
                  <a16:creationId xmlns:a16="http://schemas.microsoft.com/office/drawing/2014/main" id="{F415D9A6-E63D-D061-AEE7-FB9D6E662EAF}"/>
                </a:ext>
              </a:extLst>
            </p:cNvPr>
            <p:cNvSpPr/>
            <p:nvPr/>
          </p:nvSpPr>
          <p:spPr>
            <a:xfrm>
              <a:off x="0" y="0"/>
              <a:ext cx="983732" cy="2350398"/>
            </a:xfrm>
            <a:custGeom>
              <a:avLst/>
              <a:gdLst/>
              <a:ahLst/>
              <a:cxnLst/>
              <a:rect l="l" t="t" r="r" b="b"/>
              <a:pathLst>
                <a:path w="983732" h="2350398">
                  <a:moveTo>
                    <a:pt x="203200" y="2350398"/>
                  </a:moveTo>
                  <a:lnTo>
                    <a:pt x="780532" y="2350398"/>
                  </a:lnTo>
                  <a:lnTo>
                    <a:pt x="983732" y="0"/>
                  </a:lnTo>
                  <a:lnTo>
                    <a:pt x="0" y="0"/>
                  </a:lnTo>
                  <a:lnTo>
                    <a:pt x="203200" y="2350398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 b="1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TextBox 4">
              <a:extLst>
                <a:ext uri="{FF2B5EF4-FFF2-40B4-BE49-F238E27FC236}">
                  <a16:creationId xmlns:a16="http://schemas.microsoft.com/office/drawing/2014/main" id="{8AE9641B-05DC-4984-84DE-230AFFD31D39}"/>
                </a:ext>
              </a:extLst>
            </p:cNvPr>
            <p:cNvSpPr txBox="1"/>
            <p:nvPr/>
          </p:nvSpPr>
          <p:spPr>
            <a:xfrm>
              <a:off x="127000" y="-38100"/>
              <a:ext cx="729732" cy="2388498"/>
            </a:xfrm>
            <a:prstGeom prst="rect">
              <a:avLst/>
            </a:prstGeom>
          </p:spPr>
          <p:txBody>
            <a:bodyPr lIns="31339" tIns="31339" rIns="31339" bIns="31339" rtlCol="0" anchor="ctr"/>
            <a:lstStyle/>
            <a:p>
              <a:pPr algn="ctr" defTabSz="609630">
                <a:lnSpc>
                  <a:spcPts val="1773"/>
                </a:lnSpc>
              </a:pPr>
              <a:endParaRPr sz="1200" b="1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81993" y="624587"/>
            <a:ext cx="5114775" cy="1167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4667"/>
              </a:lnSpc>
            </a:pPr>
            <a:r>
              <a:rPr lang="en-US" sz="3334" b="1" i="1">
                <a:solidFill>
                  <a:srgbClr val="002145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Champion Role Expectations &amp; Support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0" y="2852734"/>
            <a:ext cx="5935565" cy="4005266"/>
            <a:chOff x="0" y="0"/>
            <a:chExt cx="2887640" cy="187130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Freeform 10"/>
            <p:cNvSpPr/>
            <p:nvPr/>
          </p:nvSpPr>
          <p:spPr>
            <a:xfrm>
              <a:off x="0" y="0"/>
              <a:ext cx="2887640" cy="1871306"/>
            </a:xfrm>
            <a:custGeom>
              <a:avLst/>
              <a:gdLst/>
              <a:ahLst/>
              <a:cxnLst/>
              <a:rect l="l" t="t" r="r" b="b"/>
              <a:pathLst>
                <a:path w="2887640" h="1871306">
                  <a:moveTo>
                    <a:pt x="16947" y="0"/>
                  </a:moveTo>
                  <a:lnTo>
                    <a:pt x="2870693" y="0"/>
                  </a:lnTo>
                  <a:cubicBezTo>
                    <a:pt x="2880053" y="0"/>
                    <a:pt x="2887640" y="7587"/>
                    <a:pt x="2887640" y="16947"/>
                  </a:cubicBezTo>
                  <a:lnTo>
                    <a:pt x="2887640" y="1854359"/>
                  </a:lnTo>
                  <a:cubicBezTo>
                    <a:pt x="2887640" y="1858853"/>
                    <a:pt x="2885854" y="1863164"/>
                    <a:pt x="2882676" y="1866342"/>
                  </a:cubicBezTo>
                  <a:cubicBezTo>
                    <a:pt x="2879498" y="1869520"/>
                    <a:pt x="2875188" y="1871306"/>
                    <a:pt x="2870693" y="1871306"/>
                  </a:cubicBezTo>
                  <a:lnTo>
                    <a:pt x="16947" y="1871306"/>
                  </a:lnTo>
                  <a:cubicBezTo>
                    <a:pt x="7587" y="1871306"/>
                    <a:pt x="0" y="1863718"/>
                    <a:pt x="0" y="1854359"/>
                  </a:cubicBezTo>
                  <a:lnTo>
                    <a:pt x="0" y="16947"/>
                  </a:lnTo>
                  <a:cubicBezTo>
                    <a:pt x="0" y="12452"/>
                    <a:pt x="1785" y="8142"/>
                    <a:pt x="4964" y="4964"/>
                  </a:cubicBezTo>
                  <a:cubicBezTo>
                    <a:pt x="8142" y="1785"/>
                    <a:pt x="12452" y="0"/>
                    <a:pt x="16947" y="0"/>
                  </a:cubicBezTo>
                  <a:close/>
                </a:path>
              </a:pathLst>
            </a:custGeom>
            <a:solidFill>
              <a:srgbClr val="0C2340"/>
            </a:solidFill>
            <a:ln w="476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887640" cy="190940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096000" y="0"/>
            <a:ext cx="6096000" cy="2722101"/>
            <a:chOff x="0" y="0"/>
            <a:chExt cx="2887640" cy="12827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Freeform 13"/>
            <p:cNvSpPr/>
            <p:nvPr/>
          </p:nvSpPr>
          <p:spPr>
            <a:xfrm>
              <a:off x="0" y="0"/>
              <a:ext cx="2887640" cy="1282786"/>
            </a:xfrm>
            <a:custGeom>
              <a:avLst/>
              <a:gdLst/>
              <a:ahLst/>
              <a:cxnLst/>
              <a:rect l="l" t="t" r="r" b="b"/>
              <a:pathLst>
                <a:path w="2887640" h="1282786">
                  <a:moveTo>
                    <a:pt x="16947" y="0"/>
                  </a:moveTo>
                  <a:lnTo>
                    <a:pt x="2870693" y="0"/>
                  </a:lnTo>
                  <a:cubicBezTo>
                    <a:pt x="2880053" y="0"/>
                    <a:pt x="2887640" y="7587"/>
                    <a:pt x="2887640" y="16947"/>
                  </a:cubicBezTo>
                  <a:lnTo>
                    <a:pt x="2887640" y="1265839"/>
                  </a:lnTo>
                  <a:cubicBezTo>
                    <a:pt x="2887640" y="1275198"/>
                    <a:pt x="2880053" y="1282786"/>
                    <a:pt x="2870693" y="1282786"/>
                  </a:cubicBezTo>
                  <a:lnTo>
                    <a:pt x="16947" y="1282786"/>
                  </a:lnTo>
                  <a:cubicBezTo>
                    <a:pt x="12452" y="1282786"/>
                    <a:pt x="8142" y="1281000"/>
                    <a:pt x="4964" y="1277822"/>
                  </a:cubicBezTo>
                  <a:cubicBezTo>
                    <a:pt x="1785" y="1274644"/>
                    <a:pt x="0" y="1270333"/>
                    <a:pt x="0" y="1265839"/>
                  </a:cubicBezTo>
                  <a:lnTo>
                    <a:pt x="0" y="16947"/>
                  </a:lnTo>
                  <a:cubicBezTo>
                    <a:pt x="0" y="12452"/>
                    <a:pt x="1785" y="8142"/>
                    <a:pt x="4964" y="4964"/>
                  </a:cubicBezTo>
                  <a:cubicBezTo>
                    <a:pt x="8142" y="1785"/>
                    <a:pt x="12452" y="0"/>
                    <a:pt x="16947" y="0"/>
                  </a:cubicBezTo>
                  <a:close/>
                </a:path>
              </a:pathLst>
            </a:custGeom>
            <a:solidFill>
              <a:srgbClr val="0C2340"/>
            </a:solidFill>
            <a:ln w="476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887640" cy="132088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096000" y="2756294"/>
            <a:ext cx="6096000" cy="4146157"/>
            <a:chOff x="0" y="-38100"/>
            <a:chExt cx="2887640" cy="163798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Freeform 16"/>
            <p:cNvSpPr/>
            <p:nvPr/>
          </p:nvSpPr>
          <p:spPr>
            <a:xfrm>
              <a:off x="0" y="0"/>
              <a:ext cx="2887640" cy="1582328"/>
            </a:xfrm>
            <a:custGeom>
              <a:avLst/>
              <a:gdLst/>
              <a:ahLst/>
              <a:cxnLst/>
              <a:rect l="l" t="t" r="r" b="b"/>
              <a:pathLst>
                <a:path w="2887640" h="1599888">
                  <a:moveTo>
                    <a:pt x="16947" y="0"/>
                  </a:moveTo>
                  <a:lnTo>
                    <a:pt x="2870693" y="0"/>
                  </a:lnTo>
                  <a:cubicBezTo>
                    <a:pt x="2880053" y="0"/>
                    <a:pt x="2887640" y="7587"/>
                    <a:pt x="2887640" y="16947"/>
                  </a:cubicBezTo>
                  <a:lnTo>
                    <a:pt x="2887640" y="1582941"/>
                  </a:lnTo>
                  <a:cubicBezTo>
                    <a:pt x="2887640" y="1587436"/>
                    <a:pt x="2885854" y="1591746"/>
                    <a:pt x="2882676" y="1594924"/>
                  </a:cubicBezTo>
                  <a:cubicBezTo>
                    <a:pt x="2879498" y="1598102"/>
                    <a:pt x="2875188" y="1599888"/>
                    <a:pt x="2870693" y="1599888"/>
                  </a:cubicBezTo>
                  <a:lnTo>
                    <a:pt x="16947" y="1599888"/>
                  </a:lnTo>
                  <a:cubicBezTo>
                    <a:pt x="12452" y="1599888"/>
                    <a:pt x="8142" y="1598102"/>
                    <a:pt x="4964" y="1594924"/>
                  </a:cubicBezTo>
                  <a:cubicBezTo>
                    <a:pt x="1785" y="1591746"/>
                    <a:pt x="0" y="1587436"/>
                    <a:pt x="0" y="1582941"/>
                  </a:cubicBezTo>
                  <a:lnTo>
                    <a:pt x="0" y="16947"/>
                  </a:lnTo>
                  <a:cubicBezTo>
                    <a:pt x="0" y="12452"/>
                    <a:pt x="1785" y="8142"/>
                    <a:pt x="4964" y="4964"/>
                  </a:cubicBezTo>
                  <a:cubicBezTo>
                    <a:pt x="8142" y="1785"/>
                    <a:pt x="12452" y="0"/>
                    <a:pt x="16947" y="0"/>
                  </a:cubicBezTo>
                  <a:close/>
                </a:path>
              </a:pathLst>
            </a:custGeom>
            <a:solidFill>
              <a:srgbClr val="0C2340"/>
            </a:solidFill>
            <a:ln w="4762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2887640" cy="163798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231255" y="3251399"/>
            <a:ext cx="1462556" cy="1462556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166" y="0"/>
                  </a:moveTo>
                  <a:lnTo>
                    <a:pt x="731634" y="0"/>
                  </a:lnTo>
                  <a:cubicBezTo>
                    <a:pt x="776461" y="0"/>
                    <a:pt x="812800" y="36339"/>
                    <a:pt x="812800" y="81166"/>
                  </a:cubicBezTo>
                  <a:lnTo>
                    <a:pt x="812800" y="731634"/>
                  </a:lnTo>
                  <a:cubicBezTo>
                    <a:pt x="812800" y="776461"/>
                    <a:pt x="776461" y="812800"/>
                    <a:pt x="731634" y="812800"/>
                  </a:cubicBezTo>
                  <a:lnTo>
                    <a:pt x="81166" y="812800"/>
                  </a:lnTo>
                  <a:cubicBezTo>
                    <a:pt x="36339" y="812800"/>
                    <a:pt x="0" y="776461"/>
                    <a:pt x="0" y="731634"/>
                  </a:cubicBezTo>
                  <a:lnTo>
                    <a:pt x="0" y="81166"/>
                  </a:lnTo>
                  <a:cubicBezTo>
                    <a:pt x="0" y="36339"/>
                    <a:pt x="36339" y="0"/>
                    <a:pt x="81166" y="0"/>
                  </a:cubicBezTo>
                  <a:close/>
                </a:path>
              </a:pathLst>
            </a:custGeom>
            <a:blipFill>
              <a:blip r:embed="rId3"/>
              <a:stretch>
                <a:fillRect l="-25046" r="-25046"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81993" y="3273564"/>
            <a:ext cx="4354402" cy="2880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799"/>
              </a:lnSpc>
              <a:spcBef>
                <a:spcPct val="0"/>
              </a:spcBef>
            </a:pPr>
            <a:r>
              <a:rPr lang="en-US" sz="19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Champion Role​</a:t>
            </a:r>
          </a:p>
          <a:p>
            <a:pPr defTabSz="609630">
              <a:lnSpc>
                <a:spcPts val="1400"/>
              </a:lnSpc>
              <a:spcBef>
                <a:spcPct val="0"/>
              </a:spcBef>
            </a:pPr>
            <a:endParaRPr lang="en-US" sz="1999" b="1">
              <a:solidFill>
                <a:srgbClr val="FFFFFF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359849" lvl="1" indent="-179924" defTabSz="609630">
              <a:lnSpc>
                <a:spcPts val="2333"/>
              </a:lnSpc>
              <a:buFont typeface="Arial"/>
              <a:buChar char="•"/>
            </a:pPr>
            <a:r>
              <a:rPr lang="en-US" sz="166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Be workplace point of contact</a:t>
            </a:r>
          </a:p>
          <a:p>
            <a:pPr defTabSz="609630">
              <a:lnSpc>
                <a:spcPts val="2333"/>
              </a:lnSpc>
            </a:pPr>
            <a:r>
              <a:rPr lang="en-US" sz="166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     for EVAWG awareness and action​</a:t>
            </a:r>
          </a:p>
          <a:p>
            <a:pPr marL="359849" lvl="1" indent="-179924" defTabSz="609630">
              <a:lnSpc>
                <a:spcPts val="2333"/>
              </a:lnSpc>
              <a:buFont typeface="Arial"/>
              <a:buChar char="•"/>
            </a:pPr>
            <a:r>
              <a:rPr lang="en-US" sz="166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Promote positive culture and </a:t>
            </a:r>
          </a:p>
          <a:p>
            <a:pPr defTabSz="609630">
              <a:lnSpc>
                <a:spcPts val="2333"/>
              </a:lnSpc>
            </a:pPr>
            <a:r>
              <a:rPr lang="en-US" sz="166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     challenge harmful behaviours​</a:t>
            </a:r>
          </a:p>
          <a:p>
            <a:pPr marL="359849" lvl="1" indent="-179924" defTabSz="609630">
              <a:lnSpc>
                <a:spcPts val="2333"/>
              </a:lnSpc>
              <a:buFont typeface="Arial"/>
              <a:buChar char="•"/>
            </a:pPr>
            <a:r>
              <a:rPr lang="en-US" sz="166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Share resources and training opportunities with colleagues​</a:t>
            </a:r>
          </a:p>
          <a:p>
            <a:pPr marL="359849" lvl="1" indent="-179924" defTabSz="609630">
              <a:lnSpc>
                <a:spcPts val="2333"/>
              </a:lnSpc>
              <a:buFont typeface="Arial"/>
              <a:buChar char="•"/>
            </a:pPr>
            <a:r>
              <a:rPr lang="en-US" sz="166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Encourage and support disclosures, without investigating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540782" y="172213"/>
            <a:ext cx="4354402" cy="158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799"/>
              </a:lnSpc>
              <a:spcBef>
                <a:spcPct val="0"/>
              </a:spcBef>
            </a:pPr>
            <a:r>
              <a:rPr lang="en-US" sz="19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Boundaries​</a:t>
            </a:r>
          </a:p>
          <a:p>
            <a:pPr defTabSz="609630">
              <a:lnSpc>
                <a:spcPts val="2799"/>
              </a:lnSpc>
              <a:spcBef>
                <a:spcPct val="0"/>
              </a:spcBef>
            </a:pPr>
            <a:endParaRPr lang="en-US" sz="1999" b="1">
              <a:solidFill>
                <a:srgbClr val="FFFFFF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359849" lvl="1" indent="-179924" defTabSz="609630">
              <a:lnSpc>
                <a:spcPts val="2333"/>
              </a:lnSpc>
              <a:spcBef>
                <a:spcPct val="0"/>
              </a:spcBef>
              <a:buFont typeface="Arial"/>
              <a:buChar char="•"/>
            </a:pPr>
            <a:r>
              <a:rPr lang="en-US" sz="166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Not responsible for conducting investigations​</a:t>
            </a:r>
          </a:p>
          <a:p>
            <a:pPr marL="359849" lvl="1" indent="-179924" defTabSz="609630">
              <a:lnSpc>
                <a:spcPts val="2333"/>
              </a:lnSpc>
              <a:spcBef>
                <a:spcPct val="0"/>
              </a:spcBef>
              <a:buFont typeface="Arial"/>
              <a:buChar char="•"/>
            </a:pPr>
            <a:r>
              <a:rPr lang="en-US" sz="166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Not counsellor/ therapeutic role​</a:t>
            </a:r>
          </a:p>
          <a:p>
            <a:pPr marL="359849" lvl="1" indent="-179924" defTabSz="609630">
              <a:lnSpc>
                <a:spcPts val="2333"/>
              </a:lnSpc>
              <a:spcBef>
                <a:spcPct val="0"/>
              </a:spcBef>
              <a:buFont typeface="Arial"/>
              <a:buChar char="•"/>
            </a:pPr>
            <a:r>
              <a:rPr lang="en-US" sz="166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Follow existing safeguarding and HR processes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540782" y="3142357"/>
            <a:ext cx="4857173" cy="2765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799"/>
              </a:lnSpc>
              <a:spcBef>
                <a:spcPct val="0"/>
              </a:spcBef>
            </a:pPr>
            <a:r>
              <a:rPr lang="en-US" sz="19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Risks &amp; Support​</a:t>
            </a:r>
          </a:p>
          <a:p>
            <a:pPr defTabSz="609630">
              <a:lnSpc>
                <a:spcPts val="2799"/>
              </a:lnSpc>
              <a:spcBef>
                <a:spcPct val="0"/>
              </a:spcBef>
            </a:pPr>
            <a:endParaRPr lang="en-US" sz="1999" b="1">
              <a:solidFill>
                <a:srgbClr val="FFFFFF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359851" lvl="1" indent="-179926" defTabSz="609630">
              <a:lnSpc>
                <a:spcPts val="2333"/>
              </a:lnSpc>
              <a:spcBef>
                <a:spcPct val="0"/>
              </a:spcBef>
              <a:buFont typeface="Arial"/>
              <a:buChar char="•"/>
            </a:pPr>
            <a:r>
              <a:rPr lang="en-US" sz="166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May receive more disclosures, </a:t>
            </a:r>
          </a:p>
          <a:p>
            <a:pPr defTabSz="609630">
              <a:lnSpc>
                <a:spcPts val="2333"/>
              </a:lnSpc>
              <a:spcBef>
                <a:spcPct val="0"/>
              </a:spcBef>
            </a:pPr>
            <a:r>
              <a:rPr lang="en-US" sz="166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     must know referral routes​</a:t>
            </a:r>
          </a:p>
          <a:p>
            <a:pPr marL="359851" lvl="1" indent="-179926" defTabSz="609630">
              <a:lnSpc>
                <a:spcPts val="2333"/>
              </a:lnSpc>
              <a:spcBef>
                <a:spcPct val="0"/>
              </a:spcBef>
              <a:buFont typeface="Arial"/>
              <a:buChar char="•"/>
            </a:pPr>
            <a:r>
              <a:rPr lang="en-US" sz="166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Access to Nexus for advice and </a:t>
            </a:r>
          </a:p>
          <a:p>
            <a:pPr defTabSz="609630">
              <a:lnSpc>
                <a:spcPts val="2333"/>
              </a:lnSpc>
              <a:spcBef>
                <a:spcPct val="0"/>
              </a:spcBef>
            </a:pPr>
            <a:r>
              <a:rPr lang="en-US" sz="166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     guidance​</a:t>
            </a:r>
          </a:p>
          <a:p>
            <a:pPr marL="359851" lvl="1" indent="-179926" defTabSz="609630">
              <a:lnSpc>
                <a:spcPts val="2333"/>
              </a:lnSpc>
              <a:spcBef>
                <a:spcPct val="0"/>
              </a:spcBef>
              <a:buFont typeface="Arial"/>
              <a:buChar char="•"/>
            </a:pPr>
            <a:r>
              <a:rPr lang="en-US" sz="166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Supported through Champion </a:t>
            </a:r>
          </a:p>
          <a:p>
            <a:pPr defTabSz="609630">
              <a:lnSpc>
                <a:spcPts val="2333"/>
              </a:lnSpc>
              <a:spcBef>
                <a:spcPct val="0"/>
              </a:spcBef>
            </a:pPr>
            <a:r>
              <a:rPr lang="en-US" sz="1666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     peer network and refresher sessions</a:t>
            </a:r>
          </a:p>
          <a:p>
            <a:pPr defTabSz="609630">
              <a:lnSpc>
                <a:spcPts val="2333"/>
              </a:lnSpc>
              <a:spcBef>
                <a:spcPct val="0"/>
              </a:spcBef>
            </a:pPr>
            <a:endParaRPr lang="en-US" sz="1666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23" name="Group 23"/>
          <p:cNvGrpSpPr/>
          <p:nvPr/>
        </p:nvGrpSpPr>
        <p:grpSpPr>
          <a:xfrm>
            <a:off x="10509751" y="120903"/>
            <a:ext cx="1462556" cy="1462556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166" y="0"/>
                  </a:moveTo>
                  <a:lnTo>
                    <a:pt x="731634" y="0"/>
                  </a:lnTo>
                  <a:cubicBezTo>
                    <a:pt x="776461" y="0"/>
                    <a:pt x="812800" y="36339"/>
                    <a:pt x="812800" y="81166"/>
                  </a:cubicBezTo>
                  <a:lnTo>
                    <a:pt x="812800" y="731634"/>
                  </a:lnTo>
                  <a:cubicBezTo>
                    <a:pt x="812800" y="776461"/>
                    <a:pt x="776461" y="812800"/>
                    <a:pt x="731634" y="812800"/>
                  </a:cubicBezTo>
                  <a:lnTo>
                    <a:pt x="81166" y="812800"/>
                  </a:lnTo>
                  <a:cubicBezTo>
                    <a:pt x="36339" y="812800"/>
                    <a:pt x="0" y="776461"/>
                    <a:pt x="0" y="731634"/>
                  </a:cubicBezTo>
                  <a:lnTo>
                    <a:pt x="0" y="81166"/>
                  </a:lnTo>
                  <a:cubicBezTo>
                    <a:pt x="0" y="36339"/>
                    <a:pt x="36339" y="0"/>
                    <a:pt x="81166" y="0"/>
                  </a:cubicBezTo>
                  <a:close/>
                </a:path>
              </a:pathLst>
            </a:custGeom>
            <a:blipFill>
              <a:blip r:embed="rId4"/>
              <a:stretch>
                <a:fillRect t="-16666" b="-16666"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0509751" y="3174107"/>
            <a:ext cx="1462556" cy="1462556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166" y="0"/>
                  </a:moveTo>
                  <a:lnTo>
                    <a:pt x="731634" y="0"/>
                  </a:lnTo>
                  <a:cubicBezTo>
                    <a:pt x="776461" y="0"/>
                    <a:pt x="812800" y="36339"/>
                    <a:pt x="812800" y="81166"/>
                  </a:cubicBezTo>
                  <a:lnTo>
                    <a:pt x="812800" y="731634"/>
                  </a:lnTo>
                  <a:cubicBezTo>
                    <a:pt x="812800" y="776461"/>
                    <a:pt x="776461" y="812800"/>
                    <a:pt x="731634" y="812800"/>
                  </a:cubicBezTo>
                  <a:lnTo>
                    <a:pt x="81166" y="812800"/>
                  </a:lnTo>
                  <a:cubicBezTo>
                    <a:pt x="36339" y="812800"/>
                    <a:pt x="0" y="776461"/>
                    <a:pt x="0" y="731634"/>
                  </a:cubicBezTo>
                  <a:lnTo>
                    <a:pt x="0" y="81166"/>
                  </a:lnTo>
                  <a:cubicBezTo>
                    <a:pt x="0" y="36339"/>
                    <a:pt x="36339" y="0"/>
                    <a:pt x="81166" y="0"/>
                  </a:cubicBezTo>
                  <a:close/>
                </a:path>
              </a:pathLst>
            </a:custGeom>
            <a:blipFill>
              <a:blip r:embed="rId5"/>
              <a:stretch>
                <a:fillRect t="-24931" b="-24931"/>
              </a:stretch>
            </a:blip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7" name="Freeform 27"/>
          <p:cNvSpPr/>
          <p:nvPr/>
        </p:nvSpPr>
        <p:spPr>
          <a:xfrm>
            <a:off x="6375761" y="6122598"/>
            <a:ext cx="3225439" cy="410286"/>
          </a:xfrm>
          <a:custGeom>
            <a:avLst/>
            <a:gdLst/>
            <a:ahLst/>
            <a:cxnLst/>
            <a:rect l="l" t="t" r="r" b="b"/>
            <a:pathLst>
              <a:path w="5204595" h="566576">
                <a:moveTo>
                  <a:pt x="0" y="0"/>
                </a:moveTo>
                <a:lnTo>
                  <a:pt x="5204594" y="0"/>
                </a:lnTo>
                <a:lnTo>
                  <a:pt x="5204594" y="566577"/>
                </a:lnTo>
                <a:lnTo>
                  <a:pt x="0" y="5665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880961" y="6153061"/>
            <a:ext cx="2015507" cy="336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761"/>
              </a:lnSpc>
            </a:pPr>
            <a:r>
              <a:rPr lang="en-US" sz="1972" b="1">
                <a:solidFill>
                  <a:srgbClr val="FFFFFF"/>
                </a:solidFill>
                <a:latin typeface="Avenir Bold"/>
                <a:ea typeface="Avenir Bold"/>
                <a:cs typeface="Avenir Bold"/>
                <a:sym typeface="Avenir Bold"/>
              </a:rPr>
              <a:t>#BreakTheCycle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61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2458409" y="-2230382"/>
            <a:ext cx="1486874" cy="6403693"/>
            <a:chOff x="0" y="0"/>
            <a:chExt cx="1142849" cy="514794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" name="Freeform 3"/>
            <p:cNvSpPr/>
            <p:nvPr/>
          </p:nvSpPr>
          <p:spPr>
            <a:xfrm>
              <a:off x="0" y="0"/>
              <a:ext cx="1142849" cy="5147949"/>
            </a:xfrm>
            <a:custGeom>
              <a:avLst/>
              <a:gdLst/>
              <a:ahLst/>
              <a:cxnLst/>
              <a:rect l="l" t="t" r="r" b="b"/>
              <a:pathLst>
                <a:path w="1142849" h="5147949">
                  <a:moveTo>
                    <a:pt x="203200" y="5147949"/>
                  </a:moveTo>
                  <a:lnTo>
                    <a:pt x="939649" y="5147949"/>
                  </a:lnTo>
                  <a:lnTo>
                    <a:pt x="1142849" y="0"/>
                  </a:lnTo>
                  <a:lnTo>
                    <a:pt x="0" y="0"/>
                  </a:lnTo>
                  <a:lnTo>
                    <a:pt x="203200" y="5147949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27000" y="-38100"/>
              <a:ext cx="888849" cy="5186049"/>
            </a:xfrm>
            <a:prstGeom prst="rect">
              <a:avLst/>
            </a:prstGeom>
          </p:spPr>
          <p:txBody>
            <a:bodyPr lIns="31339" tIns="31339" rIns="31339" bIns="31339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42941" y="381980"/>
            <a:ext cx="5755018" cy="11676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4667"/>
              </a:lnSpc>
            </a:pPr>
            <a:r>
              <a:rPr lang="en-US" sz="3334" b="1" i="1" dirty="0">
                <a:solidFill>
                  <a:srgbClr val="002145"/>
                </a:solidFill>
                <a:latin typeface="Inter Bold Italics"/>
                <a:ea typeface="Inter Bold Italics"/>
                <a:cs typeface="Inter Bold Italics"/>
                <a:sym typeface="Inter Bold Italics"/>
              </a:rPr>
              <a:t>EVAWG Pledge and The Belfast Trust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85800" y="2164580"/>
            <a:ext cx="5269301" cy="4537972"/>
            <a:chOff x="0" y="0"/>
            <a:chExt cx="2081699" cy="147592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81699" cy="1475924"/>
            </a:xfrm>
            <a:custGeom>
              <a:avLst/>
              <a:gdLst/>
              <a:ahLst/>
              <a:cxnLst/>
              <a:rect l="l" t="t" r="r" b="b"/>
              <a:pathLst>
                <a:path w="2081699" h="1475924">
                  <a:moveTo>
                    <a:pt x="49955" y="0"/>
                  </a:moveTo>
                  <a:lnTo>
                    <a:pt x="2031744" y="0"/>
                  </a:lnTo>
                  <a:cubicBezTo>
                    <a:pt x="2059334" y="0"/>
                    <a:pt x="2081699" y="22365"/>
                    <a:pt x="2081699" y="49955"/>
                  </a:cubicBezTo>
                  <a:lnTo>
                    <a:pt x="2081699" y="1425969"/>
                  </a:lnTo>
                  <a:cubicBezTo>
                    <a:pt x="2081699" y="1453558"/>
                    <a:pt x="2059334" y="1475924"/>
                    <a:pt x="2031744" y="1475924"/>
                  </a:cubicBezTo>
                  <a:lnTo>
                    <a:pt x="49955" y="1475924"/>
                  </a:lnTo>
                  <a:cubicBezTo>
                    <a:pt x="22365" y="1475924"/>
                    <a:pt x="0" y="1453558"/>
                    <a:pt x="0" y="1425969"/>
                  </a:cubicBezTo>
                  <a:lnTo>
                    <a:pt x="0" y="49955"/>
                  </a:lnTo>
                  <a:cubicBezTo>
                    <a:pt x="0" y="22365"/>
                    <a:pt x="22365" y="0"/>
                    <a:pt x="49955" y="0"/>
                  </a:cubicBezTo>
                  <a:close/>
                </a:path>
              </a:pathLst>
            </a:custGeom>
            <a:solidFill>
              <a:srgbClr val="E274AE"/>
            </a:solidFill>
            <a:ln w="47625" cap="rnd">
              <a:solidFill>
                <a:srgbClr val="512D6D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081699" cy="151402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279170" y="2164580"/>
            <a:ext cx="5269301" cy="4537972"/>
            <a:chOff x="0" y="0"/>
            <a:chExt cx="2081699" cy="147592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Freeform 14"/>
            <p:cNvSpPr/>
            <p:nvPr/>
          </p:nvSpPr>
          <p:spPr>
            <a:xfrm>
              <a:off x="0" y="0"/>
              <a:ext cx="2081699" cy="1475924"/>
            </a:xfrm>
            <a:custGeom>
              <a:avLst/>
              <a:gdLst/>
              <a:ahLst/>
              <a:cxnLst/>
              <a:rect l="l" t="t" r="r" b="b"/>
              <a:pathLst>
                <a:path w="2081699" h="1475924">
                  <a:moveTo>
                    <a:pt x="49955" y="0"/>
                  </a:moveTo>
                  <a:lnTo>
                    <a:pt x="2031744" y="0"/>
                  </a:lnTo>
                  <a:cubicBezTo>
                    <a:pt x="2059334" y="0"/>
                    <a:pt x="2081699" y="22365"/>
                    <a:pt x="2081699" y="49955"/>
                  </a:cubicBezTo>
                  <a:lnTo>
                    <a:pt x="2081699" y="1425969"/>
                  </a:lnTo>
                  <a:cubicBezTo>
                    <a:pt x="2081699" y="1453558"/>
                    <a:pt x="2059334" y="1475924"/>
                    <a:pt x="2031744" y="1475924"/>
                  </a:cubicBezTo>
                  <a:lnTo>
                    <a:pt x="49955" y="1475924"/>
                  </a:lnTo>
                  <a:cubicBezTo>
                    <a:pt x="22365" y="1475924"/>
                    <a:pt x="0" y="1453558"/>
                    <a:pt x="0" y="1425969"/>
                  </a:cubicBezTo>
                  <a:lnTo>
                    <a:pt x="0" y="49955"/>
                  </a:lnTo>
                  <a:cubicBezTo>
                    <a:pt x="0" y="22365"/>
                    <a:pt x="22365" y="0"/>
                    <a:pt x="49955" y="0"/>
                  </a:cubicBezTo>
                  <a:close/>
                </a:path>
              </a:pathLst>
            </a:custGeom>
            <a:solidFill>
              <a:srgbClr val="FFFFFF"/>
            </a:solidFill>
            <a:ln w="47625" cap="rnd">
              <a:solidFill>
                <a:srgbClr val="512D6D"/>
              </a:solidFill>
              <a:prstDash val="solid"/>
              <a:round/>
            </a:ln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081699" cy="151402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2" name="Freeform 22"/>
          <p:cNvSpPr/>
          <p:nvPr/>
        </p:nvSpPr>
        <p:spPr>
          <a:xfrm>
            <a:off x="7949731" y="445907"/>
            <a:ext cx="3933011" cy="428151"/>
          </a:xfrm>
          <a:custGeom>
            <a:avLst/>
            <a:gdLst/>
            <a:ahLst/>
            <a:cxnLst/>
            <a:rect l="l" t="t" r="r" b="b"/>
            <a:pathLst>
              <a:path w="5899516" h="642226">
                <a:moveTo>
                  <a:pt x="0" y="0"/>
                </a:moveTo>
                <a:lnTo>
                  <a:pt x="5899516" y="0"/>
                </a:lnTo>
                <a:lnTo>
                  <a:pt x="5899516" y="642226"/>
                </a:lnTo>
                <a:lnTo>
                  <a:pt x="0" y="6422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en-US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9703457" y="1100366"/>
            <a:ext cx="2179284" cy="384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163"/>
              </a:lnSpc>
            </a:pPr>
            <a:r>
              <a:rPr lang="en-US" sz="2259" b="1">
                <a:solidFill>
                  <a:srgbClr val="FFFFFF"/>
                </a:solidFill>
                <a:latin typeface="Avenir Bold"/>
                <a:ea typeface="Avenir Bold"/>
                <a:cs typeface="Avenir Bold"/>
                <a:sym typeface="Avenir Bold"/>
              </a:rPr>
              <a:t>#BreakTheCycle</a:t>
            </a: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86223143-5C08-A667-1B8C-0D8EA89F70E0}"/>
              </a:ext>
            </a:extLst>
          </p:cNvPr>
          <p:cNvSpPr txBox="1"/>
          <p:nvPr/>
        </p:nvSpPr>
        <p:spPr>
          <a:xfrm>
            <a:off x="672300" y="2375244"/>
            <a:ext cx="4763301" cy="3385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7655" lvl="1" indent="-143510" defTabSz="609630">
              <a:buFont typeface="Arial"/>
              <a:buChar char="•"/>
              <a:defRPr/>
            </a:pPr>
            <a:r>
              <a:rPr lang="en-GB" sz="2000" dirty="0">
                <a:solidFill>
                  <a:srgbClr val="000000"/>
                </a:solidFill>
                <a:latin typeface=" Avenir Next Arabic"/>
                <a:ea typeface="Avenir LT Std 3"/>
                <a:cs typeface="Avenir LT Std 3"/>
              </a:rPr>
              <a:t>To date 40 employees have partici</a:t>
            </a:r>
            <a:r>
              <a:rPr lang="en-GB" sz="2000" dirty="0">
                <a:solidFill>
                  <a:srgbClr val="000000"/>
                </a:solidFill>
                <a:latin typeface=" Avenir Next Arabic"/>
                <a:ea typeface="Avenir LT Std 3"/>
                <a:cs typeface="Avenir LT Std 3"/>
                <a:sym typeface="Avenir LT Std 3"/>
              </a:rPr>
              <a:t>pated in Pledge awareness sessions </a:t>
            </a:r>
          </a:p>
          <a:p>
            <a:pPr marL="144145" lvl="1" defTabSz="609630">
              <a:defRPr/>
            </a:pPr>
            <a:endParaRPr lang="en-GB" sz="2000" dirty="0">
              <a:solidFill>
                <a:srgbClr val="000000"/>
              </a:solidFill>
              <a:latin typeface=" Avenir Next Arabic"/>
              <a:ea typeface="Avenir LT Std 3"/>
              <a:cs typeface="Avenir LT Std 3"/>
              <a:sym typeface="Avenir LT Std 3"/>
            </a:endParaRPr>
          </a:p>
          <a:p>
            <a:pPr marL="287655" marR="0" lvl="1" indent="-143510" algn="l" defTabSz="609630"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venir Next Arabic"/>
                <a:ea typeface="Avenir LT Std 3"/>
                <a:cs typeface="Avenir LT Std 3"/>
                <a:sym typeface="Avenir LT Std 3"/>
              </a:rPr>
              <a:t>To</a:t>
            </a:r>
            <a:r>
              <a:rPr kumimoji="0" lang="en-GB" sz="200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venir Next Arabic"/>
                <a:ea typeface="Avenir LT Std 3"/>
                <a:cs typeface="Avenir LT Std 3"/>
                <a:sym typeface="Avenir LT Std 3"/>
              </a:rPr>
              <a:t> date 33 employees of the Belfast Trust have completed the PLEDGE Champions CPD handling disclosures training</a:t>
            </a:r>
            <a:endParaRPr lang="en-GB" sz="2000" noProof="0" dirty="0">
              <a:solidFill>
                <a:srgbClr val="000000"/>
              </a:solidFill>
              <a:latin typeface=" Avenir Next Arabic"/>
              <a:ea typeface="Avenir LT Std 3"/>
              <a:cs typeface="Avenir LT Std 3"/>
              <a:sym typeface="Avenir LT Std 3"/>
            </a:endParaRPr>
          </a:p>
          <a:p>
            <a:pPr marL="144145" marR="0" lvl="1" algn="l" defTabSz="609630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2000" dirty="0">
              <a:solidFill>
                <a:srgbClr val="000000"/>
              </a:solidFill>
              <a:latin typeface=" Avenir Next Arabic"/>
              <a:ea typeface="Avenir LT Std 3"/>
              <a:cs typeface="Avenir LT Std 3"/>
              <a:sym typeface="Avenir LT Std 3"/>
            </a:endParaRPr>
          </a:p>
          <a:p>
            <a:pPr marL="287655" lvl="1" indent="-143510" defTabSz="609630">
              <a:buFont typeface="Arial"/>
              <a:buChar char="•"/>
              <a:defRPr/>
            </a:pPr>
            <a:r>
              <a:rPr lang="en-GB" sz="2000" dirty="0">
                <a:latin typeface=" Avenir Next Arabic"/>
                <a:ea typeface="Calibri"/>
                <a:cs typeface="Calibri"/>
              </a:rPr>
              <a:t>33 employees of the Belfast Health and Social Care Trust are now confidently able to support colleagues who make disclosures of abuse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8026FB4C-A4BE-3C5E-9DCB-A7E077548E47}"/>
              </a:ext>
            </a:extLst>
          </p:cNvPr>
          <p:cNvSpPr txBox="1"/>
          <p:nvPr/>
        </p:nvSpPr>
        <p:spPr>
          <a:xfrm>
            <a:off x="6529977" y="2318981"/>
            <a:ext cx="4521200" cy="3939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7655" lvl="1" indent="-143510" defTabSz="609630">
              <a:buFont typeface="Arial"/>
              <a:buChar char="•"/>
              <a:defRPr/>
            </a:pPr>
            <a:r>
              <a:rPr lang="en-GB" sz="1600" b="1" dirty="0">
                <a:solidFill>
                  <a:srgbClr val="000000"/>
                </a:solidFill>
                <a:latin typeface=" Avenir Next Arabic"/>
                <a:ea typeface="Avenir LT Std 3"/>
                <a:cs typeface="Arial"/>
                <a:sym typeface="Avenir LT Std 3"/>
              </a:rPr>
              <a:t>Domestic </a:t>
            </a:r>
            <a:r>
              <a:rPr kumimoji="0" lang="en-GB" sz="1600" b="1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venir Next Arabic"/>
                <a:ea typeface="Avenir LT Std 3"/>
                <a:cs typeface="Arial"/>
                <a:sym typeface="Avenir LT Std 3"/>
              </a:rPr>
              <a:t>and </a:t>
            </a:r>
            <a:r>
              <a:rPr lang="en-GB" sz="1600" b="1" dirty="0">
                <a:solidFill>
                  <a:srgbClr val="000000"/>
                </a:solidFill>
                <a:latin typeface=" Avenir Next Arabic"/>
                <a:ea typeface="Avenir LT Std 3"/>
                <a:cs typeface="Arial"/>
                <a:sym typeface="Avenir LT Std 3"/>
              </a:rPr>
              <a:t>Sexual Abuse Support Service which is available to all staff within the Belfast Health and Social Care Trust – pioneered by Orla Barron in 2008 - strengthens the support available to staff</a:t>
            </a:r>
          </a:p>
          <a:p>
            <a:pPr marL="144145" lvl="1" defTabSz="609630">
              <a:defRPr/>
            </a:pPr>
            <a:endParaRPr lang="en-GB" sz="1600" b="1" dirty="0">
              <a:solidFill>
                <a:srgbClr val="000000"/>
              </a:solidFill>
              <a:latin typeface=" Avenir Next Arabic"/>
              <a:ea typeface="Avenir LT Std 3"/>
              <a:cs typeface="Arial"/>
              <a:sym typeface="Avenir LT Std 3"/>
            </a:endParaRPr>
          </a:p>
          <a:p>
            <a:pPr marL="287655" lvl="1" indent="-143510" defTabSz="609630">
              <a:buFont typeface="Arial"/>
              <a:buChar char="•"/>
              <a:defRPr/>
            </a:pPr>
            <a:r>
              <a:rPr lang="en-GB" sz="1600" b="1" dirty="0">
                <a:latin typeface=" Avenir Next Arabic"/>
                <a:cs typeface="Arial"/>
              </a:rPr>
              <a:t>Value of working in partnership with Nexus to offer support to staff and users of the service </a:t>
            </a:r>
          </a:p>
          <a:p>
            <a:pPr marL="144145" lvl="1" defTabSz="609630">
              <a:defRPr/>
            </a:pPr>
            <a:endParaRPr lang="en-GB" sz="1600" b="1" dirty="0">
              <a:latin typeface=" Avenir Next Arabic"/>
              <a:cs typeface="Arial"/>
            </a:endParaRPr>
          </a:p>
          <a:p>
            <a:pPr marL="287655" lvl="1" indent="-143510" defTabSz="609630">
              <a:buFont typeface="Arial"/>
              <a:buChar char="•"/>
              <a:defRPr/>
            </a:pPr>
            <a:r>
              <a:rPr lang="en-GB" sz="1600" b="1" dirty="0">
                <a:latin typeface=" Avenir Next Arabic"/>
                <a:cs typeface="Arial"/>
              </a:rPr>
              <a:t>The Pledge has been taken by the Belfast Trust-  building on the work of Orla and her colleagues</a:t>
            </a:r>
          </a:p>
          <a:p>
            <a:pPr marL="287655" lvl="1" indent="-143510" defTabSz="609630">
              <a:buFont typeface="Arial"/>
              <a:buChar char="•"/>
              <a:defRPr/>
            </a:pPr>
            <a:endParaRPr lang="en-GB" sz="1600" b="1" dirty="0">
              <a:latin typeface=" Avenir Next Arabic"/>
              <a:cs typeface="Arial"/>
            </a:endParaRPr>
          </a:p>
          <a:p>
            <a:pPr marL="287655" lvl="1" indent="-143510" defTabSz="609630">
              <a:buFont typeface="Arial"/>
              <a:buChar char="•"/>
              <a:defRPr/>
            </a:pPr>
            <a:r>
              <a:rPr lang="en-GB" sz="1600" b="1" dirty="0">
                <a:latin typeface=" Avenir Next Arabic"/>
                <a:cs typeface="Arial"/>
              </a:rPr>
              <a:t>As a result of the Trust’s ongoing support, Orla has been invited to speak and share learning at the Northern Ireland Confederation for Health and Social Care NICON Conference in October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568B9D1D2F6C49B8D3005839A7D812" ma:contentTypeVersion="16" ma:contentTypeDescription="Create a new document." ma:contentTypeScope="" ma:versionID="c1f74da5bfa071d8f07e95e6837aaaab">
  <xsd:schema xmlns:xsd="http://www.w3.org/2001/XMLSchema" xmlns:xs="http://www.w3.org/2001/XMLSchema" xmlns:p="http://schemas.microsoft.com/office/2006/metadata/properties" xmlns:ns2="386fb7d7-cf20-4e15-b6e1-98b41c207101" xmlns:ns3="aaa27720-11cf-4938-8441-52db36c33b7c" targetNamespace="http://schemas.microsoft.com/office/2006/metadata/properties" ma:root="true" ma:fieldsID="46712d038757722cf7bc8627b9770a85" ns2:_="" ns3:_="">
    <xsd:import namespace="386fb7d7-cf20-4e15-b6e1-98b41c207101"/>
    <xsd:import namespace="aaa27720-11cf-4938-8441-52db36c33b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6fb7d7-cf20-4e15-b6e1-98b41c2071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57c3c17-2ed2-4fa9-88d3-376e0f194a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a27720-11cf-4938-8441-52db36c33b7c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51d5257-7a20-4d39-9f33-45fa3289eba6}" ma:internalName="TaxCatchAll" ma:showField="CatchAllData" ma:web="aaa27720-11cf-4938-8441-52db36c33b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aa27720-11cf-4938-8441-52db36c33b7c" xsi:nil="true"/>
    <lcf76f155ced4ddcb4097134ff3c332f xmlns="386fb7d7-cf20-4e15-b6e1-98b41c20710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0238D0-24EA-4FA0-9727-CFDD5DA041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6fb7d7-cf20-4e15-b6e1-98b41c207101"/>
    <ds:schemaRef ds:uri="aaa27720-11cf-4938-8441-52db36c33b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4D28096-C4BB-4079-BA4F-C442014826DD}">
  <ds:schemaRefs>
    <ds:schemaRef ds:uri="http://schemas.microsoft.com/office/2006/metadata/properties"/>
    <ds:schemaRef ds:uri="http://schemas.microsoft.com/office/infopath/2007/PartnerControls"/>
    <ds:schemaRef ds:uri="aaa27720-11cf-4938-8441-52db36c33b7c"/>
    <ds:schemaRef ds:uri="386fb7d7-cf20-4e15-b6e1-98b41c207101"/>
  </ds:schemaRefs>
</ds:datastoreItem>
</file>

<file path=customXml/itemProps3.xml><?xml version="1.0" encoding="utf-8"?>
<ds:datastoreItem xmlns:ds="http://schemas.openxmlformats.org/officeDocument/2006/customXml" ds:itemID="{53EE3B8C-BE67-49BC-B208-4719B84B7A8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2071</Words>
  <Application>Microsoft Office PowerPoint</Application>
  <PresentationFormat>Widescreen</PresentationFormat>
  <Paragraphs>279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6" baseType="lpstr">
      <vt:lpstr> Avenir Next Arabic</vt:lpstr>
      <vt:lpstr> Avenir Next Arabic Bold</vt:lpstr>
      <vt:lpstr>Aptos</vt:lpstr>
      <vt:lpstr>Aptos Display</vt:lpstr>
      <vt:lpstr>Arial</vt:lpstr>
      <vt:lpstr>Avenir</vt:lpstr>
      <vt:lpstr>Avenir Bold</vt:lpstr>
      <vt:lpstr>Calibri</vt:lpstr>
      <vt:lpstr>Inter</vt:lpstr>
      <vt:lpstr>Inter Bold</vt:lpstr>
      <vt:lpstr>Inter Bold Italics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 Cochrane</dc:creator>
  <cp:lastModifiedBy>Nadean Lowe</cp:lastModifiedBy>
  <cp:revision>48</cp:revision>
  <dcterms:created xsi:type="dcterms:W3CDTF">2026-05-18T10:34:56Z</dcterms:created>
  <dcterms:modified xsi:type="dcterms:W3CDTF">2026-05-27T16:07:12Z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0x0101004C568B9D1D2F6C49B8D3005839A7D812</vt:lpwstr>
  </property>
</Properties>
</file>