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5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9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1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8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1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3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1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4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06881-6D73-405E-8B7A-44FAD241E9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DCB0-E9FE-4DC0-A0B6-D6122CB76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3" y="1014152"/>
            <a:ext cx="11727134" cy="47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4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716"/>
            <a:ext cx="12196982" cy="44688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6882" y="5812966"/>
            <a:ext cx="4963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Overall score </a:t>
            </a:r>
            <a:r>
              <a:rPr lang="en-GB" dirty="0">
                <a:solidFill>
                  <a:srgbClr val="FF0000"/>
                </a:solidFill>
              </a:rPr>
              <a:t>7.15</a:t>
            </a:r>
            <a:r>
              <a:rPr lang="en-GB" dirty="0"/>
              <a:t> slightly down from </a:t>
            </a:r>
            <a:r>
              <a:rPr lang="en-GB" dirty="0">
                <a:solidFill>
                  <a:srgbClr val="00B050"/>
                </a:solidFill>
              </a:rPr>
              <a:t>7.61</a:t>
            </a:r>
            <a:r>
              <a:rPr lang="en-GB" dirty="0"/>
              <a:t> last year</a:t>
            </a:r>
          </a:p>
        </p:txBody>
      </p:sp>
    </p:spTree>
    <p:extLst>
      <p:ext uri="{BB962C8B-B14F-4D97-AF65-F5344CB8AC3E}">
        <p14:creationId xmlns:p14="http://schemas.microsoft.com/office/powerpoint/2010/main" val="389016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21" y="1197034"/>
            <a:ext cx="10266290" cy="322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630" y="5377602"/>
            <a:ext cx="677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One user interested in a tour </a:t>
            </a:r>
          </a:p>
          <a:p>
            <a:pPr algn="ctr"/>
            <a:r>
              <a:rPr lang="en-GB" dirty="0" smtClean="0"/>
              <a:t>Contacted by Quality Officer </a:t>
            </a:r>
          </a:p>
        </p:txBody>
      </p:sp>
    </p:spTree>
    <p:extLst>
      <p:ext uri="{BB962C8B-B14F-4D97-AF65-F5344CB8AC3E}">
        <p14:creationId xmlns:p14="http://schemas.microsoft.com/office/powerpoint/2010/main" val="85410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88" y="1429790"/>
            <a:ext cx="8107801" cy="36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814" y="484092"/>
            <a:ext cx="12266814" cy="5279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23" y="722573"/>
            <a:ext cx="10515600" cy="1325563"/>
          </a:xfrm>
        </p:spPr>
        <p:txBody>
          <a:bodyPr/>
          <a:lstStyle/>
          <a:p>
            <a:r>
              <a:rPr lang="en-GB" dirty="0" smtClean="0"/>
              <a:t>Key Takeaways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523" y="1482870"/>
            <a:ext cx="10515600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Overall score 7.15 slightly down from 7.61 last </a:t>
            </a:r>
            <a:r>
              <a:rPr lang="en-GB" dirty="0" smtClean="0"/>
              <a:t>year</a:t>
            </a:r>
          </a:p>
          <a:p>
            <a:r>
              <a:rPr lang="en-GB" dirty="0" smtClean="0"/>
              <a:t>50% less responses compared to last survey – user fatigue?</a:t>
            </a:r>
          </a:p>
          <a:p>
            <a:pPr lvl="1"/>
            <a:r>
              <a:rPr lang="en-GB" dirty="0" smtClean="0"/>
              <a:t>Is there a better way to launch survey or receive feedback?</a:t>
            </a:r>
            <a:endParaRPr lang="en-GB" dirty="0" smtClean="0"/>
          </a:p>
          <a:p>
            <a:r>
              <a:rPr lang="en-GB" dirty="0" smtClean="0"/>
              <a:t>Some Encompass issues noted but generally improving </a:t>
            </a:r>
            <a:endParaRPr lang="en-GB" dirty="0" smtClean="0"/>
          </a:p>
          <a:p>
            <a:r>
              <a:rPr lang="en-GB" dirty="0" smtClean="0"/>
              <a:t>RMDS </a:t>
            </a:r>
            <a:r>
              <a:rPr lang="en-GB" dirty="0" smtClean="0"/>
              <a:t>user manual </a:t>
            </a:r>
            <a:r>
              <a:rPr lang="en-GB" dirty="0" smtClean="0"/>
              <a:t>visibility and helpfulness has increased</a:t>
            </a:r>
          </a:p>
          <a:p>
            <a:r>
              <a:rPr lang="en-GB" dirty="0" smtClean="0"/>
              <a:t>NGS outside TAT highlighted as potentially delaying cancer treatment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6098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15"/>
            <a:ext cx="12209487" cy="3953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020" y="2867891"/>
            <a:ext cx="1798145" cy="895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003" y="4019935"/>
            <a:ext cx="1907314" cy="923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2220" y="5657097"/>
            <a:ext cx="677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Compared to 2025: </a:t>
            </a:r>
          </a:p>
          <a:p>
            <a:r>
              <a:rPr lang="en-GB" dirty="0" smtClean="0"/>
              <a:t>Belfast trust website visibility increased from </a:t>
            </a:r>
            <a:r>
              <a:rPr lang="en-GB" dirty="0" smtClean="0">
                <a:solidFill>
                  <a:srgbClr val="FF0000"/>
                </a:solidFill>
              </a:rPr>
              <a:t>24.3%</a:t>
            </a:r>
            <a:r>
              <a:rPr lang="en-GB" dirty="0" smtClean="0"/>
              <a:t> to  </a:t>
            </a:r>
            <a:r>
              <a:rPr lang="en-GB" dirty="0" smtClean="0">
                <a:solidFill>
                  <a:srgbClr val="00B050"/>
                </a:solidFill>
              </a:rPr>
              <a:t>65%</a:t>
            </a:r>
          </a:p>
          <a:p>
            <a:r>
              <a:rPr lang="en-GB" dirty="0" smtClean="0"/>
              <a:t>Loop visibility increased from </a:t>
            </a:r>
            <a:r>
              <a:rPr lang="en-GB" dirty="0">
                <a:solidFill>
                  <a:srgbClr val="FF0000"/>
                </a:solidFill>
              </a:rPr>
              <a:t>18.9%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rgbClr val="00B050"/>
                </a:solidFill>
              </a:rPr>
              <a:t>45%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58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3" y="1307410"/>
            <a:ext cx="11208695" cy="3902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8836" y="5507469"/>
            <a:ext cx="794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Compared to 2025: </a:t>
            </a:r>
          </a:p>
          <a:p>
            <a:r>
              <a:rPr lang="en-GB" dirty="0" smtClean="0"/>
              <a:t>Users reporting User Manual as helpful resource increased from </a:t>
            </a:r>
            <a:r>
              <a:rPr lang="en-GB" dirty="0" smtClean="0">
                <a:solidFill>
                  <a:srgbClr val="FF0000"/>
                </a:solidFill>
              </a:rPr>
              <a:t>57% </a:t>
            </a:r>
            <a:r>
              <a:rPr lang="en-GB" dirty="0" smtClean="0"/>
              <a:t>to  </a:t>
            </a:r>
            <a:r>
              <a:rPr lang="en-GB" dirty="0" smtClean="0">
                <a:solidFill>
                  <a:srgbClr val="00B050"/>
                </a:solidFill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56732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326"/>
            <a:ext cx="12192000" cy="3935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91" y="1432407"/>
            <a:ext cx="1172563" cy="60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447" y="1972631"/>
            <a:ext cx="1407830" cy="780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477" y="3796342"/>
            <a:ext cx="1446903" cy="80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972" y="2939270"/>
            <a:ext cx="1395899" cy="7844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0049" y="5228760"/>
            <a:ext cx="677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Compared to 2025: </a:t>
            </a:r>
          </a:p>
          <a:p>
            <a:r>
              <a:rPr lang="en-GB" dirty="0" smtClean="0"/>
              <a:t>Encompass use increased from </a:t>
            </a:r>
            <a:r>
              <a:rPr lang="en-GB" dirty="0" smtClean="0">
                <a:solidFill>
                  <a:srgbClr val="FF0000"/>
                </a:solidFill>
              </a:rPr>
              <a:t>29.7%</a:t>
            </a:r>
            <a:r>
              <a:rPr lang="en-GB" dirty="0" smtClean="0"/>
              <a:t> to  </a:t>
            </a:r>
            <a:r>
              <a:rPr lang="en-GB" dirty="0" smtClean="0">
                <a:solidFill>
                  <a:srgbClr val="00B050"/>
                </a:solidFill>
              </a:rPr>
              <a:t>55%</a:t>
            </a:r>
          </a:p>
          <a:p>
            <a:r>
              <a:rPr lang="en-GB" dirty="0" smtClean="0"/>
              <a:t>Encompass Difficulties decreased from </a:t>
            </a:r>
            <a:r>
              <a:rPr lang="en-GB" dirty="0" smtClean="0">
                <a:solidFill>
                  <a:srgbClr val="FF0000"/>
                </a:solidFill>
              </a:rPr>
              <a:t>24.3% 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rgbClr val="00B050"/>
                </a:solidFill>
              </a:rPr>
              <a:t>15%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61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53" y="1155469"/>
            <a:ext cx="8163499" cy="41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4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40"/>
            <a:ext cx="12182469" cy="3806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65" y="1986523"/>
            <a:ext cx="1320841" cy="749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797" y="2736492"/>
            <a:ext cx="1320780" cy="616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739" y="3749040"/>
            <a:ext cx="1323101" cy="772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3798" y="5419166"/>
            <a:ext cx="677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major changes compared to 2025</a:t>
            </a:r>
          </a:p>
        </p:txBody>
      </p:sp>
    </p:spTree>
    <p:extLst>
      <p:ext uri="{BB962C8B-B14F-4D97-AF65-F5344CB8AC3E}">
        <p14:creationId xmlns:p14="http://schemas.microsoft.com/office/powerpoint/2010/main" val="204229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0" y="1612669"/>
            <a:ext cx="9176814" cy="32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8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173"/>
            <a:ext cx="12192000" cy="4608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039" y="3045101"/>
            <a:ext cx="1743872" cy="799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253" y="2006429"/>
            <a:ext cx="1644326" cy="887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5668" y="4146749"/>
            <a:ext cx="1606776" cy="736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08564" y="5784926"/>
            <a:ext cx="677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major changes compared to 2025</a:t>
            </a:r>
          </a:p>
        </p:txBody>
      </p:sp>
    </p:spTree>
    <p:extLst>
      <p:ext uri="{BB962C8B-B14F-4D97-AF65-F5344CB8AC3E}">
        <p14:creationId xmlns:p14="http://schemas.microsoft.com/office/powerpoint/2010/main" val="224166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85" y="1167894"/>
            <a:ext cx="11015236" cy="4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2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154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 </vt:lpstr>
    </vt:vector>
  </TitlesOfParts>
  <Company>Belfast H&amp;SC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RMDS User Survey 2024-2025</dc:title>
  <dc:creator>Gribben, Michael</dc:creator>
  <cp:lastModifiedBy>Gribben, Michael</cp:lastModifiedBy>
  <cp:revision>16</cp:revision>
  <dcterms:created xsi:type="dcterms:W3CDTF">2025-11-20T08:57:27Z</dcterms:created>
  <dcterms:modified xsi:type="dcterms:W3CDTF">2026-06-16T10:15:46Z</dcterms:modified>
</cp:coreProperties>
</file>