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005" autoAdjust="0"/>
  </p:normalViewPr>
  <p:slideViewPr>
    <p:cSldViewPr snapToGrid="0">
      <p:cViewPr varScale="1">
        <p:scale>
          <a:sx n="101" d="100"/>
          <a:sy n="101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166CD-35FB-AA75-6D41-5C806F8B07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7CAA02-CC82-AA60-AAC9-232AFA023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0D810-719E-2C9D-F853-BC4B593A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7C022-4F06-E624-9EAE-D56E663A3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B2C99-4FE1-60B4-5CC8-E4071B6C6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90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8A0FD-2AFF-EAFD-3386-EE3EC5D3A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AC26C9-2824-D56F-6071-AFB604FD4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7B1C9D-F5BE-4F1C-7DCA-269831D66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01087-B445-5DC7-E9EE-FF521AAAB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BC73D-0345-F6F6-67F3-4EB3C051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45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059037-4805-491C-AA7C-1912CA43C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1E49F9-25C2-5197-CF3D-90535535D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81191-36F5-7CED-5DAE-56DAE7129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E17D5-1878-02A7-8626-4F469B049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FC023-4730-5BD9-BC92-E62B6AE4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394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34014-890D-5249-A239-941EF1D1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B0BA4-EF27-C990-BC66-909D6360D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F77AE-0BC3-7B71-87B5-EF3A233E4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B9EE1-FB51-5453-A1A2-B17E7D216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DBAEB-0DB9-B4A6-3C4C-D5867FEC6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2B138-263B-B7D6-5BC6-14FA71104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D568D-174A-B55C-DBC7-070A43D70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E040E-570B-469C-8DA5-D95B68C1F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3FAD-76F5-21D0-1AC9-A9C6D57C9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BDBB5-CB2F-C389-2269-4DAD71922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3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31BF7-F6A9-B25A-79EF-5D86FEF6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02AD5-225A-4194-62FB-BAC8EE865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19E546-B923-9C7A-6B01-9C3FDF839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9D6EF-EDD0-B819-CF23-5F38B19AE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C17BDD-0263-89E5-4BB3-5AE063DD3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B501D-B401-87E2-0B9C-78840F6B4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14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1C03F-45C0-9979-90D3-29427164A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0D7E27-98DC-8E4A-3030-DEBE3A0B2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656FD-7BB1-193C-58C8-F635EEE3B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C8847D-9209-0342-E9C4-9691C6349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38DBE8-900E-B184-8A71-3CE597B35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EBD3D7-140A-48E1-B0EA-44C79F28B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290CAD-9F11-91B5-5C96-F2EAE89A5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779014-6799-4AFB-C8F8-FF8AF7A59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86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79AA0-1E9C-E551-6BC7-F7C08EE5E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39291-967B-9D1E-A748-A48F1DC30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EB3A9B-4140-9786-234B-E0CAE437A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714501-3F7B-1224-2D85-1BABF2D66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589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E516C-4097-7DF1-B545-E6A0A050A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32F9DD-4D6D-1878-B35F-50BFEE2A8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FED5C-E0E8-DBE7-5676-ED5CD5A4B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049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4B2A-4165-9791-9D59-54D8E3AD2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E45D-DF83-A2D1-888F-0DCC663F4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1CA56-2C67-9A6A-4A9E-F2F8F1F705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25BA6-BDA6-B7EA-30B0-2A5F2F4B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04AF99-F539-2D65-DD49-5EFB3FC9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D98F6-4A4F-0A5E-C892-89DD37A47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959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A8238-274D-DC36-46A6-F976EAEB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8A8F4B-7578-DC9F-9486-3FED0283E9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9C8E5-D1FA-A674-8E33-807F022E2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211AF-F76E-34F8-425F-9FE2CA39A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36176-226A-BBE2-F79E-020D06C02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2996D3-7A3D-8286-014F-1376FAA5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0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B19808-BB42-27C3-F01E-CE5B92A5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16D813-0A20-61F1-33F6-E6228B379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90656-53B2-AB48-5FDB-4985059D8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F0A8E1-5D69-4FF1-BFC6-F2CA8B118442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F37F7-FD94-A87F-0291-05C8D0B141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CE98B-BC97-1697-F53F-7731ACE02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270AEA-9DED-45C4-98FF-E9499476B0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01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07F216-27CC-24B0-904D-EE61A59163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080418"/>
              </p:ext>
            </p:extLst>
          </p:nvPr>
        </p:nvGraphicFramePr>
        <p:xfrm>
          <a:off x="-36225" y="-47106"/>
          <a:ext cx="12264449" cy="69522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6780">
                  <a:extLst>
                    <a:ext uri="{9D8B030D-6E8A-4147-A177-3AD203B41FA5}">
                      <a16:colId xmlns:a16="http://schemas.microsoft.com/office/drawing/2014/main" val="2936690460"/>
                    </a:ext>
                  </a:extLst>
                </a:gridCol>
                <a:gridCol w="2596042">
                  <a:extLst>
                    <a:ext uri="{9D8B030D-6E8A-4147-A177-3AD203B41FA5}">
                      <a16:colId xmlns:a16="http://schemas.microsoft.com/office/drawing/2014/main" val="3700219788"/>
                    </a:ext>
                  </a:extLst>
                </a:gridCol>
                <a:gridCol w="717051">
                  <a:extLst>
                    <a:ext uri="{9D8B030D-6E8A-4147-A177-3AD203B41FA5}">
                      <a16:colId xmlns:a16="http://schemas.microsoft.com/office/drawing/2014/main" val="474858087"/>
                    </a:ext>
                  </a:extLst>
                </a:gridCol>
                <a:gridCol w="798845">
                  <a:extLst>
                    <a:ext uri="{9D8B030D-6E8A-4147-A177-3AD203B41FA5}">
                      <a16:colId xmlns:a16="http://schemas.microsoft.com/office/drawing/2014/main" val="675447622"/>
                    </a:ext>
                  </a:extLst>
                </a:gridCol>
                <a:gridCol w="3815172">
                  <a:extLst>
                    <a:ext uri="{9D8B030D-6E8A-4147-A177-3AD203B41FA5}">
                      <a16:colId xmlns:a16="http://schemas.microsoft.com/office/drawing/2014/main" val="3440071407"/>
                    </a:ext>
                  </a:extLst>
                </a:gridCol>
                <a:gridCol w="688659">
                  <a:extLst>
                    <a:ext uri="{9D8B030D-6E8A-4147-A177-3AD203B41FA5}">
                      <a16:colId xmlns:a16="http://schemas.microsoft.com/office/drawing/2014/main" val="212078152"/>
                    </a:ext>
                  </a:extLst>
                </a:gridCol>
                <a:gridCol w="458044">
                  <a:extLst>
                    <a:ext uri="{9D8B030D-6E8A-4147-A177-3AD203B41FA5}">
                      <a16:colId xmlns:a16="http://schemas.microsoft.com/office/drawing/2014/main" val="1830445204"/>
                    </a:ext>
                  </a:extLst>
                </a:gridCol>
                <a:gridCol w="215993">
                  <a:extLst>
                    <a:ext uri="{9D8B030D-6E8A-4147-A177-3AD203B41FA5}">
                      <a16:colId xmlns:a16="http://schemas.microsoft.com/office/drawing/2014/main" val="3594610717"/>
                    </a:ext>
                  </a:extLst>
                </a:gridCol>
                <a:gridCol w="904947">
                  <a:extLst>
                    <a:ext uri="{9D8B030D-6E8A-4147-A177-3AD203B41FA5}">
                      <a16:colId xmlns:a16="http://schemas.microsoft.com/office/drawing/2014/main" val="3645738579"/>
                    </a:ext>
                  </a:extLst>
                </a:gridCol>
                <a:gridCol w="250730">
                  <a:extLst>
                    <a:ext uri="{9D8B030D-6E8A-4147-A177-3AD203B41FA5}">
                      <a16:colId xmlns:a16="http://schemas.microsoft.com/office/drawing/2014/main" val="2493919333"/>
                    </a:ext>
                  </a:extLst>
                </a:gridCol>
                <a:gridCol w="752186">
                  <a:extLst>
                    <a:ext uri="{9D8B030D-6E8A-4147-A177-3AD203B41FA5}">
                      <a16:colId xmlns:a16="http://schemas.microsoft.com/office/drawing/2014/main" val="42633150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Service Area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Areas of non-compliance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Data comparison 31</a:t>
                      </a:r>
                      <a:r>
                        <a:rPr lang="en-GB" sz="1200" baseline="30000" dirty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 March 2025-26</a:t>
                      </a:r>
                    </a:p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2025               2026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Summary Actions and </a:t>
                      </a:r>
                      <a:r>
                        <a:rPr lang="en-GB" sz="1200">
                          <a:solidFill>
                            <a:schemeClr val="bg1"/>
                          </a:solidFill>
                        </a:rPr>
                        <a:t>Mitigations </a:t>
                      </a:r>
                    </a:p>
                    <a:p>
                      <a:endParaRPr lang="en-GB" sz="12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GB" sz="900" dirty="0">
                          <a:solidFill>
                            <a:schemeClr val="bg1"/>
                          </a:solidFill>
                        </a:rPr>
                        <a:t>(Risk register D equates Divisional and C equates Corporate)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Risk Reg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BAF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SIF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Themes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SDP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bg1"/>
                          </a:solidFill>
                        </a:rPr>
                        <a:t>Themes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826682"/>
                  </a:ext>
                </a:extLst>
              </a:tr>
              <a:tr h="368338">
                <a:tc rowSpan="9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Children’s Community Services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Short breaks </a:t>
                      </a:r>
                      <a:r>
                        <a:rPr lang="en-GB" sz="1000" dirty="0" err="1"/>
                        <a:t>CwD</a:t>
                      </a:r>
                      <a:r>
                        <a:rPr lang="en-GB" sz="1000" dirty="0"/>
                        <a:t>- availability and number of children receiving)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29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Forest Lodge/ Recruitment Whistle Stop/ Alternative supports/ SPPG overview/ DOH monitor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(C)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9">
                  <a:txBody>
                    <a:bodyPr/>
                    <a:lstStyle/>
                    <a:p>
                      <a:r>
                        <a:rPr lang="en-GB" sz="1000" dirty="0"/>
                        <a:t>Unallocated </a:t>
                      </a:r>
                    </a:p>
                    <a:p>
                      <a:pPr lvl="0">
                        <a:buNone/>
                      </a:pPr>
                      <a:r>
                        <a:rPr lang="en-GB" sz="1000" dirty="0"/>
                        <a:t>Cases (L3)</a:t>
                      </a:r>
                    </a:p>
                    <a:p>
                      <a:pPr lvl="0">
                        <a:buNone/>
                      </a:pPr>
                      <a:r>
                        <a:rPr lang="en-GB" sz="1000" dirty="0"/>
                        <a:t>Workforce (L2)</a:t>
                      </a:r>
                    </a:p>
                    <a:p>
                      <a:pPr lvl="0">
                        <a:buNone/>
                      </a:pPr>
                      <a:r>
                        <a:rPr lang="en-GB" sz="1000" dirty="0" err="1"/>
                        <a:t>CwD</a:t>
                      </a:r>
                      <a:r>
                        <a:rPr lang="en-GB" sz="1000" dirty="0"/>
                        <a:t> short</a:t>
                      </a:r>
                    </a:p>
                    <a:p>
                      <a:pPr lvl="0">
                        <a:buNone/>
                      </a:pPr>
                      <a:r>
                        <a:rPr lang="en-GB" sz="1000" dirty="0"/>
                        <a:t> Breaks availability (L2)</a:t>
                      </a:r>
                    </a:p>
                    <a:p>
                      <a:pPr lvl="0">
                        <a:buNone/>
                      </a:pPr>
                      <a:r>
                        <a:rPr lang="en-GB" sz="1000" dirty="0"/>
                        <a:t>Independent fostering (L1)</a:t>
                      </a:r>
                    </a:p>
                    <a:p>
                      <a:pPr lvl="0">
                        <a:buNone/>
                      </a:pPr>
                      <a:endParaRPr lang="en-GB" sz="1000" dirty="0"/>
                    </a:p>
                  </a:txBody>
                  <a:tcPr/>
                </a:tc>
                <a:tc rowSpan="9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9">
                  <a:txBody>
                    <a:bodyPr/>
                    <a:lstStyle/>
                    <a:p>
                      <a:r>
                        <a:rPr lang="en-GB" sz="1000" dirty="0"/>
                        <a:t>Autism waiting 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892121"/>
                  </a:ext>
                </a:extLst>
              </a:tr>
              <a:tr h="23454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Insufficient numbers of personal advisors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92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Recruitment/ monthly oversight/ SPPG review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9901843"/>
                  </a:ext>
                </a:extLst>
              </a:tr>
              <a:tr h="36833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Unallocated cases (Gateway, FS, </a:t>
                      </a:r>
                      <a:r>
                        <a:rPr lang="en-GB" sz="1000" dirty="0" err="1"/>
                        <a:t>CwD</a:t>
                      </a:r>
                      <a:r>
                        <a:rPr lang="en-GB" sz="1000" dirty="0"/>
                        <a:t> and CP)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Unallocated guidance/ ringfence posts/ SPE model/ Together for families model/ Monthly tracking/ SPPG 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4724"/>
                  </a:ext>
                </a:extLst>
              </a:tr>
              <a:tr h="22989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Statutory visits/LAC review timescales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ASOS</a:t>
                      </a:r>
                      <a:endParaRPr lang="en-GB" sz="1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ASOS</a:t>
                      </a:r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Rotational LAC team / Out-of-hours LAC team/ Risk triage system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369847"/>
                  </a:ext>
                </a:extLst>
              </a:tr>
              <a:tr h="2339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Placement moves for children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172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Monthly tracking of placement moves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329212"/>
                  </a:ext>
                </a:extLst>
              </a:tr>
              <a:tr h="2314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Increased numbers LAC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1172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1249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Review admission/ support permanence  planning/ monitoring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039667"/>
                  </a:ext>
                </a:extLst>
              </a:tr>
              <a:tr h="2314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Workforce/ Vacancies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26.6%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25.8%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Recruitment/ Retention/ intro skills mix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308897"/>
                  </a:ext>
                </a:extLst>
              </a:tr>
              <a:tr h="2266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placed with independent providers</a:t>
                      </a:r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152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Action plan implemented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(C)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000199"/>
                  </a:ext>
                </a:extLst>
              </a:tr>
              <a:tr h="23143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Unregulated placements</a:t>
                      </a:r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247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Shortened assess/ fee increase for staff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(C)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267955"/>
                  </a:ext>
                </a:extLst>
              </a:tr>
              <a:tr h="226670">
                <a:tc rowSpan="3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Mental Health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Protracted waits for access to  beds (</a:t>
                      </a:r>
                      <a:r>
                        <a:rPr lang="en-GB" sz="1000" dirty="0" err="1"/>
                        <a:t>occ</a:t>
                      </a:r>
                      <a:r>
                        <a:rPr lang="en-GB" sz="1000" dirty="0"/>
                        <a:t>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100%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PATH/ increasing bed </a:t>
                      </a:r>
                      <a:r>
                        <a:rPr lang="en-GB" sz="1000" dirty="0" err="1"/>
                        <a:t>occ</a:t>
                      </a:r>
                      <a:r>
                        <a:rPr lang="en-GB" sz="1000" dirty="0"/>
                        <a:t>/ early discharge HTT/ daily mon. SPPG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X (D&amp;C)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en-GB" sz="1000" dirty="0"/>
                        <a:t>Regional bed pressure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995361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Workforce issues ASW (including RESWS)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Discharge huddles/ enhanced support arrangements/ PATH/ SPPG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(D&amp;C)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882219"/>
                  </a:ext>
                </a:extLst>
              </a:tr>
              <a:tr h="2382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Unallocated cases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Short term allocation for review/ weekly review priority cases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417066"/>
                  </a:ext>
                </a:extLst>
              </a:tr>
              <a:tr h="226670">
                <a:tc rowSpan="4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Learning Disability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Resettlement of patients from MAH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Re-settlement plans in place/ Oversight Board/ SPPG/ </a:t>
                      </a:r>
                      <a:r>
                        <a:rPr lang="en-GB" sz="1000" dirty="0" err="1"/>
                        <a:t>DoH</a:t>
                      </a:r>
                      <a:endParaRPr lang="en-GB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GB" sz="1000" dirty="0"/>
                        <a:t>MAH (L3)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288192"/>
                  </a:ext>
                </a:extLst>
              </a:tr>
              <a:tr h="2266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Inpatient beds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At risk provision impacting on staffing/ working with SPPG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585364"/>
                  </a:ext>
                </a:extLst>
              </a:tr>
              <a:tr h="2266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Unallocated cases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339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Recruitment/ bank/ overtime/ rag rating review/ Standards Dev.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0528969"/>
                  </a:ext>
                </a:extLst>
              </a:tr>
              <a:tr h="24661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Workforce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B6 14%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B6 10%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Stabilisation B7 / Business Continuity Plan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276322"/>
                  </a:ext>
                </a:extLst>
              </a:tr>
              <a:tr h="226670">
                <a:tc rowSpan="4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ACOPS CSW/HSW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Outstanding annual reviews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1861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1864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Bank/ overtime/ recruitment/ risk rating/ tracker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X(D)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GB" sz="100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170736"/>
                  </a:ext>
                </a:extLst>
              </a:tr>
              <a:tr h="2266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Unallocated cases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1743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1417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Skills mix/ recruitment/ Duty system/ tracker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(D)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3346593"/>
                  </a:ext>
                </a:extLst>
              </a:tr>
              <a:tr h="23271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Carers assessments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496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813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Divisional carers strategy implementation group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22046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Unmet Need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481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SDS/ risk prioritisation/ SOPS process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(D&amp;C)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51549"/>
                  </a:ext>
                </a:extLst>
              </a:tr>
              <a:tr h="226670">
                <a:tc rowSpan="4"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ACOPS PSD/MDT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Unallocated cases PSD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421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Recruitment/ absence  management/ tracker/ Action plan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(C)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en-GB" sz="1000" dirty="0"/>
                        <a:t> Dom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413320"/>
                  </a:ext>
                </a:extLst>
              </a:tr>
              <a:tr h="2266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Unallocated cases APGT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241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Recruitment/ Business Continuity/ Rag rating/ audit cycles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X (C)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0554906"/>
                  </a:ext>
                </a:extLst>
              </a:tr>
              <a:tr h="2266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Unallocated cases CHPT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329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270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Recruitment/ attendance management/ rag rating/ risk action plan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08162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Carers assessments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78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Action plan/ focussed staffing/ implementation of CA standards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67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90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517</Words>
  <Application>Microsoft Office PowerPoint</Application>
  <PresentationFormat>Widescreen</PresentationFormat>
  <Paragraphs>142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Belfast Health &amp; Social Care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McCullough, Jane</dc:creator>
  <cp:lastModifiedBy>Caves, Matthew</cp:lastModifiedBy>
  <cp:revision>4</cp:revision>
  <dcterms:created xsi:type="dcterms:W3CDTF">2026-06-10T11:14:36Z</dcterms:created>
  <dcterms:modified xsi:type="dcterms:W3CDTF">2026-06-29T15:14:39Z</dcterms:modified>
</cp:coreProperties>
</file>