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257" r:id="rId6"/>
    <p:sldId id="322" r:id="rId7"/>
    <p:sldId id="324" r:id="rId8"/>
    <p:sldId id="326" r:id="rId9"/>
    <p:sldId id="260" r:id="rId10"/>
    <p:sldId id="315" r:id="rId11"/>
    <p:sldId id="316" r:id="rId12"/>
    <p:sldId id="317" r:id="rId13"/>
    <p:sldId id="318" r:id="rId14"/>
    <p:sldId id="319" r:id="rId15"/>
    <p:sldId id="320" r:id="rId16"/>
    <p:sldId id="369" r:id="rId17"/>
    <p:sldId id="321" r:id="rId18"/>
    <p:sldId id="323" r:id="rId19"/>
    <p:sldId id="330" r:id="rId20"/>
    <p:sldId id="331" r:id="rId21"/>
    <p:sldId id="367" r:id="rId22"/>
    <p:sldId id="360" r:id="rId23"/>
    <p:sldId id="358" r:id="rId24"/>
    <p:sldId id="365" r:id="rId25"/>
    <p:sldId id="371" r:id="rId26"/>
    <p:sldId id="348" r:id="rId27"/>
    <p:sldId id="293" r:id="rId28"/>
    <p:sldId id="291" r:id="rId29"/>
    <p:sldId id="284" r:id="rId30"/>
    <p:sldId id="353" r:id="rId31"/>
    <p:sldId id="352" r:id="rId32"/>
    <p:sldId id="368" r:id="rId33"/>
    <p:sldId id="313" r:id="rId34"/>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8697"/>
    <a:srgbClr val="0A4C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13" autoAdjust="0"/>
    <p:restoredTop sz="87290" autoAdjust="0"/>
  </p:normalViewPr>
  <p:slideViewPr>
    <p:cSldViewPr snapToGrid="0">
      <p:cViewPr varScale="1">
        <p:scale>
          <a:sx n="111" d="100"/>
          <a:sy n="111" d="100"/>
        </p:scale>
        <p:origin x="36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D582BD30-ED23-44BD-9D31-10971463D4FF}" type="datetimeFigureOut">
              <a:rPr lang="en-GB" smtClean="0"/>
              <a:t>09/09/2026</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67E451BD-6F45-45BF-956A-C3F4AA9AE543}" type="slidenum">
              <a:rPr lang="en-GB" smtClean="0"/>
              <a:t>‹#›</a:t>
            </a:fld>
            <a:endParaRPr lang="en-GB"/>
          </a:p>
        </p:txBody>
      </p:sp>
    </p:spTree>
    <p:extLst>
      <p:ext uri="{BB962C8B-B14F-4D97-AF65-F5344CB8AC3E}">
        <p14:creationId xmlns:p14="http://schemas.microsoft.com/office/powerpoint/2010/main" val="164906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2</a:t>
            </a:fld>
            <a:endParaRPr lang="en-GB"/>
          </a:p>
        </p:txBody>
      </p:sp>
    </p:spTree>
    <p:extLst>
      <p:ext uri="{BB962C8B-B14F-4D97-AF65-F5344CB8AC3E}">
        <p14:creationId xmlns:p14="http://schemas.microsoft.com/office/powerpoint/2010/main" val="3480015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3</a:t>
            </a:fld>
            <a:endParaRPr lang="en-GB"/>
          </a:p>
        </p:txBody>
      </p:sp>
    </p:spTree>
    <p:extLst>
      <p:ext uri="{BB962C8B-B14F-4D97-AF65-F5344CB8AC3E}">
        <p14:creationId xmlns:p14="http://schemas.microsoft.com/office/powerpoint/2010/main" val="405495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7E451BD-6F45-45BF-956A-C3F4AA9AE543}" type="slidenum">
              <a:rPr lang="en-GB" smtClean="0"/>
              <a:t>4</a:t>
            </a:fld>
            <a:endParaRPr lang="en-GB"/>
          </a:p>
        </p:txBody>
      </p:sp>
    </p:spTree>
    <p:extLst>
      <p:ext uri="{BB962C8B-B14F-4D97-AF65-F5344CB8AC3E}">
        <p14:creationId xmlns:p14="http://schemas.microsoft.com/office/powerpoint/2010/main" val="1573290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6</a:t>
            </a:fld>
            <a:endParaRPr lang="en-GB"/>
          </a:p>
        </p:txBody>
      </p:sp>
    </p:spTree>
    <p:extLst>
      <p:ext uri="{BB962C8B-B14F-4D97-AF65-F5344CB8AC3E}">
        <p14:creationId xmlns:p14="http://schemas.microsoft.com/office/powerpoint/2010/main" val="2151550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7</a:t>
            </a:fld>
            <a:endParaRPr lang="en-GB"/>
          </a:p>
        </p:txBody>
      </p:sp>
    </p:spTree>
    <p:extLst>
      <p:ext uri="{BB962C8B-B14F-4D97-AF65-F5344CB8AC3E}">
        <p14:creationId xmlns:p14="http://schemas.microsoft.com/office/powerpoint/2010/main" val="165448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8</a:t>
            </a:fld>
            <a:endParaRPr lang="en-GB"/>
          </a:p>
        </p:txBody>
      </p:sp>
    </p:spTree>
    <p:extLst>
      <p:ext uri="{BB962C8B-B14F-4D97-AF65-F5344CB8AC3E}">
        <p14:creationId xmlns:p14="http://schemas.microsoft.com/office/powerpoint/2010/main" val="2954383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9</a:t>
            </a:fld>
            <a:endParaRPr lang="en-GB"/>
          </a:p>
        </p:txBody>
      </p:sp>
    </p:spTree>
    <p:extLst>
      <p:ext uri="{BB962C8B-B14F-4D97-AF65-F5344CB8AC3E}">
        <p14:creationId xmlns:p14="http://schemas.microsoft.com/office/powerpoint/2010/main" val="1796218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10</a:t>
            </a:fld>
            <a:endParaRPr lang="en-GB"/>
          </a:p>
        </p:txBody>
      </p:sp>
    </p:spTree>
    <p:extLst>
      <p:ext uri="{BB962C8B-B14F-4D97-AF65-F5344CB8AC3E}">
        <p14:creationId xmlns:p14="http://schemas.microsoft.com/office/powerpoint/2010/main" val="4103239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11</a:t>
            </a:fld>
            <a:endParaRPr lang="en-GB"/>
          </a:p>
        </p:txBody>
      </p:sp>
    </p:spTree>
    <p:extLst>
      <p:ext uri="{BB962C8B-B14F-4D97-AF65-F5344CB8AC3E}">
        <p14:creationId xmlns:p14="http://schemas.microsoft.com/office/powerpoint/2010/main" val="3759438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12</a:t>
            </a:fld>
            <a:endParaRPr lang="en-GB"/>
          </a:p>
        </p:txBody>
      </p:sp>
    </p:spTree>
    <p:extLst>
      <p:ext uri="{BB962C8B-B14F-4D97-AF65-F5344CB8AC3E}">
        <p14:creationId xmlns:p14="http://schemas.microsoft.com/office/powerpoint/2010/main" val="2169183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1CB62-9A66-4339-DE1D-059BC3D2E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CC3AF-A553-58A9-3469-30AC3A68C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352FA-3B9B-95BD-4250-747CB5E531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AA8F85-A0B7-6241-70AC-CC29B63A5376}"/>
              </a:ext>
            </a:extLst>
          </p:cNvPr>
          <p:cNvSpPr>
            <a:spLocks noGrp="1"/>
          </p:cNvSpPr>
          <p:nvPr>
            <p:ph type="sldNum" sz="quarter" idx="10"/>
          </p:nvPr>
        </p:nvSpPr>
        <p:spPr/>
        <p:txBody>
          <a:bodyPr/>
          <a:lstStyle/>
          <a:p>
            <a:fld id="{67E451BD-6F45-45BF-956A-C3F4AA9AE543}" type="slidenum">
              <a:rPr lang="en-GB" smtClean="0"/>
              <a:t>13</a:t>
            </a:fld>
            <a:endParaRPr lang="en-GB"/>
          </a:p>
        </p:txBody>
      </p:sp>
    </p:spTree>
    <p:extLst>
      <p:ext uri="{BB962C8B-B14F-4D97-AF65-F5344CB8AC3E}">
        <p14:creationId xmlns:p14="http://schemas.microsoft.com/office/powerpoint/2010/main" val="1740892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14</a:t>
            </a:fld>
            <a:endParaRPr lang="en-GB"/>
          </a:p>
        </p:txBody>
      </p:sp>
    </p:spTree>
    <p:extLst>
      <p:ext uri="{BB962C8B-B14F-4D97-AF65-F5344CB8AC3E}">
        <p14:creationId xmlns:p14="http://schemas.microsoft.com/office/powerpoint/2010/main" val="975356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E451BD-6F45-45BF-956A-C3F4AA9AE543}" type="slidenum">
              <a:rPr lang="en-GB" smtClean="0"/>
              <a:t>15</a:t>
            </a:fld>
            <a:endParaRPr lang="en-GB"/>
          </a:p>
        </p:txBody>
      </p:sp>
    </p:spTree>
    <p:extLst>
      <p:ext uri="{BB962C8B-B14F-4D97-AF65-F5344CB8AC3E}">
        <p14:creationId xmlns:p14="http://schemas.microsoft.com/office/powerpoint/2010/main" val="408402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17A6-1297-BECB-9652-4111CE30A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6E0B8-2AB4-75EE-10E4-023A3F6E9D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88626-D2DF-5EFD-32C8-A02673A769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DD4994-B875-440E-31BE-CB5F46AE00DC}"/>
              </a:ext>
            </a:extLst>
          </p:cNvPr>
          <p:cNvSpPr>
            <a:spLocks noGrp="1"/>
          </p:cNvSpPr>
          <p:nvPr>
            <p:ph type="sldNum" sz="quarter" idx="10"/>
          </p:nvPr>
        </p:nvSpPr>
        <p:spPr/>
        <p:txBody>
          <a:bodyPr/>
          <a:lstStyle/>
          <a:p>
            <a:fld id="{67E451BD-6F45-45BF-956A-C3F4AA9AE543}" type="slidenum">
              <a:rPr lang="en-GB" smtClean="0"/>
              <a:t>16</a:t>
            </a:fld>
            <a:endParaRPr lang="en-GB"/>
          </a:p>
        </p:txBody>
      </p:sp>
    </p:spTree>
    <p:extLst>
      <p:ext uri="{BB962C8B-B14F-4D97-AF65-F5344CB8AC3E}">
        <p14:creationId xmlns:p14="http://schemas.microsoft.com/office/powerpoint/2010/main" val="1665610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A9A52-BF55-DDDE-BDFA-7B15F50F36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CDC981-A94D-FF09-225F-539612CD2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9B8AE-EEE3-A961-9BF1-AFE51788CA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AFD49-F292-E5E6-6E66-DFECA4CFF3DB}"/>
              </a:ext>
            </a:extLst>
          </p:cNvPr>
          <p:cNvSpPr>
            <a:spLocks noGrp="1"/>
          </p:cNvSpPr>
          <p:nvPr>
            <p:ph type="sldNum" sz="quarter" idx="10"/>
          </p:nvPr>
        </p:nvSpPr>
        <p:spPr/>
        <p:txBody>
          <a:bodyPr/>
          <a:lstStyle/>
          <a:p>
            <a:fld id="{67E451BD-6F45-45BF-956A-C3F4AA9AE543}" type="slidenum">
              <a:rPr lang="en-GB" smtClean="0"/>
              <a:t>17</a:t>
            </a:fld>
            <a:endParaRPr lang="en-GB"/>
          </a:p>
        </p:txBody>
      </p:sp>
    </p:spTree>
    <p:extLst>
      <p:ext uri="{BB962C8B-B14F-4D97-AF65-F5344CB8AC3E}">
        <p14:creationId xmlns:p14="http://schemas.microsoft.com/office/powerpoint/2010/main" val="416963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31ECB-7007-36E8-D315-E79D4BE55D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D024C-B8DC-2EB8-A2FC-491476D20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00C7B-FBC8-2E07-214C-6BBCD83D9C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2612DA-8C1B-C864-E2A1-900ECDA24CF8}"/>
              </a:ext>
            </a:extLst>
          </p:cNvPr>
          <p:cNvSpPr>
            <a:spLocks noGrp="1"/>
          </p:cNvSpPr>
          <p:nvPr>
            <p:ph type="sldNum" sz="quarter" idx="10"/>
          </p:nvPr>
        </p:nvSpPr>
        <p:spPr/>
        <p:txBody>
          <a:bodyPr/>
          <a:lstStyle/>
          <a:p>
            <a:fld id="{67E451BD-6F45-45BF-956A-C3F4AA9AE543}" type="slidenum">
              <a:rPr lang="en-GB" smtClean="0"/>
              <a:t>18</a:t>
            </a:fld>
            <a:endParaRPr lang="en-GB"/>
          </a:p>
        </p:txBody>
      </p:sp>
    </p:spTree>
    <p:extLst>
      <p:ext uri="{BB962C8B-B14F-4D97-AF65-F5344CB8AC3E}">
        <p14:creationId xmlns:p14="http://schemas.microsoft.com/office/powerpoint/2010/main" val="835029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F140A-717F-F0FB-512D-22071BD37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D7965-161D-9238-A38E-609CFE307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5461E-8768-0816-3236-B7B2A3E3F5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9BB095-8059-43A3-FE98-4052F8A8D9AA}"/>
              </a:ext>
            </a:extLst>
          </p:cNvPr>
          <p:cNvSpPr>
            <a:spLocks noGrp="1"/>
          </p:cNvSpPr>
          <p:nvPr>
            <p:ph type="sldNum" sz="quarter" idx="10"/>
          </p:nvPr>
        </p:nvSpPr>
        <p:spPr/>
        <p:txBody>
          <a:bodyPr/>
          <a:lstStyle/>
          <a:p>
            <a:fld id="{67E451BD-6F45-45BF-956A-C3F4AA9AE543}" type="slidenum">
              <a:rPr lang="en-GB" smtClean="0"/>
              <a:t>19</a:t>
            </a:fld>
            <a:endParaRPr lang="en-GB"/>
          </a:p>
        </p:txBody>
      </p:sp>
    </p:spTree>
    <p:extLst>
      <p:ext uri="{BB962C8B-B14F-4D97-AF65-F5344CB8AC3E}">
        <p14:creationId xmlns:p14="http://schemas.microsoft.com/office/powerpoint/2010/main" val="3502352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603F2-2976-1DBD-7517-DBC5ED5B62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0CDF7-7817-F42B-243F-7BCAB0EAB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605ABC-62CA-AB05-5CB3-7DC0EFCCF4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282480-E390-FF0D-F2DA-1C79A83E653E}"/>
              </a:ext>
            </a:extLst>
          </p:cNvPr>
          <p:cNvSpPr>
            <a:spLocks noGrp="1"/>
          </p:cNvSpPr>
          <p:nvPr>
            <p:ph type="sldNum" sz="quarter" idx="10"/>
          </p:nvPr>
        </p:nvSpPr>
        <p:spPr/>
        <p:txBody>
          <a:bodyPr/>
          <a:lstStyle/>
          <a:p>
            <a:fld id="{67E451BD-6F45-45BF-956A-C3F4AA9AE543}" type="slidenum">
              <a:rPr lang="en-GB" smtClean="0"/>
              <a:t>20</a:t>
            </a:fld>
            <a:endParaRPr lang="en-GB"/>
          </a:p>
        </p:txBody>
      </p:sp>
    </p:spTree>
    <p:extLst>
      <p:ext uri="{BB962C8B-B14F-4D97-AF65-F5344CB8AC3E}">
        <p14:creationId xmlns:p14="http://schemas.microsoft.com/office/powerpoint/2010/main" val="1875976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31B88BB-B187-44E9-B2E9-20930D74E160}" type="slidenum">
              <a:rPr lang="en-GB" smtClean="0"/>
              <a:t>22</a:t>
            </a:fld>
            <a:endParaRPr lang="en-GB" dirty="0"/>
          </a:p>
        </p:txBody>
      </p:sp>
    </p:spTree>
    <p:extLst>
      <p:ext uri="{BB962C8B-B14F-4D97-AF65-F5344CB8AC3E}">
        <p14:creationId xmlns:p14="http://schemas.microsoft.com/office/powerpoint/2010/main" val="1655087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4277801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4608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70436E-AAE7-4303-9A59-467E1717E565}"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76480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70436E-AAE7-4303-9A59-467E1717E565}"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84744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70436E-AAE7-4303-9A59-467E1717E565}"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851557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70436E-AAE7-4303-9A59-467E1717E565}"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4297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0436E-AAE7-4303-9A59-467E1717E565}"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766514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3441439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70436E-AAE7-4303-9A59-467E1717E565}"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98364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106473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0436E-AAE7-4303-9A59-467E1717E565}"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5ADFB7-5489-4323-9805-198DAC1D1CBD}" type="slidenum">
              <a:rPr lang="en-GB" smtClean="0"/>
              <a:t>‹#›</a:t>
            </a:fld>
            <a:endParaRPr lang="en-GB"/>
          </a:p>
        </p:txBody>
      </p:sp>
    </p:spTree>
    <p:extLst>
      <p:ext uri="{BB962C8B-B14F-4D97-AF65-F5344CB8AC3E}">
        <p14:creationId xmlns:p14="http://schemas.microsoft.com/office/powerpoint/2010/main" val="209965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70436E-AAE7-4303-9A59-467E1717E565}" type="datetimeFigureOut">
              <a:rPr lang="en-GB" smtClean="0"/>
              <a:t>09/09/2026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ADFB7-5489-4323-9805-198DAC1D1CBD}" type="slidenum">
              <a:rPr lang="en-GB" smtClean="0"/>
              <a:t>‹#›</a:t>
            </a:fld>
            <a:endParaRPr lang="en-GB"/>
          </a:p>
        </p:txBody>
      </p:sp>
    </p:spTree>
    <p:extLst>
      <p:ext uri="{BB962C8B-B14F-4D97-AF65-F5344CB8AC3E}">
        <p14:creationId xmlns:p14="http://schemas.microsoft.com/office/powerpoint/2010/main" val="2965799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25.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2.png"/><Relationship Id="rId4" Type="http://schemas.openxmlformats.org/officeDocument/2006/relationships/image" Target="../media/image39.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23.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11.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2.pn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32.png"/><Relationship Id="rId4" Type="http://schemas.openxmlformats.org/officeDocument/2006/relationships/image" Target="../media/image39.png"/><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56.png"/><Relationship Id="rId4" Type="http://schemas.openxmlformats.org/officeDocument/2006/relationships/image" Target="../media/image11.png"/><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51.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20.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2.emf"/></Relationships>
</file>

<file path=ppt/slides/_rels/slide28.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4.emf"/></Relationships>
</file>

<file path=ppt/slides/_rels/slide2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2000548"/>
          </a:xfrm>
          <a:prstGeom prst="rect">
            <a:avLst/>
          </a:prstGeom>
          <a:noFill/>
        </p:spPr>
        <p:txBody>
          <a:bodyPr wrap="square" rtlCol="0">
            <a:spAutoFit/>
          </a:bodyPr>
          <a:lstStyle/>
          <a:p>
            <a:r>
              <a:rPr lang="en-GB" sz="3200" b="1" dirty="0">
                <a:solidFill>
                  <a:srgbClr val="7030A0"/>
                </a:solidFill>
                <a:latin typeface="Arial" panose="020B0604020202020204" pitchFamily="34" charset="0"/>
                <a:cs typeface="Arial" panose="020B0604020202020204" pitchFamily="34" charset="0"/>
              </a:rPr>
              <a:t>Trust Board Report</a:t>
            </a:r>
          </a:p>
          <a:p>
            <a:r>
              <a:rPr lang="en-GB" sz="3200" b="1" dirty="0">
                <a:solidFill>
                  <a:srgbClr val="7030A0"/>
                </a:solidFill>
                <a:latin typeface="Segoe UI Semibold" panose="020B0702040204020203" pitchFamily="34" charset="0"/>
                <a:cs typeface="Segoe UI Semibold" panose="020B0702040204020203" pitchFamily="34" charset="0"/>
              </a:rPr>
              <a:t>Systems Oversight Measures Report </a:t>
            </a:r>
          </a:p>
          <a:p>
            <a:endParaRPr lang="en-GB" sz="6000" b="1" dirty="0">
              <a:solidFill>
                <a:srgbClr val="0A4C86"/>
              </a:solidFill>
              <a:latin typeface="Arial" panose="020B0604020202020204" pitchFamily="34" charset="0"/>
              <a:cs typeface="Arial" panose="020B0604020202020204" pitchFamily="34" charset="0"/>
            </a:endParaRPr>
          </a:p>
        </p:txBody>
      </p:sp>
      <p:sp>
        <p:nvSpPr>
          <p:cNvPr id="6" name="TextBox 5"/>
          <p:cNvSpPr txBox="1"/>
          <p:nvPr/>
        </p:nvSpPr>
        <p:spPr>
          <a:xfrm>
            <a:off x="489403" y="3602038"/>
            <a:ext cx="8382000" cy="1569660"/>
          </a:xfrm>
          <a:prstGeom prst="rect">
            <a:avLst/>
          </a:prstGeom>
          <a:noFill/>
        </p:spPr>
        <p:txBody>
          <a:bodyPr wrap="square" rtlCol="0">
            <a:spAutoFit/>
          </a:bodyPr>
          <a:lstStyle/>
          <a:p>
            <a:r>
              <a:rPr lang="en-GB" sz="2400" b="1" dirty="0">
                <a:solidFill>
                  <a:srgbClr val="7030A0"/>
                </a:solidFill>
                <a:latin typeface="Arial" panose="020B0604020202020204" pitchFamily="34" charset="0"/>
                <a:cs typeface="Arial" panose="020B0604020202020204" pitchFamily="34" charset="0"/>
              </a:rPr>
              <a:t>Trust Board - Thursday 27</a:t>
            </a:r>
            <a:r>
              <a:rPr lang="en-GB" sz="2400" b="1" baseline="30000" dirty="0">
                <a:solidFill>
                  <a:srgbClr val="7030A0"/>
                </a:solidFill>
                <a:latin typeface="Arial" panose="020B0604020202020204" pitchFamily="34" charset="0"/>
                <a:cs typeface="Arial" panose="020B0604020202020204" pitchFamily="34" charset="0"/>
              </a:rPr>
              <a:t>th</a:t>
            </a:r>
            <a:r>
              <a:rPr lang="en-GB" sz="2400" b="1" dirty="0">
                <a:solidFill>
                  <a:srgbClr val="7030A0"/>
                </a:solidFill>
                <a:latin typeface="Arial" panose="020B0604020202020204" pitchFamily="34" charset="0"/>
                <a:cs typeface="Arial" panose="020B0604020202020204" pitchFamily="34" charset="0"/>
              </a:rPr>
              <a:t> August 2026</a:t>
            </a:r>
          </a:p>
          <a:p>
            <a:endParaRPr lang="en-GB" sz="2400" b="1" dirty="0">
              <a:solidFill>
                <a:srgbClr val="7030A0"/>
              </a:solidFill>
              <a:latin typeface="Arial" panose="020B0604020202020204" pitchFamily="34" charset="0"/>
              <a:cs typeface="Arial" panose="020B0604020202020204" pitchFamily="34" charset="0"/>
            </a:endParaRPr>
          </a:p>
          <a:p>
            <a:pPr defTabSz="385753">
              <a:defRPr/>
            </a:pPr>
            <a:r>
              <a:rPr lang="en-GB" sz="2400" b="1" dirty="0">
                <a:solidFill>
                  <a:srgbClr val="7030A0"/>
                </a:solidFill>
                <a:latin typeface="Segoe UI Semibold" panose="020B0702040204020203" pitchFamily="34" charset="0"/>
                <a:cs typeface="Segoe UI Semibold" panose="020B0702040204020203" pitchFamily="34" charset="0"/>
              </a:rPr>
              <a:t>Alastair Campbell</a:t>
            </a:r>
          </a:p>
          <a:p>
            <a:pPr defTabSz="385753">
              <a:defRPr/>
            </a:pPr>
            <a:r>
              <a:rPr lang="en-GB" sz="2400" b="1" dirty="0">
                <a:solidFill>
                  <a:srgbClr val="7030A0"/>
                </a:solidFill>
                <a:latin typeface="Segoe UI Semibold" panose="020B0702040204020203" pitchFamily="34" charset="0"/>
                <a:cs typeface="Segoe UI Semibold" panose="020B0702040204020203" pitchFamily="34" charset="0"/>
              </a:rPr>
              <a:t>Director of Performance, Planning &amp; Informatics</a:t>
            </a:r>
            <a:endParaRPr lang="en-GB" sz="24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94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508491" y="1090548"/>
            <a:ext cx="9639097" cy="5001369"/>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Section 1 – </a:t>
            </a:r>
            <a:r>
              <a:rPr lang="en-GB" sz="1100" b="1" u="sng" dirty="0">
                <a:latin typeface="Arial" panose="020B0604020202020204" pitchFamily="34" charset="0"/>
                <a:cs typeface="Arial" panose="020B0604020202020204" pitchFamily="34" charset="0"/>
              </a:rPr>
              <a:t>Overview &amp; Headlines</a:t>
            </a:r>
          </a:p>
          <a:p>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Section 2  - </a:t>
            </a:r>
            <a:r>
              <a:rPr lang="en-GB" sz="1100" b="1" u="sng" dirty="0">
                <a:latin typeface="Arial" panose="020B0604020202020204" pitchFamily="34" charset="0"/>
                <a:cs typeface="Arial" panose="020B0604020202020204" pitchFamily="34" charset="0"/>
              </a:rPr>
              <a:t>Performance</a:t>
            </a:r>
            <a:r>
              <a:rPr lang="en-GB" sz="1100" b="1" dirty="0">
                <a:latin typeface="Arial" panose="020B0604020202020204" pitchFamily="34" charset="0"/>
                <a:cs typeface="Arial" panose="020B0604020202020204" pitchFamily="34" charset="0"/>
              </a:rPr>
              <a:t>	</a:t>
            </a:r>
          </a:p>
          <a:p>
            <a:r>
              <a:rPr lang="en-GB" sz="1100" b="1" dirty="0">
                <a:latin typeface="Arial" panose="020B0604020202020204" pitchFamily="34" charset="0"/>
                <a:cs typeface="Arial" panose="020B0604020202020204" pitchFamily="34" charset="0"/>
              </a:rPr>
              <a:t>                     Key SOMs Indicators </a:t>
            </a:r>
          </a:p>
          <a:p>
            <a:r>
              <a:rPr lang="en-GB" sz="1100" b="1" dirty="0">
                <a:latin typeface="Arial" panose="020B0604020202020204" pitchFamily="34" charset="0"/>
                <a:cs typeface="Arial" panose="020B0604020202020204" pitchFamily="34" charset="0"/>
              </a:rPr>
              <a:t>                     Unscheduled Care – </a:t>
            </a:r>
            <a:r>
              <a:rPr lang="en-GB" sz="1100" dirty="0">
                <a:latin typeface="Arial" panose="020B0604020202020204" pitchFamily="34" charset="0"/>
                <a:cs typeface="Arial" panose="020B0604020202020204" pitchFamily="34" charset="0"/>
              </a:rPr>
              <a:t>Patients not waiting in ED</a:t>
            </a: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12 Hr delays, Delayed discharges and Hip Fractures</a:t>
            </a:r>
          </a:p>
          <a:p>
            <a:r>
              <a:rPr lang="en-GB" sz="1100" b="1" dirty="0">
                <a:latin typeface="Arial" panose="020B0604020202020204" pitchFamily="34" charset="0"/>
                <a:cs typeface="Arial" panose="020B0604020202020204" pitchFamily="34" charset="0"/>
              </a:rPr>
              <a:t>                     Scheduled Care – </a:t>
            </a:r>
            <a:r>
              <a:rPr lang="en-GB" sz="1100" dirty="0">
                <a:latin typeface="Arial" panose="020B0604020202020204" pitchFamily="34" charset="0"/>
                <a:cs typeface="Arial" panose="020B0604020202020204" pitchFamily="34" charset="0"/>
              </a:rPr>
              <a:t>DNA rates, theatres</a:t>
            </a:r>
          </a:p>
          <a:p>
            <a:r>
              <a:rPr lang="en-GB" sz="1100" b="1" dirty="0">
                <a:latin typeface="Arial" panose="020B0604020202020204" pitchFamily="34" charset="0"/>
                <a:cs typeface="Arial" panose="020B0604020202020204" pitchFamily="34" charset="0"/>
              </a:rPr>
              <a:t>                     Community Care – </a:t>
            </a:r>
            <a:r>
              <a:rPr lang="en-GB" sz="1100" dirty="0">
                <a:latin typeface="Arial" panose="020B0604020202020204" pitchFamily="34" charset="0"/>
                <a:cs typeface="Arial" panose="020B0604020202020204" pitchFamily="34" charset="0"/>
              </a:rPr>
              <a:t>unmet need, direct payments, unallocated cases</a:t>
            </a:r>
          </a:p>
          <a:p>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Section 3 -</a:t>
            </a:r>
            <a:r>
              <a:rPr lang="en-GB" sz="1100" dirty="0">
                <a:latin typeface="Arial" panose="020B0604020202020204" pitchFamily="34" charset="0"/>
                <a:cs typeface="Arial" panose="020B0604020202020204" pitchFamily="34" charset="0"/>
              </a:rPr>
              <a:t> </a:t>
            </a:r>
            <a:r>
              <a:rPr lang="en-GB" sz="1100" b="1" u="sng" dirty="0">
                <a:latin typeface="Arial" panose="020B0604020202020204" pitchFamily="34" charset="0"/>
                <a:cs typeface="Arial" panose="020B0604020202020204" pitchFamily="34" charset="0"/>
              </a:rPr>
              <a:t>Efficiency &amp; Productivity</a:t>
            </a:r>
          </a:p>
          <a:p>
            <a:r>
              <a:rPr lang="en-GB" sz="1100" b="1" dirty="0">
                <a:latin typeface="Arial" panose="020B0604020202020204" pitchFamily="34" charset="0"/>
                <a:cs typeface="Arial" panose="020B0604020202020204" pitchFamily="34" charset="0"/>
              </a:rPr>
              <a:t>                    Key SOMs Indicators</a:t>
            </a:r>
          </a:p>
          <a:p>
            <a:r>
              <a:rPr lang="en-GB" sz="1100" b="1" dirty="0">
                <a:latin typeface="Arial" panose="020B0604020202020204" pitchFamily="34" charset="0"/>
                <a:cs typeface="Arial" panose="020B0604020202020204" pitchFamily="34" charset="0"/>
              </a:rPr>
              <a:t>                    Scheduled Care – </a:t>
            </a:r>
            <a:r>
              <a:rPr lang="en-GB" sz="1100" dirty="0">
                <a:latin typeface="Arial" panose="020B0604020202020204" pitchFamily="34" charset="0"/>
                <a:cs typeface="Arial" panose="020B0604020202020204" pitchFamily="34" charset="0"/>
              </a:rPr>
              <a:t>average </a:t>
            </a:r>
            <a:r>
              <a:rPr lang="en-GB" sz="1100" dirty="0" err="1">
                <a:latin typeface="Arial" panose="020B0604020202020204" pitchFamily="34" charset="0"/>
                <a:cs typeface="Arial" panose="020B0604020202020204" pitchFamily="34" charset="0"/>
              </a:rPr>
              <a:t>LoS</a:t>
            </a:r>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                    </a:t>
            </a:r>
          </a:p>
          <a:p>
            <a:r>
              <a:rPr lang="en-GB" sz="1100" b="1" dirty="0">
                <a:latin typeface="Arial" panose="020B0604020202020204" pitchFamily="34" charset="0"/>
                <a:cs typeface="Arial" panose="020B0604020202020204" pitchFamily="34" charset="0"/>
              </a:rPr>
              <a:t>Section 4 – </a:t>
            </a:r>
            <a:r>
              <a:rPr lang="en-GB" sz="1100" b="1" u="sng" dirty="0">
                <a:latin typeface="Arial" panose="020B0604020202020204" pitchFamily="34" charset="0"/>
                <a:cs typeface="Arial" panose="020B0604020202020204" pitchFamily="34" charset="0"/>
              </a:rPr>
              <a:t>Access Improvements </a:t>
            </a:r>
          </a:p>
          <a:p>
            <a:r>
              <a:rPr lang="en-GB" sz="1100" b="1" dirty="0">
                <a:latin typeface="Arial" panose="020B0604020202020204" pitchFamily="34" charset="0"/>
                <a:cs typeface="Arial" panose="020B0604020202020204" pitchFamily="34" charset="0"/>
              </a:rPr>
              <a:t>                    Key SOMs Indicators</a:t>
            </a:r>
          </a:p>
          <a:p>
            <a:r>
              <a:rPr lang="en-GB" sz="1100" b="1" dirty="0">
                <a:latin typeface="Arial" panose="020B0604020202020204" pitchFamily="34" charset="0"/>
                <a:cs typeface="Arial" panose="020B0604020202020204" pitchFamily="34" charset="0"/>
              </a:rPr>
              <a:t>                    Elective Care – </a:t>
            </a:r>
            <a:r>
              <a:rPr lang="en-GB" sz="1100" dirty="0">
                <a:latin typeface="Arial" panose="020B0604020202020204" pitchFamily="34" charset="0"/>
                <a:cs typeface="Arial" panose="020B0604020202020204" pitchFamily="34" charset="0"/>
              </a:rPr>
              <a:t>outpatient, diagnostic, Inpatient/</a:t>
            </a:r>
            <a:r>
              <a:rPr lang="en-GB" sz="1100" dirty="0" err="1">
                <a:latin typeface="Arial" panose="020B0604020202020204" pitchFamily="34" charset="0"/>
                <a:cs typeface="Arial" panose="020B0604020202020204" pitchFamily="34" charset="0"/>
              </a:rPr>
              <a:t>Daycase</a:t>
            </a:r>
            <a:r>
              <a:rPr lang="en-GB" sz="1100" dirty="0">
                <a:latin typeface="Arial" panose="020B0604020202020204" pitchFamily="34" charset="0"/>
                <a:cs typeface="Arial" panose="020B0604020202020204" pitchFamily="34" charset="0"/>
              </a:rPr>
              <a:t>, AHP waits</a:t>
            </a:r>
          </a:p>
          <a:p>
            <a:r>
              <a:rPr lang="en-GB" sz="1100" b="1" dirty="0">
                <a:latin typeface="Arial" panose="020B0604020202020204" pitchFamily="34" charset="0"/>
                <a:cs typeface="Arial" panose="020B0604020202020204" pitchFamily="34" charset="0"/>
              </a:rPr>
              <a:t>                    Cancer Services – </a:t>
            </a:r>
            <a:r>
              <a:rPr lang="en-GB" sz="1100" dirty="0">
                <a:latin typeface="Arial" panose="020B0604020202020204" pitchFamily="34" charset="0"/>
                <a:cs typeface="Arial" panose="020B0604020202020204" pitchFamily="34" charset="0"/>
              </a:rPr>
              <a:t>14</a:t>
            </a: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31 &amp; 62 day targets (14 day is a regional position)</a:t>
            </a:r>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                    Unscheduled Care – </a:t>
            </a:r>
            <a:r>
              <a:rPr lang="en-GB" sz="1100" dirty="0">
                <a:latin typeface="Arial" panose="020B0604020202020204" pitchFamily="34" charset="0"/>
                <a:cs typeface="Arial" panose="020B0604020202020204" pitchFamily="34" charset="0"/>
              </a:rPr>
              <a:t>ED 4hr performance</a:t>
            </a:r>
          </a:p>
          <a:p>
            <a:r>
              <a:rPr lang="en-GB" sz="1100" b="1" dirty="0">
                <a:latin typeface="Arial" panose="020B0604020202020204" pitchFamily="34" charset="0"/>
                <a:cs typeface="Arial" panose="020B0604020202020204" pitchFamily="34" charset="0"/>
              </a:rPr>
              <a:t>                    Mental Health Services – </a:t>
            </a:r>
            <a:r>
              <a:rPr lang="en-GB" sz="1100" dirty="0">
                <a:latin typeface="Arial" panose="020B0604020202020204" pitchFamily="34" charset="0"/>
                <a:cs typeface="Arial" panose="020B0604020202020204" pitchFamily="34" charset="0"/>
              </a:rPr>
              <a:t>9 &amp; 13 week waits</a:t>
            </a:r>
          </a:p>
          <a:p>
            <a:r>
              <a:rPr lang="en-GB" sz="1100" b="1" dirty="0">
                <a:latin typeface="Arial" panose="020B0604020202020204" pitchFamily="34" charset="0"/>
                <a:cs typeface="Arial" panose="020B0604020202020204" pitchFamily="34" charset="0"/>
              </a:rPr>
              <a:t>                    Cancer monthly activity</a:t>
            </a:r>
          </a:p>
          <a:p>
            <a:r>
              <a:rPr lang="en-GB" sz="1100" b="1" dirty="0">
                <a:latin typeface="Arial" panose="020B0604020202020204" pitchFamily="34" charset="0"/>
                <a:cs typeface="Arial" panose="020B0604020202020204" pitchFamily="34" charset="0"/>
              </a:rPr>
              <a:t>                    Waiting list summaries, Backlog clearance &amp; Validation</a:t>
            </a:r>
          </a:p>
          <a:p>
            <a:r>
              <a:rPr lang="en-GB" sz="1100" b="1" u="sng" dirty="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                   </a:t>
            </a:r>
          </a:p>
          <a:p>
            <a:r>
              <a:rPr lang="en-GB" sz="1100" b="1" dirty="0">
                <a:latin typeface="Arial" panose="020B0604020202020204" pitchFamily="34" charset="0"/>
                <a:cs typeface="Arial" panose="020B0604020202020204" pitchFamily="34" charset="0"/>
              </a:rPr>
              <a:t>Section 5 - </a:t>
            </a:r>
            <a:r>
              <a:rPr lang="en-GB" sz="1100" b="1" u="sng" dirty="0">
                <a:latin typeface="Arial" panose="020B0604020202020204" pitchFamily="34" charset="0"/>
                <a:cs typeface="Arial" panose="020B0604020202020204" pitchFamily="34" charset="0"/>
              </a:rPr>
              <a:t>Experience</a:t>
            </a:r>
          </a:p>
          <a:p>
            <a:r>
              <a:rPr lang="en-GB" sz="1100" b="1" dirty="0">
                <a:latin typeface="Arial" panose="020B0604020202020204" pitchFamily="34" charset="0"/>
                <a:cs typeface="Arial" panose="020B0604020202020204" pitchFamily="34" charset="0"/>
              </a:rPr>
              <a:t>                     Patient Satisfaction – </a:t>
            </a:r>
            <a:r>
              <a:rPr lang="en-GB" sz="1100" dirty="0">
                <a:latin typeface="Arial" panose="020B0604020202020204" pitchFamily="34" charset="0"/>
                <a:cs typeface="Arial" panose="020B0604020202020204" pitchFamily="34" charset="0"/>
              </a:rPr>
              <a:t>Patient Experience Surveys, Friends and Family and Complaints</a:t>
            </a:r>
            <a:endParaRPr lang="en-GB" sz="1100" b="1" dirty="0">
              <a:latin typeface="Arial" panose="020B0604020202020204" pitchFamily="34" charset="0"/>
              <a:cs typeface="Arial" panose="020B0604020202020204" pitchFamily="34" charset="0"/>
            </a:endParaRPr>
          </a:p>
          <a:p>
            <a:r>
              <a:rPr lang="en-GB" sz="1100" b="1" dirty="0">
                <a:latin typeface="Arial" panose="020B0604020202020204" pitchFamily="34" charset="0"/>
                <a:cs typeface="Arial" panose="020B0604020202020204" pitchFamily="34" charset="0"/>
              </a:rPr>
              <a:t>APPENDIX</a:t>
            </a:r>
          </a:p>
          <a:p>
            <a:pPr marL="171450" indent="-171450">
              <a:buFontTx/>
              <a:buChar char="-"/>
            </a:pPr>
            <a:r>
              <a:rPr lang="en-GB" sz="1100" b="1" dirty="0">
                <a:latin typeface="Arial" panose="020B0604020202020204" pitchFamily="34" charset="0"/>
                <a:cs typeface="Arial" panose="020B0604020202020204" pitchFamily="34" charset="0"/>
              </a:rPr>
              <a:t>System Oversight Measures Summary table – June 2026</a:t>
            </a:r>
          </a:p>
          <a:p>
            <a:pPr marL="171450" indent="-171450">
              <a:buFontTx/>
              <a:buChar char="-"/>
            </a:pPr>
            <a:r>
              <a:rPr lang="en-GB" sz="1100" b="1" dirty="0">
                <a:latin typeface="Arial" panose="020B0604020202020204" pitchFamily="34" charset="0"/>
                <a:cs typeface="Arial" panose="020B0604020202020204" pitchFamily="34" charset="0"/>
              </a:rPr>
              <a:t>Activity</a:t>
            </a:r>
          </a:p>
          <a:p>
            <a:pPr marL="171450" indent="-171450">
              <a:buFontTx/>
              <a:buChar char="-"/>
            </a:pPr>
            <a:r>
              <a:rPr lang="en-GB" sz="1100" b="1" dirty="0">
                <a:latin typeface="Arial" panose="020B0604020202020204" pitchFamily="34" charset="0"/>
                <a:cs typeface="Arial" panose="020B0604020202020204" pitchFamily="34" charset="0"/>
              </a:rPr>
              <a:t>Escalations</a:t>
            </a:r>
          </a:p>
          <a:p>
            <a:pPr marL="171450" indent="-171450">
              <a:buFontTx/>
              <a:buChar char="-"/>
            </a:pPr>
            <a:r>
              <a:rPr lang="en-GB" sz="1100" b="1" dirty="0">
                <a:latin typeface="Arial" panose="020B0604020202020204" pitchFamily="34" charset="0"/>
                <a:cs typeface="Arial" panose="020B0604020202020204" pitchFamily="34" charset="0"/>
              </a:rPr>
              <a:t>SOMs to be implemented</a:t>
            </a:r>
          </a:p>
          <a:p>
            <a:pPr marL="171450" indent="-171450">
              <a:buFontTx/>
              <a:buChar char="-"/>
            </a:pPr>
            <a:endParaRPr lang="en-GB" sz="1100" dirty="0">
              <a:latin typeface="Arial" panose="020B0604020202020204" pitchFamily="34" charset="0"/>
              <a:cs typeface="Arial" panose="020B0604020202020204" pitchFamily="34" charset="0"/>
            </a:endParaRPr>
          </a:p>
        </p:txBody>
      </p:sp>
      <p:sp>
        <p:nvSpPr>
          <p:cNvPr id="6" name="TextBox 5"/>
          <p:cNvSpPr txBox="1"/>
          <p:nvPr/>
        </p:nvSpPr>
        <p:spPr>
          <a:xfrm>
            <a:off x="685580" y="191331"/>
            <a:ext cx="5704946" cy="707886"/>
          </a:xfrm>
          <a:prstGeom prst="rect">
            <a:avLst/>
          </a:prstGeom>
          <a:noFill/>
        </p:spPr>
        <p:txBody>
          <a:bodyPr wrap="square" rtlCol="0">
            <a:spAutoFit/>
          </a:bodyPr>
          <a:lstStyle/>
          <a:p>
            <a:r>
              <a:rPr lang="en-GB" sz="4000" b="1" dirty="0">
                <a:solidFill>
                  <a:srgbClr val="0C4A86"/>
                </a:solidFill>
                <a:latin typeface="Arial" panose="020B0604020202020204" pitchFamily="34" charset="0"/>
                <a:cs typeface="Arial" panose="020B0604020202020204" pitchFamily="34" charset="0"/>
              </a:rPr>
              <a:t>Contents</a:t>
            </a:r>
          </a:p>
        </p:txBody>
      </p:sp>
    </p:spTree>
    <p:extLst>
      <p:ext uri="{BB962C8B-B14F-4D97-AF65-F5344CB8AC3E}">
        <p14:creationId xmlns:p14="http://schemas.microsoft.com/office/powerpoint/2010/main" val="3651121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50797" y="651616"/>
            <a:ext cx="9167524" cy="5139869"/>
          </a:xfrm>
          <a:prstGeom prst="rect">
            <a:avLst/>
          </a:prstGeom>
          <a:noFill/>
        </p:spPr>
        <p:txBody>
          <a:bodyPr wrap="square" rtlCol="0">
            <a:spAutoFit/>
          </a:bodyPr>
          <a:lstStyle/>
          <a:p>
            <a:r>
              <a:rPr lang="en-GB" sz="1600" dirty="0"/>
              <a:t>This Trust Board Report assesses the Trust position for the month of June 2026 and year-to-date performance in relation to a number of key metrics included within the new System Oversight measures (SOMs).</a:t>
            </a:r>
          </a:p>
          <a:p>
            <a:r>
              <a:rPr lang="en-GB" sz="1600" dirty="0"/>
              <a:t> </a:t>
            </a:r>
          </a:p>
          <a:p>
            <a:r>
              <a:rPr lang="en-GB" sz="1600" dirty="0"/>
              <a:t>The new System Oversight Measures have been devised around four key domains. </a:t>
            </a:r>
          </a:p>
          <a:p>
            <a:r>
              <a:rPr lang="en-GB" sz="1600" dirty="0"/>
              <a:t> </a:t>
            </a:r>
          </a:p>
          <a:p>
            <a:pPr marL="285750" indent="-285750">
              <a:buFont typeface="Arial" panose="020B0604020202020204" pitchFamily="34" charset="0"/>
              <a:buChar char="•"/>
            </a:pPr>
            <a:r>
              <a:rPr lang="en-GB" sz="1600" dirty="0"/>
              <a:t>Performance </a:t>
            </a:r>
          </a:p>
          <a:p>
            <a:pPr marL="285750" indent="-285750">
              <a:buFont typeface="Arial" panose="020B0604020202020204" pitchFamily="34" charset="0"/>
              <a:buChar char="•"/>
            </a:pPr>
            <a:r>
              <a:rPr lang="en-GB" sz="1600" dirty="0"/>
              <a:t>Efficiency and Productivity </a:t>
            </a:r>
          </a:p>
          <a:p>
            <a:pPr marL="285750" indent="-285750">
              <a:buFont typeface="Arial" panose="020B0604020202020204" pitchFamily="34" charset="0"/>
              <a:buChar char="•"/>
            </a:pPr>
            <a:r>
              <a:rPr lang="en-GB" sz="1600" dirty="0"/>
              <a:t>Access improvement/Ministerial Targets</a:t>
            </a:r>
          </a:p>
          <a:p>
            <a:pPr marL="285750" indent="-285750">
              <a:buFont typeface="Arial" panose="020B0604020202020204" pitchFamily="34" charset="0"/>
              <a:buChar char="•"/>
            </a:pPr>
            <a:r>
              <a:rPr lang="en-GB" sz="1600" dirty="0"/>
              <a:t>Safety and Quality </a:t>
            </a:r>
          </a:p>
          <a:p>
            <a:r>
              <a:rPr lang="en-GB" sz="1600" dirty="0"/>
              <a:t> </a:t>
            </a:r>
          </a:p>
          <a:p>
            <a:r>
              <a:rPr lang="en-GB" sz="1600" dirty="0"/>
              <a:t> </a:t>
            </a:r>
          </a:p>
          <a:p>
            <a:r>
              <a:rPr lang="en-GB" sz="1600" dirty="0"/>
              <a:t>All performance metrics are presented in run chart format with the expected target shown in red.</a:t>
            </a:r>
          </a:p>
          <a:p>
            <a:endParaRPr lang="en-GB" sz="1600" dirty="0"/>
          </a:p>
          <a:p>
            <a:endParaRPr lang="en-GB" sz="1600" dirty="0"/>
          </a:p>
          <a:p>
            <a:r>
              <a:rPr lang="en-GB" sz="1600" dirty="0"/>
              <a:t>As there are no agreed baselines for levels of activity to be delivered within the SOMs framework, an activity summary is now available showing a comparison of the current month to the equivalent month in the previous year to enable us to provide a robust comparison of encompass activity</a:t>
            </a:r>
          </a:p>
          <a:p>
            <a:r>
              <a:rPr lang="en-GB" dirty="0"/>
              <a:t> </a:t>
            </a:r>
          </a:p>
          <a:p>
            <a:pPr marL="171450" indent="-171450">
              <a:buFontTx/>
              <a:buChar char="-"/>
            </a:pPr>
            <a:endParaRPr lang="en-GB" sz="1100" b="1" dirty="0">
              <a:latin typeface="Arial" panose="020B0604020202020204" pitchFamily="34" charset="0"/>
              <a:cs typeface="Arial" panose="020B0604020202020204" pitchFamily="34" charset="0"/>
            </a:endParaRPr>
          </a:p>
          <a:p>
            <a:pPr marL="171450" indent="-171450">
              <a:buFontTx/>
              <a:buChar char="-"/>
            </a:pPr>
            <a:endParaRPr lang="en-GB" sz="1100" dirty="0">
              <a:latin typeface="Arial" panose="020B0604020202020204" pitchFamily="34" charset="0"/>
              <a:cs typeface="Arial" panose="020B0604020202020204" pitchFamily="34" charset="0"/>
            </a:endParaRPr>
          </a:p>
        </p:txBody>
      </p:sp>
      <p:sp>
        <p:nvSpPr>
          <p:cNvPr id="8" name="TextBox 7"/>
          <p:cNvSpPr txBox="1"/>
          <p:nvPr/>
        </p:nvSpPr>
        <p:spPr>
          <a:xfrm>
            <a:off x="131618" y="62272"/>
            <a:ext cx="11995266" cy="400110"/>
          </a:xfrm>
          <a:prstGeom prst="rect">
            <a:avLst/>
          </a:prstGeom>
          <a:solidFill>
            <a:srgbClr val="0A4C86"/>
          </a:solidFill>
        </p:spPr>
        <p:txBody>
          <a:bodyPr wrap="square" rtlCol="0">
            <a:spAutoFit/>
          </a:bodyPr>
          <a:lstStyle/>
          <a:p>
            <a:r>
              <a:rPr lang="en-GB" sz="2000" b="1" dirty="0">
                <a:solidFill>
                  <a:schemeClr val="bg1"/>
                </a:solidFill>
              </a:rPr>
              <a:t>Section 1 – Overview</a:t>
            </a:r>
          </a:p>
        </p:txBody>
      </p:sp>
    </p:spTree>
    <p:extLst>
      <p:ext uri="{BB962C8B-B14F-4D97-AF65-F5344CB8AC3E}">
        <p14:creationId xmlns:p14="http://schemas.microsoft.com/office/powerpoint/2010/main" val="10872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7" y="0"/>
            <a:ext cx="12192000" cy="6858000"/>
          </a:xfrm>
          <a:prstGeom prst="rect">
            <a:avLst/>
          </a:prstGeom>
        </p:spPr>
      </p:pic>
      <p:sp>
        <p:nvSpPr>
          <p:cNvPr id="2" name="TextBox 1"/>
          <p:cNvSpPr txBox="1"/>
          <p:nvPr/>
        </p:nvSpPr>
        <p:spPr>
          <a:xfrm>
            <a:off x="98367" y="149629"/>
            <a:ext cx="11995266" cy="400110"/>
          </a:xfrm>
          <a:prstGeom prst="rect">
            <a:avLst/>
          </a:prstGeom>
          <a:solidFill>
            <a:srgbClr val="0A4C8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Section 1 – Overview – System Oversight Measures – Summary of Metrics reported</a:t>
            </a:r>
          </a:p>
        </p:txBody>
      </p:sp>
      <p:graphicFrame>
        <p:nvGraphicFramePr>
          <p:cNvPr id="5" name="Table 4"/>
          <p:cNvGraphicFramePr>
            <a:graphicFrameLocks noGrp="1"/>
          </p:cNvGraphicFramePr>
          <p:nvPr>
            <p:extLst>
              <p:ext uri="{D42A27DB-BD31-4B8C-83A1-F6EECF244321}">
                <p14:modId xmlns:p14="http://schemas.microsoft.com/office/powerpoint/2010/main" val="1906085991"/>
              </p:ext>
            </p:extLst>
          </p:nvPr>
        </p:nvGraphicFramePr>
        <p:xfrm>
          <a:off x="282012" y="648393"/>
          <a:ext cx="5315483" cy="6059978"/>
        </p:xfrm>
        <a:graphic>
          <a:graphicData uri="http://schemas.openxmlformats.org/drawingml/2006/table">
            <a:tbl>
              <a:tblPr firstRow="1" bandRow="1">
                <a:tableStyleId>{5C22544A-7EE6-4342-B048-85BDC9FD1C3A}</a:tableStyleId>
              </a:tblPr>
              <a:tblGrid>
                <a:gridCol w="1676851">
                  <a:extLst>
                    <a:ext uri="{9D8B030D-6E8A-4147-A177-3AD203B41FA5}">
                      <a16:colId xmlns:a16="http://schemas.microsoft.com/office/drawing/2014/main" val="659179624"/>
                    </a:ext>
                  </a:extLst>
                </a:gridCol>
                <a:gridCol w="2427745">
                  <a:extLst>
                    <a:ext uri="{9D8B030D-6E8A-4147-A177-3AD203B41FA5}">
                      <a16:colId xmlns:a16="http://schemas.microsoft.com/office/drawing/2014/main" val="3852109914"/>
                    </a:ext>
                  </a:extLst>
                </a:gridCol>
                <a:gridCol w="1210887">
                  <a:extLst>
                    <a:ext uri="{9D8B030D-6E8A-4147-A177-3AD203B41FA5}">
                      <a16:colId xmlns:a16="http://schemas.microsoft.com/office/drawing/2014/main" val="1766034076"/>
                    </a:ext>
                  </a:extLst>
                </a:gridCol>
              </a:tblGrid>
              <a:tr h="390122">
                <a:tc>
                  <a:txBody>
                    <a:bodyPr/>
                    <a:lstStyle/>
                    <a:p>
                      <a:r>
                        <a:rPr lang="en-GB" dirty="0"/>
                        <a:t>Indicator</a:t>
                      </a:r>
                    </a:p>
                  </a:txBody>
                  <a:tcPr>
                    <a:solidFill>
                      <a:schemeClr val="accent5"/>
                    </a:solidFill>
                  </a:tcPr>
                </a:tc>
                <a:tc>
                  <a:txBody>
                    <a:bodyPr/>
                    <a:lstStyle/>
                    <a:p>
                      <a:r>
                        <a:rPr lang="en-GB" dirty="0"/>
                        <a:t>Metric</a:t>
                      </a:r>
                    </a:p>
                  </a:txBody>
                  <a:tcPr>
                    <a:solidFill>
                      <a:schemeClr val="accent5"/>
                    </a:solidFill>
                  </a:tcPr>
                </a:tc>
                <a:tc>
                  <a:txBody>
                    <a:bodyPr/>
                    <a:lstStyle/>
                    <a:p>
                      <a:r>
                        <a:rPr lang="en-GB" dirty="0"/>
                        <a:t>Status</a:t>
                      </a:r>
                    </a:p>
                  </a:txBody>
                  <a:tcPr>
                    <a:solidFill>
                      <a:schemeClr val="accent5"/>
                    </a:solidFill>
                  </a:tcPr>
                </a:tc>
                <a:extLst>
                  <a:ext uri="{0D108BD9-81ED-4DB2-BD59-A6C34878D82A}">
                    <a16:rowId xmlns:a16="http://schemas.microsoft.com/office/drawing/2014/main" val="3296125913"/>
                  </a:ext>
                </a:extLst>
              </a:tr>
              <a:tr h="281970">
                <a:tc>
                  <a:txBody>
                    <a:bodyPr/>
                    <a:lstStyle/>
                    <a:p>
                      <a:r>
                        <a:rPr lang="en-GB" sz="1000" b="1" u="sng" dirty="0"/>
                        <a:t>Performance</a:t>
                      </a:r>
                    </a:p>
                  </a:txBody>
                  <a:tcPr/>
                </a:tc>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2716376444"/>
                  </a:ext>
                </a:extLst>
              </a:tr>
              <a:tr h="422632">
                <a:tc>
                  <a:txBody>
                    <a:bodyPr/>
                    <a:lstStyle/>
                    <a:p>
                      <a:r>
                        <a:rPr lang="en-GB" sz="1000" dirty="0"/>
                        <a:t>Unscheduled</a:t>
                      </a:r>
                      <a:r>
                        <a:rPr lang="en-GB" sz="1000" baseline="0" dirty="0"/>
                        <a:t> Care</a:t>
                      </a:r>
                      <a:endParaRPr lang="en-GB" sz="1000" dirty="0"/>
                    </a:p>
                  </a:txBody>
                  <a:tcPr/>
                </a:tc>
                <a:tc>
                  <a:txBody>
                    <a:bodyPr/>
                    <a:lstStyle/>
                    <a:p>
                      <a:r>
                        <a:rPr lang="en-GB" sz="1000" dirty="0"/>
                        <a:t>Patients who leave ED without treatment</a:t>
                      </a:r>
                    </a:p>
                  </a:txBody>
                  <a:tcPr/>
                </a:tc>
                <a:tc>
                  <a:txBody>
                    <a:bodyPr/>
                    <a:lstStyle/>
                    <a:p>
                      <a:r>
                        <a:rPr lang="en-GB" sz="1000" dirty="0"/>
                        <a:t>reported</a:t>
                      </a:r>
                    </a:p>
                  </a:txBody>
                  <a:tcPr/>
                </a:tc>
                <a:extLst>
                  <a:ext uri="{0D108BD9-81ED-4DB2-BD59-A6C34878D82A}">
                    <a16:rowId xmlns:a16="http://schemas.microsoft.com/office/drawing/2014/main" val="298500559"/>
                  </a:ext>
                </a:extLst>
              </a:tr>
              <a:tr h="401944">
                <a:tc>
                  <a:txBody>
                    <a:bodyPr/>
                    <a:lstStyle/>
                    <a:p>
                      <a:endParaRPr lang="en-GB" sz="1000" dirty="0"/>
                    </a:p>
                  </a:txBody>
                  <a:tcPr/>
                </a:tc>
                <a:tc>
                  <a:txBody>
                    <a:bodyPr/>
                    <a:lstStyle/>
                    <a:p>
                      <a:r>
                        <a:rPr lang="en-GB" sz="1000" dirty="0"/>
                        <a:t>ED 12 hour performance</a:t>
                      </a:r>
                    </a:p>
                  </a:txBody>
                  <a:tcPr/>
                </a:tc>
                <a:tc>
                  <a:txBody>
                    <a:bodyPr/>
                    <a:lstStyle/>
                    <a:p>
                      <a:r>
                        <a:rPr lang="en-GB" sz="1000" dirty="0"/>
                        <a:t>reported</a:t>
                      </a:r>
                    </a:p>
                  </a:txBody>
                  <a:tcPr/>
                </a:tc>
                <a:extLst>
                  <a:ext uri="{0D108BD9-81ED-4DB2-BD59-A6C34878D82A}">
                    <a16:rowId xmlns:a16="http://schemas.microsoft.com/office/drawing/2014/main" val="842094181"/>
                  </a:ext>
                </a:extLst>
              </a:tr>
              <a:tr h="422632">
                <a:tc>
                  <a:txBody>
                    <a:bodyPr/>
                    <a:lstStyle/>
                    <a:p>
                      <a:endParaRPr lang="en-GB" sz="1000"/>
                    </a:p>
                  </a:txBody>
                  <a:tcPr/>
                </a:tc>
                <a:tc>
                  <a:txBody>
                    <a:bodyPr/>
                    <a:lstStyle/>
                    <a:p>
                      <a:r>
                        <a:rPr lang="en-GB" sz="1000" dirty="0"/>
                        <a:t>Weekend Discharges - Simple</a:t>
                      </a:r>
                    </a:p>
                  </a:txBody>
                  <a:tcPr/>
                </a:tc>
                <a:tc>
                  <a:txBody>
                    <a:bodyPr/>
                    <a:lstStyle/>
                    <a:p>
                      <a:r>
                        <a:rPr lang="en-GB" sz="1000" dirty="0"/>
                        <a:t>not reported</a:t>
                      </a:r>
                      <a:r>
                        <a:rPr lang="en-GB" sz="1000" baseline="0" dirty="0"/>
                        <a:t> – low confidence</a:t>
                      </a:r>
                      <a:endParaRPr lang="en-GB" sz="1000" dirty="0"/>
                    </a:p>
                  </a:txBody>
                  <a:tcPr/>
                </a:tc>
                <a:extLst>
                  <a:ext uri="{0D108BD9-81ED-4DB2-BD59-A6C34878D82A}">
                    <a16:rowId xmlns:a16="http://schemas.microsoft.com/office/drawing/2014/main" val="3868634812"/>
                  </a:ext>
                </a:extLst>
              </a:tr>
              <a:tr h="375345">
                <a:tc>
                  <a:txBody>
                    <a:bodyPr/>
                    <a:lstStyle/>
                    <a:p>
                      <a:endParaRPr lang="en-GB" sz="1000"/>
                    </a:p>
                  </a:txBody>
                  <a:tcPr/>
                </a:tc>
                <a:tc>
                  <a:txBody>
                    <a:bodyPr/>
                    <a:lstStyle/>
                    <a:p>
                      <a:r>
                        <a:rPr lang="en-GB" sz="1000" dirty="0"/>
                        <a:t>Weekend Discharges – Complex</a:t>
                      </a:r>
                    </a:p>
                  </a:txBody>
                  <a:tcPr/>
                </a:tc>
                <a:tc>
                  <a:txBody>
                    <a:bodyPr/>
                    <a:lstStyle/>
                    <a:p>
                      <a:r>
                        <a:rPr lang="en-GB" sz="1000" dirty="0"/>
                        <a:t>reported</a:t>
                      </a:r>
                    </a:p>
                  </a:txBody>
                  <a:tcPr/>
                </a:tc>
                <a:extLst>
                  <a:ext uri="{0D108BD9-81ED-4DB2-BD59-A6C34878D82A}">
                    <a16:rowId xmlns:a16="http://schemas.microsoft.com/office/drawing/2014/main" val="3761807392"/>
                  </a:ext>
                </a:extLst>
              </a:tr>
              <a:tr h="422632">
                <a:tc>
                  <a:txBody>
                    <a:bodyPr/>
                    <a:lstStyle/>
                    <a:p>
                      <a:endParaRPr lang="en-GB" sz="1000" dirty="0"/>
                    </a:p>
                  </a:txBody>
                  <a:tcPr/>
                </a:tc>
                <a:tc>
                  <a:txBody>
                    <a:bodyPr/>
                    <a:lstStyle/>
                    <a:p>
                      <a:r>
                        <a:rPr lang="en-GB" sz="1000" dirty="0"/>
                        <a:t>Readmission Rates – 0-7 days &amp; 8-30 days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not reported</a:t>
                      </a:r>
                      <a:r>
                        <a:rPr lang="en-GB" sz="1000" baseline="0" dirty="0"/>
                        <a:t> – low confidence</a:t>
                      </a:r>
                      <a:endParaRPr lang="en-GB" sz="1000" dirty="0"/>
                    </a:p>
                  </a:txBody>
                  <a:tcPr/>
                </a:tc>
                <a:extLst>
                  <a:ext uri="{0D108BD9-81ED-4DB2-BD59-A6C34878D82A}">
                    <a16:rowId xmlns:a16="http://schemas.microsoft.com/office/drawing/2014/main" val="221780764"/>
                  </a:ext>
                </a:extLst>
              </a:tr>
              <a:tr h="422632">
                <a:tc>
                  <a:txBody>
                    <a:bodyPr/>
                    <a:lstStyle/>
                    <a:p>
                      <a:endParaRPr lang="en-GB" sz="1000" dirty="0"/>
                    </a:p>
                  </a:txBody>
                  <a:tcPr/>
                </a:tc>
                <a:tc>
                  <a:txBody>
                    <a:bodyPr/>
                    <a:lstStyle/>
                    <a:p>
                      <a:r>
                        <a:rPr lang="en-GB" sz="1000" dirty="0"/>
                        <a:t>Fractures – Neck of Femur and Other Fractures</a:t>
                      </a:r>
                    </a:p>
                  </a:txBody>
                  <a:tcPr/>
                </a:tc>
                <a:tc>
                  <a:txBody>
                    <a:bodyPr/>
                    <a:lstStyle/>
                    <a:p>
                      <a:r>
                        <a:rPr lang="en-GB" sz="1000" dirty="0"/>
                        <a:t>reported</a:t>
                      </a:r>
                    </a:p>
                  </a:txBody>
                  <a:tcPr/>
                </a:tc>
                <a:extLst>
                  <a:ext uri="{0D108BD9-81ED-4DB2-BD59-A6C34878D82A}">
                    <a16:rowId xmlns:a16="http://schemas.microsoft.com/office/drawing/2014/main" val="1179714005"/>
                  </a:ext>
                </a:extLst>
              </a:tr>
              <a:tr h="351323">
                <a:tc>
                  <a:txBody>
                    <a:bodyPr/>
                    <a:lstStyle/>
                    <a:p>
                      <a:r>
                        <a:rPr lang="en-GB" sz="1000" dirty="0"/>
                        <a:t>Scheduled Care</a:t>
                      </a:r>
                    </a:p>
                  </a:txBody>
                  <a:tcPr/>
                </a:tc>
                <a:tc>
                  <a:txBody>
                    <a:bodyPr/>
                    <a:lstStyle/>
                    <a:p>
                      <a:r>
                        <a:rPr lang="en-GB" sz="1000" dirty="0"/>
                        <a:t>Outpatient DNA rates</a:t>
                      </a:r>
                    </a:p>
                  </a:txBody>
                  <a:tcPr/>
                </a:tc>
                <a:tc>
                  <a:txBody>
                    <a:bodyPr/>
                    <a:lstStyle/>
                    <a:p>
                      <a:r>
                        <a:rPr lang="en-GB" sz="1000" dirty="0"/>
                        <a:t>reported</a:t>
                      </a:r>
                    </a:p>
                  </a:txBody>
                  <a:tcPr/>
                </a:tc>
                <a:extLst>
                  <a:ext uri="{0D108BD9-81ED-4DB2-BD59-A6C34878D82A}">
                    <a16:rowId xmlns:a16="http://schemas.microsoft.com/office/drawing/2014/main" val="3599554270"/>
                  </a:ext>
                </a:extLst>
              </a:tr>
              <a:tr h="409350">
                <a:tc>
                  <a:txBody>
                    <a:bodyPr/>
                    <a:lstStyle/>
                    <a:p>
                      <a:endParaRPr lang="en-GB" sz="1000" dirty="0"/>
                    </a:p>
                  </a:txBody>
                  <a:tcPr/>
                </a:tc>
                <a:tc>
                  <a:txBody>
                    <a:bodyPr/>
                    <a:lstStyle/>
                    <a:p>
                      <a:r>
                        <a:rPr lang="en-GB" sz="1000" dirty="0"/>
                        <a:t>PIFU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r>
                        <a:rPr lang="en-GB" sz="1000" baseline="0" dirty="0"/>
                        <a:t> </a:t>
                      </a:r>
                      <a:endParaRPr lang="en-GB" sz="1000" dirty="0"/>
                    </a:p>
                    <a:p>
                      <a:endParaRPr lang="en-GB" sz="1000" dirty="0"/>
                    </a:p>
                  </a:txBody>
                  <a:tcPr/>
                </a:tc>
                <a:extLst>
                  <a:ext uri="{0D108BD9-81ED-4DB2-BD59-A6C34878D82A}">
                    <a16:rowId xmlns:a16="http://schemas.microsoft.com/office/drawing/2014/main" val="4273586381"/>
                  </a:ext>
                </a:extLst>
              </a:tr>
              <a:tr h="260081">
                <a:tc>
                  <a:txBody>
                    <a:bodyPr/>
                    <a:lstStyle/>
                    <a:p>
                      <a:endParaRPr lang="en-GB" sz="1000" dirty="0"/>
                    </a:p>
                  </a:txBody>
                  <a:tcPr/>
                </a:tc>
                <a:tc>
                  <a:txBody>
                    <a:bodyPr/>
                    <a:lstStyle/>
                    <a:p>
                      <a:r>
                        <a:rPr lang="en-GB" sz="1000" dirty="0"/>
                        <a:t>Theatre</a:t>
                      </a:r>
                      <a:r>
                        <a:rPr lang="en-GB" sz="1000" baseline="0" dirty="0"/>
                        <a:t> DNA rates</a:t>
                      </a:r>
                      <a:endParaRPr lang="en-GB" sz="1000" dirty="0"/>
                    </a:p>
                  </a:txBody>
                  <a:tcPr/>
                </a:tc>
                <a:tc>
                  <a:txBody>
                    <a:bodyPr/>
                    <a:lstStyle/>
                    <a:p>
                      <a:r>
                        <a:rPr lang="en-GB" sz="1000" dirty="0"/>
                        <a:t>reported</a:t>
                      </a:r>
                    </a:p>
                  </a:txBody>
                  <a:tcPr/>
                </a:tc>
                <a:extLst>
                  <a:ext uri="{0D108BD9-81ED-4DB2-BD59-A6C34878D82A}">
                    <a16:rowId xmlns:a16="http://schemas.microsoft.com/office/drawing/2014/main" val="2440793895"/>
                  </a:ext>
                </a:extLst>
              </a:tr>
              <a:tr h="340257">
                <a:tc>
                  <a:txBody>
                    <a:bodyPr/>
                    <a:lstStyle/>
                    <a:p>
                      <a:endParaRPr lang="en-GB" sz="1000" dirty="0"/>
                    </a:p>
                  </a:txBody>
                  <a:tcPr/>
                </a:tc>
                <a:tc>
                  <a:txBody>
                    <a:bodyPr/>
                    <a:lstStyle/>
                    <a:p>
                      <a:r>
                        <a:rPr lang="en-GB" sz="1000" dirty="0"/>
                        <a:t>Theatre Utilisation Run Times</a:t>
                      </a:r>
                    </a:p>
                  </a:txBody>
                  <a:tcPr/>
                </a:tc>
                <a:tc>
                  <a:txBody>
                    <a:bodyPr/>
                    <a:lstStyle/>
                    <a:p>
                      <a:r>
                        <a:rPr lang="en-GB" sz="1000" dirty="0"/>
                        <a:t>reported</a:t>
                      </a:r>
                    </a:p>
                  </a:txBody>
                  <a:tcPr/>
                </a:tc>
                <a:extLst>
                  <a:ext uri="{0D108BD9-81ED-4DB2-BD59-A6C34878D82A}">
                    <a16:rowId xmlns:a16="http://schemas.microsoft.com/office/drawing/2014/main" val="3769853866"/>
                  </a:ext>
                </a:extLst>
              </a:tr>
              <a:tr h="417099">
                <a:tc>
                  <a:txBody>
                    <a:bodyPr/>
                    <a:lstStyle/>
                    <a:p>
                      <a:endParaRPr lang="en-GB" sz="1000" dirty="0"/>
                    </a:p>
                  </a:txBody>
                  <a:tcPr/>
                </a:tc>
                <a:tc>
                  <a:txBody>
                    <a:bodyPr/>
                    <a:lstStyle/>
                    <a:p>
                      <a:r>
                        <a:rPr lang="en-GB" sz="1000" dirty="0"/>
                        <a:t>Theatre Utilisation</a:t>
                      </a:r>
                      <a:r>
                        <a:rPr lang="en-GB" sz="1000" baseline="0" dirty="0"/>
                        <a:t> Operating Times</a:t>
                      </a:r>
                      <a:endParaRPr lang="en-GB" sz="1000" dirty="0"/>
                    </a:p>
                  </a:txBody>
                  <a:tcPr/>
                </a:tc>
                <a:tc>
                  <a:txBody>
                    <a:bodyPr/>
                    <a:lstStyle/>
                    <a:p>
                      <a:r>
                        <a:rPr lang="en-GB" sz="1000" dirty="0"/>
                        <a:t>reported</a:t>
                      </a:r>
                    </a:p>
                  </a:txBody>
                  <a:tcPr/>
                </a:tc>
                <a:extLst>
                  <a:ext uri="{0D108BD9-81ED-4DB2-BD59-A6C34878D82A}">
                    <a16:rowId xmlns:a16="http://schemas.microsoft.com/office/drawing/2014/main" val="424557630"/>
                  </a:ext>
                </a:extLst>
              </a:tr>
              <a:tr h="392701">
                <a:tc>
                  <a:txBody>
                    <a:bodyPr/>
                    <a:lstStyle/>
                    <a:p>
                      <a:r>
                        <a:rPr lang="en-GB" sz="1000" dirty="0"/>
                        <a:t>Community Care</a:t>
                      </a:r>
                    </a:p>
                  </a:txBody>
                  <a:tcPr/>
                </a:tc>
                <a:tc>
                  <a:txBody>
                    <a:bodyPr/>
                    <a:lstStyle/>
                    <a:p>
                      <a:r>
                        <a:rPr lang="en-GB" sz="1000" dirty="0"/>
                        <a:t>Unmet</a:t>
                      </a:r>
                      <a:r>
                        <a:rPr lang="en-GB" sz="1000" baseline="0" dirty="0"/>
                        <a:t> Need</a:t>
                      </a:r>
                      <a:endParaRPr lang="en-GB" sz="1000" dirty="0"/>
                    </a:p>
                  </a:txBody>
                  <a:tcPr/>
                </a:tc>
                <a:tc>
                  <a:txBody>
                    <a:bodyPr/>
                    <a:lstStyle/>
                    <a:p>
                      <a:r>
                        <a:rPr lang="en-GB" sz="1000" dirty="0"/>
                        <a:t>reported</a:t>
                      </a:r>
                    </a:p>
                  </a:txBody>
                  <a:tcPr/>
                </a:tc>
                <a:extLst>
                  <a:ext uri="{0D108BD9-81ED-4DB2-BD59-A6C34878D82A}">
                    <a16:rowId xmlns:a16="http://schemas.microsoft.com/office/drawing/2014/main" val="2847064234"/>
                  </a:ext>
                </a:extLst>
              </a:tr>
              <a:tr h="390122">
                <a:tc>
                  <a:txBody>
                    <a:bodyPr/>
                    <a:lstStyle/>
                    <a:p>
                      <a:endParaRPr lang="en-GB" dirty="0"/>
                    </a:p>
                  </a:txBody>
                  <a:tcPr/>
                </a:tc>
                <a:tc>
                  <a:txBody>
                    <a:bodyPr/>
                    <a:lstStyle/>
                    <a:p>
                      <a:pPr marL="0" algn="l" defTabSz="914400" rtl="0" eaLnBrk="1" latinLnBrk="0" hangingPunct="1"/>
                      <a:r>
                        <a:rPr lang="en-GB" sz="1000" kern="1200" dirty="0">
                          <a:solidFill>
                            <a:schemeClr val="dk1"/>
                          </a:solidFill>
                          <a:latin typeface="+mn-lt"/>
                          <a:ea typeface="+mn-ea"/>
                          <a:cs typeface="+mn-cs"/>
                        </a:rPr>
                        <a:t>Direct Payments</a:t>
                      </a:r>
                    </a:p>
                  </a:txBody>
                  <a:tcPr/>
                </a:tc>
                <a:tc>
                  <a:txBody>
                    <a:bodyPr/>
                    <a:lstStyle/>
                    <a:p>
                      <a:r>
                        <a:rPr lang="en-GB" sz="1000" dirty="0"/>
                        <a:t>reported</a:t>
                      </a:r>
                    </a:p>
                  </a:txBody>
                  <a:tcPr/>
                </a:tc>
                <a:extLst>
                  <a:ext uri="{0D108BD9-81ED-4DB2-BD59-A6C34878D82A}">
                    <a16:rowId xmlns:a16="http://schemas.microsoft.com/office/drawing/2014/main" val="4096999346"/>
                  </a:ext>
                </a:extLst>
              </a:tr>
              <a:tr h="359136">
                <a:tc>
                  <a:txBody>
                    <a:bodyPr/>
                    <a:lstStyle/>
                    <a:p>
                      <a:endParaRPr lang="en-GB" sz="1000" dirty="0"/>
                    </a:p>
                  </a:txBody>
                  <a:tcPr/>
                </a:tc>
                <a:tc>
                  <a:txBody>
                    <a:bodyPr/>
                    <a:lstStyle/>
                    <a:p>
                      <a:pPr marL="0" algn="l" defTabSz="914400" rtl="0" eaLnBrk="1" latinLnBrk="0" hangingPunct="1"/>
                      <a:r>
                        <a:rPr lang="en-GB" sz="1000" kern="1200" dirty="0">
                          <a:solidFill>
                            <a:schemeClr val="dk1"/>
                          </a:solidFill>
                          <a:latin typeface="+mn-lt"/>
                          <a:ea typeface="+mn-ea"/>
                          <a:cs typeface="+mn-cs"/>
                        </a:rPr>
                        <a:t>Unallocated Cases</a:t>
                      </a:r>
                    </a:p>
                  </a:txBody>
                  <a:tcPr/>
                </a:tc>
                <a:tc>
                  <a:txBody>
                    <a:bodyPr/>
                    <a:lstStyle/>
                    <a:p>
                      <a:r>
                        <a:rPr lang="en-GB" sz="1000" dirty="0"/>
                        <a:t>reported</a:t>
                      </a:r>
                    </a:p>
                  </a:txBody>
                  <a:tcPr/>
                </a:tc>
                <a:extLst>
                  <a:ext uri="{0D108BD9-81ED-4DB2-BD59-A6C34878D82A}">
                    <a16:rowId xmlns:a16="http://schemas.microsoft.com/office/drawing/2014/main" val="386425772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20262289"/>
              </p:ext>
            </p:extLst>
          </p:nvPr>
        </p:nvGraphicFramePr>
        <p:xfrm>
          <a:off x="5681750" y="648394"/>
          <a:ext cx="6411883" cy="6077470"/>
        </p:xfrm>
        <a:graphic>
          <a:graphicData uri="http://schemas.openxmlformats.org/drawingml/2006/table">
            <a:tbl>
              <a:tblPr firstRow="1" bandRow="1">
                <a:tableStyleId>{5C22544A-7EE6-4342-B048-85BDC9FD1C3A}</a:tableStyleId>
              </a:tblPr>
              <a:tblGrid>
                <a:gridCol w="2838795">
                  <a:extLst>
                    <a:ext uri="{9D8B030D-6E8A-4147-A177-3AD203B41FA5}">
                      <a16:colId xmlns:a16="http://schemas.microsoft.com/office/drawing/2014/main" val="2597448028"/>
                    </a:ext>
                  </a:extLst>
                </a:gridCol>
                <a:gridCol w="2271317">
                  <a:extLst>
                    <a:ext uri="{9D8B030D-6E8A-4147-A177-3AD203B41FA5}">
                      <a16:colId xmlns:a16="http://schemas.microsoft.com/office/drawing/2014/main" val="1487715066"/>
                    </a:ext>
                  </a:extLst>
                </a:gridCol>
                <a:gridCol w="1301771">
                  <a:extLst>
                    <a:ext uri="{9D8B030D-6E8A-4147-A177-3AD203B41FA5}">
                      <a16:colId xmlns:a16="http://schemas.microsoft.com/office/drawing/2014/main" val="1088389295"/>
                    </a:ext>
                  </a:extLst>
                </a:gridCol>
              </a:tblGrid>
              <a:tr h="378142">
                <a:tc>
                  <a:txBody>
                    <a:bodyPr/>
                    <a:lstStyle/>
                    <a:p>
                      <a:r>
                        <a:rPr lang="en-GB" dirty="0"/>
                        <a:t>Indicator</a:t>
                      </a:r>
                    </a:p>
                  </a:txBody>
                  <a:tcPr>
                    <a:solidFill>
                      <a:schemeClr val="accent5"/>
                    </a:solidFill>
                  </a:tcPr>
                </a:tc>
                <a:tc>
                  <a:txBody>
                    <a:bodyPr/>
                    <a:lstStyle/>
                    <a:p>
                      <a:r>
                        <a:rPr lang="en-GB" dirty="0"/>
                        <a:t>Metric</a:t>
                      </a:r>
                    </a:p>
                  </a:txBody>
                  <a:tcPr>
                    <a:solidFill>
                      <a:schemeClr val="accent5"/>
                    </a:solidFill>
                  </a:tcPr>
                </a:tc>
                <a:tc>
                  <a:txBody>
                    <a:bodyPr/>
                    <a:lstStyle/>
                    <a:p>
                      <a:r>
                        <a:rPr lang="en-GB" dirty="0"/>
                        <a:t>Status</a:t>
                      </a:r>
                    </a:p>
                  </a:txBody>
                  <a:tcPr>
                    <a:solidFill>
                      <a:schemeClr val="accent5"/>
                    </a:solidFill>
                  </a:tcPr>
                </a:tc>
                <a:extLst>
                  <a:ext uri="{0D108BD9-81ED-4DB2-BD59-A6C34878D82A}">
                    <a16:rowId xmlns:a16="http://schemas.microsoft.com/office/drawing/2014/main" val="3554096640"/>
                  </a:ext>
                </a:extLst>
              </a:tr>
              <a:tr h="387495">
                <a:tc>
                  <a:txBody>
                    <a:bodyPr/>
                    <a:lstStyle/>
                    <a:p>
                      <a:pPr marL="0" algn="l" defTabSz="914400" rtl="0" eaLnBrk="1" latinLnBrk="0" hangingPunct="1"/>
                      <a:r>
                        <a:rPr lang="en-GB" sz="1000" b="1" u="sng" kern="1200" dirty="0">
                          <a:solidFill>
                            <a:schemeClr val="dk1"/>
                          </a:solidFill>
                          <a:latin typeface="+mn-lt"/>
                          <a:ea typeface="+mn-ea"/>
                          <a:cs typeface="+mn-cs"/>
                        </a:rPr>
                        <a:t>Efficiency &amp; Productivity</a:t>
                      </a:r>
                    </a:p>
                  </a:txBody>
                  <a:tcPr/>
                </a:tc>
                <a:tc>
                  <a:txBody>
                    <a:bodyPr/>
                    <a:lstStyle/>
                    <a:p>
                      <a:pPr marL="0" algn="l" defTabSz="914400" rtl="0" eaLnBrk="1" latinLnBrk="0" hangingPunct="1"/>
                      <a:r>
                        <a:rPr lang="en-GB" sz="1000" kern="1200" dirty="0">
                          <a:solidFill>
                            <a:schemeClr val="dk1"/>
                          </a:solidFill>
                          <a:latin typeface="+mn-lt"/>
                          <a:ea typeface="+mn-ea"/>
                          <a:cs typeface="+mn-cs"/>
                        </a:rPr>
                        <a:t>Elective Average Length of Stay (5 specialties)</a:t>
                      </a:r>
                    </a:p>
                  </a:txBody>
                  <a:tcPr/>
                </a:tc>
                <a:tc>
                  <a:txBody>
                    <a:bodyPr/>
                    <a:lstStyle/>
                    <a:p>
                      <a:r>
                        <a:rPr lang="en-GB" sz="1000" dirty="0"/>
                        <a:t>Reported</a:t>
                      </a:r>
                    </a:p>
                    <a:p>
                      <a:endParaRPr lang="en-GB" sz="1000" dirty="0"/>
                    </a:p>
                  </a:txBody>
                  <a:tcPr/>
                </a:tc>
                <a:extLst>
                  <a:ext uri="{0D108BD9-81ED-4DB2-BD59-A6C34878D82A}">
                    <a16:rowId xmlns:a16="http://schemas.microsoft.com/office/drawing/2014/main" val="610882822"/>
                  </a:ext>
                </a:extLst>
              </a:tr>
              <a:tr h="387495">
                <a:tc>
                  <a:txBody>
                    <a:bodyPr/>
                    <a:lstStyle/>
                    <a:p>
                      <a:pPr marL="0" algn="l" defTabSz="914400" rtl="0" eaLnBrk="1" latinLnBrk="0" hangingPunct="1"/>
                      <a:endParaRPr lang="en-GB" sz="1000" b="1" u="sng"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Admission on day of surgery (5 specialties)</a:t>
                      </a:r>
                    </a:p>
                  </a:txBody>
                  <a:tcPr/>
                </a:tc>
                <a:tc>
                  <a:txBody>
                    <a:bodyPr/>
                    <a:lstStyle/>
                    <a:p>
                      <a:r>
                        <a:rPr lang="en-GB" sz="1000" dirty="0"/>
                        <a:t>not reported – low confidence</a:t>
                      </a:r>
                    </a:p>
                  </a:txBody>
                  <a:tcPr/>
                </a:tc>
                <a:extLst>
                  <a:ext uri="{0D108BD9-81ED-4DB2-BD59-A6C34878D82A}">
                    <a16:rowId xmlns:a16="http://schemas.microsoft.com/office/drawing/2014/main" val="1053127419"/>
                  </a:ext>
                </a:extLst>
              </a:tr>
              <a:tr h="257234">
                <a:tc>
                  <a:txBody>
                    <a:bodyPr/>
                    <a:lstStyle/>
                    <a:p>
                      <a:r>
                        <a:rPr lang="en-GB" sz="1000" b="1" u="sng" dirty="0"/>
                        <a:t>Access Improvement/Ministerial</a:t>
                      </a:r>
                      <a:r>
                        <a:rPr lang="en-GB" sz="1000" b="1" u="sng" baseline="0" dirty="0"/>
                        <a:t> Access Targets</a:t>
                      </a:r>
                      <a:endParaRPr lang="en-GB" sz="1000" b="1" u="sng" dirty="0"/>
                    </a:p>
                  </a:txBody>
                  <a:tcPr/>
                </a:tc>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4212390927"/>
                  </a:ext>
                </a:extLst>
              </a:tr>
              <a:tr h="256137">
                <a:tc>
                  <a:txBody>
                    <a:bodyPr/>
                    <a:lstStyle/>
                    <a:p>
                      <a:r>
                        <a:rPr lang="en-GB" sz="1000" dirty="0"/>
                        <a:t>Elective Care</a:t>
                      </a:r>
                    </a:p>
                  </a:txBody>
                  <a:tcPr/>
                </a:tc>
                <a:tc>
                  <a:txBody>
                    <a:bodyPr/>
                    <a:lstStyle/>
                    <a:p>
                      <a:r>
                        <a:rPr lang="en-GB" sz="1000" dirty="0"/>
                        <a:t>Diagnostic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3488794479"/>
                  </a:ext>
                </a:extLst>
              </a:tr>
              <a:tr h="245233">
                <a:tc>
                  <a:txBody>
                    <a:bodyPr/>
                    <a:lstStyle/>
                    <a:p>
                      <a:endParaRPr lang="en-GB" sz="1000" dirty="0"/>
                    </a:p>
                  </a:txBody>
                  <a:tcPr/>
                </a:tc>
                <a:tc>
                  <a:txBody>
                    <a:bodyPr/>
                    <a:lstStyle/>
                    <a:p>
                      <a:r>
                        <a:rPr lang="en-GB" sz="1000" dirty="0"/>
                        <a:t>New Consultant Outpatient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187973304"/>
                  </a:ext>
                </a:extLst>
              </a:tr>
              <a:tr h="245233">
                <a:tc>
                  <a:txBody>
                    <a:bodyPr/>
                    <a:lstStyle/>
                    <a:p>
                      <a:endParaRPr lang="en-GB" sz="1000" dirty="0"/>
                    </a:p>
                  </a:txBody>
                  <a:tcPr/>
                </a:tc>
                <a:tc>
                  <a:txBody>
                    <a:bodyPr/>
                    <a:lstStyle/>
                    <a:p>
                      <a:r>
                        <a:rPr lang="en-GB" sz="1000" dirty="0"/>
                        <a:t>Inpatient/</a:t>
                      </a:r>
                      <a:r>
                        <a:rPr lang="en-GB" sz="1000" dirty="0" err="1"/>
                        <a:t>Daycase</a:t>
                      </a:r>
                      <a:r>
                        <a:rPr lang="en-GB" sz="1000" dirty="0"/>
                        <a:t>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687640351"/>
                  </a:ext>
                </a:extLst>
              </a:tr>
              <a:tr h="245233">
                <a:tc>
                  <a:txBody>
                    <a:bodyPr/>
                    <a:lstStyle/>
                    <a:p>
                      <a:endParaRPr lang="en-GB" sz="1000" dirty="0"/>
                    </a:p>
                  </a:txBody>
                  <a:tcPr/>
                </a:tc>
                <a:tc>
                  <a:txBody>
                    <a:bodyPr/>
                    <a:lstStyle/>
                    <a:p>
                      <a:r>
                        <a:rPr lang="en-GB" sz="1000" dirty="0"/>
                        <a:t>AHP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3463765370"/>
                  </a:ext>
                </a:extLst>
              </a:tr>
              <a:tr h="263776">
                <a:tc>
                  <a:txBody>
                    <a:bodyPr/>
                    <a:lstStyle/>
                    <a:p>
                      <a:r>
                        <a:rPr lang="en-GB" sz="1000" dirty="0"/>
                        <a:t>Cancer Services</a:t>
                      </a:r>
                    </a:p>
                  </a:txBody>
                  <a:tcPr/>
                </a:tc>
                <a:tc>
                  <a:txBody>
                    <a:bodyPr/>
                    <a:lstStyle/>
                    <a:p>
                      <a:r>
                        <a:rPr lang="en-GB" sz="1000" dirty="0"/>
                        <a:t>14, 31 &amp; 62 Day</a:t>
                      </a:r>
                      <a:r>
                        <a:rPr lang="en-GB" sz="1000" baseline="0" dirty="0"/>
                        <a:t> Waits</a:t>
                      </a:r>
                      <a:endParaRPr lang="en-GB"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1772636353"/>
                  </a:ext>
                </a:extLst>
              </a:tr>
              <a:tr h="252095">
                <a:tc>
                  <a:txBody>
                    <a:bodyPr/>
                    <a:lstStyle/>
                    <a:p>
                      <a:r>
                        <a:rPr lang="en-GB" sz="1000" dirty="0"/>
                        <a:t>Unscheduled Care</a:t>
                      </a:r>
                    </a:p>
                  </a:txBody>
                  <a:tcPr/>
                </a:tc>
                <a:tc>
                  <a:txBody>
                    <a:bodyPr/>
                    <a:lstStyle/>
                    <a:p>
                      <a:r>
                        <a:rPr lang="en-GB" sz="1000" dirty="0"/>
                        <a:t>ED Attendances</a:t>
                      </a:r>
                      <a:r>
                        <a:rPr lang="en-GB" sz="1000" baseline="0" dirty="0"/>
                        <a:t> Waiting &lt; 4 hours</a:t>
                      </a:r>
                      <a:endParaRPr lang="en-GB"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1623480876"/>
                  </a:ext>
                </a:extLst>
              </a:tr>
              <a:tr h="296629">
                <a:tc>
                  <a:txBody>
                    <a:bodyPr/>
                    <a:lstStyle/>
                    <a:p>
                      <a:r>
                        <a:rPr lang="en-GB" sz="1000" dirty="0"/>
                        <a:t>Mental Health Services</a:t>
                      </a:r>
                    </a:p>
                  </a:txBody>
                  <a:tcPr/>
                </a:tc>
                <a:tc>
                  <a:txBody>
                    <a:bodyPr/>
                    <a:lstStyle/>
                    <a:p>
                      <a:r>
                        <a:rPr lang="en-GB" sz="1000" dirty="0"/>
                        <a:t>Child &amp; Adolescent Mental Health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reported</a:t>
                      </a:r>
                    </a:p>
                  </a:txBody>
                  <a:tcPr/>
                </a:tc>
                <a:extLst>
                  <a:ext uri="{0D108BD9-81ED-4DB2-BD59-A6C34878D82A}">
                    <a16:rowId xmlns:a16="http://schemas.microsoft.com/office/drawing/2014/main" val="2486570506"/>
                  </a:ext>
                </a:extLst>
              </a:tr>
              <a:tr h="409654">
                <a:tc>
                  <a:txBody>
                    <a:bodyPr/>
                    <a:lstStyle/>
                    <a:p>
                      <a:endParaRPr lang="en-GB" sz="1000" dirty="0"/>
                    </a:p>
                  </a:txBody>
                  <a:tcPr/>
                </a:tc>
                <a:tc>
                  <a:txBody>
                    <a:bodyPr/>
                    <a:lstStyle/>
                    <a:p>
                      <a:r>
                        <a:rPr lang="en-GB" sz="1000" dirty="0"/>
                        <a:t>Adult Mental Health Waits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not reported</a:t>
                      </a:r>
                      <a:r>
                        <a:rPr lang="en-GB" sz="1000" baseline="0" dirty="0"/>
                        <a:t> – low confidence</a:t>
                      </a:r>
                    </a:p>
                  </a:txBody>
                  <a:tcPr/>
                </a:tc>
                <a:extLst>
                  <a:ext uri="{0D108BD9-81ED-4DB2-BD59-A6C34878D82A}">
                    <a16:rowId xmlns:a16="http://schemas.microsoft.com/office/drawing/2014/main" val="3091876976"/>
                  </a:ext>
                </a:extLst>
              </a:tr>
              <a:tr h="409654">
                <a:tc>
                  <a:txBody>
                    <a:bodyPr/>
                    <a:lstStyle/>
                    <a:p>
                      <a:endParaRPr lang="en-GB" sz="1000" b="1" u="sng" dirty="0"/>
                    </a:p>
                  </a:txBody>
                  <a:tcPr/>
                </a:tc>
                <a:tc>
                  <a:txBody>
                    <a:bodyPr/>
                    <a:lstStyle/>
                    <a:p>
                      <a:r>
                        <a:rPr lang="en-GB" sz="1000" dirty="0"/>
                        <a:t>Psychological Therapies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not reported</a:t>
                      </a:r>
                      <a:r>
                        <a:rPr lang="en-GB" sz="1000" baseline="0" dirty="0"/>
                        <a:t> – low confidence</a:t>
                      </a:r>
                    </a:p>
                  </a:txBody>
                  <a:tcPr/>
                </a:tc>
                <a:extLst>
                  <a:ext uri="{0D108BD9-81ED-4DB2-BD59-A6C34878D82A}">
                    <a16:rowId xmlns:a16="http://schemas.microsoft.com/office/drawing/2014/main" val="109324420"/>
                  </a:ext>
                </a:extLst>
              </a:tr>
              <a:tr h="409654">
                <a:tc>
                  <a:txBody>
                    <a:bodyPr/>
                    <a:lstStyle/>
                    <a:p>
                      <a:endParaRPr lang="en-GB" sz="1000" b="1" u="sng" dirty="0"/>
                    </a:p>
                  </a:txBody>
                  <a:tcPr/>
                </a:tc>
                <a:tc>
                  <a:txBody>
                    <a:bodyPr/>
                    <a:lstStyle/>
                    <a:p>
                      <a:r>
                        <a:rPr lang="en-GB" sz="1000" dirty="0"/>
                        <a:t>Dementia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aseline="0" dirty="0"/>
                        <a:t>not reported – low confidence</a:t>
                      </a:r>
                    </a:p>
                  </a:txBody>
                  <a:tcPr/>
                </a:tc>
                <a:extLst>
                  <a:ext uri="{0D108BD9-81ED-4DB2-BD59-A6C34878D82A}">
                    <a16:rowId xmlns:a16="http://schemas.microsoft.com/office/drawing/2014/main" val="2457006435"/>
                  </a:ext>
                </a:extLst>
              </a:tr>
              <a:tr h="3985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u="sng" dirty="0"/>
                        <a:t>Safety</a:t>
                      </a:r>
                      <a:r>
                        <a:rPr lang="en-GB" sz="1000" b="1" u="sng" baseline="0" dirty="0"/>
                        <a:t> &amp; Quality</a:t>
                      </a:r>
                      <a:endParaRPr lang="en-GB" sz="1000" b="1" u="sng" dirty="0"/>
                    </a:p>
                  </a:txBody>
                  <a:tcPr/>
                </a:tc>
                <a:tc>
                  <a:txBody>
                    <a:bodyPr/>
                    <a:lstStyle/>
                    <a:p>
                      <a:r>
                        <a:rPr lang="en-GB" sz="1000" dirty="0"/>
                        <a:t>Falls Prevention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not reported</a:t>
                      </a:r>
                      <a:r>
                        <a:rPr lang="en-GB" sz="1000" baseline="0" dirty="0"/>
                        <a:t> – low confidence</a:t>
                      </a:r>
                    </a:p>
                  </a:txBody>
                  <a:tcPr/>
                </a:tc>
                <a:extLst>
                  <a:ext uri="{0D108BD9-81ED-4DB2-BD59-A6C34878D82A}">
                    <a16:rowId xmlns:a16="http://schemas.microsoft.com/office/drawing/2014/main" val="2540660587"/>
                  </a:ext>
                </a:extLst>
              </a:tr>
              <a:tr h="398504">
                <a:tc>
                  <a:txBody>
                    <a:bodyPr/>
                    <a:lstStyle/>
                    <a:p>
                      <a:endParaRPr lang="en-GB" sz="1000" b="1" u="sng" dirty="0"/>
                    </a:p>
                  </a:txBody>
                  <a:tcPr/>
                </a:tc>
                <a:tc>
                  <a:txBody>
                    <a:bodyPr/>
                    <a:lstStyle/>
                    <a:p>
                      <a:r>
                        <a:rPr lang="en-GB" sz="1000" dirty="0"/>
                        <a:t>Palliative Care</a:t>
                      </a:r>
                    </a:p>
                  </a:txBody>
                  <a:tcPr/>
                </a:tc>
                <a:tc>
                  <a:txBody>
                    <a:bodyPr/>
                    <a:lstStyle/>
                    <a:p>
                      <a:r>
                        <a:rPr lang="en-GB" sz="1000" dirty="0"/>
                        <a:t>not reported – low confidence</a:t>
                      </a:r>
                    </a:p>
                  </a:txBody>
                  <a:tcPr/>
                </a:tc>
                <a:extLst>
                  <a:ext uri="{0D108BD9-81ED-4DB2-BD59-A6C34878D82A}">
                    <a16:rowId xmlns:a16="http://schemas.microsoft.com/office/drawing/2014/main" val="2656773444"/>
                  </a:ext>
                </a:extLst>
              </a:tr>
              <a:tr h="409654">
                <a:tc>
                  <a:txBody>
                    <a:bodyPr/>
                    <a:lstStyle/>
                    <a:p>
                      <a:endParaRPr lang="en-GB" sz="1000" b="1" u="sng" dirty="0"/>
                    </a:p>
                  </a:txBody>
                  <a:tcPr/>
                </a:tc>
                <a:tc>
                  <a:txBody>
                    <a:bodyPr/>
                    <a:lstStyle/>
                    <a:p>
                      <a:r>
                        <a:rPr lang="en-GB" sz="1000" dirty="0"/>
                        <a:t>Antimicrobial Consumption</a:t>
                      </a:r>
                    </a:p>
                  </a:txBody>
                  <a:tcPr/>
                </a:tc>
                <a:tc>
                  <a:txBody>
                    <a:bodyPr/>
                    <a:lstStyle/>
                    <a:p>
                      <a:r>
                        <a:rPr lang="en-GB" sz="1000" dirty="0"/>
                        <a:t>undergoing validation</a:t>
                      </a:r>
                    </a:p>
                  </a:txBody>
                  <a:tcPr/>
                </a:tc>
                <a:extLst>
                  <a:ext uri="{0D108BD9-81ED-4DB2-BD59-A6C34878D82A}">
                    <a16:rowId xmlns:a16="http://schemas.microsoft.com/office/drawing/2014/main" val="3986456891"/>
                  </a:ext>
                </a:extLst>
              </a:tr>
              <a:tr h="409654">
                <a:tc>
                  <a:txBody>
                    <a:bodyPr/>
                    <a:lstStyle/>
                    <a:p>
                      <a:pPr marL="0" algn="l" defTabSz="914400" rtl="0" eaLnBrk="1" latinLnBrk="0" hangingPunct="1"/>
                      <a:endParaRPr lang="en-GB" sz="1000" kern="1200" dirty="0">
                        <a:solidFill>
                          <a:schemeClr val="dk1"/>
                        </a:solidFill>
                        <a:latin typeface="+mn-lt"/>
                        <a:ea typeface="+mn-ea"/>
                        <a:cs typeface="+mn-cs"/>
                      </a:endParaRPr>
                    </a:p>
                  </a:txBody>
                  <a:tcPr/>
                </a:tc>
                <a:tc>
                  <a:txBody>
                    <a:bodyPr/>
                    <a:lstStyle/>
                    <a:p>
                      <a:pPr marL="0" algn="l" defTabSz="914400" rtl="0" eaLnBrk="1" latinLnBrk="0" hangingPunct="1"/>
                      <a:r>
                        <a:rPr lang="en-GB" sz="1000" kern="1200" dirty="0">
                          <a:solidFill>
                            <a:schemeClr val="dk1"/>
                          </a:solidFill>
                          <a:latin typeface="+mn-lt"/>
                          <a:ea typeface="+mn-ea"/>
                          <a:cs typeface="+mn-cs"/>
                        </a:rPr>
                        <a:t>Healthcare Acquired Infections</a:t>
                      </a:r>
                      <a:r>
                        <a:rPr lang="en-GB" sz="1000" kern="1200" baseline="0" dirty="0">
                          <a:solidFill>
                            <a:schemeClr val="dk1"/>
                          </a:solidFill>
                          <a:latin typeface="+mn-lt"/>
                          <a:ea typeface="+mn-ea"/>
                          <a:cs typeface="+mn-cs"/>
                        </a:rPr>
                        <a:t> (HCAI)</a:t>
                      </a:r>
                      <a:endParaRPr lang="en-GB" sz="10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not reported</a:t>
                      </a:r>
                      <a:r>
                        <a:rPr lang="en-GB" sz="1000" baseline="0" dirty="0"/>
                        <a:t> – low confidence</a:t>
                      </a:r>
                      <a:endParaRPr lang="en-GB" sz="1000" dirty="0"/>
                    </a:p>
                  </a:txBody>
                  <a:tcPr/>
                </a:tc>
                <a:extLst>
                  <a:ext uri="{0D108BD9-81ED-4DB2-BD59-A6C34878D82A}">
                    <a16:rowId xmlns:a16="http://schemas.microsoft.com/office/drawing/2014/main" val="2476970035"/>
                  </a:ext>
                </a:extLst>
              </a:tr>
            </a:tbl>
          </a:graphicData>
        </a:graphic>
      </p:graphicFrame>
    </p:spTree>
    <p:extLst>
      <p:ext uri="{BB962C8B-B14F-4D97-AF65-F5344CB8AC3E}">
        <p14:creationId xmlns:p14="http://schemas.microsoft.com/office/powerpoint/2010/main" val="1891018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26"/>
            <a:ext cx="12192000" cy="6858000"/>
          </a:xfrm>
          <a:prstGeom prst="rect">
            <a:avLst/>
          </a:prstGeom>
        </p:spPr>
      </p:pic>
      <p:sp>
        <p:nvSpPr>
          <p:cNvPr id="2" name="TextBox 1"/>
          <p:cNvSpPr txBox="1"/>
          <p:nvPr/>
        </p:nvSpPr>
        <p:spPr>
          <a:xfrm>
            <a:off x="98367" y="149629"/>
            <a:ext cx="11995266" cy="400110"/>
          </a:xfrm>
          <a:prstGeom prst="rect">
            <a:avLst/>
          </a:prstGeom>
          <a:solidFill>
            <a:srgbClr val="0A4C8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Section 1 – Headlines</a:t>
            </a:r>
          </a:p>
        </p:txBody>
      </p:sp>
      <p:sp>
        <p:nvSpPr>
          <p:cNvPr id="3" name="Rectangle 2"/>
          <p:cNvSpPr/>
          <p:nvPr/>
        </p:nvSpPr>
        <p:spPr>
          <a:xfrm>
            <a:off x="274320" y="1078992"/>
            <a:ext cx="10246196" cy="480131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Reporting period – </a:t>
            </a:r>
            <a:r>
              <a:rPr kumimoji="0" lang="en-GB" b="0" i="0" u="none" strike="noStrike" kern="1200" cap="none" spc="0" normalizeH="0" baseline="0" dirty="0">
                <a:ln>
                  <a:noFill/>
                </a:ln>
                <a:solidFill>
                  <a:prstClr val="black"/>
                </a:solidFill>
                <a:effectLst/>
                <a:uLnTx/>
                <a:uFillTx/>
                <a:latin typeface="Calibri" panose="020F0502020204030204"/>
                <a:ea typeface="+mn-ea"/>
                <a:cs typeface="+mn-cs"/>
              </a:rPr>
              <a:t>June</a:t>
            </a: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 2026 in-month performance and year-to-date </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Ongoing confidence issues in reporting in a number of areas as we try to understand how the new data differs from reporting pre-encompass. Validation is ongoing also to ensure all relevant data is captured within reports</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31 and 62 day cancer data is reported, but subject to ongoing validation</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ED did not waits remain</a:t>
            </a:r>
            <a:r>
              <a:rPr kumimoji="0" lang="en-GB" b="0"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above targets for all sites, but 12hour breachers were below target in RBHSC</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Endoscopy theatres continue to run above target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rPr>
              <a:t>Domiciliary Care unmet needs for full packages above target</a:t>
            </a:r>
            <a:endParaRPr kumimoji="0" lang="en-GB"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Targets not met in relation to all waiting lists. Waiting lists are subject to ongoing validation. </a:t>
            </a:r>
          </a:p>
          <a:p>
            <a:pPr marR="0" lvl="0" algn="l" defTabSz="914400" rtl="0" eaLnBrk="1" fontAlgn="auto" latinLnBrk="0" hangingPunct="1">
              <a:lnSpc>
                <a:spcPct val="100000"/>
              </a:lnSpc>
              <a:spcBef>
                <a:spcPts val="0"/>
              </a:spcBef>
              <a:spcAft>
                <a:spcPts val="0"/>
              </a:spcAft>
              <a:buClrTx/>
              <a:buSzTx/>
              <a:tabLst/>
              <a:defRPr/>
            </a:pPr>
            <a:endParaRPr kumimoji="0" lang="en-GB"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Patient experience report for </a:t>
            </a:r>
            <a:r>
              <a:rPr lang="en-GB" dirty="0">
                <a:solidFill>
                  <a:prstClr val="black"/>
                </a:solidFill>
                <a:latin typeface="Calibri" panose="020F0502020204030204"/>
              </a:rPr>
              <a:t>June</a:t>
            </a: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 – 99%</a:t>
            </a:r>
            <a:r>
              <a:rPr kumimoji="0" lang="en-GB"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GB" b="0" i="0" u="none" strike="noStrike" kern="1200" cap="none" spc="0" normalizeH="0" baseline="0" noProof="0" dirty="0">
                <a:ln>
                  <a:noFill/>
                </a:ln>
                <a:solidFill>
                  <a:prstClr val="black"/>
                </a:solidFill>
                <a:effectLst/>
                <a:uLnTx/>
                <a:uFillTx/>
                <a:latin typeface="Calibri" panose="020F0502020204030204"/>
                <a:ea typeface="+mn-ea"/>
                <a:cs typeface="+mn-cs"/>
              </a:rPr>
              <a:t>overall satisfaction</a:t>
            </a:r>
          </a:p>
        </p:txBody>
      </p:sp>
    </p:spTree>
    <p:extLst>
      <p:ext uri="{BB962C8B-B14F-4D97-AF65-F5344CB8AC3E}">
        <p14:creationId xmlns:p14="http://schemas.microsoft.com/office/powerpoint/2010/main" val="1846121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SOMs Indicators - Performance</a:t>
            </a:r>
          </a:p>
        </p:txBody>
      </p:sp>
      <p:graphicFrame>
        <p:nvGraphicFramePr>
          <p:cNvPr id="21" name="Table 20"/>
          <p:cNvGraphicFramePr>
            <a:graphicFrameLocks noGrp="1"/>
          </p:cNvGraphicFramePr>
          <p:nvPr>
            <p:extLst>
              <p:ext uri="{D42A27DB-BD31-4B8C-83A1-F6EECF244321}">
                <p14:modId xmlns:p14="http://schemas.microsoft.com/office/powerpoint/2010/main" val="3188432843"/>
              </p:ext>
            </p:extLst>
          </p:nvPr>
        </p:nvGraphicFramePr>
        <p:xfrm>
          <a:off x="90003" y="549739"/>
          <a:ext cx="12003630" cy="6145029"/>
        </p:xfrm>
        <a:graphic>
          <a:graphicData uri="http://schemas.openxmlformats.org/drawingml/2006/table">
            <a:tbl>
              <a:tblPr firstRow="1" bandRow="1">
                <a:tableStyleId>{5C22544A-7EE6-4342-B048-85BDC9FD1C3A}</a:tableStyleId>
              </a:tblPr>
              <a:tblGrid>
                <a:gridCol w="1297702">
                  <a:extLst>
                    <a:ext uri="{9D8B030D-6E8A-4147-A177-3AD203B41FA5}">
                      <a16:colId xmlns:a16="http://schemas.microsoft.com/office/drawing/2014/main" val="67219486"/>
                    </a:ext>
                  </a:extLst>
                </a:gridCol>
                <a:gridCol w="1985824">
                  <a:extLst>
                    <a:ext uri="{9D8B030D-6E8A-4147-A177-3AD203B41FA5}">
                      <a16:colId xmlns:a16="http://schemas.microsoft.com/office/drawing/2014/main" val="3145130481"/>
                    </a:ext>
                  </a:extLst>
                </a:gridCol>
                <a:gridCol w="667434">
                  <a:extLst>
                    <a:ext uri="{9D8B030D-6E8A-4147-A177-3AD203B41FA5}">
                      <a16:colId xmlns:a16="http://schemas.microsoft.com/office/drawing/2014/main" val="1187641680"/>
                    </a:ext>
                  </a:extLst>
                </a:gridCol>
                <a:gridCol w="1639746">
                  <a:extLst>
                    <a:ext uri="{9D8B030D-6E8A-4147-A177-3AD203B41FA5}">
                      <a16:colId xmlns:a16="http://schemas.microsoft.com/office/drawing/2014/main" val="3247098725"/>
                    </a:ext>
                  </a:extLst>
                </a:gridCol>
                <a:gridCol w="1615027">
                  <a:extLst>
                    <a:ext uri="{9D8B030D-6E8A-4147-A177-3AD203B41FA5}">
                      <a16:colId xmlns:a16="http://schemas.microsoft.com/office/drawing/2014/main" val="997604344"/>
                    </a:ext>
                  </a:extLst>
                </a:gridCol>
                <a:gridCol w="728785">
                  <a:extLst>
                    <a:ext uri="{9D8B030D-6E8A-4147-A177-3AD203B41FA5}">
                      <a16:colId xmlns:a16="http://schemas.microsoft.com/office/drawing/2014/main" val="340205772"/>
                    </a:ext>
                  </a:extLst>
                </a:gridCol>
                <a:gridCol w="647407">
                  <a:extLst>
                    <a:ext uri="{9D8B030D-6E8A-4147-A177-3AD203B41FA5}">
                      <a16:colId xmlns:a16="http://schemas.microsoft.com/office/drawing/2014/main" val="4215932792"/>
                    </a:ext>
                  </a:extLst>
                </a:gridCol>
                <a:gridCol w="3421705">
                  <a:extLst>
                    <a:ext uri="{9D8B030D-6E8A-4147-A177-3AD203B41FA5}">
                      <a16:colId xmlns:a16="http://schemas.microsoft.com/office/drawing/2014/main" val="3167416937"/>
                    </a:ext>
                  </a:extLst>
                </a:gridCol>
              </a:tblGrid>
              <a:tr h="737450">
                <a:tc>
                  <a:txBody>
                    <a:bodyPr/>
                    <a:lstStyle/>
                    <a:p>
                      <a:r>
                        <a:rPr lang="en-GB" sz="1200" dirty="0">
                          <a:solidFill>
                            <a:schemeClr val="bg1"/>
                          </a:solidFill>
                        </a:rPr>
                        <a:t>Service Area</a:t>
                      </a:r>
                    </a:p>
                    <a:p>
                      <a:endParaRPr lang="en-GB" sz="1200" dirty="0">
                        <a:solidFill>
                          <a:schemeClr val="bg2">
                            <a:lumMod val="10000"/>
                          </a:schemeClr>
                        </a:solidFill>
                      </a:endParaRP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June 26</a:t>
                      </a:r>
                    </a:p>
                  </a:txBody>
                  <a:tcPr>
                    <a:solidFill>
                      <a:schemeClr val="accent5"/>
                    </a:solidFill>
                  </a:tcPr>
                </a:tc>
                <a:tc>
                  <a:txBody>
                    <a:bodyPr/>
                    <a:lstStyle/>
                    <a:p>
                      <a:r>
                        <a:rPr lang="en-GB" sz="1200" dirty="0">
                          <a:solidFill>
                            <a:schemeClr val="bg1"/>
                          </a:solidFill>
                        </a:rPr>
                        <a:t>Rag Status YTD</a:t>
                      </a:r>
                      <a:endParaRPr lang="en-GB" dirty="0"/>
                    </a:p>
                  </a:txBody>
                  <a:tcPr>
                    <a:solidFill>
                      <a:schemeClr val="accent5"/>
                    </a:solidFill>
                  </a:tcPr>
                </a:tc>
                <a:tc>
                  <a:txBody>
                    <a:bodyPr/>
                    <a:lstStyle/>
                    <a:p>
                      <a:r>
                        <a:rPr lang="en-GB" sz="1200" dirty="0">
                          <a:solidFill>
                            <a:schemeClr val="bg1"/>
                          </a:solidFill>
                        </a:rPr>
                        <a:t>Chart</a:t>
                      </a:r>
                    </a:p>
                  </a:txBody>
                  <a:tcPr>
                    <a:solidFill>
                      <a:schemeClr val="accent5"/>
                    </a:solidFill>
                  </a:tcPr>
                </a:tc>
                <a:extLst>
                  <a:ext uri="{0D108BD9-81ED-4DB2-BD59-A6C34878D82A}">
                    <a16:rowId xmlns:a16="http://schemas.microsoft.com/office/drawing/2014/main" val="258680681"/>
                  </a:ext>
                </a:extLst>
              </a:tr>
              <a:tr h="13468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baseline="0" dirty="0"/>
                        <a:t> - </a:t>
                      </a:r>
                      <a:r>
                        <a:rPr lang="en-GB" sz="1200" b="1" dirty="0"/>
                        <a:t>Unscheduled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Patients Not Waiting in ED – Mater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t>1% reduction compared to 2025/26</a:t>
                      </a:r>
                    </a:p>
                  </a:txBody>
                  <a:tcPr/>
                </a:tc>
                <a:tc>
                  <a:txBody>
                    <a:bodyPr/>
                    <a:lstStyle/>
                    <a:p>
                      <a:r>
                        <a:rPr lang="en-GB" sz="1100" dirty="0"/>
                        <a:t>14.2%</a:t>
                      </a:r>
                    </a:p>
                  </a:txBody>
                  <a:tcPr/>
                </a:tc>
                <a:tc>
                  <a:txBody>
                    <a:bodyPr/>
                    <a:lstStyle/>
                    <a:p>
                      <a:r>
                        <a:rPr lang="en-GB" sz="1100" dirty="0"/>
                        <a:t>19.3% - </a:t>
                      </a:r>
                    </a:p>
                    <a:p>
                      <a:r>
                        <a:rPr lang="en-GB" sz="1100" dirty="0"/>
                        <a:t>5.09%</a:t>
                      </a:r>
                      <a:r>
                        <a:rPr lang="en-GB" sz="1100" baseline="0" dirty="0"/>
                        <a:t> above target</a:t>
                      </a:r>
                    </a:p>
                    <a:p>
                      <a:endParaRPr lang="en-GB" sz="1100" baseline="0" dirty="0"/>
                    </a:p>
                    <a:p>
                      <a:r>
                        <a:rPr lang="en-GB" sz="1100" baseline="0" dirty="0"/>
                        <a:t>713 patients out of 3,690 attendances did not wait</a:t>
                      </a:r>
                      <a:endParaRPr lang="en-GB" sz="1100" dirty="0"/>
                    </a:p>
                  </a:txBody>
                  <a:tcPr/>
                </a:tc>
                <a:tc>
                  <a:txBody>
                    <a:bodyPr/>
                    <a:lstStyle/>
                    <a:p>
                      <a:pPr marL="0" algn="l" defTabSz="914400" rtl="0" eaLnBrk="1" latinLnBrk="0" hangingPunct="1"/>
                      <a:r>
                        <a:rPr lang="en-GB" sz="1100" kern="1200" baseline="0" dirty="0">
                          <a:solidFill>
                            <a:schemeClr val="dk1"/>
                          </a:solidFill>
                          <a:latin typeface="+mn-lt"/>
                          <a:ea typeface="+mn-ea"/>
                          <a:cs typeface="+mn-cs"/>
                        </a:rPr>
                        <a:t>17.6% </a:t>
                      </a:r>
                    </a:p>
                    <a:p>
                      <a:pPr marL="0" algn="l" defTabSz="914400" rtl="0" eaLnBrk="1" latinLnBrk="0" hangingPunct="1"/>
                      <a:endParaRPr lang="en-GB" sz="1100" kern="1200" baseline="0" dirty="0">
                        <a:solidFill>
                          <a:schemeClr val="dk1"/>
                        </a:solidFill>
                        <a:latin typeface="+mn-lt"/>
                        <a:ea typeface="+mn-ea"/>
                        <a:cs typeface="+mn-cs"/>
                      </a:endParaRPr>
                    </a:p>
                    <a:p>
                      <a:pPr marL="0" algn="l" defTabSz="914400" rtl="0" eaLnBrk="1" latinLnBrk="0" hangingPunct="1"/>
                      <a:endParaRPr lang="en-GB" sz="1100" kern="1200" baseline="0" dirty="0">
                        <a:solidFill>
                          <a:schemeClr val="dk1"/>
                        </a:solidFill>
                        <a:latin typeface="+mn-lt"/>
                        <a:ea typeface="+mn-ea"/>
                        <a:cs typeface="+mn-cs"/>
                      </a:endParaRPr>
                    </a:p>
                    <a:p>
                      <a:pPr marL="0" algn="l" defTabSz="914400" rtl="0" eaLnBrk="1" latinLnBrk="0" hangingPunct="1"/>
                      <a:r>
                        <a:rPr lang="en-GB" sz="1100" kern="1200" baseline="0" dirty="0">
                          <a:solidFill>
                            <a:schemeClr val="dk1"/>
                          </a:solidFill>
                          <a:latin typeface="+mn-lt"/>
                          <a:ea typeface="+mn-ea"/>
                          <a:cs typeface="+mn-cs"/>
                        </a:rPr>
                        <a:t>1,981 patients out of 10,895 attendances did not wait</a:t>
                      </a:r>
                    </a:p>
                  </a:txBody>
                  <a:tcPr/>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923528376"/>
                  </a:ext>
                </a:extLst>
              </a:tr>
              <a:tr h="1399164">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Patients Not Waiting in ED - RBHSC</a:t>
                      </a:r>
                    </a:p>
                    <a:p>
                      <a:endParaRPr lang="en-GB" sz="1100" dirty="0"/>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t>1% reduction compared to 2025/26</a:t>
                      </a:r>
                    </a:p>
                    <a:p>
                      <a:endParaRPr lang="en-GB" sz="1100" dirty="0"/>
                    </a:p>
                  </a:txBody>
                  <a:tcPr marL="60960" marR="60960" marT="30480" marB="30480"/>
                </a:tc>
                <a:tc>
                  <a:txBody>
                    <a:bodyPr/>
                    <a:lstStyle/>
                    <a:p>
                      <a:r>
                        <a:rPr lang="en-GB" sz="1100" dirty="0"/>
                        <a:t>3.6%</a:t>
                      </a:r>
                    </a:p>
                  </a:txBody>
                  <a:tcPr marL="60960" marR="60960" marT="30480" marB="30480"/>
                </a:tc>
                <a:tc>
                  <a:txBody>
                    <a:bodyPr/>
                    <a:lstStyle/>
                    <a:p>
                      <a:r>
                        <a:rPr lang="en-GB" sz="1100" dirty="0"/>
                        <a:t>4.49% - </a:t>
                      </a:r>
                    </a:p>
                    <a:p>
                      <a:r>
                        <a:rPr lang="en-GB" sz="1100" dirty="0"/>
                        <a:t>0.9% below</a:t>
                      </a:r>
                      <a:r>
                        <a:rPr lang="en-GB" sz="1100" baseline="0" dirty="0"/>
                        <a:t> </a:t>
                      </a:r>
                      <a:r>
                        <a:rPr lang="en-GB" sz="1100" dirty="0"/>
                        <a:t>target</a:t>
                      </a:r>
                    </a:p>
                    <a:p>
                      <a:endParaRPr lang="en-GB" sz="1100" dirty="0"/>
                    </a:p>
                    <a:p>
                      <a:r>
                        <a:rPr lang="en-GB" sz="1100" dirty="0"/>
                        <a:t>160 patients out of 3,561 attendances did not wait</a:t>
                      </a:r>
                    </a:p>
                    <a:p>
                      <a:endParaRPr lang="en-GB" sz="1100" dirty="0"/>
                    </a:p>
                  </a:txBody>
                  <a:tcPr marL="60960" marR="60960" marT="30480" marB="30480"/>
                </a:tc>
                <a:tc>
                  <a:txBody>
                    <a:bodyPr/>
                    <a:lstStyle/>
                    <a:p>
                      <a:r>
                        <a:rPr lang="en-GB" sz="1100" kern="1200" baseline="0" dirty="0">
                          <a:solidFill>
                            <a:schemeClr val="dk1"/>
                          </a:solidFill>
                          <a:latin typeface="+mn-lt"/>
                          <a:ea typeface="+mn-ea"/>
                          <a:cs typeface="+mn-cs"/>
                        </a:rPr>
                        <a:t>4.45%</a:t>
                      </a:r>
                    </a:p>
                    <a:p>
                      <a:endParaRPr lang="en-GB" sz="1100" kern="1200" baseline="0" dirty="0">
                        <a:solidFill>
                          <a:schemeClr val="dk1"/>
                        </a:solidFill>
                        <a:latin typeface="+mn-lt"/>
                        <a:ea typeface="+mn-ea"/>
                        <a:cs typeface="+mn-cs"/>
                      </a:endParaRPr>
                    </a:p>
                    <a:p>
                      <a:endParaRPr lang="en-GB" sz="1100" kern="1200" baseline="0" dirty="0">
                        <a:solidFill>
                          <a:schemeClr val="dk1"/>
                        </a:solidFill>
                        <a:latin typeface="+mn-lt"/>
                        <a:ea typeface="+mn-ea"/>
                        <a:cs typeface="+mn-cs"/>
                      </a:endParaRPr>
                    </a:p>
                    <a:p>
                      <a:r>
                        <a:rPr lang="en-GB" sz="1100" kern="1200" baseline="0" dirty="0">
                          <a:solidFill>
                            <a:schemeClr val="dk1"/>
                          </a:solidFill>
                          <a:latin typeface="+mn-lt"/>
                          <a:ea typeface="+mn-ea"/>
                          <a:cs typeface="+mn-cs"/>
                        </a:rPr>
                        <a:t>510 patients out of 11,454 attendances did not wait</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3741225911"/>
                  </a:ext>
                </a:extLst>
              </a:tr>
              <a:tr h="1363803">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Patients Not Waiting in ED - RVH</a:t>
                      </a:r>
                    </a:p>
                    <a:p>
                      <a:endParaRPr lang="en-GB" sz="1100" dirty="0"/>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t>1% reduction compared to 2025/26</a:t>
                      </a:r>
                    </a:p>
                    <a:p>
                      <a:endParaRPr lang="en-GB" sz="1100" dirty="0"/>
                    </a:p>
                  </a:txBody>
                  <a:tcPr marL="60960" marR="60960" marT="30480" marB="30480"/>
                </a:tc>
                <a:tc>
                  <a:txBody>
                    <a:bodyPr/>
                    <a:lstStyle/>
                    <a:p>
                      <a:r>
                        <a:rPr lang="en-GB" sz="1100" dirty="0"/>
                        <a:t>11.5%</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17.66%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6.1% above target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1,235 patients out of 9,995 attendances did not wait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r>
                        <a:rPr lang="en-GB" sz="1100" kern="1200" baseline="0" dirty="0">
                          <a:solidFill>
                            <a:schemeClr val="dk1"/>
                          </a:solidFill>
                          <a:latin typeface="+mn-lt"/>
                          <a:ea typeface="+mn-ea"/>
                          <a:cs typeface="+mn-cs"/>
                        </a:rPr>
                        <a:t>16.8%</a:t>
                      </a:r>
                    </a:p>
                    <a:p>
                      <a:endParaRPr lang="en-GB" sz="1100" kern="1200" baseline="0" dirty="0">
                        <a:solidFill>
                          <a:schemeClr val="dk1"/>
                        </a:solidFill>
                        <a:latin typeface="+mn-lt"/>
                        <a:ea typeface="+mn-ea"/>
                        <a:cs typeface="+mn-cs"/>
                      </a:endParaRPr>
                    </a:p>
                    <a:p>
                      <a:endParaRPr lang="en-GB" sz="1100" kern="1200" baseline="0" dirty="0">
                        <a:solidFill>
                          <a:schemeClr val="dk1"/>
                        </a:solidFill>
                        <a:latin typeface="+mn-lt"/>
                        <a:ea typeface="+mn-ea"/>
                        <a:cs typeface="+mn-cs"/>
                      </a:endParaRPr>
                    </a:p>
                    <a:p>
                      <a:r>
                        <a:rPr lang="en-GB" sz="1100" kern="1200" baseline="0" dirty="0">
                          <a:solidFill>
                            <a:schemeClr val="dk1"/>
                          </a:solidFill>
                          <a:latin typeface="+mn-lt"/>
                          <a:ea typeface="+mn-ea"/>
                          <a:cs typeface="+mn-cs"/>
                        </a:rPr>
                        <a:t>3,597 patients out of 21,085 attendances did not wait</a:t>
                      </a:r>
                    </a:p>
                  </a:txBody>
                  <a:tcPr marL="60960" marR="60960" marT="30480" marB="30480"/>
                </a:tc>
                <a:tc>
                  <a:txBody>
                    <a:bodyPr/>
                    <a:lstStyle/>
                    <a:p>
                      <a:endParaRPr lang="en-GB" sz="1100" dirty="0"/>
                    </a:p>
                    <a:p>
                      <a:endParaRPr lang="en-GB" sz="1100" dirty="0"/>
                    </a:p>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297743">
                <a:tc>
                  <a:txBody>
                    <a:bodyPr/>
                    <a:lstStyle/>
                    <a:p>
                      <a:endParaRPr lang="en-GB" sz="1200"/>
                    </a:p>
                  </a:txBody>
                  <a:tcPr/>
                </a:tc>
                <a:tc>
                  <a:txBody>
                    <a:bodyPr/>
                    <a:lstStyle/>
                    <a:p>
                      <a:r>
                        <a:rPr lang="en-GB" sz="1100" dirty="0"/>
                        <a:t>ED – 12 Hour Target *</a:t>
                      </a:r>
                    </a:p>
                    <a:p>
                      <a:endParaRPr lang="en-GB" sz="1100" dirty="0"/>
                    </a:p>
                    <a:p>
                      <a:r>
                        <a:rPr lang="en-GB" sz="1000" b="1" dirty="0"/>
                        <a:t>Reduce</a:t>
                      </a:r>
                      <a:r>
                        <a:rPr lang="en-GB" sz="1000" b="1" baseline="0" dirty="0"/>
                        <a:t> the n</a:t>
                      </a:r>
                      <a:r>
                        <a:rPr lang="en-GB" sz="1000" b="1" dirty="0"/>
                        <a:t>umber of patients waiting &gt; 12 hours in </a:t>
                      </a:r>
                      <a:r>
                        <a:rPr lang="en-GB" sz="1000" b="1" dirty="0">
                          <a:solidFill>
                            <a:schemeClr val="tx1"/>
                          </a:solidFill>
                        </a:rPr>
                        <a:t>ED during 25/26 </a:t>
                      </a:r>
                      <a:r>
                        <a:rPr lang="en-GB" sz="1000" b="1" dirty="0"/>
                        <a:t>by 10%</a:t>
                      </a:r>
                    </a:p>
                  </a:txBody>
                  <a:tcPr marL="60960" marR="60960" marT="30480" marB="30480"/>
                </a:tc>
                <a:tc>
                  <a:txBody>
                    <a:bodyPr/>
                    <a:lstStyle/>
                    <a:p>
                      <a:r>
                        <a:rPr lang="en-GB" sz="1100" dirty="0"/>
                        <a:t>2,164</a:t>
                      </a:r>
                    </a:p>
                  </a:txBody>
                  <a:tcPr marL="60960" marR="60960" marT="30480" marB="30480"/>
                </a:tc>
                <a:tc>
                  <a:txBody>
                    <a:bodyPr/>
                    <a:lstStyle/>
                    <a:p>
                      <a:r>
                        <a:rPr lang="en-GB" sz="1100" dirty="0"/>
                        <a:t>2,707 patients waited &gt;</a:t>
                      </a:r>
                      <a:r>
                        <a:rPr lang="en-GB" sz="1100" baseline="0" dirty="0"/>
                        <a:t> 12 hours during May out of 14,246 attendances.</a:t>
                      </a:r>
                      <a:endParaRPr lang="en-GB" sz="1100" dirty="0"/>
                    </a:p>
                    <a:p>
                      <a:endParaRPr lang="en-GB" sz="1100" dirty="0"/>
                    </a:p>
                    <a:p>
                      <a:r>
                        <a:rPr lang="en-GB" sz="1100" dirty="0"/>
                        <a:t>415 patients over expected target</a:t>
                      </a:r>
                    </a:p>
                  </a:txBody>
                  <a:tcPr marL="60960" marR="60960" marT="30480" marB="30480"/>
                </a:tc>
                <a:tc>
                  <a:txBody>
                    <a:bodyPr/>
                    <a:lstStyle/>
                    <a:p>
                      <a:r>
                        <a:rPr lang="en-GB" sz="1100" kern="1200" baseline="0" dirty="0">
                          <a:solidFill>
                            <a:schemeClr val="dk1"/>
                          </a:solidFill>
                          <a:latin typeface="+mn-lt"/>
                          <a:ea typeface="+mn-ea"/>
                          <a:cs typeface="+mn-cs"/>
                        </a:rPr>
                        <a:t>8,332 patients waited &gt; 12 hours out of 43,434 attendances</a:t>
                      </a:r>
                    </a:p>
                  </a:txBody>
                  <a:tcPr marL="60960" marR="60960" marT="30480" marB="30480"/>
                </a:tc>
                <a:tc>
                  <a:txBody>
                    <a:bodyPr/>
                    <a:lstStyle/>
                    <a:p>
                      <a:endParaRPr lang="en-GB" sz="1100" dirty="0"/>
                    </a:p>
                    <a:p>
                      <a:endParaRPr lang="en-GB" sz="1100" dirty="0"/>
                    </a:p>
                    <a:p>
                      <a:endParaRPr lang="en-GB" sz="1100" dirty="0"/>
                    </a:p>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8" name="Picture 7" descr="Red triangle">
            <a:extLst>
              <a:ext uri="{FF2B5EF4-FFF2-40B4-BE49-F238E27FC236}">
                <a16:creationId xmlns:a16="http://schemas.microsoft.com/office/drawing/2014/main" id="{87988D58-B015-9623-2B13-1047C5E53439}"/>
              </a:ext>
            </a:extLst>
          </p:cNvPr>
          <p:cNvPicPr>
            <a:picLocks noChangeAspect="1"/>
          </p:cNvPicPr>
          <p:nvPr/>
        </p:nvPicPr>
        <p:blipFill>
          <a:blip r:embed="rId4"/>
          <a:stretch>
            <a:fillRect/>
          </a:stretch>
        </p:blipFill>
        <p:spPr>
          <a:xfrm>
            <a:off x="7469523" y="4406630"/>
            <a:ext cx="353599" cy="347502"/>
          </a:xfrm>
          <a:prstGeom prst="rect">
            <a:avLst/>
          </a:prstGeom>
        </p:spPr>
      </p:pic>
      <p:pic>
        <p:nvPicPr>
          <p:cNvPr id="2" name="Picture 1" descr="Red triangle">
            <a:extLst>
              <a:ext uri="{FF2B5EF4-FFF2-40B4-BE49-F238E27FC236}">
                <a16:creationId xmlns:a16="http://schemas.microsoft.com/office/drawing/2014/main" id="{72A51895-11E7-2A35-0946-00A02C2BB351}"/>
              </a:ext>
            </a:extLst>
          </p:cNvPr>
          <p:cNvPicPr>
            <a:picLocks noChangeAspect="1"/>
          </p:cNvPicPr>
          <p:nvPr/>
        </p:nvPicPr>
        <p:blipFill>
          <a:blip r:embed="rId5"/>
          <a:stretch>
            <a:fillRect/>
          </a:stretch>
        </p:blipFill>
        <p:spPr>
          <a:xfrm>
            <a:off x="7460379" y="1754844"/>
            <a:ext cx="353599" cy="347502"/>
          </a:xfrm>
          <a:prstGeom prst="rect">
            <a:avLst/>
          </a:prstGeom>
        </p:spPr>
      </p:pic>
      <p:pic>
        <p:nvPicPr>
          <p:cNvPr id="24" name="Picture 23" descr="Red triangle">
            <a:extLst>
              <a:ext uri="{FF2B5EF4-FFF2-40B4-BE49-F238E27FC236}">
                <a16:creationId xmlns:a16="http://schemas.microsoft.com/office/drawing/2014/main" id="{AB227BD6-5A6D-4A0D-8817-E21A29D66116}"/>
              </a:ext>
            </a:extLst>
          </p:cNvPr>
          <p:cNvPicPr>
            <a:picLocks noChangeAspect="1"/>
          </p:cNvPicPr>
          <p:nvPr/>
        </p:nvPicPr>
        <p:blipFill>
          <a:blip r:embed="rId4"/>
          <a:stretch>
            <a:fillRect/>
          </a:stretch>
        </p:blipFill>
        <p:spPr>
          <a:xfrm>
            <a:off x="7461797" y="5764184"/>
            <a:ext cx="353599" cy="347502"/>
          </a:xfrm>
          <a:prstGeom prst="rect">
            <a:avLst/>
          </a:prstGeom>
        </p:spPr>
      </p:pic>
      <p:pic>
        <p:nvPicPr>
          <p:cNvPr id="5" name="Picture 4" descr="Red triangle">
            <a:extLst>
              <a:ext uri="{FF2B5EF4-FFF2-40B4-BE49-F238E27FC236}">
                <a16:creationId xmlns:a16="http://schemas.microsoft.com/office/drawing/2014/main" id="{F6C31725-7738-6A82-30F9-A7CF36921651}"/>
              </a:ext>
            </a:extLst>
          </p:cNvPr>
          <p:cNvPicPr>
            <a:picLocks noChangeAspect="1"/>
          </p:cNvPicPr>
          <p:nvPr/>
        </p:nvPicPr>
        <p:blipFill>
          <a:blip r:embed="rId5"/>
          <a:stretch>
            <a:fillRect/>
          </a:stretch>
        </p:blipFill>
        <p:spPr>
          <a:xfrm>
            <a:off x="8152027" y="1754844"/>
            <a:ext cx="353599" cy="347502"/>
          </a:xfrm>
          <a:prstGeom prst="rect">
            <a:avLst/>
          </a:prstGeom>
        </p:spPr>
      </p:pic>
      <p:pic>
        <p:nvPicPr>
          <p:cNvPr id="17" name="Picture 16" descr="Red triangle">
            <a:extLst>
              <a:ext uri="{FF2B5EF4-FFF2-40B4-BE49-F238E27FC236}">
                <a16:creationId xmlns:a16="http://schemas.microsoft.com/office/drawing/2014/main" id="{6C8B83BF-4354-8662-C43F-211E2EBFF68F}"/>
              </a:ext>
            </a:extLst>
          </p:cNvPr>
          <p:cNvPicPr>
            <a:picLocks noChangeAspect="1"/>
          </p:cNvPicPr>
          <p:nvPr/>
        </p:nvPicPr>
        <p:blipFill>
          <a:blip r:embed="rId4"/>
          <a:stretch>
            <a:fillRect/>
          </a:stretch>
        </p:blipFill>
        <p:spPr>
          <a:xfrm>
            <a:off x="8161171" y="4406631"/>
            <a:ext cx="353599" cy="347502"/>
          </a:xfrm>
          <a:prstGeom prst="rect">
            <a:avLst/>
          </a:prstGeom>
        </p:spPr>
      </p:pic>
      <p:pic>
        <p:nvPicPr>
          <p:cNvPr id="22" name="Picture 21" descr="Red triangle">
            <a:extLst>
              <a:ext uri="{FF2B5EF4-FFF2-40B4-BE49-F238E27FC236}">
                <a16:creationId xmlns:a16="http://schemas.microsoft.com/office/drawing/2014/main" id="{6C06759A-CFA1-7B59-55AB-ACACB851DF35}"/>
              </a:ext>
            </a:extLst>
          </p:cNvPr>
          <p:cNvPicPr>
            <a:picLocks noChangeAspect="1"/>
          </p:cNvPicPr>
          <p:nvPr/>
        </p:nvPicPr>
        <p:blipFill>
          <a:blip r:embed="rId4"/>
          <a:stretch>
            <a:fillRect/>
          </a:stretch>
        </p:blipFill>
        <p:spPr>
          <a:xfrm>
            <a:off x="8209485" y="5764184"/>
            <a:ext cx="353599" cy="347502"/>
          </a:xfrm>
          <a:prstGeom prst="rect">
            <a:avLst/>
          </a:prstGeom>
        </p:spPr>
      </p:pic>
      <p:pic>
        <p:nvPicPr>
          <p:cNvPr id="9" name="Picture 8" descr="Graph: Mater - Patients not Waiting in ED">
            <a:extLst>
              <a:ext uri="{FF2B5EF4-FFF2-40B4-BE49-F238E27FC236}">
                <a16:creationId xmlns:a16="http://schemas.microsoft.com/office/drawing/2014/main" id="{FDBCFCE1-C092-DCED-2515-78636C0F8A73}"/>
              </a:ext>
            </a:extLst>
          </p:cNvPr>
          <p:cNvPicPr>
            <a:picLocks noChangeAspect="1"/>
          </p:cNvPicPr>
          <p:nvPr/>
        </p:nvPicPr>
        <p:blipFill>
          <a:blip r:embed="rId6"/>
          <a:stretch>
            <a:fillRect/>
          </a:stretch>
        </p:blipFill>
        <p:spPr>
          <a:xfrm>
            <a:off x="8784883" y="1357752"/>
            <a:ext cx="3247273" cy="1186864"/>
          </a:xfrm>
          <a:prstGeom prst="rect">
            <a:avLst/>
          </a:prstGeom>
        </p:spPr>
      </p:pic>
      <p:pic>
        <p:nvPicPr>
          <p:cNvPr id="11" name="Picture 10" descr="Red triangle">
            <a:extLst>
              <a:ext uri="{FF2B5EF4-FFF2-40B4-BE49-F238E27FC236}">
                <a16:creationId xmlns:a16="http://schemas.microsoft.com/office/drawing/2014/main" id="{6B2AA1DC-0C6F-F578-285C-CCB1C5C4E4E9}"/>
              </a:ext>
            </a:extLst>
          </p:cNvPr>
          <p:cNvPicPr>
            <a:picLocks noChangeAspect="1"/>
          </p:cNvPicPr>
          <p:nvPr/>
        </p:nvPicPr>
        <p:blipFill>
          <a:blip r:embed="rId7"/>
          <a:stretch>
            <a:fillRect/>
          </a:stretch>
        </p:blipFill>
        <p:spPr>
          <a:xfrm>
            <a:off x="7469523" y="3080737"/>
            <a:ext cx="353599" cy="347502"/>
          </a:xfrm>
          <a:prstGeom prst="rect">
            <a:avLst/>
          </a:prstGeom>
        </p:spPr>
      </p:pic>
      <p:pic>
        <p:nvPicPr>
          <p:cNvPr id="15" name="Picture 14" descr="Red triangle">
            <a:extLst>
              <a:ext uri="{FF2B5EF4-FFF2-40B4-BE49-F238E27FC236}">
                <a16:creationId xmlns:a16="http://schemas.microsoft.com/office/drawing/2014/main" id="{43057560-D0D0-A97A-7558-674C2184E8D5}"/>
              </a:ext>
            </a:extLst>
          </p:cNvPr>
          <p:cNvPicPr>
            <a:picLocks noChangeAspect="1"/>
          </p:cNvPicPr>
          <p:nvPr/>
        </p:nvPicPr>
        <p:blipFill>
          <a:blip r:embed="rId7"/>
          <a:stretch>
            <a:fillRect/>
          </a:stretch>
        </p:blipFill>
        <p:spPr>
          <a:xfrm>
            <a:off x="8161171" y="3080737"/>
            <a:ext cx="353599" cy="347502"/>
          </a:xfrm>
          <a:prstGeom prst="rect">
            <a:avLst/>
          </a:prstGeom>
        </p:spPr>
      </p:pic>
      <p:pic>
        <p:nvPicPr>
          <p:cNvPr id="19" name="Picture 18" descr="Graph - Childrens - Patients not waiting in ED">
            <a:extLst>
              <a:ext uri="{FF2B5EF4-FFF2-40B4-BE49-F238E27FC236}">
                <a16:creationId xmlns:a16="http://schemas.microsoft.com/office/drawing/2014/main" id="{97F4310A-90DD-1775-24C2-09A35233FBA2}"/>
              </a:ext>
            </a:extLst>
          </p:cNvPr>
          <p:cNvPicPr>
            <a:picLocks noChangeAspect="1"/>
          </p:cNvPicPr>
          <p:nvPr/>
        </p:nvPicPr>
        <p:blipFill>
          <a:blip r:embed="rId8"/>
          <a:stretch>
            <a:fillRect/>
          </a:stretch>
        </p:blipFill>
        <p:spPr>
          <a:xfrm>
            <a:off x="8778884" y="2699766"/>
            <a:ext cx="3247273" cy="1262679"/>
          </a:xfrm>
          <a:prstGeom prst="rect">
            <a:avLst/>
          </a:prstGeom>
        </p:spPr>
      </p:pic>
      <p:pic>
        <p:nvPicPr>
          <p:cNvPr id="25" name="Picture 24" descr="Graph - Royal hospital - patients not waiting in ED">
            <a:extLst>
              <a:ext uri="{FF2B5EF4-FFF2-40B4-BE49-F238E27FC236}">
                <a16:creationId xmlns:a16="http://schemas.microsoft.com/office/drawing/2014/main" id="{DE86F6DA-1E31-9EA4-84E1-B565AB5E89AD}"/>
              </a:ext>
            </a:extLst>
          </p:cNvPr>
          <p:cNvPicPr>
            <a:picLocks noChangeAspect="1"/>
          </p:cNvPicPr>
          <p:nvPr/>
        </p:nvPicPr>
        <p:blipFill>
          <a:blip r:embed="rId9"/>
          <a:stretch>
            <a:fillRect/>
          </a:stretch>
        </p:blipFill>
        <p:spPr>
          <a:xfrm>
            <a:off x="8778883" y="4117595"/>
            <a:ext cx="3247273" cy="1207153"/>
          </a:xfrm>
          <a:prstGeom prst="rect">
            <a:avLst/>
          </a:prstGeom>
        </p:spPr>
      </p:pic>
      <p:pic>
        <p:nvPicPr>
          <p:cNvPr id="28" name="Picture 27" descr="ED 12 Hour Performance Target">
            <a:extLst>
              <a:ext uri="{FF2B5EF4-FFF2-40B4-BE49-F238E27FC236}">
                <a16:creationId xmlns:a16="http://schemas.microsoft.com/office/drawing/2014/main" id="{5DD610F0-4474-F65B-DB18-617B8157E8E0}"/>
              </a:ext>
            </a:extLst>
          </p:cNvPr>
          <p:cNvPicPr>
            <a:picLocks noChangeAspect="1"/>
          </p:cNvPicPr>
          <p:nvPr/>
        </p:nvPicPr>
        <p:blipFill>
          <a:blip r:embed="rId10"/>
          <a:stretch>
            <a:fillRect/>
          </a:stretch>
        </p:blipFill>
        <p:spPr>
          <a:xfrm>
            <a:off x="8778883" y="5473138"/>
            <a:ext cx="3247273" cy="1073240"/>
          </a:xfrm>
          <a:prstGeom prst="rect">
            <a:avLst/>
          </a:prstGeom>
        </p:spPr>
      </p:pic>
    </p:spTree>
    <p:extLst>
      <p:ext uri="{BB962C8B-B14F-4D97-AF65-F5344CB8AC3E}">
        <p14:creationId xmlns:p14="http://schemas.microsoft.com/office/powerpoint/2010/main" val="3080009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 - Mater Weekend Discharg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SOMs Indicators - Performance</a:t>
            </a:r>
          </a:p>
        </p:txBody>
      </p:sp>
      <p:graphicFrame>
        <p:nvGraphicFramePr>
          <p:cNvPr id="21" name="Table 20"/>
          <p:cNvGraphicFramePr>
            <a:graphicFrameLocks noGrp="1"/>
          </p:cNvGraphicFramePr>
          <p:nvPr>
            <p:extLst>
              <p:ext uri="{D42A27DB-BD31-4B8C-83A1-F6EECF244321}">
                <p14:modId xmlns:p14="http://schemas.microsoft.com/office/powerpoint/2010/main" val="1965133820"/>
              </p:ext>
            </p:extLst>
          </p:nvPr>
        </p:nvGraphicFramePr>
        <p:xfrm>
          <a:off x="98367" y="553290"/>
          <a:ext cx="11962280" cy="6175480"/>
        </p:xfrm>
        <a:graphic>
          <a:graphicData uri="http://schemas.openxmlformats.org/drawingml/2006/table">
            <a:tbl>
              <a:tblPr firstRow="1" bandRow="1">
                <a:tableStyleId>{5C22544A-7EE6-4342-B048-85BDC9FD1C3A}</a:tableStyleId>
              </a:tblPr>
              <a:tblGrid>
                <a:gridCol w="1302671">
                  <a:extLst>
                    <a:ext uri="{9D8B030D-6E8A-4147-A177-3AD203B41FA5}">
                      <a16:colId xmlns:a16="http://schemas.microsoft.com/office/drawing/2014/main" val="67219486"/>
                    </a:ext>
                  </a:extLst>
                </a:gridCol>
                <a:gridCol w="1958338">
                  <a:extLst>
                    <a:ext uri="{9D8B030D-6E8A-4147-A177-3AD203B41FA5}">
                      <a16:colId xmlns:a16="http://schemas.microsoft.com/office/drawing/2014/main" val="3145130481"/>
                    </a:ext>
                  </a:extLst>
                </a:gridCol>
                <a:gridCol w="655676">
                  <a:extLst>
                    <a:ext uri="{9D8B030D-6E8A-4147-A177-3AD203B41FA5}">
                      <a16:colId xmlns:a16="http://schemas.microsoft.com/office/drawing/2014/main" val="1187641680"/>
                    </a:ext>
                  </a:extLst>
                </a:gridCol>
                <a:gridCol w="1578593">
                  <a:extLst>
                    <a:ext uri="{9D8B030D-6E8A-4147-A177-3AD203B41FA5}">
                      <a16:colId xmlns:a16="http://schemas.microsoft.com/office/drawing/2014/main" val="3247098725"/>
                    </a:ext>
                  </a:extLst>
                </a:gridCol>
                <a:gridCol w="1730101">
                  <a:extLst>
                    <a:ext uri="{9D8B030D-6E8A-4147-A177-3AD203B41FA5}">
                      <a16:colId xmlns:a16="http://schemas.microsoft.com/office/drawing/2014/main" val="2516586024"/>
                    </a:ext>
                  </a:extLst>
                </a:gridCol>
                <a:gridCol w="683663">
                  <a:extLst>
                    <a:ext uri="{9D8B030D-6E8A-4147-A177-3AD203B41FA5}">
                      <a16:colId xmlns:a16="http://schemas.microsoft.com/office/drawing/2014/main" val="340205772"/>
                    </a:ext>
                  </a:extLst>
                </a:gridCol>
                <a:gridCol w="666572">
                  <a:extLst>
                    <a:ext uri="{9D8B030D-6E8A-4147-A177-3AD203B41FA5}">
                      <a16:colId xmlns:a16="http://schemas.microsoft.com/office/drawing/2014/main" val="1057357769"/>
                    </a:ext>
                  </a:extLst>
                </a:gridCol>
                <a:gridCol w="3386666">
                  <a:extLst>
                    <a:ext uri="{9D8B030D-6E8A-4147-A177-3AD203B41FA5}">
                      <a16:colId xmlns:a16="http://schemas.microsoft.com/office/drawing/2014/main" val="3167416937"/>
                    </a:ext>
                  </a:extLst>
                </a:gridCol>
              </a:tblGrid>
              <a:tr h="672270">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June 26</a:t>
                      </a:r>
                    </a:p>
                  </a:txBody>
                  <a:tcPr>
                    <a:solidFill>
                      <a:schemeClr val="accent5"/>
                    </a:solidFill>
                  </a:tcPr>
                </a:tc>
                <a:tc>
                  <a:txBody>
                    <a:bodyPr/>
                    <a:lstStyle/>
                    <a:p>
                      <a:r>
                        <a:rPr lang="en-GB" sz="1200" dirty="0">
                          <a:solidFill>
                            <a:schemeClr val="bg1"/>
                          </a:solidFill>
                        </a:rPr>
                        <a:t>Rag Status YTD</a:t>
                      </a:r>
                      <a:endParaRPr lang="en-GB" dirty="0"/>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444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dirty="0"/>
                        <a:t> -Unscheduled Care</a:t>
                      </a:r>
                    </a:p>
                    <a:p>
                      <a:endParaRPr lang="en-GB" sz="1200" dirty="0"/>
                    </a:p>
                  </a:txBody>
                  <a:tcPr/>
                </a:tc>
                <a:tc>
                  <a:txBody>
                    <a:bodyPr/>
                    <a:lstStyle/>
                    <a:p>
                      <a:r>
                        <a:rPr lang="en-GB" sz="1100" dirty="0"/>
                        <a:t>Complex Delayed Discharges – Mater </a:t>
                      </a:r>
                    </a:p>
                    <a:p>
                      <a:endParaRPr lang="en-GB" sz="1100" dirty="0"/>
                    </a:p>
                    <a:p>
                      <a:r>
                        <a:rPr lang="en-GB" sz="900" b="1" dirty="0"/>
                        <a:t>Target - The number</a:t>
                      </a:r>
                      <a:r>
                        <a:rPr lang="en-GB" sz="900" b="1" baseline="0" dirty="0"/>
                        <a:t> of complex discharges on any Saturday and Sunday should be at least 60% of the average daily number of complex discharges from Mon-Fri in that week</a:t>
                      </a:r>
                      <a:r>
                        <a:rPr lang="en-GB" sz="900" baseline="0" dirty="0"/>
                        <a:t>.</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29.86%</a:t>
                      </a:r>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24.44%</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923528376"/>
                  </a:ext>
                </a:extLst>
              </a:tr>
              <a:tr h="1384419">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Complex Delayed Discharges – RVH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The number</a:t>
                      </a:r>
                      <a:r>
                        <a:rPr lang="en-GB" sz="900" b="1" baseline="0" dirty="0"/>
                        <a:t> of complex discharges on any Saturday and Sunday should be at least 60% of the average daily number of complex discharges from Mon-Fri in that week</a:t>
                      </a:r>
                      <a:r>
                        <a:rPr lang="en-GB" sz="900" baseline="0" dirty="0"/>
                        <a:t>.</a:t>
                      </a:r>
                      <a:endParaRPr lang="en-GB" sz="900" dirty="0"/>
                    </a:p>
                  </a:txBody>
                  <a:tcPr marL="60960" marR="60960" marT="30480" marB="30480"/>
                </a:tc>
                <a:tc>
                  <a:txBody>
                    <a:bodyPr/>
                    <a:lstStyle/>
                    <a:p>
                      <a:r>
                        <a:rPr lang="en-GB" sz="1100" dirty="0"/>
                        <a:t>60%</a:t>
                      </a:r>
                    </a:p>
                  </a:txBody>
                  <a:tcPr marL="60960" marR="60960" marT="30480" marB="30480"/>
                </a:tc>
                <a:tc>
                  <a:txBody>
                    <a:bodyPr/>
                    <a:lstStyle/>
                    <a:p>
                      <a:r>
                        <a:rPr lang="en-GB" sz="1100" dirty="0"/>
                        <a:t>16.33%</a:t>
                      </a:r>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23.33%</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366070">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Hip Fractures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- 95%</a:t>
                      </a:r>
                      <a:r>
                        <a:rPr lang="en-GB" sz="900" b="1" baseline="0" dirty="0"/>
                        <a:t> of patients where clinically appropriate, wait no longer than 48 hours for inpatient treatment</a:t>
                      </a:r>
                      <a:endParaRPr lang="en-GB" sz="900" b="1" dirty="0"/>
                    </a:p>
                  </a:txBody>
                  <a:tcPr marL="60960" marR="60960" marT="30480" marB="30480"/>
                </a:tc>
                <a:tc>
                  <a:txBody>
                    <a:bodyPr/>
                    <a:lstStyle/>
                    <a:p>
                      <a:r>
                        <a:rPr lang="en-GB" sz="1100" dirty="0"/>
                        <a:t>95%</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32.94%</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28 out of 85 seen &lt;48hrs </a:t>
                      </a:r>
                    </a:p>
                  </a:txBody>
                  <a:tcPr marL="60960" marR="60960" marT="30480" marB="30480"/>
                </a:tc>
                <a:tc>
                  <a:txBody>
                    <a:bodyPr/>
                    <a:lstStyle/>
                    <a:p>
                      <a:r>
                        <a:rPr lang="en-GB" sz="1100" kern="1200" dirty="0">
                          <a:solidFill>
                            <a:schemeClr val="dk1"/>
                          </a:solidFill>
                          <a:latin typeface="+mn-lt"/>
                          <a:ea typeface="+mn-ea"/>
                          <a:cs typeface="+mn-cs"/>
                        </a:rPr>
                        <a:t>35.38</a:t>
                      </a:r>
                      <a:r>
                        <a:rPr lang="en-GB" sz="1100" dirty="0"/>
                        <a:t>%</a:t>
                      </a:r>
                    </a:p>
                    <a:p>
                      <a:endParaRPr lang="en-GB" sz="1100" dirty="0"/>
                    </a:p>
                    <a:p>
                      <a:r>
                        <a:rPr lang="en-GB" sz="1100" dirty="0"/>
                        <a:t>75 out of 212 seen &lt;48 hrs</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1326959614"/>
                  </a:ext>
                </a:extLst>
              </a:tr>
              <a:tr h="1308443">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Other</a:t>
                      </a:r>
                      <a:r>
                        <a:rPr lang="en-GB" sz="1100" baseline="0" dirty="0"/>
                        <a:t> Fractures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- 95% of other fractures, where clinically appropriate, wait no longer than 7 days for inpatient treatment for fractures</a:t>
                      </a:r>
                      <a:endParaRPr lang="en-GB" sz="900" b="1" dirty="0"/>
                    </a:p>
                  </a:txBody>
                  <a:tcPr marL="60960" marR="60960" marT="30480" marB="30480"/>
                </a:tc>
                <a:tc>
                  <a:txBody>
                    <a:bodyPr/>
                    <a:lstStyle/>
                    <a:p>
                      <a:r>
                        <a:rPr lang="en-GB" sz="1100" dirty="0"/>
                        <a:t>95%</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86.01%</a:t>
                      </a:r>
                      <a:r>
                        <a:rPr lang="en-GB" sz="11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r>
                        <a:rPr lang="en-GB" sz="1100" dirty="0"/>
                        <a:t>123 out of 143 treated within 7</a:t>
                      </a:r>
                      <a:r>
                        <a:rPr lang="en-GB" sz="1100" baseline="0" dirty="0"/>
                        <a:t> days</a:t>
                      </a:r>
                      <a:endParaRPr lang="en-GB" sz="1100" dirty="0"/>
                    </a:p>
                  </a:txBody>
                  <a:tcPr marL="60960" marR="60960" marT="30480" marB="30480"/>
                </a:tc>
                <a:tc>
                  <a:txBody>
                    <a:bodyPr/>
                    <a:lstStyle/>
                    <a:p>
                      <a:pPr marL="0" algn="l" defTabSz="914400" rtl="0" eaLnBrk="1" latinLnBrk="0" hangingPunct="1"/>
                      <a:r>
                        <a:rPr lang="en-GB" sz="1100" kern="1200" dirty="0">
                          <a:solidFill>
                            <a:schemeClr val="dk1"/>
                          </a:solidFill>
                          <a:latin typeface="+mn-lt"/>
                          <a:ea typeface="+mn-ea"/>
                          <a:cs typeface="+mn-cs"/>
                        </a:rPr>
                        <a:t>85.04%</a:t>
                      </a:r>
                    </a:p>
                    <a:p>
                      <a:pPr marL="0" algn="l" defTabSz="914400" rtl="0" eaLnBrk="1" latinLnBrk="0" hangingPunct="1"/>
                      <a:endParaRPr lang="en-GB" sz="1100" kern="1200" dirty="0">
                        <a:solidFill>
                          <a:schemeClr val="dk1"/>
                        </a:solidFill>
                        <a:latin typeface="+mn-lt"/>
                        <a:ea typeface="+mn-ea"/>
                        <a:cs typeface="+mn-cs"/>
                      </a:endParaRPr>
                    </a:p>
                    <a:p>
                      <a:pPr marL="0" algn="l" defTabSz="914400" rtl="0" eaLnBrk="1" latinLnBrk="0" hangingPunct="1"/>
                      <a:r>
                        <a:rPr lang="en-GB" sz="1100" kern="1200" dirty="0">
                          <a:solidFill>
                            <a:schemeClr val="dk1"/>
                          </a:solidFill>
                          <a:latin typeface="+mn-lt"/>
                          <a:ea typeface="+mn-ea"/>
                          <a:cs typeface="+mn-cs"/>
                        </a:rPr>
                        <a:t>302 out of 365 treated within 7 days</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17" name="Picture 16" descr="Red triangle"/>
          <p:cNvPicPr>
            <a:picLocks noChangeAspect="1"/>
          </p:cNvPicPr>
          <p:nvPr/>
        </p:nvPicPr>
        <p:blipFill>
          <a:blip r:embed="rId4"/>
          <a:stretch>
            <a:fillRect/>
          </a:stretch>
        </p:blipFill>
        <p:spPr>
          <a:xfrm>
            <a:off x="7482951" y="1659812"/>
            <a:ext cx="354425" cy="346884"/>
          </a:xfrm>
          <a:prstGeom prst="rect">
            <a:avLst/>
          </a:prstGeom>
        </p:spPr>
      </p:pic>
      <p:pic>
        <p:nvPicPr>
          <p:cNvPr id="18" name="Picture 17" descr="Red triangle"/>
          <p:cNvPicPr>
            <a:picLocks noChangeAspect="1"/>
          </p:cNvPicPr>
          <p:nvPr/>
        </p:nvPicPr>
        <p:blipFill>
          <a:blip r:embed="rId4"/>
          <a:stretch>
            <a:fillRect/>
          </a:stretch>
        </p:blipFill>
        <p:spPr>
          <a:xfrm>
            <a:off x="7482951" y="3113218"/>
            <a:ext cx="354425" cy="346884"/>
          </a:xfrm>
          <a:prstGeom prst="rect">
            <a:avLst/>
          </a:prstGeom>
        </p:spPr>
      </p:pic>
      <p:pic>
        <p:nvPicPr>
          <p:cNvPr id="19" name="Picture 18" descr="Red triangle"/>
          <p:cNvPicPr>
            <a:picLocks noChangeAspect="1"/>
          </p:cNvPicPr>
          <p:nvPr/>
        </p:nvPicPr>
        <p:blipFill>
          <a:blip r:embed="rId4"/>
          <a:stretch>
            <a:fillRect/>
          </a:stretch>
        </p:blipFill>
        <p:spPr>
          <a:xfrm>
            <a:off x="7484100" y="4472246"/>
            <a:ext cx="354425" cy="346884"/>
          </a:xfrm>
          <a:prstGeom prst="rect">
            <a:avLst/>
          </a:prstGeom>
        </p:spPr>
      </p:pic>
      <p:pic>
        <p:nvPicPr>
          <p:cNvPr id="22" name="Picture 21" descr="Red triangle"/>
          <p:cNvPicPr>
            <a:picLocks noChangeAspect="1"/>
          </p:cNvPicPr>
          <p:nvPr/>
        </p:nvPicPr>
        <p:blipFill>
          <a:blip r:embed="rId4"/>
          <a:stretch>
            <a:fillRect/>
          </a:stretch>
        </p:blipFill>
        <p:spPr>
          <a:xfrm>
            <a:off x="7482950" y="5831274"/>
            <a:ext cx="354425" cy="346884"/>
          </a:xfrm>
          <a:prstGeom prst="rect">
            <a:avLst/>
          </a:prstGeom>
        </p:spPr>
      </p:pic>
      <p:pic>
        <p:nvPicPr>
          <p:cNvPr id="2" name="Picture 1" descr="Red triangle">
            <a:extLst>
              <a:ext uri="{FF2B5EF4-FFF2-40B4-BE49-F238E27FC236}">
                <a16:creationId xmlns:a16="http://schemas.microsoft.com/office/drawing/2014/main" id="{5A7D51DD-055C-35BF-121A-35E8CBB3B235}"/>
              </a:ext>
            </a:extLst>
          </p:cNvPr>
          <p:cNvPicPr>
            <a:picLocks noChangeAspect="1"/>
          </p:cNvPicPr>
          <p:nvPr/>
        </p:nvPicPr>
        <p:blipFill>
          <a:blip r:embed="rId4"/>
          <a:stretch>
            <a:fillRect/>
          </a:stretch>
        </p:blipFill>
        <p:spPr>
          <a:xfrm>
            <a:off x="8176743" y="1659812"/>
            <a:ext cx="354425" cy="346884"/>
          </a:xfrm>
          <a:prstGeom prst="rect">
            <a:avLst/>
          </a:prstGeom>
        </p:spPr>
      </p:pic>
      <p:pic>
        <p:nvPicPr>
          <p:cNvPr id="9" name="Picture 8" descr="Red triangle">
            <a:extLst>
              <a:ext uri="{FF2B5EF4-FFF2-40B4-BE49-F238E27FC236}">
                <a16:creationId xmlns:a16="http://schemas.microsoft.com/office/drawing/2014/main" id="{0710C165-A9CB-ED97-B29E-1D9D5FE49D52}"/>
              </a:ext>
            </a:extLst>
          </p:cNvPr>
          <p:cNvPicPr>
            <a:picLocks noChangeAspect="1"/>
          </p:cNvPicPr>
          <p:nvPr/>
        </p:nvPicPr>
        <p:blipFill>
          <a:blip r:embed="rId4"/>
          <a:stretch>
            <a:fillRect/>
          </a:stretch>
        </p:blipFill>
        <p:spPr>
          <a:xfrm>
            <a:off x="8176742" y="3113218"/>
            <a:ext cx="354425" cy="346884"/>
          </a:xfrm>
          <a:prstGeom prst="rect">
            <a:avLst/>
          </a:prstGeom>
        </p:spPr>
      </p:pic>
      <p:pic>
        <p:nvPicPr>
          <p:cNvPr id="13" name="Picture 12" descr="Red triangle">
            <a:extLst>
              <a:ext uri="{FF2B5EF4-FFF2-40B4-BE49-F238E27FC236}">
                <a16:creationId xmlns:a16="http://schemas.microsoft.com/office/drawing/2014/main" id="{752A0F4E-A17D-3B68-4099-15E43AC0BE60}"/>
              </a:ext>
            </a:extLst>
          </p:cNvPr>
          <p:cNvPicPr>
            <a:picLocks noChangeAspect="1"/>
          </p:cNvPicPr>
          <p:nvPr/>
        </p:nvPicPr>
        <p:blipFill>
          <a:blip r:embed="rId4"/>
          <a:stretch>
            <a:fillRect/>
          </a:stretch>
        </p:blipFill>
        <p:spPr>
          <a:xfrm>
            <a:off x="8176092" y="4474825"/>
            <a:ext cx="354425" cy="346884"/>
          </a:xfrm>
          <a:prstGeom prst="rect">
            <a:avLst/>
          </a:prstGeom>
        </p:spPr>
      </p:pic>
      <p:pic>
        <p:nvPicPr>
          <p:cNvPr id="20" name="Picture 19" descr="Red triangle">
            <a:extLst>
              <a:ext uri="{FF2B5EF4-FFF2-40B4-BE49-F238E27FC236}">
                <a16:creationId xmlns:a16="http://schemas.microsoft.com/office/drawing/2014/main" id="{4B6E686A-E77B-8272-F1E3-7E42BF9469AB}"/>
              </a:ext>
            </a:extLst>
          </p:cNvPr>
          <p:cNvPicPr>
            <a:picLocks noChangeAspect="1"/>
          </p:cNvPicPr>
          <p:nvPr/>
        </p:nvPicPr>
        <p:blipFill>
          <a:blip r:embed="rId4"/>
          <a:stretch>
            <a:fillRect/>
          </a:stretch>
        </p:blipFill>
        <p:spPr>
          <a:xfrm>
            <a:off x="8176091" y="5831274"/>
            <a:ext cx="354425" cy="346884"/>
          </a:xfrm>
          <a:prstGeom prst="rect">
            <a:avLst/>
          </a:prstGeom>
        </p:spPr>
      </p:pic>
      <p:pic>
        <p:nvPicPr>
          <p:cNvPr id="6" name="Picture 5" descr="Bar chart titled “Mater Weekend Discharges – Complex” compares monthly outturn against a target of 60% of actual weekday complex discharges from Jul 2025 to Jun 2026. Blue bars show outturn, rising from roughly 13–18% early on to 30% in Jun 2026, while an orange dotted line marks the 60% target.">
            <a:extLst>
              <a:ext uri="{FF2B5EF4-FFF2-40B4-BE49-F238E27FC236}">
                <a16:creationId xmlns:a16="http://schemas.microsoft.com/office/drawing/2014/main" id="{670DAD14-8E88-2EFB-ADCF-04CB5E9C4C40}"/>
              </a:ext>
            </a:extLst>
          </p:cNvPr>
          <p:cNvPicPr>
            <a:picLocks noChangeAspect="1"/>
          </p:cNvPicPr>
          <p:nvPr/>
        </p:nvPicPr>
        <p:blipFill>
          <a:blip r:embed="rId5"/>
          <a:stretch>
            <a:fillRect/>
          </a:stretch>
        </p:blipFill>
        <p:spPr>
          <a:xfrm>
            <a:off x="8786260" y="1276160"/>
            <a:ext cx="3186904" cy="1299089"/>
          </a:xfrm>
          <a:prstGeom prst="rect">
            <a:avLst/>
          </a:prstGeom>
        </p:spPr>
      </p:pic>
      <p:pic>
        <p:nvPicPr>
          <p:cNvPr id="10" name="Picture 9" descr="Bar chart showing Royal Weekend Discharges – Complex against a 60% target for total actual weekday complex discharges, covering Jul 2025–Jun 2026. Blue monthly bars remain below orange dotted target, peaking at about 33% in Jan 2026 and reaching lows near 17% in Sep 2025 and Jun 2026.">
            <a:extLst>
              <a:ext uri="{FF2B5EF4-FFF2-40B4-BE49-F238E27FC236}">
                <a16:creationId xmlns:a16="http://schemas.microsoft.com/office/drawing/2014/main" id="{D391D596-61CC-491F-6ACE-3DF59E6E4976}"/>
              </a:ext>
            </a:extLst>
          </p:cNvPr>
          <p:cNvPicPr>
            <a:picLocks noChangeAspect="1"/>
          </p:cNvPicPr>
          <p:nvPr/>
        </p:nvPicPr>
        <p:blipFill>
          <a:blip r:embed="rId6"/>
          <a:stretch>
            <a:fillRect/>
          </a:stretch>
        </p:blipFill>
        <p:spPr>
          <a:xfrm>
            <a:off x="8783455" y="2715917"/>
            <a:ext cx="3173253" cy="1234834"/>
          </a:xfrm>
          <a:prstGeom prst="rect">
            <a:avLst/>
          </a:prstGeom>
        </p:spPr>
      </p:pic>
      <p:pic>
        <p:nvPicPr>
          <p:cNvPr id="14" name="Picture 13" descr="Bar chart showing percentage of neck-of-femur fracture patients treated within 48 hours, covering Jul 2025–Jun 2026 against 95% target. Blue monthly outturn ranges from 24% in Jul to 64% in Feb, remaining below orange dotted target throughout; highest results occur Aug and Feb.">
            <a:extLst>
              <a:ext uri="{FF2B5EF4-FFF2-40B4-BE49-F238E27FC236}">
                <a16:creationId xmlns:a16="http://schemas.microsoft.com/office/drawing/2014/main" id="{9371BC03-6A7B-D1C9-FA79-851CC28E4FC3}"/>
              </a:ext>
            </a:extLst>
          </p:cNvPr>
          <p:cNvPicPr>
            <a:picLocks noChangeAspect="1"/>
          </p:cNvPicPr>
          <p:nvPr/>
        </p:nvPicPr>
        <p:blipFill>
          <a:blip r:embed="rId7"/>
          <a:stretch>
            <a:fillRect/>
          </a:stretch>
        </p:blipFill>
        <p:spPr>
          <a:xfrm>
            <a:off x="8799910" y="4095020"/>
            <a:ext cx="3156797" cy="1234834"/>
          </a:xfrm>
          <a:prstGeom prst="rect">
            <a:avLst/>
          </a:prstGeom>
        </p:spPr>
      </p:pic>
      <p:pic>
        <p:nvPicPr>
          <p:cNvPr id="23" name="Picture 22" descr="Bar chart showing monthly percentage of fracture patients treated within seven days against a 95% target for 2026/27. Blue bars range from 79% to 91%, peaking around August 2025 and dipping in January 2026, with every month below orange dotted target line.&#10;">
            <a:extLst>
              <a:ext uri="{FF2B5EF4-FFF2-40B4-BE49-F238E27FC236}">
                <a16:creationId xmlns:a16="http://schemas.microsoft.com/office/drawing/2014/main" id="{F84CA593-CD74-B814-EF86-FB37484CC612}"/>
              </a:ext>
            </a:extLst>
          </p:cNvPr>
          <p:cNvPicPr>
            <a:picLocks noChangeAspect="1"/>
          </p:cNvPicPr>
          <p:nvPr/>
        </p:nvPicPr>
        <p:blipFill>
          <a:blip r:embed="rId8"/>
          <a:stretch>
            <a:fillRect/>
          </a:stretch>
        </p:blipFill>
        <p:spPr>
          <a:xfrm>
            <a:off x="8799911" y="5488551"/>
            <a:ext cx="3173253" cy="1124900"/>
          </a:xfrm>
          <a:prstGeom prst="rect">
            <a:avLst/>
          </a:prstGeom>
        </p:spPr>
      </p:pic>
    </p:spTree>
    <p:extLst>
      <p:ext uri="{BB962C8B-B14F-4D97-AF65-F5344CB8AC3E}">
        <p14:creationId xmlns:p14="http://schemas.microsoft.com/office/powerpoint/2010/main" val="400136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ed title-slide graphic for a public-health or social-care presentation, featuring HSC Public Health Agency branding at lower left and “being belfast” logo at upper right. White background contains overlapping purple, pink and turquoise organic shapes, including a turquoise outlined form filled with dotted accents, with no chart data or explanatory labe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SOMs Indicators - Performance</a:t>
            </a:r>
          </a:p>
        </p:txBody>
      </p:sp>
      <p:graphicFrame>
        <p:nvGraphicFramePr>
          <p:cNvPr id="21" name="Table 20"/>
          <p:cNvGraphicFramePr>
            <a:graphicFrameLocks noGrp="1"/>
          </p:cNvGraphicFramePr>
          <p:nvPr>
            <p:extLst>
              <p:ext uri="{D42A27DB-BD31-4B8C-83A1-F6EECF244321}">
                <p14:modId xmlns:p14="http://schemas.microsoft.com/office/powerpoint/2010/main" val="3391433124"/>
              </p:ext>
            </p:extLst>
          </p:nvPr>
        </p:nvGraphicFramePr>
        <p:xfrm>
          <a:off x="98367" y="556897"/>
          <a:ext cx="11995265" cy="6200772"/>
        </p:xfrm>
        <a:graphic>
          <a:graphicData uri="http://schemas.openxmlformats.org/drawingml/2006/table">
            <a:tbl>
              <a:tblPr firstRow="1" bandRow="1">
                <a:tableStyleId>{5C22544A-7EE6-4342-B048-85BDC9FD1C3A}</a:tableStyleId>
              </a:tblPr>
              <a:tblGrid>
                <a:gridCol w="1264946">
                  <a:extLst>
                    <a:ext uri="{9D8B030D-6E8A-4147-A177-3AD203B41FA5}">
                      <a16:colId xmlns:a16="http://schemas.microsoft.com/office/drawing/2014/main" val="67219486"/>
                    </a:ext>
                  </a:extLst>
                </a:gridCol>
                <a:gridCol w="2003567">
                  <a:extLst>
                    <a:ext uri="{9D8B030D-6E8A-4147-A177-3AD203B41FA5}">
                      <a16:colId xmlns:a16="http://schemas.microsoft.com/office/drawing/2014/main" val="3145130481"/>
                    </a:ext>
                  </a:extLst>
                </a:gridCol>
                <a:gridCol w="743647">
                  <a:extLst>
                    <a:ext uri="{9D8B030D-6E8A-4147-A177-3AD203B41FA5}">
                      <a16:colId xmlns:a16="http://schemas.microsoft.com/office/drawing/2014/main" val="1187641680"/>
                    </a:ext>
                  </a:extLst>
                </a:gridCol>
                <a:gridCol w="1478149">
                  <a:extLst>
                    <a:ext uri="{9D8B030D-6E8A-4147-A177-3AD203B41FA5}">
                      <a16:colId xmlns:a16="http://schemas.microsoft.com/office/drawing/2014/main" val="3247098725"/>
                    </a:ext>
                  </a:extLst>
                </a:gridCol>
                <a:gridCol w="1683437">
                  <a:extLst>
                    <a:ext uri="{9D8B030D-6E8A-4147-A177-3AD203B41FA5}">
                      <a16:colId xmlns:a16="http://schemas.microsoft.com/office/drawing/2014/main" val="3101697162"/>
                    </a:ext>
                  </a:extLst>
                </a:gridCol>
                <a:gridCol w="657993">
                  <a:extLst>
                    <a:ext uri="{9D8B030D-6E8A-4147-A177-3AD203B41FA5}">
                      <a16:colId xmlns:a16="http://schemas.microsoft.com/office/drawing/2014/main" val="340205772"/>
                    </a:ext>
                  </a:extLst>
                </a:gridCol>
                <a:gridCol w="615266">
                  <a:extLst>
                    <a:ext uri="{9D8B030D-6E8A-4147-A177-3AD203B41FA5}">
                      <a16:colId xmlns:a16="http://schemas.microsoft.com/office/drawing/2014/main" val="3982552198"/>
                    </a:ext>
                  </a:extLst>
                </a:gridCol>
                <a:gridCol w="3548260">
                  <a:extLst>
                    <a:ext uri="{9D8B030D-6E8A-4147-A177-3AD203B41FA5}">
                      <a16:colId xmlns:a16="http://schemas.microsoft.com/office/drawing/2014/main" val="3167416937"/>
                    </a:ext>
                  </a:extLst>
                </a:gridCol>
              </a:tblGrid>
              <a:tr h="639118">
                <a:tc>
                  <a:txBody>
                    <a:bodyPr/>
                    <a:lstStyle/>
                    <a:p>
                      <a:r>
                        <a:rPr lang="en-GB" sz="1200" dirty="0">
                          <a:solidFill>
                            <a:schemeClr val="bg1"/>
                          </a:solidFill>
                        </a:rPr>
                        <a:t>Service Area</a:t>
                      </a:r>
                    </a:p>
                  </a:txBody>
                  <a:tcPr>
                    <a:solidFill>
                      <a:schemeClr val="accent5"/>
                    </a:solidFill>
                  </a:tcPr>
                </a:tc>
                <a:tc>
                  <a:txBody>
                    <a:bodyPr/>
                    <a:lstStyle/>
                    <a:p>
                      <a:r>
                        <a:rPr lang="en-GB" sz="1200"/>
                        <a:t>Metric</a:t>
                      </a:r>
                      <a:endParaRPr lang="en-GB" sz="1200" dirty="0"/>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r>
                        <a:rPr lang="en-GB" sz="1200" dirty="0">
                          <a:solidFill>
                            <a:schemeClr val="bg1"/>
                          </a:solidFill>
                        </a:rPr>
                        <a:t>Rag Status YTD</a:t>
                      </a:r>
                      <a:endParaRPr lang="en-GB" dirty="0"/>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4258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dirty="0"/>
                        <a:t> -Scheduled Care</a:t>
                      </a:r>
                    </a:p>
                    <a:p>
                      <a:endParaRPr lang="en-GB" sz="1200" dirty="0"/>
                    </a:p>
                  </a:txBody>
                  <a:tcPr/>
                </a:tc>
                <a:tc>
                  <a:txBody>
                    <a:bodyPr/>
                    <a:lstStyle/>
                    <a:p>
                      <a:r>
                        <a:rPr lang="en-GB" sz="1100" baseline="0" dirty="0"/>
                        <a:t>DNA rates for </a:t>
                      </a:r>
                      <a:r>
                        <a:rPr lang="en-GB" sz="1100" b="1" baseline="0" dirty="0"/>
                        <a:t>New</a:t>
                      </a:r>
                      <a:r>
                        <a:rPr lang="en-GB" sz="1100" baseline="0" dirty="0"/>
                        <a:t> consultant outpatient appointments</a:t>
                      </a:r>
                    </a:p>
                    <a:p>
                      <a:endParaRPr lang="en-GB" sz="1100" baseline="0" dirty="0"/>
                    </a:p>
                    <a:p>
                      <a:endParaRPr lang="en-GB" sz="1100" baseline="0" dirty="0"/>
                    </a:p>
                    <a:p>
                      <a:r>
                        <a:rPr lang="en-GB" sz="900" b="1" baseline="0" dirty="0"/>
                        <a:t>Target – maximum 5%</a:t>
                      </a:r>
                      <a:endParaRPr lang="en-GB" sz="900" b="1" dirty="0"/>
                    </a:p>
                  </a:txBody>
                  <a:tcPr marL="60960" marR="60960" marT="30480" marB="30480"/>
                </a:tc>
                <a:tc>
                  <a:txBody>
                    <a:bodyPr/>
                    <a:lstStyle/>
                    <a:p>
                      <a:r>
                        <a:rPr lang="en-GB" sz="1100" dirty="0"/>
                        <a:t>5%</a:t>
                      </a:r>
                    </a:p>
                  </a:txBody>
                  <a:tcPr marL="60960" marR="60960" marT="30480" marB="30480"/>
                </a:tc>
                <a:tc>
                  <a:txBody>
                    <a:bodyPr/>
                    <a:lstStyle/>
                    <a:p>
                      <a:r>
                        <a:rPr lang="en-GB" sz="1100" dirty="0">
                          <a:solidFill>
                            <a:schemeClr val="tx1"/>
                          </a:solidFill>
                        </a:rPr>
                        <a:t>7.60%</a:t>
                      </a:r>
                    </a:p>
                    <a:p>
                      <a:endParaRPr lang="en-GB" sz="1100" dirty="0">
                        <a:solidFill>
                          <a:schemeClr val="tx1"/>
                        </a:solidFill>
                      </a:endParaRPr>
                    </a:p>
                    <a:p>
                      <a:r>
                        <a:rPr lang="en-GB" sz="1100" dirty="0">
                          <a:solidFill>
                            <a:schemeClr val="tx1"/>
                          </a:solidFill>
                        </a:rPr>
                        <a:t>1,0238 DNA’s out of 16,285 new appointments</a:t>
                      </a:r>
                    </a:p>
                    <a:p>
                      <a:endParaRPr lang="en-GB" sz="1100" dirty="0">
                        <a:solidFill>
                          <a:schemeClr val="tx1"/>
                        </a:solidFill>
                      </a:endParaRPr>
                    </a:p>
                    <a:p>
                      <a:endParaRPr lang="en-GB" sz="1100" dirty="0">
                        <a:solidFill>
                          <a:schemeClr val="tx1"/>
                        </a:solidFill>
                      </a:endParaRPr>
                    </a:p>
                  </a:txBody>
                  <a:tcPr marL="60960" marR="60960" marT="30480" marB="30480"/>
                </a:tc>
                <a:tc>
                  <a:txBody>
                    <a:bodyPr/>
                    <a:lstStyle/>
                    <a:p>
                      <a:r>
                        <a:rPr lang="en-GB" sz="1100" dirty="0"/>
                        <a:t>7.54%</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3,500 DNA’s out of 46,397 new appointments</a:t>
                      </a:r>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76649">
                <a:tc>
                  <a:txBody>
                    <a:bodyPr/>
                    <a:lstStyle/>
                    <a:p>
                      <a:endParaRPr lang="en-GB" sz="1200" dirty="0"/>
                    </a:p>
                  </a:txBody>
                  <a:tcPr/>
                </a:tc>
                <a:tc>
                  <a:txBody>
                    <a:bodyPr/>
                    <a:lstStyle/>
                    <a:p>
                      <a:r>
                        <a:rPr lang="en-GB" sz="1100" baseline="0" dirty="0"/>
                        <a:t>DNA rates for </a:t>
                      </a:r>
                      <a:r>
                        <a:rPr lang="en-GB" sz="1100" b="1" baseline="0" dirty="0"/>
                        <a:t>Review </a:t>
                      </a:r>
                      <a:r>
                        <a:rPr lang="en-GB" sz="1100" baseline="0" dirty="0"/>
                        <a:t>consultant outpatient appointments</a:t>
                      </a:r>
                    </a:p>
                    <a:p>
                      <a:endParaRPr lang="en-GB" sz="1100" baseline="0" dirty="0"/>
                    </a:p>
                    <a:p>
                      <a:endParaRPr lang="en-GB" sz="1100" baseline="0" dirty="0"/>
                    </a:p>
                    <a:p>
                      <a:r>
                        <a:rPr lang="en-GB" sz="900" b="1" baseline="0" dirty="0"/>
                        <a:t>Target – maximum 8%</a:t>
                      </a:r>
                      <a:endParaRPr lang="en-GB" sz="900" b="1" dirty="0"/>
                    </a:p>
                  </a:txBody>
                  <a:tcPr marL="60960" marR="60960" marT="30480" marB="30480"/>
                </a:tc>
                <a:tc>
                  <a:txBody>
                    <a:bodyPr/>
                    <a:lstStyle/>
                    <a:p>
                      <a:r>
                        <a:rPr lang="en-GB" sz="1100" dirty="0"/>
                        <a:t>8%</a:t>
                      </a:r>
                    </a:p>
                  </a:txBody>
                  <a:tcPr marL="60960" marR="60960" marT="30480" marB="30480"/>
                </a:tc>
                <a:tc>
                  <a:txBody>
                    <a:bodyPr/>
                    <a:lstStyle/>
                    <a:p>
                      <a:r>
                        <a:rPr lang="en-GB" sz="1100" b="0" dirty="0">
                          <a:solidFill>
                            <a:schemeClr val="tx1"/>
                          </a:solidFill>
                        </a:rPr>
                        <a:t>8.68%</a:t>
                      </a:r>
                    </a:p>
                    <a:p>
                      <a:endParaRPr lang="en-GB" sz="1100" b="0" dirty="0">
                        <a:solidFill>
                          <a:schemeClr val="tx1"/>
                        </a:solidFill>
                      </a:endParaRPr>
                    </a:p>
                    <a:p>
                      <a:r>
                        <a:rPr lang="en-GB" sz="1100" b="0" dirty="0">
                          <a:solidFill>
                            <a:schemeClr val="tx1"/>
                          </a:solidFill>
                        </a:rPr>
                        <a:t>3,115 DNA’s out of 35,869 review appointments</a:t>
                      </a:r>
                    </a:p>
                  </a:txBody>
                  <a:tcPr marL="60960" marR="60960" marT="30480" marB="30480"/>
                </a:tc>
                <a:tc>
                  <a:txBody>
                    <a:bodyPr/>
                    <a:lstStyle/>
                    <a:p>
                      <a:r>
                        <a:rPr lang="en-GB" sz="1100" dirty="0"/>
                        <a:t>8.53%</a:t>
                      </a:r>
                    </a:p>
                    <a:p>
                      <a:endParaRPr lang="en-GB" sz="1100" dirty="0"/>
                    </a:p>
                    <a:p>
                      <a:r>
                        <a:rPr lang="en-GB" sz="1100" dirty="0"/>
                        <a:t>8,535 DNA’s out of 99,993 review appointments</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3741225911"/>
                  </a:ext>
                </a:extLst>
              </a:tr>
              <a:tr h="1352938">
                <a:tc>
                  <a:txBody>
                    <a:bodyPr/>
                    <a:lstStyle/>
                    <a:p>
                      <a:endParaRPr lang="en-GB" sz="1200" dirty="0"/>
                    </a:p>
                  </a:txBody>
                  <a:tcPr/>
                </a:tc>
                <a:tc>
                  <a:txBody>
                    <a:bodyPr/>
                    <a:lstStyle/>
                    <a:p>
                      <a:r>
                        <a:rPr lang="en-GB" sz="1100" dirty="0"/>
                        <a:t>Theatre DNA Rates– Main Theatres</a:t>
                      </a:r>
                    </a:p>
                    <a:p>
                      <a:endParaRPr lang="en-GB" sz="1100" dirty="0"/>
                    </a:p>
                    <a:p>
                      <a:endParaRPr lang="en-GB" sz="1100" dirty="0"/>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maximum 5%</a:t>
                      </a:r>
                      <a:endParaRPr lang="en-GB" sz="900" b="1" dirty="0"/>
                    </a:p>
                    <a:p>
                      <a:endParaRPr lang="en-GB" sz="1100" dirty="0"/>
                    </a:p>
                  </a:txBody>
                  <a:tcPr marL="60960" marR="60960" marT="30480" marB="30480"/>
                </a:tc>
                <a:tc>
                  <a:txBody>
                    <a:bodyPr/>
                    <a:lstStyle/>
                    <a:p>
                      <a:r>
                        <a:rPr lang="en-GB" sz="1100" dirty="0"/>
                        <a:t>5%</a:t>
                      </a:r>
                    </a:p>
                    <a:p>
                      <a:endParaRPr lang="en-GB" sz="1100" dirty="0"/>
                    </a:p>
                    <a:p>
                      <a:r>
                        <a:rPr lang="en-GB" sz="1000" dirty="0"/>
                        <a:t>Monitored a month</a:t>
                      </a:r>
                      <a:r>
                        <a:rPr lang="en-GB" sz="1000" baseline="0" dirty="0"/>
                        <a:t> in arrears</a:t>
                      </a:r>
                      <a:endParaRPr lang="en-GB" sz="10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11.26% (May </a:t>
                      </a:r>
                      <a:r>
                        <a:rPr lang="en-GB" sz="1100" baseline="0" dirty="0">
                          <a:solidFill>
                            <a:schemeClr val="tx1"/>
                          </a:solidFill>
                        </a:rPr>
                        <a:t>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txBody>
                  <a:tcPr marL="60960" marR="60960" marT="30480" marB="30480"/>
                </a:tc>
                <a:tc>
                  <a:txBody>
                    <a:bodyPr/>
                    <a:lstStyle/>
                    <a:p>
                      <a:r>
                        <a:rPr lang="en-GB" sz="1100" dirty="0"/>
                        <a:t>8.61%</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1326959614"/>
                  </a:ext>
                </a:extLst>
              </a:tr>
              <a:tr h="1405299">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Theatre DNA Rates – DPU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maximum 5%</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r>
                        <a:rPr lang="en-GB" sz="1100" dirty="0"/>
                        <a:t>5%</a:t>
                      </a:r>
                    </a:p>
                    <a:p>
                      <a:endParaRPr lang="en-GB" sz="1100" dirty="0"/>
                    </a:p>
                    <a:p>
                      <a:r>
                        <a:rPr lang="en-GB" sz="1000" dirty="0"/>
                        <a:t>Monitored a month</a:t>
                      </a:r>
                      <a:r>
                        <a:rPr lang="en-GB" sz="1000" baseline="0" dirty="0"/>
                        <a:t> in arrears</a:t>
                      </a:r>
                      <a:endParaRPr lang="en-GB" sz="10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11.26%</a:t>
                      </a:r>
                      <a:r>
                        <a:rPr lang="en-GB" sz="1100" baseline="0" dirty="0">
                          <a:solidFill>
                            <a:schemeClr val="tx1"/>
                          </a:solidFill>
                        </a:rPr>
                        <a:t> (May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r>
                        <a:rPr lang="en-GB" sz="1100" dirty="0"/>
                        <a:t>9.92%</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17" name="Picture 16" descr="Simple warning-style triangle icon with red fill and thick blue outline. Dark background provides contrast, with no labels, legend, or additional markers."/>
          <p:cNvPicPr>
            <a:picLocks noChangeAspect="1"/>
          </p:cNvPicPr>
          <p:nvPr/>
        </p:nvPicPr>
        <p:blipFill>
          <a:blip r:embed="rId4"/>
          <a:stretch>
            <a:fillRect/>
          </a:stretch>
        </p:blipFill>
        <p:spPr>
          <a:xfrm>
            <a:off x="7482414" y="1652545"/>
            <a:ext cx="354425" cy="346884"/>
          </a:xfrm>
          <a:prstGeom prst="rect">
            <a:avLst/>
          </a:prstGeom>
        </p:spPr>
      </p:pic>
      <p:pic>
        <p:nvPicPr>
          <p:cNvPr id="19" name="Picture 18" descr="Simple triangular warning-style icon with bright red fill and blue outline. Centred upright triangle appears against a black background, with no text or additional symbols."/>
          <p:cNvPicPr>
            <a:picLocks noChangeAspect="1"/>
          </p:cNvPicPr>
          <p:nvPr/>
        </p:nvPicPr>
        <p:blipFill>
          <a:blip r:embed="rId4"/>
          <a:stretch>
            <a:fillRect/>
          </a:stretch>
        </p:blipFill>
        <p:spPr>
          <a:xfrm>
            <a:off x="7481588" y="4415808"/>
            <a:ext cx="354425" cy="346884"/>
          </a:xfrm>
          <a:prstGeom prst="rect">
            <a:avLst/>
          </a:prstGeom>
        </p:spPr>
      </p:pic>
      <p:pic>
        <p:nvPicPr>
          <p:cNvPr id="39" name="Picture 38" descr="Simple triangular warning-style icon with bright red fill and blue outline. Minimal graphic may signify caution, alert, or a hazard marker."/>
          <p:cNvPicPr>
            <a:picLocks noChangeAspect="1"/>
          </p:cNvPicPr>
          <p:nvPr/>
        </p:nvPicPr>
        <p:blipFill>
          <a:blip r:embed="rId4"/>
          <a:stretch>
            <a:fillRect/>
          </a:stretch>
        </p:blipFill>
        <p:spPr>
          <a:xfrm>
            <a:off x="7447592" y="5803696"/>
            <a:ext cx="354425" cy="346884"/>
          </a:xfrm>
          <a:prstGeom prst="rect">
            <a:avLst/>
          </a:prstGeom>
        </p:spPr>
      </p:pic>
      <p:pic>
        <p:nvPicPr>
          <p:cNvPr id="7" name="Picture 6" descr="Simple triangular warning-style icon with red fill and dark blue outline. Upward-pointing triangle appears centred against a transparent background."/>
          <p:cNvPicPr>
            <a:picLocks noChangeAspect="1"/>
          </p:cNvPicPr>
          <p:nvPr/>
        </p:nvPicPr>
        <p:blipFill>
          <a:blip r:embed="rId5"/>
          <a:stretch>
            <a:fillRect/>
          </a:stretch>
        </p:blipFill>
        <p:spPr>
          <a:xfrm>
            <a:off x="7482414" y="3023761"/>
            <a:ext cx="353599" cy="347502"/>
          </a:xfrm>
          <a:prstGeom prst="rect">
            <a:avLst/>
          </a:prstGeom>
        </p:spPr>
      </p:pic>
      <p:pic>
        <p:nvPicPr>
          <p:cNvPr id="2" name="Picture 1" descr="Simple warning-style triangular icon with bright red fill and blue outline. Black background provides strong contrast, with no labels, legend, or additional markings.">
            <a:extLst>
              <a:ext uri="{FF2B5EF4-FFF2-40B4-BE49-F238E27FC236}">
                <a16:creationId xmlns:a16="http://schemas.microsoft.com/office/drawing/2014/main" id="{91914B87-0931-11CA-3B11-877AE9D6F1E3}"/>
              </a:ext>
            </a:extLst>
          </p:cNvPr>
          <p:cNvPicPr>
            <a:picLocks noChangeAspect="1"/>
          </p:cNvPicPr>
          <p:nvPr/>
        </p:nvPicPr>
        <p:blipFill>
          <a:blip r:embed="rId4"/>
          <a:stretch>
            <a:fillRect/>
          </a:stretch>
        </p:blipFill>
        <p:spPr>
          <a:xfrm>
            <a:off x="8042713" y="1652545"/>
            <a:ext cx="354425" cy="346884"/>
          </a:xfrm>
          <a:prstGeom prst="rect">
            <a:avLst/>
          </a:prstGeom>
        </p:spPr>
      </p:pic>
      <p:pic>
        <p:nvPicPr>
          <p:cNvPr id="9" name="Picture 8" descr="Simple warning-style triangle icon with solid red fill and thick blue outline. Upright shape conveys caution or alert, with no text, legend, or additional markings.">
            <a:extLst>
              <a:ext uri="{FF2B5EF4-FFF2-40B4-BE49-F238E27FC236}">
                <a16:creationId xmlns:a16="http://schemas.microsoft.com/office/drawing/2014/main" id="{8A950AC0-DD0B-CF44-720D-1F0CD0DD993E}"/>
              </a:ext>
            </a:extLst>
          </p:cNvPr>
          <p:cNvPicPr>
            <a:picLocks noChangeAspect="1"/>
          </p:cNvPicPr>
          <p:nvPr/>
        </p:nvPicPr>
        <p:blipFill>
          <a:blip r:embed="rId5"/>
          <a:stretch>
            <a:fillRect/>
          </a:stretch>
        </p:blipFill>
        <p:spPr>
          <a:xfrm>
            <a:off x="8120926" y="3035793"/>
            <a:ext cx="353599" cy="347502"/>
          </a:xfrm>
          <a:prstGeom prst="rect">
            <a:avLst/>
          </a:prstGeom>
        </p:spPr>
      </p:pic>
      <p:pic>
        <p:nvPicPr>
          <p:cNvPr id="18" name="Picture 17" descr="Simple triangular icon with bright red fill and blue outline. Triangle points upwards against a black background, with no labels or additional markings.">
            <a:extLst>
              <a:ext uri="{FF2B5EF4-FFF2-40B4-BE49-F238E27FC236}">
                <a16:creationId xmlns:a16="http://schemas.microsoft.com/office/drawing/2014/main" id="{087EE336-C3CF-D197-4549-0F1921E71F06}"/>
              </a:ext>
            </a:extLst>
          </p:cNvPr>
          <p:cNvPicPr>
            <a:picLocks noChangeAspect="1"/>
          </p:cNvPicPr>
          <p:nvPr/>
        </p:nvPicPr>
        <p:blipFill>
          <a:blip r:embed="rId4"/>
          <a:stretch>
            <a:fillRect/>
          </a:stretch>
        </p:blipFill>
        <p:spPr>
          <a:xfrm>
            <a:off x="8042712" y="4415808"/>
            <a:ext cx="354425" cy="346884"/>
          </a:xfrm>
          <a:prstGeom prst="rect">
            <a:avLst/>
          </a:prstGeom>
        </p:spPr>
      </p:pic>
      <p:pic>
        <p:nvPicPr>
          <p:cNvPr id="20" name="Picture 19" descr="Graphic icon depicting an upright red triangle with a blue border and dark outer edge. Simple geometric design commonly used as a warning or alert symbol.">
            <a:extLst>
              <a:ext uri="{FF2B5EF4-FFF2-40B4-BE49-F238E27FC236}">
                <a16:creationId xmlns:a16="http://schemas.microsoft.com/office/drawing/2014/main" id="{B87D0B52-0365-2770-8694-37426FA38C7B}"/>
              </a:ext>
            </a:extLst>
          </p:cNvPr>
          <p:cNvPicPr>
            <a:picLocks noChangeAspect="1"/>
          </p:cNvPicPr>
          <p:nvPr/>
        </p:nvPicPr>
        <p:blipFill>
          <a:blip r:embed="rId4"/>
          <a:stretch>
            <a:fillRect/>
          </a:stretch>
        </p:blipFill>
        <p:spPr>
          <a:xfrm>
            <a:off x="8042712" y="5795205"/>
            <a:ext cx="354425" cy="346884"/>
          </a:xfrm>
          <a:prstGeom prst="rect">
            <a:avLst/>
          </a:prstGeom>
        </p:spPr>
      </p:pic>
      <p:pic>
        <p:nvPicPr>
          <p:cNvPr id="6" name="Picture 5" descr="Bar chart titled “New Outpatient DNA/CND Rates” showing monthly rates from Jul 25 to Jun 26 against a 5% target. Blue bars remain above target throughout, peaking at 9% in Jan 26, while an orange dotted line marks 5% and lowest rates occur around Aug 25 and May 26 at approximately 7.3%.">
            <a:extLst>
              <a:ext uri="{FF2B5EF4-FFF2-40B4-BE49-F238E27FC236}">
                <a16:creationId xmlns:a16="http://schemas.microsoft.com/office/drawing/2014/main" id="{4DA8A178-CDFA-086E-2B61-D7C79134ED11}"/>
              </a:ext>
            </a:extLst>
          </p:cNvPr>
          <p:cNvPicPr>
            <a:picLocks noChangeAspect="1"/>
          </p:cNvPicPr>
          <p:nvPr/>
        </p:nvPicPr>
        <p:blipFill>
          <a:blip r:embed="rId6"/>
          <a:stretch>
            <a:fillRect/>
          </a:stretch>
        </p:blipFill>
        <p:spPr>
          <a:xfrm>
            <a:off x="8637398" y="1246711"/>
            <a:ext cx="3385101" cy="1268673"/>
          </a:xfrm>
          <a:prstGeom prst="rect">
            <a:avLst/>
          </a:prstGeom>
        </p:spPr>
      </p:pic>
      <p:pic>
        <p:nvPicPr>
          <p:cNvPr id="11" name="Picture 10" descr="Bar chart showing outpatient DNA/CND rates from July 2025 to June 2026 against an 8% target. Blue monthly bars and orange dotted target line show rates mostly near target, peaking at 10% in January 2026 and reaching lowest level of about 8% in July–September 2025.">
            <a:extLst>
              <a:ext uri="{FF2B5EF4-FFF2-40B4-BE49-F238E27FC236}">
                <a16:creationId xmlns:a16="http://schemas.microsoft.com/office/drawing/2014/main" id="{BBA5017C-102C-4DF7-55C3-CF0FA798397F}"/>
              </a:ext>
            </a:extLst>
          </p:cNvPr>
          <p:cNvPicPr>
            <a:picLocks noChangeAspect="1"/>
          </p:cNvPicPr>
          <p:nvPr/>
        </p:nvPicPr>
        <p:blipFill>
          <a:blip r:embed="rId7"/>
          <a:stretch>
            <a:fillRect/>
          </a:stretch>
        </p:blipFill>
        <p:spPr>
          <a:xfrm>
            <a:off x="8637398" y="2648063"/>
            <a:ext cx="3385101" cy="1268673"/>
          </a:xfrm>
          <a:prstGeom prst="rect">
            <a:avLst/>
          </a:prstGeom>
        </p:spPr>
      </p:pic>
      <p:pic>
        <p:nvPicPr>
          <p:cNvPr id="8" name="Picture 7" descr="Bar chart titled “Theatre DNA Rates – Main” showing monthly output rates from Jun 2025 to May 2026 against a 5% target. Blue bars range from about 8.5% to 10.8%, with highest rate in Jun 2025 and lowest in Apr 2026; orange dotted target line remains below every month.">
            <a:extLst>
              <a:ext uri="{FF2B5EF4-FFF2-40B4-BE49-F238E27FC236}">
                <a16:creationId xmlns:a16="http://schemas.microsoft.com/office/drawing/2014/main" id="{DF68A5EA-8AD2-13F3-0882-050366F43929}"/>
              </a:ext>
            </a:extLst>
          </p:cNvPr>
          <p:cNvPicPr>
            <a:picLocks noChangeAspect="1"/>
          </p:cNvPicPr>
          <p:nvPr/>
        </p:nvPicPr>
        <p:blipFill>
          <a:blip r:embed="rId8"/>
          <a:stretch>
            <a:fillRect/>
          </a:stretch>
        </p:blipFill>
        <p:spPr>
          <a:xfrm>
            <a:off x="8603836" y="4032115"/>
            <a:ext cx="3385101" cy="1265937"/>
          </a:xfrm>
          <a:prstGeom prst="rect">
            <a:avLst/>
          </a:prstGeom>
        </p:spPr>
      </p:pic>
      <p:pic>
        <p:nvPicPr>
          <p:cNvPr id="12" name="Picture 11" descr="Bar chart tracking Theatre DNA rates from Jun 2025 to May 2026 against a 5% target. Blue outturn bars remain above orange dotted target throughout, rising from 9% in Jun 2025 to a peak of 12.7% in Feb 2026 before ending at 11.3% in May 2026.">
            <a:extLst>
              <a:ext uri="{FF2B5EF4-FFF2-40B4-BE49-F238E27FC236}">
                <a16:creationId xmlns:a16="http://schemas.microsoft.com/office/drawing/2014/main" id="{F812858A-65A0-74BD-9D13-AE4ABD60D26E}"/>
              </a:ext>
            </a:extLst>
          </p:cNvPr>
          <p:cNvPicPr>
            <a:picLocks noChangeAspect="1"/>
          </p:cNvPicPr>
          <p:nvPr/>
        </p:nvPicPr>
        <p:blipFill>
          <a:blip r:embed="rId9"/>
          <a:stretch>
            <a:fillRect/>
          </a:stretch>
        </p:blipFill>
        <p:spPr>
          <a:xfrm>
            <a:off x="8637398" y="5437120"/>
            <a:ext cx="3351539" cy="1194589"/>
          </a:xfrm>
          <a:prstGeom prst="rect">
            <a:avLst/>
          </a:prstGeom>
        </p:spPr>
      </p:pic>
    </p:spTree>
    <p:extLst>
      <p:ext uri="{BB962C8B-B14F-4D97-AF65-F5344CB8AC3E}">
        <p14:creationId xmlns:p14="http://schemas.microsoft.com/office/powerpoint/2010/main" val="2397954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stract branded presentation graphic for Belfast Health and Social Care Trust, featuring “being Belfast” branding. White background includes purple and pink organic shapes, turquoise outline and dotted motif, plus organisation logo and “caring, supporting, improving together” tagli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SOMs Indicators - Performance</a:t>
            </a:r>
          </a:p>
        </p:txBody>
      </p:sp>
      <p:graphicFrame>
        <p:nvGraphicFramePr>
          <p:cNvPr id="21" name="Table 20"/>
          <p:cNvGraphicFramePr>
            <a:graphicFrameLocks noGrp="1"/>
          </p:cNvGraphicFramePr>
          <p:nvPr>
            <p:extLst>
              <p:ext uri="{D42A27DB-BD31-4B8C-83A1-F6EECF244321}">
                <p14:modId xmlns:p14="http://schemas.microsoft.com/office/powerpoint/2010/main" val="1827073192"/>
              </p:ext>
            </p:extLst>
          </p:nvPr>
        </p:nvGraphicFramePr>
        <p:xfrm>
          <a:off x="98368" y="549739"/>
          <a:ext cx="11995265" cy="6176231"/>
        </p:xfrm>
        <a:graphic>
          <a:graphicData uri="http://schemas.openxmlformats.org/drawingml/2006/table">
            <a:tbl>
              <a:tblPr firstRow="1" bandRow="1">
                <a:tableStyleId>{5C22544A-7EE6-4342-B048-85BDC9FD1C3A}</a:tableStyleId>
              </a:tblPr>
              <a:tblGrid>
                <a:gridCol w="1257391">
                  <a:extLst>
                    <a:ext uri="{9D8B030D-6E8A-4147-A177-3AD203B41FA5}">
                      <a16:colId xmlns:a16="http://schemas.microsoft.com/office/drawing/2014/main" val="67219486"/>
                    </a:ext>
                  </a:extLst>
                </a:gridCol>
                <a:gridCol w="2011284">
                  <a:extLst>
                    <a:ext uri="{9D8B030D-6E8A-4147-A177-3AD203B41FA5}">
                      <a16:colId xmlns:a16="http://schemas.microsoft.com/office/drawing/2014/main" val="3145130481"/>
                    </a:ext>
                  </a:extLst>
                </a:gridCol>
                <a:gridCol w="734938">
                  <a:extLst>
                    <a:ext uri="{9D8B030D-6E8A-4147-A177-3AD203B41FA5}">
                      <a16:colId xmlns:a16="http://schemas.microsoft.com/office/drawing/2014/main" val="1187641680"/>
                    </a:ext>
                  </a:extLst>
                </a:gridCol>
                <a:gridCol w="1486969">
                  <a:extLst>
                    <a:ext uri="{9D8B030D-6E8A-4147-A177-3AD203B41FA5}">
                      <a16:colId xmlns:a16="http://schemas.microsoft.com/office/drawing/2014/main" val="3247098725"/>
                    </a:ext>
                  </a:extLst>
                </a:gridCol>
                <a:gridCol w="1692067">
                  <a:extLst>
                    <a:ext uri="{9D8B030D-6E8A-4147-A177-3AD203B41FA5}">
                      <a16:colId xmlns:a16="http://schemas.microsoft.com/office/drawing/2014/main" val="1564999673"/>
                    </a:ext>
                  </a:extLst>
                </a:gridCol>
                <a:gridCol w="717847">
                  <a:extLst>
                    <a:ext uri="{9D8B030D-6E8A-4147-A177-3AD203B41FA5}">
                      <a16:colId xmlns:a16="http://schemas.microsoft.com/office/drawing/2014/main" val="340205772"/>
                    </a:ext>
                  </a:extLst>
                </a:gridCol>
                <a:gridCol w="692209">
                  <a:extLst>
                    <a:ext uri="{9D8B030D-6E8A-4147-A177-3AD203B41FA5}">
                      <a16:colId xmlns:a16="http://schemas.microsoft.com/office/drawing/2014/main" val="4034917631"/>
                    </a:ext>
                  </a:extLst>
                </a:gridCol>
                <a:gridCol w="3402560">
                  <a:extLst>
                    <a:ext uri="{9D8B030D-6E8A-4147-A177-3AD203B41FA5}">
                      <a16:colId xmlns:a16="http://schemas.microsoft.com/office/drawing/2014/main" val="3167416937"/>
                    </a:ext>
                  </a:extLst>
                </a:gridCol>
              </a:tblGrid>
              <a:tr h="639106">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r>
                        <a:rPr lang="en-GB" sz="1200" dirty="0">
                          <a:solidFill>
                            <a:schemeClr val="bg1"/>
                          </a:solidFill>
                        </a:rPr>
                        <a:t>Rag Status YTD</a:t>
                      </a:r>
                      <a:endParaRPr lang="en-GB" dirty="0"/>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369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dirty="0"/>
                        <a:t> -Scheduled Care</a:t>
                      </a:r>
                    </a:p>
                    <a:p>
                      <a:endParaRPr lang="en-GB" sz="1200" dirty="0"/>
                    </a:p>
                  </a:txBody>
                  <a:tcPr/>
                </a:tc>
                <a:tc>
                  <a:txBody>
                    <a:bodyPr/>
                    <a:lstStyle/>
                    <a:p>
                      <a:r>
                        <a:rPr lang="en-GB" sz="1100" dirty="0"/>
                        <a:t>Theatre Utilisation  - Operating Times – Main Theatres</a:t>
                      </a:r>
                    </a:p>
                    <a:p>
                      <a:endParaRPr lang="en-GB" sz="1100" dirty="0"/>
                    </a:p>
                    <a:p>
                      <a:r>
                        <a:rPr lang="en-GB" sz="900" b="1" dirty="0"/>
                        <a:t>Target</a:t>
                      </a:r>
                      <a:r>
                        <a:rPr lang="en-GB" sz="900" b="1" baseline="0" dirty="0"/>
                        <a:t> – maximum operating rate of 85%</a:t>
                      </a:r>
                      <a:endParaRPr lang="en-GB" sz="900" b="1" dirty="0"/>
                    </a:p>
                  </a:txBody>
                  <a:tcPr marL="60960" marR="60960" marT="30480" marB="30480"/>
                </a:tc>
                <a:tc>
                  <a:txBody>
                    <a:bodyPr/>
                    <a:lstStyle/>
                    <a:p>
                      <a:r>
                        <a:rPr lang="en-GB" sz="1100" dirty="0"/>
                        <a:t>85%</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Monitored a month</a:t>
                      </a:r>
                      <a:r>
                        <a:rPr lang="en-GB" sz="1000" baseline="0" dirty="0"/>
                        <a:t> in arrears</a:t>
                      </a:r>
                      <a:endParaRPr lang="en-GB" sz="1000" dirty="0"/>
                    </a:p>
                  </a:txBody>
                  <a:tcPr marL="60960" marR="60960" marT="30480" marB="30480"/>
                </a:tc>
                <a:tc>
                  <a:txBody>
                    <a:bodyPr/>
                    <a:lstStyle/>
                    <a:p>
                      <a:r>
                        <a:rPr lang="en-GB" sz="1100" dirty="0">
                          <a:solidFill>
                            <a:schemeClr val="tx1"/>
                          </a:solidFill>
                        </a:rPr>
                        <a:t>76.51%  (May </a:t>
                      </a:r>
                      <a:r>
                        <a:rPr lang="en-GB" sz="1100" baseline="0" dirty="0">
                          <a:solidFill>
                            <a:schemeClr val="tx1"/>
                          </a:solidFill>
                        </a:rPr>
                        <a:t>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txBody>
                  <a:tcPr marL="60960" marR="60960" marT="30480" marB="30480"/>
                </a:tc>
                <a:tc>
                  <a:txBody>
                    <a:bodyPr/>
                    <a:lstStyle/>
                    <a:p>
                      <a:r>
                        <a:rPr lang="en-GB" sz="1100" dirty="0"/>
                        <a:t>77.04%</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411013">
                <a:tc>
                  <a:txBody>
                    <a:bodyPr/>
                    <a:lstStyle/>
                    <a:p>
                      <a:endParaRPr lang="en-GB" sz="1200" dirty="0"/>
                    </a:p>
                  </a:txBody>
                  <a:tcPr/>
                </a:tc>
                <a:tc>
                  <a:txBody>
                    <a:bodyPr/>
                    <a:lstStyle/>
                    <a:p>
                      <a:r>
                        <a:rPr lang="en-GB" sz="1100" dirty="0"/>
                        <a:t>Theatre Utilisation  - Operating Times – DPU</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a:t>
                      </a:r>
                      <a:r>
                        <a:rPr lang="en-GB" sz="900" b="1" baseline="0" dirty="0"/>
                        <a:t> – maximum operating rate of 80%</a:t>
                      </a:r>
                      <a:endParaRPr lang="en-GB" sz="900" b="1" dirty="0"/>
                    </a:p>
                  </a:txBody>
                  <a:tcPr marL="60960" marR="60960" marT="30480" marB="30480"/>
                </a:tc>
                <a:tc>
                  <a:txBody>
                    <a:bodyPr/>
                    <a:lstStyle/>
                    <a:p>
                      <a:r>
                        <a:rPr lang="en-GB" sz="1100" dirty="0"/>
                        <a:t>80%</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Monitored a month</a:t>
                      </a:r>
                      <a:r>
                        <a:rPr lang="en-GB" sz="1000" baseline="0" dirty="0"/>
                        <a:t> in arrears</a:t>
                      </a:r>
                      <a:endParaRPr lang="en-GB" sz="1000" dirty="0"/>
                    </a:p>
                  </a:txBody>
                  <a:tcPr marL="60960" marR="60960" marT="30480" marB="30480"/>
                </a:tc>
                <a:tc>
                  <a:txBody>
                    <a:bodyPr/>
                    <a:lstStyle/>
                    <a:p>
                      <a:r>
                        <a:rPr lang="en-GB" sz="1100" dirty="0">
                          <a:solidFill>
                            <a:schemeClr val="tx1"/>
                          </a:solidFill>
                        </a:rPr>
                        <a:t>52.18% (May</a:t>
                      </a:r>
                      <a:r>
                        <a:rPr lang="en-GB" sz="1100" baseline="0" dirty="0">
                          <a:solidFill>
                            <a:schemeClr val="tx1"/>
                          </a:solidFill>
                        </a:rPr>
                        <a:t>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p>
                      <a:endParaRPr lang="en-GB" sz="1100" dirty="0"/>
                    </a:p>
                  </a:txBody>
                  <a:tcPr marL="60960" marR="60960" marT="30480" marB="30480"/>
                </a:tc>
                <a:tc>
                  <a:txBody>
                    <a:bodyPr/>
                    <a:lstStyle/>
                    <a:p>
                      <a:r>
                        <a:rPr lang="en-GB" sz="1100" dirty="0"/>
                        <a:t>51.08%</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3741225911"/>
                  </a:ext>
                </a:extLst>
              </a:tr>
              <a:tr h="1361212">
                <a:tc>
                  <a:txBody>
                    <a:bodyPr/>
                    <a:lstStyle/>
                    <a:p>
                      <a:endParaRPr lang="en-GB" sz="1200" dirty="0"/>
                    </a:p>
                  </a:txBody>
                  <a:tcPr/>
                </a:tc>
                <a:tc>
                  <a:txBody>
                    <a:bodyPr/>
                    <a:lstStyle/>
                    <a:p>
                      <a:r>
                        <a:rPr lang="en-GB" sz="1100" dirty="0"/>
                        <a:t>Theatre Utilisation - Run Times – Main Theatres</a:t>
                      </a:r>
                    </a:p>
                    <a:p>
                      <a:endParaRPr lang="en-GB" sz="1100" dirty="0"/>
                    </a:p>
                    <a:p>
                      <a:r>
                        <a:rPr lang="en-GB" sz="900" b="1" dirty="0"/>
                        <a:t>Target – minimum run time rate of 90%</a:t>
                      </a:r>
                    </a:p>
                  </a:txBody>
                  <a:tcPr marL="60960" marR="60960" marT="30480" marB="30480"/>
                </a:tc>
                <a:tc>
                  <a:txBody>
                    <a:bodyPr/>
                    <a:lstStyle/>
                    <a:p>
                      <a:r>
                        <a:rPr lang="en-GB" sz="1100" dirty="0"/>
                        <a:t>90%</a:t>
                      </a:r>
                    </a:p>
                    <a:p>
                      <a:endParaRPr lang="en-GB" sz="1100" dirty="0"/>
                    </a:p>
                    <a:p>
                      <a:r>
                        <a:rPr lang="en-GB" sz="1000" dirty="0"/>
                        <a:t>Monitored a month in arrears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87.03% (May </a:t>
                      </a:r>
                      <a:r>
                        <a:rPr lang="en-GB" sz="1100" baseline="0" dirty="0">
                          <a:solidFill>
                            <a:schemeClr val="tx1"/>
                          </a:solidFill>
                        </a:rPr>
                        <a:t>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txBody>
                  <a:tcPr marL="60960" marR="60960" marT="30480" marB="30480"/>
                </a:tc>
                <a:tc>
                  <a:txBody>
                    <a:bodyPr/>
                    <a:lstStyle/>
                    <a:p>
                      <a:r>
                        <a:rPr lang="en-GB" sz="1100" dirty="0"/>
                        <a:t>87.60%</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1326959614"/>
                  </a:ext>
                </a:extLst>
              </a:tr>
              <a:tr h="1394413">
                <a:tc>
                  <a:txBody>
                    <a:bodyPr/>
                    <a:lstStyle/>
                    <a:p>
                      <a:endParaRPr lang="en-GB" sz="1200" b="1" dirty="0"/>
                    </a:p>
                  </a:txBody>
                  <a:tcPr/>
                </a:tc>
                <a:tc>
                  <a:txBody>
                    <a:bodyPr/>
                    <a:lstStyle/>
                    <a:p>
                      <a:r>
                        <a:rPr lang="en-GB" sz="1100" dirty="0"/>
                        <a:t>Theatre Utilisation - Run Times – DPU</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minimum run time rate of 90%</a:t>
                      </a:r>
                    </a:p>
                    <a:p>
                      <a:endParaRPr lang="en-GB" sz="1100" dirty="0"/>
                    </a:p>
                  </a:txBody>
                  <a:tcPr marL="60960" marR="60960" marT="30480" marB="30480"/>
                </a:tc>
                <a:tc>
                  <a:txBody>
                    <a:bodyPr/>
                    <a:lstStyle/>
                    <a:p>
                      <a:r>
                        <a:rPr lang="en-GB" sz="1100" dirty="0"/>
                        <a:t>90%</a:t>
                      </a:r>
                    </a:p>
                    <a:p>
                      <a:endParaRPr lang="en-GB" sz="1100" dirty="0"/>
                    </a:p>
                    <a:p>
                      <a:r>
                        <a:rPr lang="en-GB" sz="1000" dirty="0"/>
                        <a:t>Monitored a month in arrears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78.53% (May </a:t>
                      </a:r>
                      <a:r>
                        <a:rPr lang="en-GB" sz="1100" baseline="0" dirty="0">
                          <a:solidFill>
                            <a:schemeClr val="tx1"/>
                          </a:solidFill>
                        </a:rPr>
                        <a:t>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r>
                        <a:rPr lang="en-GB" sz="1100" dirty="0"/>
                        <a:t>78.70%</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17" name="Picture 16" descr="Simple graphic icon showing an upright red triangle with a blue outline against a black background. Bold contrasting colours and geometric shape create a clear warning-style symbol."/>
          <p:cNvPicPr>
            <a:picLocks noChangeAspect="1"/>
          </p:cNvPicPr>
          <p:nvPr/>
        </p:nvPicPr>
        <p:blipFill>
          <a:blip r:embed="rId4"/>
          <a:stretch>
            <a:fillRect/>
          </a:stretch>
        </p:blipFill>
        <p:spPr>
          <a:xfrm>
            <a:off x="7503306" y="1617180"/>
            <a:ext cx="354425" cy="346884"/>
          </a:xfrm>
          <a:prstGeom prst="rect">
            <a:avLst/>
          </a:prstGeom>
        </p:spPr>
      </p:pic>
      <p:pic>
        <p:nvPicPr>
          <p:cNvPr id="18" name="Picture 17" descr="Warning-symbol graphic featuring an upright triangle with bright red fill and blue outline. Black background provides strong contrast, suggesting caution or alert context."/>
          <p:cNvPicPr>
            <a:picLocks noChangeAspect="1"/>
          </p:cNvPicPr>
          <p:nvPr/>
        </p:nvPicPr>
        <p:blipFill>
          <a:blip r:embed="rId4"/>
          <a:stretch>
            <a:fillRect/>
          </a:stretch>
        </p:blipFill>
        <p:spPr>
          <a:xfrm>
            <a:off x="7496883" y="3002466"/>
            <a:ext cx="354425" cy="346884"/>
          </a:xfrm>
          <a:prstGeom prst="rect">
            <a:avLst/>
          </a:prstGeom>
        </p:spPr>
      </p:pic>
      <p:pic>
        <p:nvPicPr>
          <p:cNvPr id="19" name="Picture 18" descr="Simple square graphic featuring a yellow central square surrounded by a narrow blue border. Solid colours and minimal design provide no labels, data, or additional context."/>
          <p:cNvPicPr>
            <a:picLocks noChangeAspect="1"/>
          </p:cNvPicPr>
          <p:nvPr/>
        </p:nvPicPr>
        <p:blipFill>
          <a:blip r:embed="rId5"/>
          <a:stretch>
            <a:fillRect/>
          </a:stretch>
        </p:blipFill>
        <p:spPr>
          <a:xfrm>
            <a:off x="7482327" y="4400796"/>
            <a:ext cx="335309" cy="353599"/>
          </a:xfrm>
          <a:prstGeom prst="rect">
            <a:avLst/>
          </a:prstGeom>
        </p:spPr>
      </p:pic>
      <p:pic>
        <p:nvPicPr>
          <p:cNvPr id="14" name="Picture 13" descr="Simple warning-symbol icon showing a red upright triangle with a blue outline. Minimal graphic design conveys caution or hazard.">
            <a:extLst>
              <a:ext uri="{FF2B5EF4-FFF2-40B4-BE49-F238E27FC236}">
                <a16:creationId xmlns:a16="http://schemas.microsoft.com/office/drawing/2014/main" id="{311BBA7E-32D2-30FD-9AD9-BA034E05AA14}"/>
              </a:ext>
            </a:extLst>
          </p:cNvPr>
          <p:cNvPicPr>
            <a:picLocks noChangeAspect="1"/>
          </p:cNvPicPr>
          <p:nvPr/>
        </p:nvPicPr>
        <p:blipFill>
          <a:blip r:embed="rId6"/>
          <a:stretch>
            <a:fillRect/>
          </a:stretch>
        </p:blipFill>
        <p:spPr>
          <a:xfrm>
            <a:off x="7464037" y="5802077"/>
            <a:ext cx="353599" cy="341406"/>
          </a:xfrm>
          <a:prstGeom prst="rect">
            <a:avLst/>
          </a:prstGeom>
        </p:spPr>
      </p:pic>
      <p:pic>
        <p:nvPicPr>
          <p:cNvPr id="5" name="Picture 4" descr="Simple triangular warning-style icon for signalling caution or attention. Upright red-filled triangle has a blue outline and plain background, with no text or additional markers.">
            <a:extLst>
              <a:ext uri="{FF2B5EF4-FFF2-40B4-BE49-F238E27FC236}">
                <a16:creationId xmlns:a16="http://schemas.microsoft.com/office/drawing/2014/main" id="{3D7E328C-48A5-C9CF-EA64-BF6D483F1C7F}"/>
              </a:ext>
            </a:extLst>
          </p:cNvPr>
          <p:cNvPicPr>
            <a:picLocks noChangeAspect="1"/>
          </p:cNvPicPr>
          <p:nvPr/>
        </p:nvPicPr>
        <p:blipFill>
          <a:blip r:embed="rId7"/>
          <a:stretch>
            <a:fillRect/>
          </a:stretch>
        </p:blipFill>
        <p:spPr>
          <a:xfrm>
            <a:off x="8178787" y="1617180"/>
            <a:ext cx="353599" cy="347502"/>
          </a:xfrm>
          <a:prstGeom prst="rect">
            <a:avLst/>
          </a:prstGeom>
        </p:spPr>
      </p:pic>
      <p:pic>
        <p:nvPicPr>
          <p:cNvPr id="10" name="Picture 9" descr="Simple triangular warning icon with a bright red fill and thick blue outline.  &#10;Design conveys caution or hazard, without text, labels or additional symbols.">
            <a:extLst>
              <a:ext uri="{FF2B5EF4-FFF2-40B4-BE49-F238E27FC236}">
                <a16:creationId xmlns:a16="http://schemas.microsoft.com/office/drawing/2014/main" id="{A802E697-01C2-0675-1916-793A79339517}"/>
              </a:ext>
            </a:extLst>
          </p:cNvPr>
          <p:cNvPicPr>
            <a:picLocks noChangeAspect="1"/>
          </p:cNvPicPr>
          <p:nvPr/>
        </p:nvPicPr>
        <p:blipFill>
          <a:blip r:embed="rId8"/>
          <a:stretch>
            <a:fillRect/>
          </a:stretch>
        </p:blipFill>
        <p:spPr>
          <a:xfrm>
            <a:off x="8178787" y="3005205"/>
            <a:ext cx="353599" cy="341406"/>
          </a:xfrm>
          <a:prstGeom prst="rect">
            <a:avLst/>
          </a:prstGeom>
        </p:spPr>
      </p:pic>
      <p:pic>
        <p:nvPicPr>
          <p:cNvPr id="16" name="Picture 15" descr="Simple square colour swatch graphic with bright yellow centre and dark blue border. Flat, minimal design provides a high-contrast colour sample or interface icon.">
            <a:extLst>
              <a:ext uri="{FF2B5EF4-FFF2-40B4-BE49-F238E27FC236}">
                <a16:creationId xmlns:a16="http://schemas.microsoft.com/office/drawing/2014/main" id="{9C68465B-1772-F94E-3CF4-264BD0FD8E62}"/>
              </a:ext>
            </a:extLst>
          </p:cNvPr>
          <p:cNvPicPr>
            <a:picLocks noChangeAspect="1"/>
          </p:cNvPicPr>
          <p:nvPr/>
        </p:nvPicPr>
        <p:blipFill>
          <a:blip r:embed="rId9"/>
          <a:stretch>
            <a:fillRect/>
          </a:stretch>
        </p:blipFill>
        <p:spPr>
          <a:xfrm>
            <a:off x="8178787" y="4400796"/>
            <a:ext cx="335309" cy="353599"/>
          </a:xfrm>
          <a:prstGeom prst="rect">
            <a:avLst/>
          </a:prstGeom>
        </p:spPr>
      </p:pic>
      <p:pic>
        <p:nvPicPr>
          <p:cNvPr id="26" name="Picture 25" descr="Simple triangular icon, likely serving as a warning or alert symbol. Red-filled triangle has a thick blue outline on a transparent background.">
            <a:extLst>
              <a:ext uri="{FF2B5EF4-FFF2-40B4-BE49-F238E27FC236}">
                <a16:creationId xmlns:a16="http://schemas.microsoft.com/office/drawing/2014/main" id="{E1DE86AB-ADB1-7DBF-CEBB-717883465AD7}"/>
              </a:ext>
            </a:extLst>
          </p:cNvPr>
          <p:cNvPicPr>
            <a:picLocks noChangeAspect="1"/>
          </p:cNvPicPr>
          <p:nvPr/>
        </p:nvPicPr>
        <p:blipFill>
          <a:blip r:embed="rId10"/>
          <a:stretch>
            <a:fillRect/>
          </a:stretch>
        </p:blipFill>
        <p:spPr>
          <a:xfrm>
            <a:off x="8158737" y="5799396"/>
            <a:ext cx="353599" cy="341406"/>
          </a:xfrm>
          <a:prstGeom prst="rect">
            <a:avLst/>
          </a:prstGeom>
        </p:spPr>
      </p:pic>
      <p:pic>
        <p:nvPicPr>
          <p:cNvPr id="6" name="Picture 5" descr="Bar chart showing Theatre Operating Times against an 85% scheduled operating-time target, covering Jun 2025–May 2026. Blue outturn bars remain below orange dotted target line, ranging roughly 74–78%, with a slight upward trend.">
            <a:extLst>
              <a:ext uri="{FF2B5EF4-FFF2-40B4-BE49-F238E27FC236}">
                <a16:creationId xmlns:a16="http://schemas.microsoft.com/office/drawing/2014/main" id="{C9C8D03E-57F1-8213-67CF-B61530CA7464}"/>
              </a:ext>
            </a:extLst>
          </p:cNvPr>
          <p:cNvPicPr>
            <a:picLocks noChangeAspect="1"/>
          </p:cNvPicPr>
          <p:nvPr/>
        </p:nvPicPr>
        <p:blipFill>
          <a:blip r:embed="rId11"/>
          <a:stretch>
            <a:fillRect/>
          </a:stretch>
        </p:blipFill>
        <p:spPr>
          <a:xfrm>
            <a:off x="8832522" y="1249080"/>
            <a:ext cx="3174993" cy="1249125"/>
          </a:xfrm>
          <a:prstGeom prst="rect">
            <a:avLst/>
          </a:prstGeom>
        </p:spPr>
      </p:pic>
      <p:pic>
        <p:nvPicPr>
          <p:cNvPr id="9" name="Picture 8" descr="Bar chart showing Theatre Operating Times – DPU against an 80% scheduled operating-time target from June 2025 to May 2026. Blue outlet bars range from 44% to 53%, peaking at 53% in September 2025 and December 2025, while orange dotted target remains at 80%; all months fall below target.">
            <a:extLst>
              <a:ext uri="{FF2B5EF4-FFF2-40B4-BE49-F238E27FC236}">
                <a16:creationId xmlns:a16="http://schemas.microsoft.com/office/drawing/2014/main" id="{3DB6D8CC-02FA-B994-22AE-4DBF4FD0984E}"/>
              </a:ext>
            </a:extLst>
          </p:cNvPr>
          <p:cNvPicPr>
            <a:picLocks noChangeAspect="1"/>
          </p:cNvPicPr>
          <p:nvPr/>
        </p:nvPicPr>
        <p:blipFill>
          <a:blip r:embed="rId12"/>
          <a:stretch>
            <a:fillRect/>
          </a:stretch>
        </p:blipFill>
        <p:spPr>
          <a:xfrm>
            <a:off x="8832521" y="2613329"/>
            <a:ext cx="3174994" cy="1279487"/>
          </a:xfrm>
          <a:prstGeom prst="rect">
            <a:avLst/>
          </a:prstGeom>
        </p:spPr>
      </p:pic>
      <p:pic>
        <p:nvPicPr>
          <p:cNvPr id="12" name="Picture 11" descr="Bar chart showing theatre run times across Main Theatres against a 90% target from June 2025 to May 2026. Blue Outturn bars range from 85% to 88%, with highest result in April 2026; orange dotted Target line remains at 90% throughout.">
            <a:extLst>
              <a:ext uri="{FF2B5EF4-FFF2-40B4-BE49-F238E27FC236}">
                <a16:creationId xmlns:a16="http://schemas.microsoft.com/office/drawing/2014/main" id="{ACA45DEE-26D3-F674-8340-A77E23E89044}"/>
              </a:ext>
            </a:extLst>
          </p:cNvPr>
          <p:cNvPicPr>
            <a:picLocks noChangeAspect="1"/>
          </p:cNvPicPr>
          <p:nvPr/>
        </p:nvPicPr>
        <p:blipFill>
          <a:blip r:embed="rId13"/>
          <a:stretch>
            <a:fillRect/>
          </a:stretch>
        </p:blipFill>
        <p:spPr>
          <a:xfrm>
            <a:off x="8832521" y="4055014"/>
            <a:ext cx="3154079" cy="1214331"/>
          </a:xfrm>
          <a:prstGeom prst="rect">
            <a:avLst/>
          </a:prstGeom>
        </p:spPr>
      </p:pic>
      <p:pic>
        <p:nvPicPr>
          <p:cNvPr id="20" name="Picture 19" descr="Bar chart titled “Theatre Run Times – DPU” showing monthly Outturn percentages from Jun 2025 to May 2026. Blue bars range from 75% to 88%, peaking in Sep 2025, while orange dotted Target line marks 90%; no month reaches target.">
            <a:extLst>
              <a:ext uri="{FF2B5EF4-FFF2-40B4-BE49-F238E27FC236}">
                <a16:creationId xmlns:a16="http://schemas.microsoft.com/office/drawing/2014/main" id="{2D6EF9E8-AE62-AB24-8581-ED485922577C}"/>
              </a:ext>
            </a:extLst>
          </p:cNvPr>
          <p:cNvPicPr>
            <a:picLocks noChangeAspect="1"/>
          </p:cNvPicPr>
          <p:nvPr/>
        </p:nvPicPr>
        <p:blipFill>
          <a:blip r:embed="rId14"/>
          <a:stretch>
            <a:fillRect/>
          </a:stretch>
        </p:blipFill>
        <p:spPr>
          <a:xfrm>
            <a:off x="8832520" y="5373095"/>
            <a:ext cx="3154079" cy="1249125"/>
          </a:xfrm>
          <a:prstGeom prst="rect">
            <a:avLst/>
          </a:prstGeom>
        </p:spPr>
      </p:pic>
    </p:spTree>
    <p:extLst>
      <p:ext uri="{BB962C8B-B14F-4D97-AF65-F5344CB8AC3E}">
        <p14:creationId xmlns:p14="http://schemas.microsoft.com/office/powerpoint/2010/main" val="1801947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ed informational graphic for health and social care, featuring logos for Being Belfast and HSC Health and Social Care Trust. Abstract purple and pink forms frame a turquoise outlined shape filled with dotted accents, alongside slogan “caring, supporting, improving toget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 – Key SOMs Indicators - Performance</a:t>
            </a:r>
          </a:p>
        </p:txBody>
      </p:sp>
      <p:graphicFrame>
        <p:nvGraphicFramePr>
          <p:cNvPr id="21" name="Table 20"/>
          <p:cNvGraphicFramePr>
            <a:graphicFrameLocks noGrp="1"/>
          </p:cNvGraphicFramePr>
          <p:nvPr>
            <p:extLst>
              <p:ext uri="{D42A27DB-BD31-4B8C-83A1-F6EECF244321}">
                <p14:modId xmlns:p14="http://schemas.microsoft.com/office/powerpoint/2010/main" val="2273023072"/>
              </p:ext>
            </p:extLst>
          </p:nvPr>
        </p:nvGraphicFramePr>
        <p:xfrm>
          <a:off x="98367" y="549739"/>
          <a:ext cx="11995266" cy="6227077"/>
        </p:xfrm>
        <a:graphic>
          <a:graphicData uri="http://schemas.openxmlformats.org/drawingml/2006/table">
            <a:tbl>
              <a:tblPr firstRow="1" bandRow="1">
                <a:tableStyleId>{5C22544A-7EE6-4342-B048-85BDC9FD1C3A}</a:tableStyleId>
              </a:tblPr>
              <a:tblGrid>
                <a:gridCol w="1246897">
                  <a:extLst>
                    <a:ext uri="{9D8B030D-6E8A-4147-A177-3AD203B41FA5}">
                      <a16:colId xmlns:a16="http://schemas.microsoft.com/office/drawing/2014/main" val="67219486"/>
                    </a:ext>
                  </a:extLst>
                </a:gridCol>
                <a:gridCol w="1836390">
                  <a:extLst>
                    <a:ext uri="{9D8B030D-6E8A-4147-A177-3AD203B41FA5}">
                      <a16:colId xmlns:a16="http://schemas.microsoft.com/office/drawing/2014/main" val="3145130481"/>
                    </a:ext>
                  </a:extLst>
                </a:gridCol>
                <a:gridCol w="689591">
                  <a:extLst>
                    <a:ext uri="{9D8B030D-6E8A-4147-A177-3AD203B41FA5}">
                      <a16:colId xmlns:a16="http://schemas.microsoft.com/office/drawing/2014/main" val="1187641680"/>
                    </a:ext>
                  </a:extLst>
                </a:gridCol>
                <a:gridCol w="1796263">
                  <a:extLst>
                    <a:ext uri="{9D8B030D-6E8A-4147-A177-3AD203B41FA5}">
                      <a16:colId xmlns:a16="http://schemas.microsoft.com/office/drawing/2014/main" val="3247098725"/>
                    </a:ext>
                  </a:extLst>
                </a:gridCol>
                <a:gridCol w="1673329">
                  <a:extLst>
                    <a:ext uri="{9D8B030D-6E8A-4147-A177-3AD203B41FA5}">
                      <a16:colId xmlns:a16="http://schemas.microsoft.com/office/drawing/2014/main" val="2591842581"/>
                    </a:ext>
                  </a:extLst>
                </a:gridCol>
                <a:gridCol w="658027">
                  <a:extLst>
                    <a:ext uri="{9D8B030D-6E8A-4147-A177-3AD203B41FA5}">
                      <a16:colId xmlns:a16="http://schemas.microsoft.com/office/drawing/2014/main" val="340205772"/>
                    </a:ext>
                  </a:extLst>
                </a:gridCol>
                <a:gridCol w="598205">
                  <a:extLst>
                    <a:ext uri="{9D8B030D-6E8A-4147-A177-3AD203B41FA5}">
                      <a16:colId xmlns:a16="http://schemas.microsoft.com/office/drawing/2014/main" val="2952613007"/>
                    </a:ext>
                  </a:extLst>
                </a:gridCol>
                <a:gridCol w="3496564">
                  <a:extLst>
                    <a:ext uri="{9D8B030D-6E8A-4147-A177-3AD203B41FA5}">
                      <a16:colId xmlns:a16="http://schemas.microsoft.com/office/drawing/2014/main" val="3167416937"/>
                    </a:ext>
                  </a:extLst>
                </a:gridCol>
              </a:tblGrid>
              <a:tr h="649938">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baseline="0" dirty="0"/>
                        <a:t>June 26 </a:t>
                      </a:r>
                      <a:r>
                        <a:rPr lang="en-GB" sz="1200" dirty="0"/>
                        <a:t>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        </a:t>
                      </a:r>
                    </a:p>
                    <a:p>
                      <a:pPr algn="l"/>
                      <a:r>
                        <a:rPr lang="en-GB" sz="1200" baseline="0" dirty="0">
                          <a:solidFill>
                            <a:schemeClr val="bg1"/>
                          </a:solidFill>
                        </a:rPr>
                        <a:t>Jun 26</a:t>
                      </a:r>
                      <a:endParaRPr lang="en-GB" sz="1200" dirty="0">
                        <a:solidFill>
                          <a:schemeClr val="bg1"/>
                        </a:solidFill>
                      </a:endParaRPr>
                    </a:p>
                  </a:txBody>
                  <a:tcPr>
                    <a:solidFill>
                      <a:schemeClr val="accent5"/>
                    </a:solidFill>
                  </a:tcPr>
                </a:tc>
                <a:tc>
                  <a:txBody>
                    <a:bodyPr/>
                    <a:lstStyle/>
                    <a:p>
                      <a:r>
                        <a:rPr lang="en-GB" sz="1200" dirty="0">
                          <a:solidFill>
                            <a:schemeClr val="bg1"/>
                          </a:solidFill>
                        </a:rPr>
                        <a:t>Rag Status YTD</a:t>
                      </a:r>
                      <a:endParaRPr lang="en-GB" dirty="0"/>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4180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Scheduled Care</a:t>
                      </a:r>
                    </a:p>
                    <a:p>
                      <a:endParaRPr lang="en-GB" sz="1200" dirty="0"/>
                    </a:p>
                  </a:txBody>
                  <a:tcPr/>
                </a:tc>
                <a:tc>
                  <a:txBody>
                    <a:bodyPr/>
                    <a:lstStyle/>
                    <a:p>
                      <a:r>
                        <a:rPr lang="en-GB" sz="1100" dirty="0"/>
                        <a:t>Theatre Utilisation - Run Times – Endoscopy</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minimum run time rate of 90%</a:t>
                      </a:r>
                    </a:p>
                  </a:txBody>
                  <a:tcPr marL="60960" marR="60960" marT="30480" marB="30480"/>
                </a:tc>
                <a:tc>
                  <a:txBody>
                    <a:bodyPr/>
                    <a:lstStyle/>
                    <a:p>
                      <a:r>
                        <a:rPr lang="en-GB" sz="1100" dirty="0"/>
                        <a:t>90%</a:t>
                      </a:r>
                    </a:p>
                    <a:p>
                      <a:endParaRPr lang="en-GB" sz="1100" dirty="0"/>
                    </a:p>
                    <a:p>
                      <a:r>
                        <a:rPr lang="en-GB" sz="1000" dirty="0"/>
                        <a:t>Monitored a month in arrears</a:t>
                      </a:r>
                    </a:p>
                  </a:txBody>
                  <a:tcPr marL="60960" marR="60960" marT="30480" marB="30480"/>
                </a:tc>
                <a:tc>
                  <a:txBody>
                    <a:bodyPr/>
                    <a:lstStyle/>
                    <a:p>
                      <a:r>
                        <a:rPr lang="en-GB" sz="1100" dirty="0">
                          <a:solidFill>
                            <a:schemeClr val="tx1"/>
                          </a:solidFill>
                        </a:rPr>
                        <a:t>98.93% (May </a:t>
                      </a:r>
                      <a:r>
                        <a:rPr lang="en-GB" sz="1100" baseline="0" dirty="0">
                          <a:solidFill>
                            <a:schemeClr val="tx1"/>
                          </a:solidFill>
                        </a:rPr>
                        <a:t>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solidFill>
                          <a:srgbClr val="FF0000"/>
                        </a:solidFill>
                      </a:endParaRPr>
                    </a:p>
                    <a:p>
                      <a:endParaRPr lang="en-GB" sz="1100" dirty="0"/>
                    </a:p>
                  </a:txBody>
                  <a:tcPr marL="60960" marR="60960" marT="30480" marB="30480"/>
                </a:tc>
                <a:tc>
                  <a:txBody>
                    <a:bodyPr/>
                    <a:lstStyle/>
                    <a:p>
                      <a:r>
                        <a:rPr lang="en-GB" sz="1100" dirty="0"/>
                        <a:t>100.33%</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414750">
                <a:tc>
                  <a:txBody>
                    <a:bodyPr/>
                    <a:lstStyle/>
                    <a:p>
                      <a:r>
                        <a:rPr lang="en-GB" sz="1200" b="1" dirty="0"/>
                        <a:t>Community Care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Domiciliary</a:t>
                      </a:r>
                      <a:r>
                        <a:rPr lang="en-GB" sz="1100" baseline="0" dirty="0"/>
                        <a:t> Care – Unmet Need – Full Package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Target- 10% reduction in unmet need hours by March 2026 compared to position at 31 March 25 (1408 hrs)</a:t>
                      </a:r>
                    </a:p>
                  </a:txBody>
                  <a:tcPr marL="60960" marR="60960" marT="30480" marB="30480"/>
                </a:tc>
                <a:tc>
                  <a:txBody>
                    <a:bodyPr/>
                    <a:lstStyle/>
                    <a:p>
                      <a:r>
                        <a:rPr lang="en-GB" sz="1100" dirty="0"/>
                        <a:t>1,267</a:t>
                      </a:r>
                      <a:r>
                        <a:rPr lang="en-GB" sz="1100" baseline="0" dirty="0"/>
                        <a:t> hrs</a:t>
                      </a:r>
                      <a:endParaRPr lang="en-GB" sz="1100" dirty="0"/>
                    </a:p>
                  </a:txBody>
                  <a:tcPr marL="60960" marR="60960" marT="30480" marB="30480"/>
                </a:tc>
                <a:tc>
                  <a:txBody>
                    <a:bodyPr/>
                    <a:lstStyle/>
                    <a:p>
                      <a:r>
                        <a:rPr lang="en-GB" sz="1100" dirty="0"/>
                        <a:t>905 hrs</a:t>
                      </a:r>
                    </a:p>
                    <a:p>
                      <a:endParaRPr lang="en-GB" sz="1100" dirty="0"/>
                    </a:p>
                    <a:p>
                      <a:r>
                        <a:rPr lang="en-GB" sz="1100" dirty="0"/>
                        <a:t>-35.72%</a:t>
                      </a:r>
                      <a:r>
                        <a:rPr lang="en-GB" sz="1100" baseline="0" dirty="0"/>
                        <a:t> under target – 362 hours</a:t>
                      </a:r>
                      <a:endParaRPr lang="en-GB" sz="1100" dirty="0"/>
                    </a:p>
                  </a:txBody>
                  <a:tcPr marL="60960" marR="60960" marT="30480" marB="30480"/>
                </a:tc>
                <a:tc>
                  <a:txBody>
                    <a:bodyPr/>
                    <a:lstStyle/>
                    <a:p>
                      <a:r>
                        <a:rPr lang="en-GB" sz="1100" dirty="0"/>
                        <a:t>905 hrs</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3741225911"/>
                  </a:ext>
                </a:extLst>
              </a:tr>
              <a:tr h="1400774">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Domiciliary</a:t>
                      </a:r>
                      <a:r>
                        <a:rPr lang="en-GB" sz="1100" baseline="0" dirty="0"/>
                        <a:t> Care – Unmet Need – Partial Package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a:t>
                      </a:r>
                      <a:r>
                        <a:rPr lang="en-GB" sz="900" b="1" baseline="0" dirty="0"/>
                        <a:t> </a:t>
                      </a:r>
                      <a:r>
                        <a:rPr lang="en-GB" sz="900" b="1" dirty="0"/>
                        <a:t>10% reduction in unmet need hours by March 2026 compared to position at 31 March 25 (1951 hrs)</a:t>
                      </a:r>
                    </a:p>
                  </a:txBody>
                  <a:tcPr marL="60960" marR="60960" marT="30480" marB="30480"/>
                </a:tc>
                <a:tc>
                  <a:txBody>
                    <a:bodyPr/>
                    <a:lstStyle/>
                    <a:p>
                      <a:r>
                        <a:rPr lang="en-GB" sz="1100" dirty="0"/>
                        <a:t>1,756 hrs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1,844 hrs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-5.48% under target- 88 hours</a:t>
                      </a:r>
                    </a:p>
                  </a:txBody>
                  <a:tcPr marL="60960" marR="60960" marT="30480" marB="30480"/>
                </a:tc>
                <a:tc>
                  <a:txBody>
                    <a:bodyPr/>
                    <a:lstStyle/>
                    <a:p>
                      <a:r>
                        <a:rPr lang="en-GB" sz="1100" dirty="0"/>
                        <a:t>1,558 hrs</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1326959614"/>
                  </a:ext>
                </a:extLst>
              </a:tr>
              <a:tr h="1343568">
                <a:tc>
                  <a:txBody>
                    <a:bodyPr/>
                    <a:lstStyle/>
                    <a:p>
                      <a:endParaRPr lang="en-GB" sz="1200" b="1" dirty="0"/>
                    </a:p>
                  </a:txBody>
                  <a:tcPr/>
                </a:tc>
                <a:tc>
                  <a:txBody>
                    <a:bodyPr/>
                    <a:lstStyle/>
                    <a:p>
                      <a:r>
                        <a:rPr lang="en-GB" sz="1100" dirty="0"/>
                        <a:t>Direct Payments</a:t>
                      </a:r>
                    </a:p>
                    <a:p>
                      <a:endParaRPr lang="en-GB" sz="1100" dirty="0"/>
                    </a:p>
                    <a:p>
                      <a:r>
                        <a:rPr lang="en-GB" sz="900" b="1" dirty="0"/>
                        <a:t>Target - 5% increase in Service User Direct Payments in effect by March 2026 compared to position at 31 March 2026</a:t>
                      </a:r>
                      <a:r>
                        <a:rPr lang="en-GB" sz="900" b="1" baseline="0" dirty="0"/>
                        <a:t> (1050 service users)</a:t>
                      </a:r>
                      <a:endParaRPr lang="en-GB" sz="900" b="1" dirty="0"/>
                    </a:p>
                  </a:txBody>
                  <a:tcPr marL="60960" marR="60960" marT="30480" marB="30480"/>
                </a:tc>
                <a:tc>
                  <a:txBody>
                    <a:bodyPr/>
                    <a:lstStyle/>
                    <a:p>
                      <a:r>
                        <a:rPr lang="en-GB" sz="1100" dirty="0"/>
                        <a:t>1,103</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1,080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2.86% increase on March</a:t>
                      </a:r>
                      <a:r>
                        <a:rPr lang="en-GB" sz="1100" baseline="0" dirty="0"/>
                        <a:t> 26 position</a:t>
                      </a:r>
                      <a:endParaRPr lang="en-GB" sz="1100" dirty="0"/>
                    </a:p>
                  </a:txBody>
                  <a:tcPr marL="60960" marR="60960" marT="30480" marB="30480"/>
                </a:tc>
                <a:tc>
                  <a:txBody>
                    <a:bodyPr/>
                    <a:lstStyle/>
                    <a:p>
                      <a:r>
                        <a:rPr lang="en-GB" sz="1100" dirty="0"/>
                        <a:t>1,080</a:t>
                      </a:r>
                    </a:p>
                  </a:txBody>
                  <a:tcPr marL="60960" marR="60960" marT="30480" marB="30480"/>
                </a:tc>
                <a:tc>
                  <a:txBody>
                    <a:bodyPr/>
                    <a:lstStyle/>
                    <a:p>
                      <a:endParaRPr lang="en-GB" sz="1100" dirty="0"/>
                    </a:p>
                  </a:txBody>
                  <a:tcPr/>
                </a:tc>
                <a:tc>
                  <a:txBody>
                    <a:bodyPr/>
                    <a:lstStyle/>
                    <a:p>
                      <a:endParaRPr lang="en-GB"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5" name="Picture 4" descr="Simple circular icon with bright green centre and dark blue outline. Minimal graphic serves as a status indicator or visual marker, without text, labels or additional data."/>
          <p:cNvPicPr>
            <a:picLocks noChangeAspect="1"/>
          </p:cNvPicPr>
          <p:nvPr/>
        </p:nvPicPr>
        <p:blipFill>
          <a:blip r:embed="rId4"/>
          <a:stretch>
            <a:fillRect/>
          </a:stretch>
        </p:blipFill>
        <p:spPr>
          <a:xfrm>
            <a:off x="7495716" y="1619612"/>
            <a:ext cx="335309" cy="335309"/>
          </a:xfrm>
          <a:prstGeom prst="rect">
            <a:avLst/>
          </a:prstGeom>
        </p:spPr>
      </p:pic>
      <p:pic>
        <p:nvPicPr>
          <p:cNvPr id="18" name="Picture 17" descr="Simple triangular warning-style icon with bright red fill and thick blue outline. Centred upright triangle provides a bold, high-contrast graphic without text or additional markers.">
            <a:extLst>
              <a:ext uri="{FF2B5EF4-FFF2-40B4-BE49-F238E27FC236}">
                <a16:creationId xmlns:a16="http://schemas.microsoft.com/office/drawing/2014/main" id="{AAFC7C7E-CF63-2D6A-3A51-7D770676F835}"/>
              </a:ext>
            </a:extLst>
          </p:cNvPr>
          <p:cNvPicPr>
            <a:picLocks noChangeAspect="1"/>
          </p:cNvPicPr>
          <p:nvPr/>
        </p:nvPicPr>
        <p:blipFill>
          <a:blip r:embed="rId5"/>
          <a:stretch>
            <a:fillRect/>
          </a:stretch>
        </p:blipFill>
        <p:spPr>
          <a:xfrm>
            <a:off x="7495715" y="5799201"/>
            <a:ext cx="353599" cy="347502"/>
          </a:xfrm>
          <a:prstGeom prst="rect">
            <a:avLst/>
          </a:prstGeom>
        </p:spPr>
      </p:pic>
      <p:pic>
        <p:nvPicPr>
          <p:cNvPr id="8" name="Picture 7" descr="Simple circular graphic icon showing a solid bright-green circle enclosed by a thin dark-blue outline. Minimal design suits a status indicator or button, with no text, labels or additional markers.">
            <a:extLst>
              <a:ext uri="{FF2B5EF4-FFF2-40B4-BE49-F238E27FC236}">
                <a16:creationId xmlns:a16="http://schemas.microsoft.com/office/drawing/2014/main" id="{60053B45-510E-4971-219E-E16D5929AA09}"/>
              </a:ext>
            </a:extLst>
          </p:cNvPr>
          <p:cNvPicPr>
            <a:picLocks noChangeAspect="1"/>
          </p:cNvPicPr>
          <p:nvPr/>
        </p:nvPicPr>
        <p:blipFill>
          <a:blip r:embed="rId4"/>
          <a:stretch>
            <a:fillRect/>
          </a:stretch>
        </p:blipFill>
        <p:spPr>
          <a:xfrm>
            <a:off x="7495715" y="3095642"/>
            <a:ext cx="335309" cy="335309"/>
          </a:xfrm>
          <a:prstGeom prst="rect">
            <a:avLst/>
          </a:prstGeom>
        </p:spPr>
      </p:pic>
      <p:pic>
        <p:nvPicPr>
          <p:cNvPr id="14" name="Picture 13" descr="Simple circular icon displays a bright green fill enclosed by a dark blue outline. Minimal design contains no text, labels or additional markers.">
            <a:extLst>
              <a:ext uri="{FF2B5EF4-FFF2-40B4-BE49-F238E27FC236}">
                <a16:creationId xmlns:a16="http://schemas.microsoft.com/office/drawing/2014/main" id="{D0F2BB01-03BB-234F-A199-4E6E723011E8}"/>
              </a:ext>
            </a:extLst>
          </p:cNvPr>
          <p:cNvPicPr>
            <a:picLocks noChangeAspect="1"/>
          </p:cNvPicPr>
          <p:nvPr/>
        </p:nvPicPr>
        <p:blipFill>
          <a:blip r:embed="rId6"/>
          <a:stretch>
            <a:fillRect/>
          </a:stretch>
        </p:blipFill>
        <p:spPr>
          <a:xfrm>
            <a:off x="8134653" y="1619611"/>
            <a:ext cx="335309" cy="335309"/>
          </a:xfrm>
          <a:prstGeom prst="rect">
            <a:avLst/>
          </a:prstGeom>
        </p:spPr>
      </p:pic>
      <p:pic>
        <p:nvPicPr>
          <p:cNvPr id="17" name="Picture 16" descr="Simple circular icon featuring bright green fill and dark blue outline. Centred design may represent a status indicator or selectable button.">
            <a:extLst>
              <a:ext uri="{FF2B5EF4-FFF2-40B4-BE49-F238E27FC236}">
                <a16:creationId xmlns:a16="http://schemas.microsoft.com/office/drawing/2014/main" id="{700C1D11-96F2-9FF4-FDC4-99950F2AEB73}"/>
              </a:ext>
            </a:extLst>
          </p:cNvPr>
          <p:cNvPicPr>
            <a:picLocks noChangeAspect="1"/>
          </p:cNvPicPr>
          <p:nvPr/>
        </p:nvPicPr>
        <p:blipFill>
          <a:blip r:embed="rId6"/>
          <a:stretch>
            <a:fillRect/>
          </a:stretch>
        </p:blipFill>
        <p:spPr>
          <a:xfrm>
            <a:off x="8161628" y="3093691"/>
            <a:ext cx="335309" cy="335309"/>
          </a:xfrm>
          <a:prstGeom prst="rect">
            <a:avLst/>
          </a:prstGeom>
        </p:spPr>
      </p:pic>
      <p:pic>
        <p:nvPicPr>
          <p:cNvPr id="26" name="Picture 25" descr="Simple graphic icon showing an upward-pointing red triangle with a blue outline. Minimal geometric symbol, with no text, labels, legend, or additional data.">
            <a:extLst>
              <a:ext uri="{FF2B5EF4-FFF2-40B4-BE49-F238E27FC236}">
                <a16:creationId xmlns:a16="http://schemas.microsoft.com/office/drawing/2014/main" id="{2146E314-74C9-EAF3-FAC7-303437F66C97}"/>
              </a:ext>
            </a:extLst>
          </p:cNvPr>
          <p:cNvPicPr>
            <a:picLocks noChangeAspect="1"/>
          </p:cNvPicPr>
          <p:nvPr/>
        </p:nvPicPr>
        <p:blipFill>
          <a:blip r:embed="rId7"/>
          <a:stretch>
            <a:fillRect/>
          </a:stretch>
        </p:blipFill>
        <p:spPr>
          <a:xfrm>
            <a:off x="8160924" y="5799201"/>
            <a:ext cx="353599" cy="347502"/>
          </a:xfrm>
          <a:prstGeom prst="rect">
            <a:avLst/>
          </a:prstGeom>
        </p:spPr>
      </p:pic>
      <p:pic>
        <p:nvPicPr>
          <p:cNvPr id="6" name="Picture 5" descr="Bar chart, “Theatre Run Times – Endoscopy”, compares monthly Outturn percentages against 90% target from Jun 2025 to May 2026. Blue bars remain above orange dotted target throughout, peaking near 103% in Aug 2025 and reaching lowest point near 98% in Mar 2026.">
            <a:extLst>
              <a:ext uri="{FF2B5EF4-FFF2-40B4-BE49-F238E27FC236}">
                <a16:creationId xmlns:a16="http://schemas.microsoft.com/office/drawing/2014/main" id="{33C54715-5EEA-4017-2DB8-7A1850C11BD3}"/>
              </a:ext>
            </a:extLst>
          </p:cNvPr>
          <p:cNvPicPr>
            <a:picLocks noChangeAspect="1"/>
          </p:cNvPicPr>
          <p:nvPr/>
        </p:nvPicPr>
        <p:blipFill>
          <a:blip r:embed="rId8"/>
          <a:stretch>
            <a:fillRect/>
          </a:stretch>
        </p:blipFill>
        <p:spPr>
          <a:xfrm>
            <a:off x="8713776" y="1286305"/>
            <a:ext cx="3293498" cy="1262327"/>
          </a:xfrm>
          <a:prstGeom prst="rect">
            <a:avLst/>
          </a:prstGeom>
        </p:spPr>
      </p:pic>
      <p:pic>
        <p:nvPicPr>
          <p:cNvPr id="10" name="Picture 9" descr="Bar chart showing domiciliary care unmet-need hours for full package, tracking progress against a 10% reduction target of 1,408 hours from March 2025. Blue monthly bars span Jul 2025–Jun 2026, while orange dotted line marks target; hours trend downward overall, reaching roughly 900 in Apr and Jun 2026.">
            <a:extLst>
              <a:ext uri="{FF2B5EF4-FFF2-40B4-BE49-F238E27FC236}">
                <a16:creationId xmlns:a16="http://schemas.microsoft.com/office/drawing/2014/main" id="{E21A36CF-54E6-F9BA-D121-025A941CCC26}"/>
              </a:ext>
            </a:extLst>
          </p:cNvPr>
          <p:cNvPicPr>
            <a:picLocks noChangeAspect="1"/>
          </p:cNvPicPr>
          <p:nvPr/>
        </p:nvPicPr>
        <p:blipFill>
          <a:blip r:embed="rId9"/>
          <a:stretch>
            <a:fillRect/>
          </a:stretch>
        </p:blipFill>
        <p:spPr>
          <a:xfrm>
            <a:off x="8704132" y="2683705"/>
            <a:ext cx="3293498" cy="1262328"/>
          </a:xfrm>
          <a:prstGeom prst="rect">
            <a:avLst/>
          </a:prstGeom>
        </p:spPr>
      </p:pic>
      <p:pic>
        <p:nvPicPr>
          <p:cNvPr id="13" name="Picture 12" descr="Simple graphic icon showing an upward-pointing red triangle with a blue outline. Minimal geometric symbol, with no text, labels, legend, or additional data.">
            <a:extLst>
              <a:ext uri="{FF2B5EF4-FFF2-40B4-BE49-F238E27FC236}">
                <a16:creationId xmlns:a16="http://schemas.microsoft.com/office/drawing/2014/main" id="{7854DE5E-9AF0-4AF6-CAA3-BD90C8E8BF80}"/>
              </a:ext>
            </a:extLst>
          </p:cNvPr>
          <p:cNvPicPr>
            <a:picLocks noChangeAspect="1"/>
          </p:cNvPicPr>
          <p:nvPr/>
        </p:nvPicPr>
        <p:blipFill>
          <a:blip r:embed="rId7"/>
          <a:stretch>
            <a:fillRect/>
          </a:stretch>
        </p:blipFill>
        <p:spPr>
          <a:xfrm>
            <a:off x="7477425" y="4500824"/>
            <a:ext cx="353599" cy="347502"/>
          </a:xfrm>
          <a:prstGeom prst="rect">
            <a:avLst/>
          </a:prstGeom>
        </p:spPr>
      </p:pic>
      <p:pic>
        <p:nvPicPr>
          <p:cNvPr id="19" name="Picture 18" descr="Simple graphic icon showing an upward-pointing red triangle with a blue outline. Minimal geometric symbol, with no text, labels, legend, or additional data.">
            <a:extLst>
              <a:ext uri="{FF2B5EF4-FFF2-40B4-BE49-F238E27FC236}">
                <a16:creationId xmlns:a16="http://schemas.microsoft.com/office/drawing/2014/main" id="{3EF909B3-EFF0-34ED-EF05-46923AF76191}"/>
              </a:ext>
            </a:extLst>
          </p:cNvPr>
          <p:cNvPicPr>
            <a:picLocks noChangeAspect="1"/>
          </p:cNvPicPr>
          <p:nvPr/>
        </p:nvPicPr>
        <p:blipFill>
          <a:blip r:embed="rId7"/>
          <a:stretch>
            <a:fillRect/>
          </a:stretch>
        </p:blipFill>
        <p:spPr>
          <a:xfrm>
            <a:off x="8116363" y="4498872"/>
            <a:ext cx="353599" cy="347502"/>
          </a:xfrm>
          <a:prstGeom prst="rect">
            <a:avLst/>
          </a:prstGeom>
        </p:spPr>
      </p:pic>
      <p:pic>
        <p:nvPicPr>
          <p:cNvPr id="28" name="Picture 27" descr="Bar chart tracks domiciliary care unmet need hours for partial packages from Jul 2025 to Jun 2026. Blue monthly bars peak at about 2,600 hours in Dec 2025, fall to roughly 1,550 in May 2026, then rise in Jun; orange dotted line marks target of 1,951 hours, representing a 10% reduction.">
            <a:extLst>
              <a:ext uri="{FF2B5EF4-FFF2-40B4-BE49-F238E27FC236}">
                <a16:creationId xmlns:a16="http://schemas.microsoft.com/office/drawing/2014/main" id="{C6A09416-054C-F1A5-F82A-EA870CDC4B66}"/>
              </a:ext>
            </a:extLst>
          </p:cNvPr>
          <p:cNvPicPr>
            <a:picLocks noChangeAspect="1"/>
          </p:cNvPicPr>
          <p:nvPr/>
        </p:nvPicPr>
        <p:blipFill>
          <a:blip r:embed="rId10"/>
          <a:stretch>
            <a:fillRect/>
          </a:stretch>
        </p:blipFill>
        <p:spPr>
          <a:xfrm>
            <a:off x="8713776" y="4081106"/>
            <a:ext cx="3283854" cy="1262329"/>
          </a:xfrm>
          <a:prstGeom prst="rect">
            <a:avLst/>
          </a:prstGeom>
        </p:spPr>
      </p:pic>
      <p:pic>
        <p:nvPicPr>
          <p:cNvPr id="30" name="Picture 29" descr="Bar chart showing direct payments in effect from Jul 2025 to Jun 2026, with target set at a 5% increase on Mar 2026 (1,050). Blue Outturn bars rise gradually from about 1,000 to 1,080, while an orange dotted Target line increases steadily and is met or exceeded from Apr 2026 onwards.">
            <a:extLst>
              <a:ext uri="{FF2B5EF4-FFF2-40B4-BE49-F238E27FC236}">
                <a16:creationId xmlns:a16="http://schemas.microsoft.com/office/drawing/2014/main" id="{AF7106A6-5361-937D-69A9-69DFE394BB12}"/>
              </a:ext>
            </a:extLst>
          </p:cNvPr>
          <p:cNvPicPr>
            <a:picLocks noChangeAspect="1"/>
          </p:cNvPicPr>
          <p:nvPr/>
        </p:nvPicPr>
        <p:blipFill>
          <a:blip r:embed="rId11"/>
          <a:stretch>
            <a:fillRect/>
          </a:stretch>
        </p:blipFill>
        <p:spPr>
          <a:xfrm>
            <a:off x="8704132" y="5480657"/>
            <a:ext cx="3293499" cy="1227714"/>
          </a:xfrm>
          <a:prstGeom prst="rect">
            <a:avLst/>
          </a:prstGeom>
        </p:spPr>
      </p:pic>
    </p:spTree>
    <p:extLst>
      <p:ext uri="{BB962C8B-B14F-4D97-AF65-F5344CB8AC3E}">
        <p14:creationId xmlns:p14="http://schemas.microsoft.com/office/powerpoint/2010/main" val="172400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stract branding graphic for Belfast health and social-care services, featuring “being belfast” and HSC Public Health and Social Care Trust logos. Purple and pink organic shapes frame a turquoise outlined form filled with dotted accents, creating a clean, contemporary identity de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2/3 – Key SOMs Indicators - Performance and Efficiency &amp; Productivity</a:t>
            </a:r>
          </a:p>
        </p:txBody>
      </p:sp>
      <p:graphicFrame>
        <p:nvGraphicFramePr>
          <p:cNvPr id="21" name="Table 20"/>
          <p:cNvGraphicFramePr>
            <a:graphicFrameLocks noGrp="1"/>
          </p:cNvGraphicFramePr>
          <p:nvPr>
            <p:extLst>
              <p:ext uri="{D42A27DB-BD31-4B8C-83A1-F6EECF244321}">
                <p14:modId xmlns:p14="http://schemas.microsoft.com/office/powerpoint/2010/main" val="3852677129"/>
              </p:ext>
            </p:extLst>
          </p:nvPr>
        </p:nvGraphicFramePr>
        <p:xfrm>
          <a:off x="98367" y="549739"/>
          <a:ext cx="11995266" cy="6109713"/>
        </p:xfrm>
        <a:graphic>
          <a:graphicData uri="http://schemas.openxmlformats.org/drawingml/2006/table">
            <a:tbl>
              <a:tblPr firstRow="1" bandRow="1">
                <a:tableStyleId>{5C22544A-7EE6-4342-B048-85BDC9FD1C3A}</a:tableStyleId>
              </a:tblPr>
              <a:tblGrid>
                <a:gridCol w="1251869">
                  <a:extLst>
                    <a:ext uri="{9D8B030D-6E8A-4147-A177-3AD203B41FA5}">
                      <a16:colId xmlns:a16="http://schemas.microsoft.com/office/drawing/2014/main" val="67219486"/>
                    </a:ext>
                  </a:extLst>
                </a:gridCol>
                <a:gridCol w="1837345">
                  <a:extLst>
                    <a:ext uri="{9D8B030D-6E8A-4147-A177-3AD203B41FA5}">
                      <a16:colId xmlns:a16="http://schemas.microsoft.com/office/drawing/2014/main" val="3145130481"/>
                    </a:ext>
                  </a:extLst>
                </a:gridCol>
                <a:gridCol w="734939">
                  <a:extLst>
                    <a:ext uri="{9D8B030D-6E8A-4147-A177-3AD203B41FA5}">
                      <a16:colId xmlns:a16="http://schemas.microsoft.com/office/drawing/2014/main" val="1187641680"/>
                    </a:ext>
                  </a:extLst>
                </a:gridCol>
                <a:gridCol w="1777525">
                  <a:extLst>
                    <a:ext uri="{9D8B030D-6E8A-4147-A177-3AD203B41FA5}">
                      <a16:colId xmlns:a16="http://schemas.microsoft.com/office/drawing/2014/main" val="3247098725"/>
                    </a:ext>
                  </a:extLst>
                </a:gridCol>
                <a:gridCol w="1572426">
                  <a:extLst>
                    <a:ext uri="{9D8B030D-6E8A-4147-A177-3AD203B41FA5}">
                      <a16:colId xmlns:a16="http://schemas.microsoft.com/office/drawing/2014/main" val="2867127779"/>
                    </a:ext>
                  </a:extLst>
                </a:gridCol>
                <a:gridCol w="692209">
                  <a:extLst>
                    <a:ext uri="{9D8B030D-6E8A-4147-A177-3AD203B41FA5}">
                      <a16:colId xmlns:a16="http://schemas.microsoft.com/office/drawing/2014/main" val="340205772"/>
                    </a:ext>
                  </a:extLst>
                </a:gridCol>
                <a:gridCol w="598206">
                  <a:extLst>
                    <a:ext uri="{9D8B030D-6E8A-4147-A177-3AD203B41FA5}">
                      <a16:colId xmlns:a16="http://schemas.microsoft.com/office/drawing/2014/main" val="1303258063"/>
                    </a:ext>
                  </a:extLst>
                </a:gridCol>
                <a:gridCol w="3530747">
                  <a:extLst>
                    <a:ext uri="{9D8B030D-6E8A-4147-A177-3AD203B41FA5}">
                      <a16:colId xmlns:a16="http://schemas.microsoft.com/office/drawing/2014/main" val="3167416937"/>
                    </a:ext>
                  </a:extLst>
                </a:gridCol>
              </a:tblGrid>
              <a:tr h="618924">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pPr algn="l"/>
                      <a:r>
                        <a:rPr lang="en-GB" sz="1200" dirty="0">
                          <a:solidFill>
                            <a:schemeClr val="bg1"/>
                          </a:solidFill>
                        </a:rPr>
                        <a:t>Rag Status YTD</a:t>
                      </a:r>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3528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t>Performance</a:t>
                      </a:r>
                      <a:r>
                        <a:rPr lang="en-GB" sz="1200" b="1" dirty="0"/>
                        <a: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Community Care</a:t>
                      </a:r>
                    </a:p>
                  </a:txBody>
                  <a:tcPr/>
                </a:tc>
                <a:tc>
                  <a:txBody>
                    <a:bodyPr/>
                    <a:lstStyle/>
                    <a:p>
                      <a:r>
                        <a:rPr lang="en-GB" sz="1100" dirty="0"/>
                        <a:t>Family Support – Unallocated</a:t>
                      </a:r>
                      <a:r>
                        <a:rPr lang="en-GB" sz="1100" baseline="0" dirty="0"/>
                        <a:t> Cases</a:t>
                      </a:r>
                    </a:p>
                    <a:p>
                      <a:endParaRPr lang="en-GB" sz="1100" baseline="0" dirty="0"/>
                    </a:p>
                    <a:p>
                      <a:r>
                        <a:rPr lang="en-GB" sz="900" b="1" dirty="0"/>
                        <a:t>Target - reduce by 10% by March 2027 compared to position at end March 2026</a:t>
                      </a:r>
                      <a:r>
                        <a:rPr lang="en-GB" sz="900" b="1" baseline="0" dirty="0"/>
                        <a:t> – 63 cases</a:t>
                      </a:r>
                      <a:endParaRPr lang="en-GB" sz="900" b="1" dirty="0"/>
                    </a:p>
                  </a:txBody>
                  <a:tcPr marL="60960" marR="60960" marT="30480" marB="30480"/>
                </a:tc>
                <a:tc>
                  <a:txBody>
                    <a:bodyPr/>
                    <a:lstStyle/>
                    <a:p>
                      <a:r>
                        <a:rPr lang="en-GB" sz="1100" dirty="0"/>
                        <a:t>59</a:t>
                      </a:r>
                      <a:r>
                        <a:rPr lang="en-GB" sz="1100" baseline="0" dirty="0"/>
                        <a:t> cases</a:t>
                      </a:r>
                      <a:endParaRPr lang="en-GB" sz="1100" dirty="0"/>
                    </a:p>
                  </a:txBody>
                  <a:tcPr marL="60960" marR="60960" marT="30480" marB="30480"/>
                </a:tc>
                <a:tc>
                  <a:txBody>
                    <a:bodyPr/>
                    <a:lstStyle/>
                    <a:p>
                      <a:r>
                        <a:rPr lang="en-GB" sz="1100" baseline="0" dirty="0"/>
                        <a:t>60 </a:t>
                      </a:r>
                      <a:r>
                        <a:rPr lang="en-GB" sz="1100" dirty="0"/>
                        <a:t>cases</a:t>
                      </a:r>
                    </a:p>
                    <a:p>
                      <a:endParaRPr lang="en-GB" sz="1100" dirty="0"/>
                    </a:p>
                    <a:p>
                      <a:r>
                        <a:rPr lang="en-GB" sz="1100" dirty="0"/>
                        <a:t>9.09% decrease on March 26 position</a:t>
                      </a:r>
                    </a:p>
                  </a:txBody>
                  <a:tcPr marL="60960" marR="60960" marT="30480" marB="30480"/>
                </a:tc>
                <a:tc>
                  <a:txBody>
                    <a:bodyPr/>
                    <a:lstStyle/>
                    <a:p>
                      <a:r>
                        <a:rPr lang="en-GB" sz="1100" dirty="0"/>
                        <a:t>60 cases</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61183">
                <a:tc>
                  <a:txBody>
                    <a:bodyPr/>
                    <a:lstStyle/>
                    <a:p>
                      <a:r>
                        <a:rPr lang="en-GB" sz="1200" b="1" u="sng" dirty="0"/>
                        <a:t>Efficiency &amp; Productivity </a:t>
                      </a:r>
                      <a:r>
                        <a:rPr lang="en-GB" sz="1200" b="1" u="none" dirty="0"/>
                        <a:t>-</a:t>
                      </a:r>
                      <a:r>
                        <a:rPr lang="en-GB" sz="1200" b="1" dirty="0"/>
                        <a:t> </a:t>
                      </a:r>
                    </a:p>
                    <a:p>
                      <a:endParaRPr lang="en-GB" sz="1200" b="1" dirty="0"/>
                    </a:p>
                    <a:p>
                      <a:r>
                        <a:rPr lang="en-GB" sz="1200" b="1" dirty="0"/>
                        <a:t>Scheduled Care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Average </a:t>
                      </a:r>
                      <a:r>
                        <a:rPr lang="en-GB" sz="1100" dirty="0" err="1"/>
                        <a:t>LoS</a:t>
                      </a:r>
                      <a:r>
                        <a:rPr lang="en-GB" sz="1100" baseline="0" dirty="0"/>
                        <a:t> for Elective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baseline="0" dirty="0"/>
                        <a:t>Cardiology (includes Paediatrics)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Reduce </a:t>
                      </a:r>
                      <a:r>
                        <a:rPr lang="en-GB" sz="900" b="1" baseline="0" dirty="0" err="1"/>
                        <a:t>LoS</a:t>
                      </a:r>
                      <a:r>
                        <a:rPr lang="en-GB" sz="900" b="1" baseline="0" dirty="0"/>
                        <a:t> against CHKS peer group level</a:t>
                      </a:r>
                      <a:endParaRPr lang="en-GB" sz="900" b="1" dirty="0"/>
                    </a:p>
                  </a:txBody>
                  <a:tcPr marL="60960" marR="60960" marT="30480" marB="30480"/>
                </a:tc>
                <a:tc>
                  <a:txBody>
                    <a:bodyPr/>
                    <a:lstStyle/>
                    <a:p>
                      <a:r>
                        <a:rPr lang="en-GB" sz="1100" dirty="0"/>
                        <a:t>3.40 days</a:t>
                      </a:r>
                    </a:p>
                  </a:txBody>
                  <a:tcPr marL="60960" marR="60960" marT="30480" marB="30480"/>
                </a:tc>
                <a:tc>
                  <a:txBody>
                    <a:bodyPr/>
                    <a:lstStyle/>
                    <a:p>
                      <a:r>
                        <a:rPr lang="en-GB" sz="1100" b="0" dirty="0">
                          <a:solidFill>
                            <a:schemeClr val="tx1"/>
                          </a:solidFill>
                        </a:rPr>
                        <a:t>3.91 days</a:t>
                      </a:r>
                    </a:p>
                    <a:p>
                      <a:endParaRPr lang="en-GB" sz="1100" b="1" dirty="0">
                        <a:solidFill>
                          <a:srgbClr val="FF0000"/>
                        </a:solidFill>
                      </a:endParaRPr>
                    </a:p>
                  </a:txBody>
                  <a:tcPr marL="60960" marR="60960" marT="30480" marB="30480"/>
                </a:tc>
                <a:tc>
                  <a:txBody>
                    <a:bodyPr/>
                    <a:lstStyle/>
                    <a:p>
                      <a:r>
                        <a:rPr lang="en-GB" sz="1100" b="0" dirty="0">
                          <a:solidFill>
                            <a:schemeClr val="tx1"/>
                          </a:solidFill>
                        </a:rPr>
                        <a:t>3.70 days</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366682">
                <a:tc>
                  <a:txBody>
                    <a:bodyPr/>
                    <a:lstStyle/>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Average </a:t>
                      </a:r>
                      <a:r>
                        <a:rPr lang="en-GB" sz="1100" dirty="0" err="1"/>
                        <a:t>LoS</a:t>
                      </a:r>
                      <a:r>
                        <a:rPr lang="en-GB" sz="1100" baseline="0" dirty="0"/>
                        <a:t> for Elective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baseline="0" dirty="0"/>
                        <a:t>General Surgery (includes Breast &amp; Vascular)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Reduce </a:t>
                      </a:r>
                      <a:r>
                        <a:rPr lang="en-GB" sz="900" b="1" baseline="0" dirty="0" err="1"/>
                        <a:t>LoS</a:t>
                      </a:r>
                      <a:r>
                        <a:rPr lang="en-GB" sz="900" b="1" baseline="0" dirty="0"/>
                        <a:t> against CHKS peer group level</a:t>
                      </a:r>
                      <a:endParaRPr lang="en-GB" sz="900" b="1" dirty="0"/>
                    </a:p>
                  </a:txBody>
                  <a:tcPr marL="60960" marR="60960" marT="30480" marB="30480"/>
                </a:tc>
                <a:tc>
                  <a:txBody>
                    <a:bodyPr/>
                    <a:lstStyle/>
                    <a:p>
                      <a:r>
                        <a:rPr lang="en-GB" sz="1100" dirty="0"/>
                        <a:t>4.30 days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6.75 days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6.69 days</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388884">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Average </a:t>
                      </a:r>
                      <a:r>
                        <a:rPr lang="en-GB" sz="1100" dirty="0" err="1"/>
                        <a:t>LoS</a:t>
                      </a:r>
                      <a:r>
                        <a:rPr lang="en-GB" sz="1100" baseline="0" dirty="0"/>
                        <a:t> for Elective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baseline="0" dirty="0"/>
                        <a:t>Gynaecology (includes oncology)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Reduce </a:t>
                      </a:r>
                      <a:r>
                        <a:rPr lang="en-GB" sz="900" b="1" baseline="0" dirty="0" err="1"/>
                        <a:t>LoS</a:t>
                      </a:r>
                      <a:r>
                        <a:rPr lang="en-GB" sz="900" b="1" baseline="0" dirty="0"/>
                        <a:t> against CHKS peer group level</a:t>
                      </a:r>
                      <a:endParaRPr lang="en-GB" sz="900" b="1" dirty="0"/>
                    </a:p>
                  </a:txBody>
                  <a:tcPr marL="60960" marR="60960" marT="30480" marB="30480"/>
                </a:tc>
                <a:tc>
                  <a:txBody>
                    <a:bodyPr/>
                    <a:lstStyle/>
                    <a:p>
                      <a:r>
                        <a:rPr lang="en-GB" sz="1100" dirty="0"/>
                        <a:t>1.91 days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3.06 days</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3.63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6" name="Picture 5" descr="Graphic icon displaying an upright red triangle with a thick blue outline. Minimal geometric design suggests a warning or alert symbol."/>
          <p:cNvPicPr>
            <a:picLocks noChangeAspect="1"/>
          </p:cNvPicPr>
          <p:nvPr/>
        </p:nvPicPr>
        <p:blipFill>
          <a:blip r:embed="rId4"/>
          <a:stretch>
            <a:fillRect/>
          </a:stretch>
        </p:blipFill>
        <p:spPr>
          <a:xfrm>
            <a:off x="7409900" y="4324731"/>
            <a:ext cx="353599" cy="347502"/>
          </a:xfrm>
          <a:prstGeom prst="rect">
            <a:avLst/>
          </a:prstGeom>
        </p:spPr>
      </p:pic>
      <p:pic>
        <p:nvPicPr>
          <p:cNvPr id="9" name="Picture 8" descr="Graphic icon displaying an upright red triangle with a thick blue outline. Minimal geometric design suggests a warning or alert symbol."/>
          <p:cNvPicPr>
            <a:picLocks noChangeAspect="1"/>
          </p:cNvPicPr>
          <p:nvPr/>
        </p:nvPicPr>
        <p:blipFill>
          <a:blip r:embed="rId4"/>
          <a:stretch>
            <a:fillRect/>
          </a:stretch>
        </p:blipFill>
        <p:spPr>
          <a:xfrm>
            <a:off x="7433108" y="5640495"/>
            <a:ext cx="353599" cy="347502"/>
          </a:xfrm>
          <a:prstGeom prst="rect">
            <a:avLst/>
          </a:prstGeom>
        </p:spPr>
      </p:pic>
      <p:pic>
        <p:nvPicPr>
          <p:cNvPr id="17" name="Picture 16" descr="Graphic icon displaying an upright red triangle with a thick blue outline. Minimal geometric design suggests a warning or alert symbol.">
            <a:extLst>
              <a:ext uri="{FF2B5EF4-FFF2-40B4-BE49-F238E27FC236}">
                <a16:creationId xmlns:a16="http://schemas.microsoft.com/office/drawing/2014/main" id="{EC46982A-D00D-2F05-F080-78398C561F58}"/>
              </a:ext>
            </a:extLst>
          </p:cNvPr>
          <p:cNvPicPr>
            <a:picLocks noChangeAspect="1"/>
          </p:cNvPicPr>
          <p:nvPr/>
        </p:nvPicPr>
        <p:blipFill>
          <a:blip r:embed="rId4"/>
          <a:stretch>
            <a:fillRect/>
          </a:stretch>
        </p:blipFill>
        <p:spPr>
          <a:xfrm>
            <a:off x="7409901" y="3008967"/>
            <a:ext cx="353599" cy="347502"/>
          </a:xfrm>
          <a:prstGeom prst="rect">
            <a:avLst/>
          </a:prstGeom>
        </p:spPr>
      </p:pic>
      <p:pic>
        <p:nvPicPr>
          <p:cNvPr id="5" name="Picture 4" descr="Graphic icon displaying an upright red triangle with a thick blue outline. Minimal geometric design suggests a warning or alert symbol.">
            <a:extLst>
              <a:ext uri="{FF2B5EF4-FFF2-40B4-BE49-F238E27FC236}">
                <a16:creationId xmlns:a16="http://schemas.microsoft.com/office/drawing/2014/main" id="{97779675-A840-F244-B335-BFA4C1181738}"/>
              </a:ext>
            </a:extLst>
          </p:cNvPr>
          <p:cNvPicPr>
            <a:picLocks noChangeAspect="1"/>
          </p:cNvPicPr>
          <p:nvPr/>
        </p:nvPicPr>
        <p:blipFill>
          <a:blip r:embed="rId5"/>
          <a:stretch>
            <a:fillRect/>
          </a:stretch>
        </p:blipFill>
        <p:spPr>
          <a:xfrm>
            <a:off x="8092229" y="3007638"/>
            <a:ext cx="353599" cy="347502"/>
          </a:xfrm>
          <a:prstGeom prst="rect">
            <a:avLst/>
          </a:prstGeom>
        </p:spPr>
      </p:pic>
      <p:pic>
        <p:nvPicPr>
          <p:cNvPr id="18" name="Picture 17" descr="Graphic icon displaying an upright red triangle with a thick blue outline. Minimal geometric design suggests a warning or alert symbol.">
            <a:extLst>
              <a:ext uri="{FF2B5EF4-FFF2-40B4-BE49-F238E27FC236}">
                <a16:creationId xmlns:a16="http://schemas.microsoft.com/office/drawing/2014/main" id="{704A5911-07DF-EB78-3E38-A1BF8449C1F1}"/>
              </a:ext>
            </a:extLst>
          </p:cNvPr>
          <p:cNvPicPr>
            <a:picLocks noChangeAspect="1"/>
          </p:cNvPicPr>
          <p:nvPr/>
        </p:nvPicPr>
        <p:blipFill>
          <a:blip r:embed="rId5"/>
          <a:stretch>
            <a:fillRect/>
          </a:stretch>
        </p:blipFill>
        <p:spPr>
          <a:xfrm>
            <a:off x="8092228" y="4324731"/>
            <a:ext cx="353599" cy="347502"/>
          </a:xfrm>
          <a:prstGeom prst="rect">
            <a:avLst/>
          </a:prstGeom>
        </p:spPr>
      </p:pic>
      <p:pic>
        <p:nvPicPr>
          <p:cNvPr id="22" name="Picture 21" descr="Graphic icon displaying an upright red triangle with a thick blue outline. Minimal geometric design suggests a warning or alert symbol.">
            <a:extLst>
              <a:ext uri="{FF2B5EF4-FFF2-40B4-BE49-F238E27FC236}">
                <a16:creationId xmlns:a16="http://schemas.microsoft.com/office/drawing/2014/main" id="{12E1A596-8AD5-FCBB-3D70-8EA07EBEB952}"/>
              </a:ext>
            </a:extLst>
          </p:cNvPr>
          <p:cNvPicPr>
            <a:picLocks noChangeAspect="1"/>
          </p:cNvPicPr>
          <p:nvPr/>
        </p:nvPicPr>
        <p:blipFill>
          <a:blip r:embed="rId5"/>
          <a:stretch>
            <a:fillRect/>
          </a:stretch>
        </p:blipFill>
        <p:spPr>
          <a:xfrm>
            <a:off x="8087727" y="5640495"/>
            <a:ext cx="353599" cy="347502"/>
          </a:xfrm>
          <a:prstGeom prst="rect">
            <a:avLst/>
          </a:prstGeom>
        </p:spPr>
      </p:pic>
      <p:pic>
        <p:nvPicPr>
          <p:cNvPr id="8" name="Picture 7" descr="Graphic icon displaying an upright red triangle with a thick blue outline. Minimal geometric design suggests a warning or alert symbol.">
            <a:extLst>
              <a:ext uri="{FF2B5EF4-FFF2-40B4-BE49-F238E27FC236}">
                <a16:creationId xmlns:a16="http://schemas.microsoft.com/office/drawing/2014/main" id="{83F377EF-1A55-1378-8CF5-9614CEBB3911}"/>
              </a:ext>
            </a:extLst>
          </p:cNvPr>
          <p:cNvPicPr>
            <a:picLocks noChangeAspect="1"/>
          </p:cNvPicPr>
          <p:nvPr/>
        </p:nvPicPr>
        <p:blipFill>
          <a:blip r:embed="rId5"/>
          <a:stretch>
            <a:fillRect/>
          </a:stretch>
        </p:blipFill>
        <p:spPr>
          <a:xfrm>
            <a:off x="7409899" y="1668439"/>
            <a:ext cx="353599" cy="347502"/>
          </a:xfrm>
          <a:prstGeom prst="rect">
            <a:avLst/>
          </a:prstGeom>
        </p:spPr>
      </p:pic>
      <p:pic>
        <p:nvPicPr>
          <p:cNvPr id="15" name="Picture 14" descr="Graphic icon displaying an upright red triangle with a thick blue outline. Minimal geometric design suggests a warning or alert symbol.">
            <a:extLst>
              <a:ext uri="{FF2B5EF4-FFF2-40B4-BE49-F238E27FC236}">
                <a16:creationId xmlns:a16="http://schemas.microsoft.com/office/drawing/2014/main" id="{EA0B7590-2CB3-9B9B-362D-DF300C888D1C}"/>
              </a:ext>
            </a:extLst>
          </p:cNvPr>
          <p:cNvPicPr>
            <a:picLocks noChangeAspect="1"/>
          </p:cNvPicPr>
          <p:nvPr/>
        </p:nvPicPr>
        <p:blipFill>
          <a:blip r:embed="rId5"/>
          <a:stretch>
            <a:fillRect/>
          </a:stretch>
        </p:blipFill>
        <p:spPr>
          <a:xfrm>
            <a:off x="8087727" y="1668439"/>
            <a:ext cx="353599" cy="347502"/>
          </a:xfrm>
          <a:prstGeom prst="rect">
            <a:avLst/>
          </a:prstGeom>
        </p:spPr>
      </p:pic>
      <p:pic>
        <p:nvPicPr>
          <p:cNvPr id="19" name="Picture 18" descr="Bar chart showing family support cases unallocated after 20 working days, tracking progress towards a 10% reduction target from 26 March outturn of 63 cases. Blue monthly bars fall from about 120 in July 2025 to around 60–63 from February 2026 onwards, with orange dotted target line marking 63 cases.">
            <a:extLst>
              <a:ext uri="{FF2B5EF4-FFF2-40B4-BE49-F238E27FC236}">
                <a16:creationId xmlns:a16="http://schemas.microsoft.com/office/drawing/2014/main" id="{5D2E5BB1-97C1-C5AC-BD5F-A4EE6A0B33C6}"/>
              </a:ext>
            </a:extLst>
          </p:cNvPr>
          <p:cNvPicPr>
            <a:picLocks noChangeAspect="1"/>
          </p:cNvPicPr>
          <p:nvPr/>
        </p:nvPicPr>
        <p:blipFill>
          <a:blip r:embed="rId6"/>
          <a:stretch>
            <a:fillRect/>
          </a:stretch>
        </p:blipFill>
        <p:spPr>
          <a:xfrm>
            <a:off x="8682522" y="1223288"/>
            <a:ext cx="3300953" cy="1252135"/>
          </a:xfrm>
          <a:prstGeom prst="rect">
            <a:avLst/>
          </a:prstGeom>
        </p:spPr>
      </p:pic>
      <p:pic>
        <p:nvPicPr>
          <p:cNvPr id="23" name="Picture 22" descr="Bar chart showing average length of stay for elective cardiology from July 2025 to June 2026, compared with CHKS peer target of 3.40 days. Blue bars range from 2.4 days in November 2025 to 4.1 days in December 2025 and April 2026, while orange dotted benchmark is exceeded in several months.">
            <a:extLst>
              <a:ext uri="{FF2B5EF4-FFF2-40B4-BE49-F238E27FC236}">
                <a16:creationId xmlns:a16="http://schemas.microsoft.com/office/drawing/2014/main" id="{205B60E0-8FBB-C04F-B22E-EDA6044BEC40}"/>
              </a:ext>
            </a:extLst>
          </p:cNvPr>
          <p:cNvPicPr>
            <a:picLocks noChangeAspect="1"/>
          </p:cNvPicPr>
          <p:nvPr/>
        </p:nvPicPr>
        <p:blipFill>
          <a:blip r:embed="rId7"/>
          <a:stretch>
            <a:fillRect/>
          </a:stretch>
        </p:blipFill>
        <p:spPr>
          <a:xfrm>
            <a:off x="8682522" y="2604472"/>
            <a:ext cx="3300953" cy="1229378"/>
          </a:xfrm>
          <a:prstGeom prst="rect">
            <a:avLst/>
          </a:prstGeom>
        </p:spPr>
      </p:pic>
      <p:pic>
        <p:nvPicPr>
          <p:cNvPr id="26" name="Picture 25" descr="Bar chart shows average length of stay for elective general surgery from Jul 2025 to Jun 2026 against CHKS peer target of 4.30. Blue monthly bars remain above orange dotted benchmark throughout, peaking near 7.5 days in Apr 2026 and reaching lowest level near 5.8 days in May 2026; labels and legend identify measures.">
            <a:extLst>
              <a:ext uri="{FF2B5EF4-FFF2-40B4-BE49-F238E27FC236}">
                <a16:creationId xmlns:a16="http://schemas.microsoft.com/office/drawing/2014/main" id="{A9D88ACB-AED4-5B61-82E7-E9640316615D}"/>
              </a:ext>
            </a:extLst>
          </p:cNvPr>
          <p:cNvPicPr>
            <a:picLocks noChangeAspect="1"/>
          </p:cNvPicPr>
          <p:nvPr/>
        </p:nvPicPr>
        <p:blipFill>
          <a:blip r:embed="rId8"/>
          <a:stretch>
            <a:fillRect/>
          </a:stretch>
        </p:blipFill>
        <p:spPr>
          <a:xfrm>
            <a:off x="8682521" y="3967747"/>
            <a:ext cx="3300953" cy="1229378"/>
          </a:xfrm>
          <a:prstGeom prst="rect">
            <a:avLst/>
          </a:prstGeom>
        </p:spPr>
      </p:pic>
      <p:pic>
        <p:nvPicPr>
          <p:cNvPr id="28" name="Picture 27" descr="Bar chart showing average length of stay for elective gynaecology from Jul 2025 to Jun 2026, benchmarked against CHKS peer value 1.91. Blue monthly bars range from about 2.8 to 4.6 days, peaking in Feb 2026 and Dec 2025, while orange dotted CHKS line remains below every result.">
            <a:extLst>
              <a:ext uri="{FF2B5EF4-FFF2-40B4-BE49-F238E27FC236}">
                <a16:creationId xmlns:a16="http://schemas.microsoft.com/office/drawing/2014/main" id="{679B3DB5-8A9C-B9C8-0ED9-DA3ED817F627}"/>
              </a:ext>
            </a:extLst>
          </p:cNvPr>
          <p:cNvPicPr>
            <a:picLocks noChangeAspect="1"/>
          </p:cNvPicPr>
          <p:nvPr/>
        </p:nvPicPr>
        <p:blipFill>
          <a:blip r:embed="rId9"/>
          <a:stretch>
            <a:fillRect/>
          </a:stretch>
        </p:blipFill>
        <p:spPr>
          <a:xfrm>
            <a:off x="8682521" y="5351808"/>
            <a:ext cx="3300952" cy="1229378"/>
          </a:xfrm>
          <a:prstGeom prst="rect">
            <a:avLst/>
          </a:prstGeom>
        </p:spPr>
      </p:pic>
    </p:spTree>
    <p:extLst>
      <p:ext uri="{BB962C8B-B14F-4D97-AF65-F5344CB8AC3E}">
        <p14:creationId xmlns:p14="http://schemas.microsoft.com/office/powerpoint/2010/main" val="705321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corative branding graphic for Belfast, featuring purple and pink abstract shapes outlined in teal with a dotted teal accent. HSC Public Health Agency and social care branding appears bottom left, while “being belfast” logo sits top righ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3/4 – Key SOMs Indicators - Efficiency &amp; Productivity and Access Improvement</a:t>
            </a:r>
          </a:p>
        </p:txBody>
      </p:sp>
      <p:graphicFrame>
        <p:nvGraphicFramePr>
          <p:cNvPr id="21" name="Table 20"/>
          <p:cNvGraphicFramePr>
            <a:graphicFrameLocks noGrp="1"/>
          </p:cNvGraphicFramePr>
          <p:nvPr>
            <p:extLst>
              <p:ext uri="{D42A27DB-BD31-4B8C-83A1-F6EECF244321}">
                <p14:modId xmlns:p14="http://schemas.microsoft.com/office/powerpoint/2010/main" val="72154077"/>
              </p:ext>
            </p:extLst>
          </p:nvPr>
        </p:nvGraphicFramePr>
        <p:xfrm>
          <a:off x="98367" y="549738"/>
          <a:ext cx="11995266" cy="6040603"/>
        </p:xfrm>
        <a:graphic>
          <a:graphicData uri="http://schemas.openxmlformats.org/drawingml/2006/table">
            <a:tbl>
              <a:tblPr firstRow="1" bandRow="1">
                <a:tableStyleId>{5C22544A-7EE6-4342-B048-85BDC9FD1C3A}</a:tableStyleId>
              </a:tblPr>
              <a:tblGrid>
                <a:gridCol w="1354418">
                  <a:extLst>
                    <a:ext uri="{9D8B030D-6E8A-4147-A177-3AD203B41FA5}">
                      <a16:colId xmlns:a16="http://schemas.microsoft.com/office/drawing/2014/main" val="67219486"/>
                    </a:ext>
                  </a:extLst>
                </a:gridCol>
                <a:gridCol w="1743342">
                  <a:extLst>
                    <a:ext uri="{9D8B030D-6E8A-4147-A177-3AD203B41FA5}">
                      <a16:colId xmlns:a16="http://schemas.microsoft.com/office/drawing/2014/main" val="3145130481"/>
                    </a:ext>
                  </a:extLst>
                </a:gridCol>
                <a:gridCol w="982766">
                  <a:extLst>
                    <a:ext uri="{9D8B030D-6E8A-4147-A177-3AD203B41FA5}">
                      <a16:colId xmlns:a16="http://schemas.microsoft.com/office/drawing/2014/main" val="1187641680"/>
                    </a:ext>
                  </a:extLst>
                </a:gridCol>
                <a:gridCol w="1556889">
                  <a:extLst>
                    <a:ext uri="{9D8B030D-6E8A-4147-A177-3AD203B41FA5}">
                      <a16:colId xmlns:a16="http://schemas.microsoft.com/office/drawing/2014/main" val="3247098725"/>
                    </a:ext>
                  </a:extLst>
                </a:gridCol>
                <a:gridCol w="1533236">
                  <a:extLst>
                    <a:ext uri="{9D8B030D-6E8A-4147-A177-3AD203B41FA5}">
                      <a16:colId xmlns:a16="http://schemas.microsoft.com/office/drawing/2014/main" val="1683211115"/>
                    </a:ext>
                  </a:extLst>
                </a:gridCol>
                <a:gridCol w="720437">
                  <a:extLst>
                    <a:ext uri="{9D8B030D-6E8A-4147-A177-3AD203B41FA5}">
                      <a16:colId xmlns:a16="http://schemas.microsoft.com/office/drawing/2014/main" val="340205772"/>
                    </a:ext>
                  </a:extLst>
                </a:gridCol>
                <a:gridCol w="618836">
                  <a:extLst>
                    <a:ext uri="{9D8B030D-6E8A-4147-A177-3AD203B41FA5}">
                      <a16:colId xmlns:a16="http://schemas.microsoft.com/office/drawing/2014/main" val="2487403111"/>
                    </a:ext>
                  </a:extLst>
                </a:gridCol>
                <a:gridCol w="3485342">
                  <a:extLst>
                    <a:ext uri="{9D8B030D-6E8A-4147-A177-3AD203B41FA5}">
                      <a16:colId xmlns:a16="http://schemas.microsoft.com/office/drawing/2014/main" val="3167416937"/>
                    </a:ext>
                  </a:extLst>
                </a:gridCol>
              </a:tblGrid>
              <a:tr h="604807">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pPr algn="l"/>
                      <a:r>
                        <a:rPr lang="en-GB" sz="1200" dirty="0">
                          <a:solidFill>
                            <a:schemeClr val="bg1"/>
                          </a:solidFill>
                        </a:rPr>
                        <a:t>Rag Status YTD</a:t>
                      </a:r>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306957">
                <a:tc>
                  <a:txBody>
                    <a:bodyPr/>
                    <a:lstStyle/>
                    <a:p>
                      <a:r>
                        <a:rPr lang="en-GB" sz="1200" b="1" u="sng" dirty="0"/>
                        <a:t>Efficiency &amp; Productivity </a:t>
                      </a:r>
                      <a:endParaRPr lang="en-GB" sz="1200" b="1" dirty="0"/>
                    </a:p>
                    <a:p>
                      <a:endParaRPr lang="en-GB" sz="1200" b="1" dirty="0"/>
                    </a:p>
                    <a:p>
                      <a:r>
                        <a:rPr lang="en-GB" sz="1200" b="1" dirty="0"/>
                        <a:t>Scheduled Care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Average </a:t>
                      </a:r>
                      <a:r>
                        <a:rPr lang="en-GB" sz="1100" dirty="0" err="1"/>
                        <a:t>LoS</a:t>
                      </a:r>
                      <a:r>
                        <a:rPr lang="en-GB" sz="1100" baseline="0" dirty="0"/>
                        <a:t> for Elective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baseline="0" dirty="0"/>
                        <a:t>Haematology (includes paediatrics)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Reduce </a:t>
                      </a:r>
                      <a:r>
                        <a:rPr lang="en-GB" sz="900" b="1" baseline="0" dirty="0" err="1"/>
                        <a:t>LoS</a:t>
                      </a:r>
                      <a:r>
                        <a:rPr lang="en-GB" sz="900" b="1" baseline="0" dirty="0"/>
                        <a:t> against CHKS peer group level</a:t>
                      </a:r>
                      <a:endParaRPr lang="en-GB" sz="900" b="1" dirty="0"/>
                    </a:p>
                  </a:txBody>
                  <a:tcPr marL="60960" marR="60960" marT="30480" marB="30480"/>
                </a:tc>
                <a:tc>
                  <a:txBody>
                    <a:bodyPr/>
                    <a:lstStyle/>
                    <a:p>
                      <a:r>
                        <a:rPr lang="en-GB" sz="1100" dirty="0"/>
                        <a:t>10.20 days</a:t>
                      </a:r>
                    </a:p>
                  </a:txBody>
                  <a:tcPr marL="60960" marR="60960" marT="30480" marB="30480"/>
                </a:tc>
                <a:tc>
                  <a:txBody>
                    <a:bodyPr/>
                    <a:lstStyle/>
                    <a:p>
                      <a:r>
                        <a:rPr lang="en-GB" sz="1100" dirty="0"/>
                        <a:t>5.48 days</a:t>
                      </a:r>
                    </a:p>
                  </a:txBody>
                  <a:tcPr marL="60960" marR="60960" marT="30480" marB="30480"/>
                </a:tc>
                <a:tc>
                  <a:txBody>
                    <a:bodyPr/>
                    <a:lstStyle/>
                    <a:p>
                      <a:r>
                        <a:rPr lang="en-GB" sz="1100" dirty="0"/>
                        <a:t>7.52 days</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229428">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Average </a:t>
                      </a:r>
                      <a:r>
                        <a:rPr lang="en-GB" sz="1100" dirty="0" err="1"/>
                        <a:t>LoS</a:t>
                      </a:r>
                      <a:r>
                        <a:rPr lang="en-GB" sz="1100" baseline="0" dirty="0"/>
                        <a:t> for Elective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baseline="0" dirty="0"/>
                        <a:t>Urology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Reduce </a:t>
                      </a:r>
                      <a:r>
                        <a:rPr lang="en-GB" sz="900" b="1" baseline="0" dirty="0" err="1"/>
                        <a:t>LoS</a:t>
                      </a:r>
                      <a:r>
                        <a:rPr lang="en-GB" sz="900" b="1" baseline="0" dirty="0"/>
                        <a:t> against CHKS peer group level</a:t>
                      </a:r>
                      <a:endParaRPr lang="en-GB" sz="900" b="1" dirty="0"/>
                    </a:p>
                  </a:txBody>
                  <a:tcPr marL="60960" marR="60960" marT="30480" marB="30480"/>
                </a:tc>
                <a:tc>
                  <a:txBody>
                    <a:bodyPr/>
                    <a:lstStyle/>
                    <a:p>
                      <a:r>
                        <a:rPr lang="en-GB" sz="1100" dirty="0"/>
                        <a:t>2.26 days</a:t>
                      </a:r>
                    </a:p>
                  </a:txBody>
                  <a:tcPr marL="60960" marR="60960" marT="30480" marB="30480"/>
                </a:tc>
                <a:tc>
                  <a:txBody>
                    <a:bodyPr/>
                    <a:lstStyle/>
                    <a:p>
                      <a:r>
                        <a:rPr lang="en-GB" sz="1100" dirty="0"/>
                        <a:t>3.74 days</a:t>
                      </a:r>
                    </a:p>
                  </a:txBody>
                  <a:tcPr marL="60960" marR="60960" marT="30480" marB="30480"/>
                </a:tc>
                <a:tc>
                  <a:txBody>
                    <a:bodyPr/>
                    <a:lstStyle/>
                    <a:p>
                      <a:r>
                        <a:rPr lang="en-GB" sz="1100" dirty="0"/>
                        <a:t>3.40 days</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412655">
                <a:tc>
                  <a:txBody>
                    <a:bodyPr/>
                    <a:lstStyle/>
                    <a:p>
                      <a:r>
                        <a:rPr lang="en-GB" sz="1200" b="1" u="sng" dirty="0"/>
                        <a:t>Access Improvement/</a:t>
                      </a:r>
                    </a:p>
                    <a:p>
                      <a:r>
                        <a:rPr lang="en-GB" sz="1200" b="1" u="sng" dirty="0"/>
                        <a:t>Ministerial Targets </a:t>
                      </a:r>
                      <a:r>
                        <a:rPr lang="en-GB" sz="1200" b="1" dirty="0"/>
                        <a:t> </a:t>
                      </a:r>
                    </a:p>
                    <a:p>
                      <a:endParaRPr lang="en-GB" sz="1200" b="1" dirty="0"/>
                    </a:p>
                    <a:p>
                      <a:r>
                        <a:rPr lang="en-GB" sz="1200" b="1" dirty="0"/>
                        <a:t>Elective Care</a:t>
                      </a:r>
                    </a:p>
                  </a:txBody>
                  <a:tcPr/>
                </a:tc>
                <a:tc>
                  <a:txBody>
                    <a:bodyPr/>
                    <a:lstStyle/>
                    <a:p>
                      <a:r>
                        <a:rPr lang="en-GB" sz="1100" dirty="0"/>
                        <a:t>New Outpatient Waiting List</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a:t>
                      </a:r>
                      <a:r>
                        <a:rPr lang="en-GB" sz="900" b="1" baseline="0" dirty="0"/>
                        <a: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50% patients waiting &lt; 9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0 patients waiting over 52 </a:t>
                      </a:r>
                      <a:r>
                        <a:rPr lang="en-GB" sz="900" b="1" dirty="0" err="1"/>
                        <a:t>wks</a:t>
                      </a:r>
                      <a:endParaRPr lang="en-GB" sz="900" b="1" dirty="0"/>
                    </a:p>
                    <a:p>
                      <a:endParaRPr lang="en-GB" sz="10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50%  &lt; 9 </a:t>
                      </a:r>
                      <a:r>
                        <a:rPr lang="en-GB" sz="1100" dirty="0" err="1"/>
                        <a:t>wks</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0 over 52 </a:t>
                      </a:r>
                      <a:r>
                        <a:rPr lang="en-GB" sz="1100" dirty="0" err="1"/>
                        <a:t>wks</a:t>
                      </a:r>
                      <a:endParaRPr lang="en-GB" sz="1100" dirty="0"/>
                    </a:p>
                  </a:txBody>
                  <a:tcPr marL="60960" marR="60960" marT="30480" marB="30480"/>
                </a:tc>
                <a:tc>
                  <a:txBody>
                    <a:bodyPr/>
                    <a:lstStyle/>
                    <a:p>
                      <a:r>
                        <a:rPr lang="en-GB" sz="1100" dirty="0"/>
                        <a:t>15.05% patients</a:t>
                      </a:r>
                      <a:r>
                        <a:rPr lang="en-GB" sz="1100" baseline="0" dirty="0"/>
                        <a:t> </a:t>
                      </a:r>
                      <a:r>
                        <a:rPr lang="en-GB" sz="1100" dirty="0"/>
                        <a:t>under 9 </a:t>
                      </a:r>
                      <a:r>
                        <a:rPr lang="en-GB" sz="1100" dirty="0" err="1"/>
                        <a:t>wks</a:t>
                      </a:r>
                      <a:endParaRPr lang="en-GB" sz="1100" dirty="0"/>
                    </a:p>
                    <a:p>
                      <a:r>
                        <a:rPr lang="en-GB" sz="1100" dirty="0"/>
                        <a:t>(24,699 out of 164,125)</a:t>
                      </a:r>
                    </a:p>
                    <a:p>
                      <a:endParaRPr lang="en-GB" sz="1100" dirty="0"/>
                    </a:p>
                    <a:p>
                      <a:r>
                        <a:rPr lang="en-GB" sz="1100" dirty="0"/>
                        <a:t>88,959 patients waiting over</a:t>
                      </a:r>
                      <a:r>
                        <a:rPr lang="en-GB" sz="1100" baseline="0" dirty="0"/>
                        <a:t> 52 weeks – 54.20%</a:t>
                      </a:r>
                      <a:endParaRPr lang="en-GB" sz="1100" dirty="0"/>
                    </a:p>
                  </a:txBody>
                  <a:tcPr marL="60960" marR="60960" marT="30480" marB="30480"/>
                </a:tc>
                <a:tc>
                  <a:txBody>
                    <a:bodyPr/>
                    <a:lstStyle/>
                    <a:p>
                      <a:r>
                        <a:rPr lang="en-GB" sz="1100" dirty="0"/>
                        <a:t>15.05%</a:t>
                      </a:r>
                    </a:p>
                    <a:p>
                      <a:endParaRPr lang="en-GB" sz="1100" dirty="0"/>
                    </a:p>
                    <a:p>
                      <a:endParaRPr lang="en-GB" sz="1100" dirty="0"/>
                    </a:p>
                    <a:p>
                      <a:endParaRPr lang="en-GB" sz="1100" dirty="0"/>
                    </a:p>
                    <a:p>
                      <a:r>
                        <a:rPr lang="en-GB" sz="1100" dirty="0"/>
                        <a:t>54.20%</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407596">
                <a:tc>
                  <a:txBody>
                    <a:bodyPr/>
                    <a:lstStyle/>
                    <a:p>
                      <a:endParaRPr lang="en-GB" sz="1200" b="1" dirty="0"/>
                    </a:p>
                  </a:txBody>
                  <a:tcPr/>
                </a:tc>
                <a:tc>
                  <a:txBody>
                    <a:bodyPr/>
                    <a:lstStyle/>
                    <a:p>
                      <a:r>
                        <a:rPr lang="en-GB" sz="1100" dirty="0"/>
                        <a:t>Diagnostic Waiting</a:t>
                      </a:r>
                      <a:r>
                        <a:rPr lang="en-GB" sz="1100" baseline="0" dirty="0"/>
                        <a:t> Lists – </a:t>
                      </a:r>
                    </a:p>
                    <a:p>
                      <a:endParaRPr lang="en-GB" sz="1100" baseline="0" dirty="0"/>
                    </a:p>
                    <a:p>
                      <a:r>
                        <a:rPr lang="en-GB" sz="1000" baseline="0" dirty="0"/>
                        <a:t>Imaging</a:t>
                      </a:r>
                    </a:p>
                    <a:p>
                      <a:endParaRPr lang="en-GB" sz="1000" baseline="0" dirty="0"/>
                    </a:p>
                    <a:p>
                      <a:endParaRPr lang="en-GB" sz="10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75% patients waiting &lt; 9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0 patients waiting over 26 </a:t>
                      </a:r>
                      <a:r>
                        <a:rPr lang="en-GB" sz="900" b="1" dirty="0" err="1"/>
                        <a:t>wks</a:t>
                      </a:r>
                      <a:endParaRPr lang="en-GB" sz="900" b="1" dirty="0"/>
                    </a:p>
                    <a:p>
                      <a:endParaRPr lang="en-GB" sz="10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75% &lt; 9 </a:t>
                      </a:r>
                      <a:r>
                        <a:rPr lang="en-GB" sz="1100" dirty="0" err="1"/>
                        <a:t>wks</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0 over 26 </a:t>
                      </a:r>
                      <a:r>
                        <a:rPr lang="en-GB" sz="1100" dirty="0" err="1"/>
                        <a:t>wks</a:t>
                      </a: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49.32%</a:t>
                      </a:r>
                      <a:r>
                        <a:rPr lang="en-GB" sz="1100" baseline="0" dirty="0"/>
                        <a:t> patients under 9 </a:t>
                      </a:r>
                      <a:r>
                        <a:rPr lang="en-GB" sz="1100" baseline="0" dirty="0" err="1"/>
                        <a:t>wks</a:t>
                      </a: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(13,841 out of 28,063)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6,133 out of 28,063 patients waiting over 26 </a:t>
                      </a:r>
                      <a:r>
                        <a:rPr lang="en-GB" sz="1100" baseline="0" dirty="0" err="1"/>
                        <a:t>wks</a:t>
                      </a:r>
                      <a:r>
                        <a:rPr lang="en-GB" sz="1100" baseline="0" dirty="0"/>
                        <a:t> – 21.85%</a:t>
                      </a:r>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49.32%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21.85%</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18" name="Picture 17" descr="Graphic icon displaying an upright red triangle with a thick blue outline. Minimal geometric design suggests a warning or alert symbol."/>
          <p:cNvPicPr>
            <a:picLocks noChangeAspect="1"/>
          </p:cNvPicPr>
          <p:nvPr/>
        </p:nvPicPr>
        <p:blipFill>
          <a:blip r:embed="rId4"/>
          <a:stretch>
            <a:fillRect/>
          </a:stretch>
        </p:blipFill>
        <p:spPr>
          <a:xfrm>
            <a:off x="7411301" y="2907781"/>
            <a:ext cx="354425" cy="346884"/>
          </a:xfrm>
          <a:prstGeom prst="rect">
            <a:avLst/>
          </a:prstGeom>
        </p:spPr>
      </p:pic>
      <p:pic>
        <p:nvPicPr>
          <p:cNvPr id="6" name="Picture 5" descr="Graphic icon displaying an upright red triangle with a thick blue outline. Minimal geometric design suggests a warning or alert symbol."/>
          <p:cNvPicPr>
            <a:picLocks noChangeAspect="1"/>
          </p:cNvPicPr>
          <p:nvPr/>
        </p:nvPicPr>
        <p:blipFill>
          <a:blip r:embed="rId5"/>
          <a:stretch>
            <a:fillRect/>
          </a:stretch>
        </p:blipFill>
        <p:spPr>
          <a:xfrm>
            <a:off x="7420860" y="4266201"/>
            <a:ext cx="353599" cy="347502"/>
          </a:xfrm>
          <a:prstGeom prst="rect">
            <a:avLst/>
          </a:prstGeom>
        </p:spPr>
      </p:pic>
      <p:pic>
        <p:nvPicPr>
          <p:cNvPr id="9" name="Picture 8" descr="Graphic icon displaying an upright red triangle with a thick blue outline. Minimal geometric design suggests a warning or alert symbol."/>
          <p:cNvPicPr>
            <a:picLocks noChangeAspect="1"/>
          </p:cNvPicPr>
          <p:nvPr/>
        </p:nvPicPr>
        <p:blipFill>
          <a:blip r:embed="rId5"/>
          <a:stretch>
            <a:fillRect/>
          </a:stretch>
        </p:blipFill>
        <p:spPr>
          <a:xfrm>
            <a:off x="7421234" y="5625239"/>
            <a:ext cx="353599" cy="347502"/>
          </a:xfrm>
          <a:prstGeom prst="rect">
            <a:avLst/>
          </a:prstGeom>
        </p:spPr>
      </p:pic>
      <p:pic>
        <p:nvPicPr>
          <p:cNvPr id="8" name="Picture 7" descr="Circular icon displaying a solid bright green centre with a thin dark blue outline. Minimal graphic provides no labels or additional context.">
            <a:extLst>
              <a:ext uri="{FF2B5EF4-FFF2-40B4-BE49-F238E27FC236}">
                <a16:creationId xmlns:a16="http://schemas.microsoft.com/office/drawing/2014/main" id="{0E89953A-643E-418F-AFE8-CD4BF6105A73}"/>
              </a:ext>
            </a:extLst>
          </p:cNvPr>
          <p:cNvPicPr>
            <a:picLocks noChangeAspect="1"/>
          </p:cNvPicPr>
          <p:nvPr/>
        </p:nvPicPr>
        <p:blipFill>
          <a:blip r:embed="rId6"/>
          <a:stretch>
            <a:fillRect/>
          </a:stretch>
        </p:blipFill>
        <p:spPr>
          <a:xfrm>
            <a:off x="8133012" y="1647981"/>
            <a:ext cx="335309" cy="335309"/>
          </a:xfrm>
          <a:prstGeom prst="rect">
            <a:avLst/>
          </a:prstGeom>
        </p:spPr>
      </p:pic>
      <p:pic>
        <p:nvPicPr>
          <p:cNvPr id="15" name="Picture 14" descr="Graphic icon displaying an upright red triangle with a thick blue outline. Minimal geometric design suggests a warning or alert symbol.">
            <a:extLst>
              <a:ext uri="{FF2B5EF4-FFF2-40B4-BE49-F238E27FC236}">
                <a16:creationId xmlns:a16="http://schemas.microsoft.com/office/drawing/2014/main" id="{4108F224-C143-97CF-E700-27B893E0CB70}"/>
              </a:ext>
            </a:extLst>
          </p:cNvPr>
          <p:cNvPicPr>
            <a:picLocks noChangeAspect="1"/>
          </p:cNvPicPr>
          <p:nvPr/>
        </p:nvPicPr>
        <p:blipFill>
          <a:blip r:embed="rId7"/>
          <a:stretch>
            <a:fillRect/>
          </a:stretch>
        </p:blipFill>
        <p:spPr>
          <a:xfrm>
            <a:off x="8123866" y="2907781"/>
            <a:ext cx="353599" cy="347502"/>
          </a:xfrm>
          <a:prstGeom prst="rect">
            <a:avLst/>
          </a:prstGeom>
        </p:spPr>
      </p:pic>
      <p:pic>
        <p:nvPicPr>
          <p:cNvPr id="24" name="Picture 23" descr="Graphic icon displaying an upright red triangle with a thick blue outline. Minimal geometric design suggests a warning or alert symbol.">
            <a:extLst>
              <a:ext uri="{FF2B5EF4-FFF2-40B4-BE49-F238E27FC236}">
                <a16:creationId xmlns:a16="http://schemas.microsoft.com/office/drawing/2014/main" id="{A1E0E535-8237-1005-8689-DB9164E6FAB5}"/>
              </a:ext>
            </a:extLst>
          </p:cNvPr>
          <p:cNvPicPr>
            <a:picLocks noChangeAspect="1"/>
          </p:cNvPicPr>
          <p:nvPr/>
        </p:nvPicPr>
        <p:blipFill>
          <a:blip r:embed="rId8"/>
          <a:stretch>
            <a:fillRect/>
          </a:stretch>
        </p:blipFill>
        <p:spPr>
          <a:xfrm>
            <a:off x="8123865" y="4266201"/>
            <a:ext cx="353599" cy="347502"/>
          </a:xfrm>
          <a:prstGeom prst="rect">
            <a:avLst/>
          </a:prstGeom>
        </p:spPr>
      </p:pic>
      <p:pic>
        <p:nvPicPr>
          <p:cNvPr id="26" name="Picture 25" descr="Graphic icon displaying an upright red triangle with a thick blue outline. Minimal geometric design suggests a warning or alert symbol.">
            <a:extLst>
              <a:ext uri="{FF2B5EF4-FFF2-40B4-BE49-F238E27FC236}">
                <a16:creationId xmlns:a16="http://schemas.microsoft.com/office/drawing/2014/main" id="{BDDB6C26-915D-7933-F3DE-49011701A416}"/>
              </a:ext>
            </a:extLst>
          </p:cNvPr>
          <p:cNvPicPr>
            <a:picLocks noChangeAspect="1"/>
          </p:cNvPicPr>
          <p:nvPr/>
        </p:nvPicPr>
        <p:blipFill>
          <a:blip r:embed="rId8"/>
          <a:stretch>
            <a:fillRect/>
          </a:stretch>
        </p:blipFill>
        <p:spPr>
          <a:xfrm>
            <a:off x="8092045" y="5625239"/>
            <a:ext cx="353599" cy="347502"/>
          </a:xfrm>
          <a:prstGeom prst="rect">
            <a:avLst/>
          </a:prstGeom>
        </p:spPr>
      </p:pic>
      <p:pic>
        <p:nvPicPr>
          <p:cNvPr id="7" name="Picture 6" descr="Simple circular graphic featuring a solid green fill surrounded by a dark blue outline. Minimal design serves as a status or selection marker, with no text, legend, or additional data.">
            <a:extLst>
              <a:ext uri="{FF2B5EF4-FFF2-40B4-BE49-F238E27FC236}">
                <a16:creationId xmlns:a16="http://schemas.microsoft.com/office/drawing/2014/main" id="{6FD21826-7600-9C82-7779-ACAB046E685F}"/>
              </a:ext>
            </a:extLst>
          </p:cNvPr>
          <p:cNvPicPr>
            <a:picLocks noChangeAspect="1"/>
          </p:cNvPicPr>
          <p:nvPr/>
        </p:nvPicPr>
        <p:blipFill>
          <a:blip r:embed="rId9"/>
          <a:stretch>
            <a:fillRect/>
          </a:stretch>
        </p:blipFill>
        <p:spPr>
          <a:xfrm>
            <a:off x="7448386" y="1647980"/>
            <a:ext cx="335309" cy="335309"/>
          </a:xfrm>
          <a:prstGeom prst="rect">
            <a:avLst/>
          </a:prstGeom>
        </p:spPr>
      </p:pic>
      <p:pic>
        <p:nvPicPr>
          <p:cNvPr id="12" name="Picture 11" descr="Bar chart showing average elective haematology length of stay from July 2025 to June 2026, compared with CHKS peer target of 10.2 days. Blue bars exceed target most months, peaking at about 14.1 days in March 2026, before falling to around 6.8 days in April and 5.6 days in June.">
            <a:extLst>
              <a:ext uri="{FF2B5EF4-FFF2-40B4-BE49-F238E27FC236}">
                <a16:creationId xmlns:a16="http://schemas.microsoft.com/office/drawing/2014/main" id="{B45EB6A3-B9B4-301A-A2DC-70703DB5754B}"/>
              </a:ext>
            </a:extLst>
          </p:cNvPr>
          <p:cNvPicPr>
            <a:picLocks noChangeAspect="1"/>
          </p:cNvPicPr>
          <p:nvPr/>
        </p:nvPicPr>
        <p:blipFill>
          <a:blip r:embed="rId10"/>
          <a:stretch>
            <a:fillRect/>
          </a:stretch>
        </p:blipFill>
        <p:spPr>
          <a:xfrm>
            <a:off x="8689831" y="1232067"/>
            <a:ext cx="3255504" cy="1207177"/>
          </a:xfrm>
          <a:prstGeom prst="rect">
            <a:avLst/>
          </a:prstGeom>
        </p:spPr>
      </p:pic>
      <p:pic>
        <p:nvPicPr>
          <p:cNvPr id="14" name="Picture 13" descr="Bar chart showing average elective urology length of stay from Jul 2025 to Jun 2026 against CHKS peer target of 2.26 days. Blue monthly bars remain above orange dotted target, peaking at 4.0 days in Nov 2025 and reaching lows of about 2.8 days in Sep 2025 and Feb 2026.">
            <a:extLst>
              <a:ext uri="{FF2B5EF4-FFF2-40B4-BE49-F238E27FC236}">
                <a16:creationId xmlns:a16="http://schemas.microsoft.com/office/drawing/2014/main" id="{4A22FF47-8824-E4DB-F106-3EE9A8EDFFC9}"/>
              </a:ext>
            </a:extLst>
          </p:cNvPr>
          <p:cNvPicPr>
            <a:picLocks noChangeAspect="1"/>
          </p:cNvPicPr>
          <p:nvPr/>
        </p:nvPicPr>
        <p:blipFill>
          <a:blip r:embed="rId11"/>
          <a:stretch>
            <a:fillRect/>
          </a:stretch>
        </p:blipFill>
        <p:spPr>
          <a:xfrm>
            <a:off x="8689831" y="2577895"/>
            <a:ext cx="3255503" cy="1119815"/>
          </a:xfrm>
          <a:prstGeom prst="rect">
            <a:avLst/>
          </a:prstGeom>
        </p:spPr>
      </p:pic>
      <p:pic>
        <p:nvPicPr>
          <p:cNvPr id="19" name="Picture 18" descr="Bar chart showing outpatient waiting-list performance against 50% targets for patients waiting under 9 weeks or over 52 weeks, monthly from Jul 2025 to Jun 2026. Blue bars show under-9-week waits at roughly 13–16%, green bars show over-52-week waits at about 52–54%, with dotted orange and dashed red target markers.">
            <a:extLst>
              <a:ext uri="{FF2B5EF4-FFF2-40B4-BE49-F238E27FC236}">
                <a16:creationId xmlns:a16="http://schemas.microsoft.com/office/drawing/2014/main" id="{5BF015AA-3CC7-3F71-E0EC-26A33F8C2336}"/>
              </a:ext>
            </a:extLst>
          </p:cNvPr>
          <p:cNvPicPr>
            <a:picLocks noChangeAspect="1"/>
          </p:cNvPicPr>
          <p:nvPr/>
        </p:nvPicPr>
        <p:blipFill>
          <a:blip r:embed="rId12"/>
          <a:stretch>
            <a:fillRect/>
          </a:stretch>
        </p:blipFill>
        <p:spPr>
          <a:xfrm>
            <a:off x="8689831" y="3858849"/>
            <a:ext cx="3255503" cy="1259826"/>
          </a:xfrm>
          <a:prstGeom prst="rect">
            <a:avLst/>
          </a:prstGeom>
        </p:spPr>
      </p:pic>
      <p:pic>
        <p:nvPicPr>
          <p:cNvPr id="30" name="Picture 29" descr="Bar chart titled “Diagnostic Waits – Imaging” compares monthly waiting-time performance from Jul 25 to Jun 26 against targets. Blue bars show actual patients waiting under 9 weeks at roughly 50–58%, below orange dotted 75% target, while green bars show patients waiting over 26 weeks at 16–22%, against red dashed 0% target.">
            <a:extLst>
              <a:ext uri="{FF2B5EF4-FFF2-40B4-BE49-F238E27FC236}">
                <a16:creationId xmlns:a16="http://schemas.microsoft.com/office/drawing/2014/main" id="{C26F9A53-2682-629B-DE97-43D53FAE2C1D}"/>
              </a:ext>
            </a:extLst>
          </p:cNvPr>
          <p:cNvPicPr>
            <a:picLocks noChangeAspect="1"/>
          </p:cNvPicPr>
          <p:nvPr/>
        </p:nvPicPr>
        <p:blipFill>
          <a:blip r:embed="rId13"/>
          <a:stretch>
            <a:fillRect/>
          </a:stretch>
        </p:blipFill>
        <p:spPr>
          <a:xfrm>
            <a:off x="8689831" y="5256658"/>
            <a:ext cx="3255502" cy="1259826"/>
          </a:xfrm>
          <a:prstGeom prst="rect">
            <a:avLst/>
          </a:prstGeom>
        </p:spPr>
      </p:pic>
    </p:spTree>
    <p:extLst>
      <p:ext uri="{BB962C8B-B14F-4D97-AF65-F5344CB8AC3E}">
        <p14:creationId xmlns:p14="http://schemas.microsoft.com/office/powerpoint/2010/main" val="3656866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FCCFC-25DB-5953-51C0-D9D485354D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34EB75-BB53-CE7F-4D22-4D9E01D662F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9DFB32A-DA1E-1048-51A1-BB9A5738733B}"/>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3/4 – Key SOMs Indicators - Efficiency &amp; Productivity and Access Improvement</a:t>
            </a:r>
          </a:p>
        </p:txBody>
      </p:sp>
      <p:graphicFrame>
        <p:nvGraphicFramePr>
          <p:cNvPr id="21" name="Table 20">
            <a:extLst>
              <a:ext uri="{FF2B5EF4-FFF2-40B4-BE49-F238E27FC236}">
                <a16:creationId xmlns:a16="http://schemas.microsoft.com/office/drawing/2014/main" id="{8A052A33-F8FB-0F49-3346-5253F5DBC6DA}"/>
              </a:ext>
            </a:extLst>
          </p:cNvPr>
          <p:cNvGraphicFramePr>
            <a:graphicFrameLocks noGrp="1"/>
          </p:cNvGraphicFramePr>
          <p:nvPr>
            <p:extLst>
              <p:ext uri="{D42A27DB-BD31-4B8C-83A1-F6EECF244321}">
                <p14:modId xmlns:p14="http://schemas.microsoft.com/office/powerpoint/2010/main" val="3365949262"/>
              </p:ext>
            </p:extLst>
          </p:nvPr>
        </p:nvGraphicFramePr>
        <p:xfrm>
          <a:off x="98367" y="549738"/>
          <a:ext cx="11995266" cy="6216834"/>
        </p:xfrm>
        <a:graphic>
          <a:graphicData uri="http://schemas.openxmlformats.org/drawingml/2006/table">
            <a:tbl>
              <a:tblPr firstRow="1" bandRow="1">
                <a:tableStyleId>{5C22544A-7EE6-4342-B048-85BDC9FD1C3A}</a:tableStyleId>
              </a:tblPr>
              <a:tblGrid>
                <a:gridCol w="1354418">
                  <a:extLst>
                    <a:ext uri="{9D8B030D-6E8A-4147-A177-3AD203B41FA5}">
                      <a16:colId xmlns:a16="http://schemas.microsoft.com/office/drawing/2014/main" val="67219486"/>
                    </a:ext>
                  </a:extLst>
                </a:gridCol>
                <a:gridCol w="1743342">
                  <a:extLst>
                    <a:ext uri="{9D8B030D-6E8A-4147-A177-3AD203B41FA5}">
                      <a16:colId xmlns:a16="http://schemas.microsoft.com/office/drawing/2014/main" val="3145130481"/>
                    </a:ext>
                  </a:extLst>
                </a:gridCol>
                <a:gridCol w="982766">
                  <a:extLst>
                    <a:ext uri="{9D8B030D-6E8A-4147-A177-3AD203B41FA5}">
                      <a16:colId xmlns:a16="http://schemas.microsoft.com/office/drawing/2014/main" val="1187641680"/>
                    </a:ext>
                  </a:extLst>
                </a:gridCol>
                <a:gridCol w="1556889">
                  <a:extLst>
                    <a:ext uri="{9D8B030D-6E8A-4147-A177-3AD203B41FA5}">
                      <a16:colId xmlns:a16="http://schemas.microsoft.com/office/drawing/2014/main" val="3247098725"/>
                    </a:ext>
                  </a:extLst>
                </a:gridCol>
                <a:gridCol w="1533236">
                  <a:extLst>
                    <a:ext uri="{9D8B030D-6E8A-4147-A177-3AD203B41FA5}">
                      <a16:colId xmlns:a16="http://schemas.microsoft.com/office/drawing/2014/main" val="1683211115"/>
                    </a:ext>
                  </a:extLst>
                </a:gridCol>
                <a:gridCol w="720437">
                  <a:extLst>
                    <a:ext uri="{9D8B030D-6E8A-4147-A177-3AD203B41FA5}">
                      <a16:colId xmlns:a16="http://schemas.microsoft.com/office/drawing/2014/main" val="340205772"/>
                    </a:ext>
                  </a:extLst>
                </a:gridCol>
                <a:gridCol w="618836">
                  <a:extLst>
                    <a:ext uri="{9D8B030D-6E8A-4147-A177-3AD203B41FA5}">
                      <a16:colId xmlns:a16="http://schemas.microsoft.com/office/drawing/2014/main" val="2487403111"/>
                    </a:ext>
                  </a:extLst>
                </a:gridCol>
                <a:gridCol w="3485342">
                  <a:extLst>
                    <a:ext uri="{9D8B030D-6E8A-4147-A177-3AD203B41FA5}">
                      <a16:colId xmlns:a16="http://schemas.microsoft.com/office/drawing/2014/main" val="3167416937"/>
                    </a:ext>
                  </a:extLst>
                </a:gridCol>
              </a:tblGrid>
              <a:tr h="629264">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pPr algn="l"/>
                      <a:r>
                        <a:rPr lang="en-GB" sz="1200" dirty="0">
                          <a:solidFill>
                            <a:schemeClr val="bg1"/>
                          </a:solidFill>
                        </a:rPr>
                        <a:t>Rag Status YTD</a:t>
                      </a:r>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378388">
                <a:tc>
                  <a:txBody>
                    <a:bodyPr/>
                    <a:lstStyle/>
                    <a:p>
                      <a:r>
                        <a:rPr lang="en-GB" sz="1200" b="1" u="sng" dirty="0"/>
                        <a:t>Access Improvement/</a:t>
                      </a:r>
                    </a:p>
                    <a:p>
                      <a:r>
                        <a:rPr lang="en-GB" sz="1200" b="1" u="sng" dirty="0"/>
                        <a:t>Ministerial Targets</a:t>
                      </a:r>
                    </a:p>
                    <a:p>
                      <a:endParaRPr lang="en-GB" sz="1200" b="1" u="sng" dirty="0"/>
                    </a:p>
                    <a:p>
                      <a:r>
                        <a:rPr lang="en-GB" sz="1200" b="1" u="none" dirty="0"/>
                        <a:t>Elective Care</a:t>
                      </a:r>
                    </a:p>
                  </a:txBody>
                  <a:tcPr/>
                </a:tc>
                <a:tc>
                  <a:txBody>
                    <a:bodyPr/>
                    <a:lstStyle/>
                    <a:p>
                      <a:r>
                        <a:rPr lang="en-GB" sz="1100" dirty="0"/>
                        <a:t>Diagnostic Waiting</a:t>
                      </a:r>
                      <a:r>
                        <a:rPr lang="en-GB" sz="1100" baseline="0" dirty="0"/>
                        <a:t> Lists – </a:t>
                      </a:r>
                    </a:p>
                    <a:p>
                      <a:endParaRPr lang="en-GB" sz="1100" baseline="0" dirty="0"/>
                    </a:p>
                    <a:p>
                      <a:r>
                        <a:rPr lang="en-GB" sz="1000" baseline="0" dirty="0"/>
                        <a:t>Physiological Measurements</a:t>
                      </a:r>
                    </a:p>
                    <a:p>
                      <a:endParaRPr lang="en-GB" sz="10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75% patients waiting &lt; 9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0 patients waiting over 26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75% &lt; 9 </a:t>
                      </a:r>
                      <a:r>
                        <a:rPr lang="en-GB" sz="1100" dirty="0" err="1"/>
                        <a:t>wks</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0 over 26 </a:t>
                      </a:r>
                      <a:r>
                        <a:rPr lang="en-GB" sz="1100" dirty="0" err="1"/>
                        <a:t>wks</a:t>
                      </a:r>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22.41%</a:t>
                      </a:r>
                      <a:r>
                        <a:rPr lang="en-GB" sz="1100" baseline="0" dirty="0"/>
                        <a:t> patients under 9 </a:t>
                      </a:r>
                      <a:r>
                        <a:rPr lang="en-GB" sz="1100" baseline="0" dirty="0" err="1"/>
                        <a:t>wks</a:t>
                      </a: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(6,279 out of 28,015)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16,291 out of 28,015 patients waiting over 26 </a:t>
                      </a:r>
                      <a:r>
                        <a:rPr lang="en-GB" sz="1100" baseline="0" dirty="0" err="1"/>
                        <a:t>wks</a:t>
                      </a:r>
                      <a:r>
                        <a:rPr lang="en-GB" sz="1100" baseline="0" dirty="0"/>
                        <a:t> – 58.15%</a:t>
                      </a:r>
                      <a:endParaRPr lang="en-GB" sz="1100" dirty="0"/>
                    </a:p>
                  </a:txBody>
                  <a:tcPr marL="60960" marR="60960" marT="30480" marB="30480"/>
                </a:tc>
                <a:tc>
                  <a:txBody>
                    <a:bodyPr/>
                    <a:lstStyle/>
                    <a:p>
                      <a:r>
                        <a:rPr lang="en-GB" sz="1100" dirty="0"/>
                        <a:t>22.41%</a:t>
                      </a:r>
                    </a:p>
                    <a:p>
                      <a:endParaRPr lang="en-GB" sz="1100" dirty="0"/>
                    </a:p>
                    <a:p>
                      <a:endParaRPr lang="en-GB" sz="1100" dirty="0"/>
                    </a:p>
                    <a:p>
                      <a:endParaRPr lang="en-GB" sz="1100" dirty="0"/>
                    </a:p>
                    <a:p>
                      <a:endParaRPr lang="en-GB" sz="1100" dirty="0"/>
                    </a:p>
                    <a:p>
                      <a:r>
                        <a:rPr lang="en-GB" sz="1100" dirty="0"/>
                        <a:t>58.15%</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78388">
                <a:tc>
                  <a:txBody>
                    <a:bodyPr/>
                    <a:lstStyle/>
                    <a:p>
                      <a:endParaRPr lang="en-GB" sz="1200" b="1" dirty="0"/>
                    </a:p>
                  </a:txBody>
                  <a:tcPr/>
                </a:tc>
                <a:tc>
                  <a:txBody>
                    <a:bodyPr/>
                    <a:lstStyle/>
                    <a:p>
                      <a:r>
                        <a:rPr lang="en-GB" sz="1100" dirty="0"/>
                        <a:t>Diagnostic Waiting</a:t>
                      </a:r>
                      <a:r>
                        <a:rPr lang="en-GB" sz="1100" baseline="0" dirty="0"/>
                        <a:t> Lists – </a:t>
                      </a:r>
                    </a:p>
                    <a:p>
                      <a:endParaRPr lang="en-GB" sz="1100" baseline="0" dirty="0"/>
                    </a:p>
                    <a:p>
                      <a:r>
                        <a:rPr lang="en-GB" sz="1000" baseline="0" dirty="0"/>
                        <a:t>Endoscopy</a:t>
                      </a:r>
                    </a:p>
                    <a:p>
                      <a:endParaRPr lang="en-GB" sz="10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75% patients waiting &lt; 9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0 patients waiting over 26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75% &lt; 9 </a:t>
                      </a:r>
                      <a:r>
                        <a:rPr lang="en-GB" sz="1100" dirty="0" err="1"/>
                        <a:t>wks</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0 over 26 </a:t>
                      </a:r>
                      <a:r>
                        <a:rPr lang="en-GB" sz="1100" dirty="0" err="1"/>
                        <a:t>wks</a:t>
                      </a:r>
                      <a:endParaRPr lang="en-GB" sz="1100" dirty="0"/>
                    </a:p>
                    <a:p>
                      <a:endParaRPr lang="en-GB" sz="1100"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63.02%</a:t>
                      </a:r>
                      <a:r>
                        <a:rPr lang="en-GB" sz="1100" baseline="0" dirty="0"/>
                        <a:t> patients under 9 </a:t>
                      </a:r>
                      <a:r>
                        <a:rPr lang="en-GB" sz="1100" baseline="0" dirty="0" err="1"/>
                        <a:t>wks</a:t>
                      </a: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(1,280 out of 2,031)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aseline="0" dirty="0"/>
                        <a:t>293 out of 2,031 patients waiting over 26 </a:t>
                      </a:r>
                      <a:r>
                        <a:rPr lang="en-GB" sz="1100" baseline="0" dirty="0" err="1"/>
                        <a:t>wks</a:t>
                      </a:r>
                      <a:r>
                        <a:rPr lang="en-GB" sz="1100" baseline="0" dirty="0"/>
                        <a:t> – 14.43%</a:t>
                      </a:r>
                      <a:endParaRPr lang="en-GB" sz="1100" dirty="0"/>
                    </a:p>
                  </a:txBody>
                  <a:tcPr marL="60960" marR="60960" marT="30480" marB="30480"/>
                </a:tc>
                <a:tc>
                  <a:txBody>
                    <a:bodyPr/>
                    <a:lstStyle/>
                    <a:p>
                      <a:r>
                        <a:rPr lang="en-GB" sz="1100" dirty="0"/>
                        <a:t>63.02%</a:t>
                      </a:r>
                    </a:p>
                    <a:p>
                      <a:endParaRPr lang="en-GB" sz="1100" dirty="0"/>
                    </a:p>
                    <a:p>
                      <a:endParaRPr lang="en-GB" sz="1100" dirty="0"/>
                    </a:p>
                    <a:p>
                      <a:endParaRPr lang="en-GB" sz="1100" dirty="0"/>
                    </a:p>
                    <a:p>
                      <a:endParaRPr lang="en-GB" sz="1100" dirty="0"/>
                    </a:p>
                    <a:p>
                      <a:r>
                        <a:rPr lang="en-GB" sz="1100" dirty="0"/>
                        <a:t>14.43%</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388784">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Inpatient &amp; </a:t>
                      </a:r>
                      <a:r>
                        <a:rPr lang="en-GB" sz="1100" dirty="0" err="1"/>
                        <a:t>Daycase</a:t>
                      </a:r>
                      <a:r>
                        <a:rPr lang="en-GB" sz="1100" dirty="0"/>
                        <a:t> waiting lists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55% patients waiting &lt; 13 </a:t>
                      </a:r>
                      <a:r>
                        <a:rPr lang="en-GB" sz="900" b="1" dirty="0" err="1"/>
                        <a:t>wks</a:t>
                      </a:r>
                      <a:endParaRPr lang="en-GB" sz="9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0 patients waiting over 52 </a:t>
                      </a:r>
                      <a:r>
                        <a:rPr lang="en-GB" sz="900" b="1" dirty="0" err="1"/>
                        <a:t>wks</a:t>
                      </a:r>
                      <a:endParaRPr lang="en-GB" sz="900" b="1" dirty="0"/>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55%  &lt; 13 </a:t>
                      </a:r>
                      <a:r>
                        <a:rPr lang="en-GB" sz="1100" dirty="0" err="1"/>
                        <a:t>wks</a:t>
                      </a: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 0</a:t>
                      </a:r>
                      <a:r>
                        <a:rPr lang="en-GB" sz="1100" baseline="0" dirty="0"/>
                        <a:t> </a:t>
                      </a:r>
                      <a:r>
                        <a:rPr lang="en-GB" sz="1100" dirty="0"/>
                        <a:t>over 52 </a:t>
                      </a:r>
                      <a:r>
                        <a:rPr lang="en-GB" sz="1100" dirty="0" err="1"/>
                        <a:t>wks</a:t>
                      </a:r>
                      <a:endParaRPr lang="en-GB" sz="1100" dirty="0"/>
                    </a:p>
                  </a:txBody>
                  <a:tcPr marL="60960" marR="60960" marT="30480" marB="30480"/>
                </a:tc>
                <a:tc>
                  <a:txBody>
                    <a:bodyPr/>
                    <a:lstStyle/>
                    <a:p>
                      <a:r>
                        <a:rPr lang="en-GB" sz="1100" dirty="0"/>
                        <a:t>32.52% patients waiting &lt; 13wks (12,060 out of 37,086)</a:t>
                      </a:r>
                    </a:p>
                    <a:p>
                      <a:endParaRPr lang="en-GB" sz="1100" dirty="0"/>
                    </a:p>
                    <a:p>
                      <a:r>
                        <a:rPr lang="en-GB" sz="1100" dirty="0"/>
                        <a:t>13,535 patients waiting over 52 </a:t>
                      </a:r>
                      <a:r>
                        <a:rPr lang="en-GB" sz="1100" dirty="0" err="1"/>
                        <a:t>wks</a:t>
                      </a:r>
                      <a:endParaRPr lang="en-GB" sz="1100" dirty="0"/>
                    </a:p>
                  </a:txBody>
                  <a:tcPr marL="60960" marR="60960" marT="30480" marB="30480"/>
                </a:tc>
                <a:tc>
                  <a:txBody>
                    <a:bodyPr/>
                    <a:lstStyle/>
                    <a:p>
                      <a:r>
                        <a:rPr lang="en-GB" sz="1100" dirty="0"/>
                        <a:t>32.52%</a:t>
                      </a:r>
                    </a:p>
                    <a:p>
                      <a:endParaRPr lang="en-GB" sz="1100" dirty="0"/>
                    </a:p>
                    <a:p>
                      <a:endParaRPr lang="en-GB" sz="1100" dirty="0"/>
                    </a:p>
                    <a:p>
                      <a:endParaRPr lang="en-GB" sz="1100" dirty="0"/>
                    </a:p>
                    <a:p>
                      <a:r>
                        <a:rPr lang="en-GB" sz="1100" dirty="0"/>
                        <a:t>36.50%</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1383810">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AHP</a:t>
                      </a:r>
                      <a:r>
                        <a:rPr lang="en-GB" sz="1100" baseline="0" dirty="0"/>
                        <a:t> Waiting Lists – All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a:t>
                      </a:r>
                      <a:r>
                        <a:rPr lang="en-GB" sz="900" b="1" dirty="0"/>
                        <a:t>No patients</a:t>
                      </a:r>
                      <a:r>
                        <a:rPr lang="en-GB" sz="900" b="1" baseline="0" dirty="0"/>
                        <a:t> waiting over 13 </a:t>
                      </a:r>
                      <a:r>
                        <a:rPr lang="en-GB" sz="900" b="1" baseline="0" dirty="0" err="1"/>
                        <a:t>wks</a:t>
                      </a:r>
                      <a:endParaRPr lang="en-GB" sz="900" b="1" dirty="0"/>
                    </a:p>
                  </a:txBody>
                  <a:tcPr marL="60960" marR="60960" marT="30480" marB="30480"/>
                </a:tc>
                <a:tc>
                  <a:txBody>
                    <a:bodyPr/>
                    <a:lstStyle/>
                    <a:p>
                      <a:r>
                        <a:rPr lang="en-GB" sz="1100" dirty="0"/>
                        <a:t>No patients</a:t>
                      </a:r>
                      <a:r>
                        <a:rPr lang="en-GB" sz="1100" baseline="0" dirty="0"/>
                        <a:t> waiting over 13 </a:t>
                      </a:r>
                      <a:r>
                        <a:rPr lang="en-GB" sz="1100" baseline="0" dirty="0" err="1"/>
                        <a:t>wks</a:t>
                      </a:r>
                      <a:endParaRPr lang="en-GB" sz="1100" dirty="0"/>
                    </a:p>
                  </a:txBody>
                  <a:tcPr marL="60960" marR="60960" marT="30480" marB="30480"/>
                </a:tc>
                <a:tc>
                  <a:txBody>
                    <a:bodyPr/>
                    <a:lstStyle/>
                    <a:p>
                      <a:r>
                        <a:rPr lang="en-GB" sz="1100" dirty="0"/>
                        <a:t>9,342 waiting over 13 </a:t>
                      </a:r>
                      <a:r>
                        <a:rPr lang="en-GB" sz="1100" dirty="0" err="1"/>
                        <a:t>wks</a:t>
                      </a:r>
                      <a:r>
                        <a:rPr lang="en-GB" sz="1100" dirty="0"/>
                        <a:t> out of a total of 22,089</a:t>
                      </a:r>
                    </a:p>
                    <a:p>
                      <a:endParaRPr lang="en-GB" sz="1100" dirty="0"/>
                    </a:p>
                    <a:p>
                      <a:r>
                        <a:rPr lang="en-GB" sz="1100" dirty="0"/>
                        <a:t>(42.29%)</a:t>
                      </a:r>
                    </a:p>
                  </a:txBody>
                  <a:tcPr marL="60960" marR="60960" marT="30480" marB="30480"/>
                </a:tc>
                <a:tc>
                  <a:txBody>
                    <a:bodyPr/>
                    <a:lstStyle/>
                    <a:p>
                      <a:r>
                        <a:rPr lang="en-GB" sz="1100" dirty="0"/>
                        <a:t>42.29%</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26" name="Picture 25" descr="Graphic icon displaying an upright red triangle with a thick blue outline. Minimal geometric design suggests a warning or alert symbol.">
            <a:extLst>
              <a:ext uri="{FF2B5EF4-FFF2-40B4-BE49-F238E27FC236}">
                <a16:creationId xmlns:a16="http://schemas.microsoft.com/office/drawing/2014/main" id="{43DB69EF-2FFA-183A-4936-5659A3D02C20}"/>
              </a:ext>
            </a:extLst>
          </p:cNvPr>
          <p:cNvPicPr>
            <a:picLocks noChangeAspect="1"/>
          </p:cNvPicPr>
          <p:nvPr/>
        </p:nvPicPr>
        <p:blipFill>
          <a:blip r:embed="rId4"/>
          <a:stretch>
            <a:fillRect/>
          </a:stretch>
        </p:blipFill>
        <p:spPr>
          <a:xfrm>
            <a:off x="7427027" y="1607421"/>
            <a:ext cx="353599" cy="347502"/>
          </a:xfrm>
          <a:prstGeom prst="rect">
            <a:avLst/>
          </a:prstGeom>
        </p:spPr>
      </p:pic>
      <p:pic>
        <p:nvPicPr>
          <p:cNvPr id="11" name="Picture 10" descr="Graphic icon displaying an upright red triangle with a thick blue outline. Minimal geometric design suggests a warning or alert symbol.">
            <a:extLst>
              <a:ext uri="{FF2B5EF4-FFF2-40B4-BE49-F238E27FC236}">
                <a16:creationId xmlns:a16="http://schemas.microsoft.com/office/drawing/2014/main" id="{886D3798-EF02-58E5-304A-F40D352A9499}"/>
              </a:ext>
            </a:extLst>
          </p:cNvPr>
          <p:cNvPicPr>
            <a:picLocks noChangeAspect="1"/>
          </p:cNvPicPr>
          <p:nvPr/>
        </p:nvPicPr>
        <p:blipFill>
          <a:blip r:embed="rId4"/>
          <a:stretch>
            <a:fillRect/>
          </a:stretch>
        </p:blipFill>
        <p:spPr>
          <a:xfrm>
            <a:off x="8078191" y="1607421"/>
            <a:ext cx="353599" cy="347502"/>
          </a:xfrm>
          <a:prstGeom prst="rect">
            <a:avLst/>
          </a:prstGeom>
        </p:spPr>
      </p:pic>
      <p:pic>
        <p:nvPicPr>
          <p:cNvPr id="16" name="Picture 15" descr="Graphic icon displaying an upright red triangle with a thick blue outline. Minimal geometric design suggests a warning or alert symbol.">
            <a:extLst>
              <a:ext uri="{FF2B5EF4-FFF2-40B4-BE49-F238E27FC236}">
                <a16:creationId xmlns:a16="http://schemas.microsoft.com/office/drawing/2014/main" id="{2CE69C17-2E17-C5C2-3BD4-5FFAFAD4CB32}"/>
              </a:ext>
            </a:extLst>
          </p:cNvPr>
          <p:cNvPicPr>
            <a:picLocks noChangeAspect="1"/>
          </p:cNvPicPr>
          <p:nvPr/>
        </p:nvPicPr>
        <p:blipFill>
          <a:blip r:embed="rId4"/>
          <a:stretch>
            <a:fillRect/>
          </a:stretch>
        </p:blipFill>
        <p:spPr>
          <a:xfrm>
            <a:off x="7449108" y="3081498"/>
            <a:ext cx="353599" cy="347502"/>
          </a:xfrm>
          <a:prstGeom prst="rect">
            <a:avLst/>
          </a:prstGeom>
        </p:spPr>
      </p:pic>
      <p:pic>
        <p:nvPicPr>
          <p:cNvPr id="20" name="Picture 19" descr="Graphic icon displaying an upright red triangle with a thick blue outline. Minimal geometric design suggests a warning or alert symbol.">
            <a:extLst>
              <a:ext uri="{FF2B5EF4-FFF2-40B4-BE49-F238E27FC236}">
                <a16:creationId xmlns:a16="http://schemas.microsoft.com/office/drawing/2014/main" id="{636617A5-3D77-C30F-60A5-4DE79421F357}"/>
              </a:ext>
            </a:extLst>
          </p:cNvPr>
          <p:cNvPicPr>
            <a:picLocks noChangeAspect="1"/>
          </p:cNvPicPr>
          <p:nvPr/>
        </p:nvPicPr>
        <p:blipFill>
          <a:blip r:embed="rId4"/>
          <a:stretch>
            <a:fillRect/>
          </a:stretch>
        </p:blipFill>
        <p:spPr>
          <a:xfrm>
            <a:off x="8078191" y="3081498"/>
            <a:ext cx="353599" cy="347502"/>
          </a:xfrm>
          <a:prstGeom prst="rect">
            <a:avLst/>
          </a:prstGeom>
        </p:spPr>
      </p:pic>
      <p:pic>
        <p:nvPicPr>
          <p:cNvPr id="30" name="Picture 29" descr="Bar chart showing monthly physiological-measurement waiting times from Jul 2025 to Jun 2026 against targets. Blue bars for waits under 9 weeks remain around 19–24%, green bars for waits over 26 weeks range from 57–61%, versus dotted orange 75% target and dashed red target near 0%.">
            <a:extLst>
              <a:ext uri="{FF2B5EF4-FFF2-40B4-BE49-F238E27FC236}">
                <a16:creationId xmlns:a16="http://schemas.microsoft.com/office/drawing/2014/main" id="{E0F80F5B-7870-5402-AEB2-38F1CD762227}"/>
              </a:ext>
            </a:extLst>
          </p:cNvPr>
          <p:cNvPicPr>
            <a:picLocks noChangeAspect="1"/>
          </p:cNvPicPr>
          <p:nvPr/>
        </p:nvPicPr>
        <p:blipFill>
          <a:blip r:embed="rId5"/>
          <a:stretch>
            <a:fillRect/>
          </a:stretch>
        </p:blipFill>
        <p:spPr>
          <a:xfrm>
            <a:off x="8685397" y="1266015"/>
            <a:ext cx="3321875" cy="1255434"/>
          </a:xfrm>
          <a:prstGeom prst="rect">
            <a:avLst/>
          </a:prstGeom>
        </p:spPr>
      </p:pic>
      <p:pic>
        <p:nvPicPr>
          <p:cNvPr id="32" name="Picture 31" descr="Bar chart showing endoscopy diagnosis waits, with target of 75% patients waiting under nine weeks. Blue bars rise from 45% in Jul 25 to 70% in Mar 26 before easing, while green bars for waits over 26 weeks fall from 38% to around 13%; orange dotted and red dashed lines mark targets.">
            <a:extLst>
              <a:ext uri="{FF2B5EF4-FFF2-40B4-BE49-F238E27FC236}">
                <a16:creationId xmlns:a16="http://schemas.microsoft.com/office/drawing/2014/main" id="{603B9215-9909-B74D-05C0-5A323B266D2F}"/>
              </a:ext>
            </a:extLst>
          </p:cNvPr>
          <p:cNvPicPr>
            <a:picLocks noChangeAspect="1"/>
          </p:cNvPicPr>
          <p:nvPr/>
        </p:nvPicPr>
        <p:blipFill>
          <a:blip r:embed="rId6"/>
          <a:stretch>
            <a:fillRect/>
          </a:stretch>
        </p:blipFill>
        <p:spPr>
          <a:xfrm>
            <a:off x="8685396" y="2627532"/>
            <a:ext cx="3321875" cy="1255434"/>
          </a:xfrm>
          <a:prstGeom prst="rect">
            <a:avLst/>
          </a:prstGeom>
        </p:spPr>
      </p:pic>
      <p:pic>
        <p:nvPicPr>
          <p:cNvPr id="34" name="Picture 33" descr="Graphic icon displaying an upright red triangle with a thick blue outline. Minimal geometric design suggests a warning or alert symbol.">
            <a:extLst>
              <a:ext uri="{FF2B5EF4-FFF2-40B4-BE49-F238E27FC236}">
                <a16:creationId xmlns:a16="http://schemas.microsoft.com/office/drawing/2014/main" id="{6FC5F0EF-4B23-7B90-1B2F-9C361193F7AF}"/>
              </a:ext>
            </a:extLst>
          </p:cNvPr>
          <p:cNvPicPr>
            <a:picLocks noChangeAspect="1"/>
          </p:cNvPicPr>
          <p:nvPr/>
        </p:nvPicPr>
        <p:blipFill>
          <a:blip r:embed="rId7"/>
          <a:stretch>
            <a:fillRect/>
          </a:stretch>
        </p:blipFill>
        <p:spPr>
          <a:xfrm>
            <a:off x="7427026" y="4486682"/>
            <a:ext cx="353599" cy="347502"/>
          </a:xfrm>
          <a:prstGeom prst="rect">
            <a:avLst/>
          </a:prstGeom>
        </p:spPr>
      </p:pic>
      <p:pic>
        <p:nvPicPr>
          <p:cNvPr id="36" name="Picture 35" descr="Graphic icon displaying an upright red triangle with a thick blue outline. Minimal geometric design suggests a warning or alert symbol.">
            <a:extLst>
              <a:ext uri="{FF2B5EF4-FFF2-40B4-BE49-F238E27FC236}">
                <a16:creationId xmlns:a16="http://schemas.microsoft.com/office/drawing/2014/main" id="{84DFB2AD-72AA-6B6F-9470-1EAAEB29EBC6}"/>
              </a:ext>
            </a:extLst>
          </p:cNvPr>
          <p:cNvPicPr>
            <a:picLocks noChangeAspect="1"/>
          </p:cNvPicPr>
          <p:nvPr/>
        </p:nvPicPr>
        <p:blipFill>
          <a:blip r:embed="rId7"/>
          <a:stretch>
            <a:fillRect/>
          </a:stretch>
        </p:blipFill>
        <p:spPr>
          <a:xfrm>
            <a:off x="8118743" y="4486682"/>
            <a:ext cx="353599" cy="347502"/>
          </a:xfrm>
          <a:prstGeom prst="rect">
            <a:avLst/>
          </a:prstGeom>
        </p:spPr>
      </p:pic>
      <p:pic>
        <p:nvPicPr>
          <p:cNvPr id="40" name="Picture 39" descr="Graphic icon displaying an upright red triangle with a thick blue outline. Minimal geometric design suggests a warning or alert symbol.">
            <a:extLst>
              <a:ext uri="{FF2B5EF4-FFF2-40B4-BE49-F238E27FC236}">
                <a16:creationId xmlns:a16="http://schemas.microsoft.com/office/drawing/2014/main" id="{D2E30EC2-5840-2023-706F-3720BCA12DB6}"/>
              </a:ext>
            </a:extLst>
          </p:cNvPr>
          <p:cNvPicPr>
            <a:picLocks noChangeAspect="1"/>
          </p:cNvPicPr>
          <p:nvPr/>
        </p:nvPicPr>
        <p:blipFill>
          <a:blip r:embed="rId7"/>
          <a:stretch>
            <a:fillRect/>
          </a:stretch>
        </p:blipFill>
        <p:spPr>
          <a:xfrm>
            <a:off x="7449108" y="5832906"/>
            <a:ext cx="353599" cy="347502"/>
          </a:xfrm>
          <a:prstGeom prst="rect">
            <a:avLst/>
          </a:prstGeom>
        </p:spPr>
      </p:pic>
      <p:pic>
        <p:nvPicPr>
          <p:cNvPr id="42" name="Picture 41" descr="Graphic icon displaying an upright red triangle with a thick blue outline. Minimal geometric design suggests a warning or alert symbol.">
            <a:extLst>
              <a:ext uri="{FF2B5EF4-FFF2-40B4-BE49-F238E27FC236}">
                <a16:creationId xmlns:a16="http://schemas.microsoft.com/office/drawing/2014/main" id="{E3377B33-2266-4780-0B93-E9310AFC171D}"/>
              </a:ext>
            </a:extLst>
          </p:cNvPr>
          <p:cNvPicPr>
            <a:picLocks noChangeAspect="1"/>
          </p:cNvPicPr>
          <p:nvPr/>
        </p:nvPicPr>
        <p:blipFill>
          <a:blip r:embed="rId7"/>
          <a:stretch>
            <a:fillRect/>
          </a:stretch>
        </p:blipFill>
        <p:spPr>
          <a:xfrm>
            <a:off x="8122595" y="5832906"/>
            <a:ext cx="353599" cy="347502"/>
          </a:xfrm>
          <a:prstGeom prst="rect">
            <a:avLst/>
          </a:prstGeom>
        </p:spPr>
      </p:pic>
      <p:pic>
        <p:nvPicPr>
          <p:cNvPr id="46" name="Picture 45" descr="Bar chart summarising inpatient/daycase waiting-list performance from July 2025 to June 2026 against targets of 55% waiting under 13 weeks and 0% waiting over 52 weeks. Blue bars show actual under-13-week waits at roughly 30–35%, while green bars show over-52-week waits declining from about 45% to 35%; orange dotted and red dashed lines mark targets.">
            <a:extLst>
              <a:ext uri="{FF2B5EF4-FFF2-40B4-BE49-F238E27FC236}">
                <a16:creationId xmlns:a16="http://schemas.microsoft.com/office/drawing/2014/main" id="{2C5ADADA-5087-6B64-23A1-098379D8138F}"/>
              </a:ext>
            </a:extLst>
          </p:cNvPr>
          <p:cNvPicPr>
            <a:picLocks noChangeAspect="1"/>
          </p:cNvPicPr>
          <p:nvPr/>
        </p:nvPicPr>
        <p:blipFill>
          <a:blip r:embed="rId8"/>
          <a:stretch>
            <a:fillRect/>
          </a:stretch>
        </p:blipFill>
        <p:spPr>
          <a:xfrm>
            <a:off x="8685395" y="4050729"/>
            <a:ext cx="3321875" cy="1255434"/>
          </a:xfrm>
          <a:prstGeom prst="rect">
            <a:avLst/>
          </a:prstGeom>
        </p:spPr>
      </p:pic>
      <p:pic>
        <p:nvPicPr>
          <p:cNvPr id="48" name="Picture 47" descr="Bar chart titled “All AHP Services Waiting List” tracks outturn against target of no patients waiting over 13 weeks, covering Jul 25–Jun 26. Blue bars peak around 12,500 in Aug–Sep, fall steadily to about 8,800 in Mar, then recover to roughly 9,400 in Jun; orange dotted target line sits at zero.">
            <a:extLst>
              <a:ext uri="{FF2B5EF4-FFF2-40B4-BE49-F238E27FC236}">
                <a16:creationId xmlns:a16="http://schemas.microsoft.com/office/drawing/2014/main" id="{79B786A8-10DA-9DFA-9942-6A3ECB372806}"/>
              </a:ext>
            </a:extLst>
          </p:cNvPr>
          <p:cNvPicPr>
            <a:picLocks noChangeAspect="1"/>
          </p:cNvPicPr>
          <p:nvPr/>
        </p:nvPicPr>
        <p:blipFill>
          <a:blip r:embed="rId9"/>
          <a:stretch>
            <a:fillRect/>
          </a:stretch>
        </p:blipFill>
        <p:spPr>
          <a:xfrm>
            <a:off x="8685395" y="5412246"/>
            <a:ext cx="3321875" cy="1296125"/>
          </a:xfrm>
          <a:prstGeom prst="rect">
            <a:avLst/>
          </a:prstGeom>
        </p:spPr>
      </p:pic>
    </p:spTree>
    <p:extLst>
      <p:ext uri="{BB962C8B-B14F-4D97-AF65-F5344CB8AC3E}">
        <p14:creationId xmlns:p14="http://schemas.microsoft.com/office/powerpoint/2010/main" val="3175420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5493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4 – Key SOMs Indicators - Access Improvement</a:t>
            </a:r>
          </a:p>
        </p:txBody>
      </p:sp>
      <p:graphicFrame>
        <p:nvGraphicFramePr>
          <p:cNvPr id="21" name="Table 20"/>
          <p:cNvGraphicFramePr>
            <a:graphicFrameLocks noGrp="1"/>
          </p:cNvGraphicFramePr>
          <p:nvPr>
            <p:extLst>
              <p:ext uri="{D42A27DB-BD31-4B8C-83A1-F6EECF244321}">
                <p14:modId xmlns:p14="http://schemas.microsoft.com/office/powerpoint/2010/main" val="3996586035"/>
              </p:ext>
            </p:extLst>
          </p:nvPr>
        </p:nvGraphicFramePr>
        <p:xfrm>
          <a:off x="98368" y="576060"/>
          <a:ext cx="11995267" cy="6355080"/>
        </p:xfrm>
        <a:graphic>
          <a:graphicData uri="http://schemas.openxmlformats.org/drawingml/2006/table">
            <a:tbl>
              <a:tblPr firstRow="1" bandRow="1">
                <a:tableStyleId>{5C22544A-7EE6-4342-B048-85BDC9FD1C3A}</a:tableStyleId>
              </a:tblPr>
              <a:tblGrid>
                <a:gridCol w="1379450">
                  <a:extLst>
                    <a:ext uri="{9D8B030D-6E8A-4147-A177-3AD203B41FA5}">
                      <a16:colId xmlns:a16="http://schemas.microsoft.com/office/drawing/2014/main" val="67219486"/>
                    </a:ext>
                  </a:extLst>
                </a:gridCol>
                <a:gridCol w="1644073">
                  <a:extLst>
                    <a:ext uri="{9D8B030D-6E8A-4147-A177-3AD203B41FA5}">
                      <a16:colId xmlns:a16="http://schemas.microsoft.com/office/drawing/2014/main" val="3145130481"/>
                    </a:ext>
                  </a:extLst>
                </a:gridCol>
                <a:gridCol w="1311564">
                  <a:extLst>
                    <a:ext uri="{9D8B030D-6E8A-4147-A177-3AD203B41FA5}">
                      <a16:colId xmlns:a16="http://schemas.microsoft.com/office/drawing/2014/main" val="1187641680"/>
                    </a:ext>
                  </a:extLst>
                </a:gridCol>
                <a:gridCol w="1588654">
                  <a:extLst>
                    <a:ext uri="{9D8B030D-6E8A-4147-A177-3AD203B41FA5}">
                      <a16:colId xmlns:a16="http://schemas.microsoft.com/office/drawing/2014/main" val="3247098725"/>
                    </a:ext>
                  </a:extLst>
                </a:gridCol>
                <a:gridCol w="1459346">
                  <a:extLst>
                    <a:ext uri="{9D8B030D-6E8A-4147-A177-3AD203B41FA5}">
                      <a16:colId xmlns:a16="http://schemas.microsoft.com/office/drawing/2014/main" val="3984302050"/>
                    </a:ext>
                  </a:extLst>
                </a:gridCol>
                <a:gridCol w="665018">
                  <a:extLst>
                    <a:ext uri="{9D8B030D-6E8A-4147-A177-3AD203B41FA5}">
                      <a16:colId xmlns:a16="http://schemas.microsoft.com/office/drawing/2014/main" val="340205772"/>
                    </a:ext>
                  </a:extLst>
                </a:gridCol>
                <a:gridCol w="637309">
                  <a:extLst>
                    <a:ext uri="{9D8B030D-6E8A-4147-A177-3AD203B41FA5}">
                      <a16:colId xmlns:a16="http://schemas.microsoft.com/office/drawing/2014/main" val="782725199"/>
                    </a:ext>
                  </a:extLst>
                </a:gridCol>
                <a:gridCol w="3309853">
                  <a:extLst>
                    <a:ext uri="{9D8B030D-6E8A-4147-A177-3AD203B41FA5}">
                      <a16:colId xmlns:a16="http://schemas.microsoft.com/office/drawing/2014/main" val="3167416937"/>
                    </a:ext>
                  </a:extLst>
                </a:gridCol>
              </a:tblGrid>
              <a:tr h="622470">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pPr algn="l"/>
                      <a:r>
                        <a:rPr lang="en-GB" sz="1200" dirty="0">
                          <a:solidFill>
                            <a:schemeClr val="bg1"/>
                          </a:solidFill>
                        </a:rPr>
                        <a:t>Rag Status YTD</a:t>
                      </a:r>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287438">
                <a:tc>
                  <a:txBody>
                    <a:bodyPr/>
                    <a:lstStyle/>
                    <a:p>
                      <a:r>
                        <a:rPr lang="en-GB" sz="1200" b="1" dirty="0"/>
                        <a:t>Cancer Services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31 day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- 98% of cancer diagnosis patients</a:t>
                      </a:r>
                      <a:r>
                        <a:rPr lang="en-GB" sz="900" b="1" baseline="0" dirty="0"/>
                        <a:t> to receive their first definitive treatment </a:t>
                      </a:r>
                      <a:r>
                        <a:rPr lang="en-GB" sz="900" b="1" dirty="0"/>
                        <a:t> &lt;31 days of a DTT</a:t>
                      </a:r>
                    </a:p>
                  </a:txBody>
                  <a:tcPr marL="60960" marR="60960" marT="30480" marB="30480"/>
                </a:tc>
                <a:tc>
                  <a:txBody>
                    <a:bodyPr/>
                    <a:lstStyle/>
                    <a:p>
                      <a:r>
                        <a:rPr lang="en-GB" sz="1100" dirty="0"/>
                        <a:t>98%</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Monitored a month in arrears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1" dirty="0"/>
                        <a:t>Figures are provisional as pathways are still being closed down and validation ongoing. </a:t>
                      </a:r>
                    </a:p>
                  </a:txBody>
                  <a:tcPr marL="60960" marR="60960" marT="30480" marB="30480"/>
                </a:tc>
                <a:tc>
                  <a:txBody>
                    <a:bodyPr/>
                    <a:lstStyle/>
                    <a:p>
                      <a:r>
                        <a:rPr lang="en-GB" sz="1100" dirty="0"/>
                        <a:t>83.12% (May</a:t>
                      </a:r>
                      <a:r>
                        <a:rPr lang="en-GB" sz="1100" baseline="0" dirty="0"/>
                        <a:t> </a:t>
                      </a:r>
                      <a:r>
                        <a:rPr lang="en-GB" sz="1100" dirty="0"/>
                        <a:t>26)</a:t>
                      </a:r>
                    </a:p>
                    <a:p>
                      <a:endParaRPr lang="en-GB" sz="1100" dirty="0"/>
                    </a:p>
                    <a:p>
                      <a:endParaRPr lang="en-GB" sz="1100" dirty="0"/>
                    </a:p>
                    <a:p>
                      <a:r>
                        <a:rPr lang="en-GB" sz="1100" dirty="0"/>
                        <a:t>320 out of 385</a:t>
                      </a:r>
                      <a:r>
                        <a:rPr lang="en-GB" sz="1100" baseline="0" dirty="0"/>
                        <a:t> </a:t>
                      </a:r>
                      <a:r>
                        <a:rPr lang="en-GB" sz="1100" dirty="0"/>
                        <a:t>patients were seen &lt;31</a:t>
                      </a:r>
                      <a:r>
                        <a:rPr lang="en-GB" sz="1100" baseline="0" dirty="0"/>
                        <a:t> days – May</a:t>
                      </a:r>
                    </a:p>
                    <a:p>
                      <a:endParaRPr lang="en-GB" sz="1100" baseline="0" dirty="0"/>
                    </a:p>
                    <a:p>
                      <a:endParaRPr lang="en-GB" sz="1100" baseline="0" dirty="0"/>
                    </a:p>
                    <a:p>
                      <a:endParaRPr lang="en-GB" sz="1100" baseline="0" dirty="0"/>
                    </a:p>
                    <a:p>
                      <a:endParaRPr lang="en-GB" sz="1100" baseline="0" dirty="0"/>
                    </a:p>
                    <a:p>
                      <a:endParaRPr lang="en-GB" sz="1100" baseline="0" dirty="0"/>
                    </a:p>
                  </a:txBody>
                  <a:tcPr marL="60960" marR="60960" marT="30480" marB="30480"/>
                </a:tc>
                <a:tc>
                  <a:txBody>
                    <a:bodyPr/>
                    <a:lstStyle/>
                    <a:p>
                      <a:r>
                        <a:rPr lang="en-GB" sz="1100" baseline="0" dirty="0"/>
                        <a:t>83.12%</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923528376"/>
                  </a:ext>
                </a:extLst>
              </a:tr>
              <a:tr h="1356319">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62 day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- 95% of suspect cancer patients red flag</a:t>
                      </a:r>
                      <a:r>
                        <a:rPr lang="en-GB" sz="900" b="1" baseline="0" dirty="0"/>
                        <a:t> referred </a:t>
                      </a:r>
                      <a:r>
                        <a:rPr lang="en-GB" sz="900" b="1" dirty="0"/>
                        <a:t>to be begin definitive treatment &lt;62 days of referral</a:t>
                      </a:r>
                    </a:p>
                  </a:txBody>
                  <a:tcPr marL="60960" marR="60960" marT="30480" marB="30480"/>
                </a:tc>
                <a:tc>
                  <a:txBody>
                    <a:bodyPr/>
                    <a:lstStyle/>
                    <a:p>
                      <a:r>
                        <a:rPr lang="en-GB" sz="1100" dirty="0"/>
                        <a:t>95%</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Monitored a month in arrears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1" dirty="0"/>
                        <a:t>Figures are provisional as pathways are still being closed down and validation ongoing. </a:t>
                      </a: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19.42% (May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27 out of 139 patients were seen &lt;62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latin typeface="+mn-lt"/>
                        <a:ea typeface="+mn-ea"/>
                        <a:cs typeface="+mn-cs"/>
                      </a:endParaRPr>
                    </a:p>
                  </a:txBody>
                  <a:tcPr marL="60960" marR="60960" marT="30480" marB="304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19.42%</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446435">
                <a:tc>
                  <a:txBody>
                    <a:bodyPr/>
                    <a:lstStyle/>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t>14 Day Performance – </a:t>
                      </a:r>
                      <a:r>
                        <a:rPr lang="en-GB" sz="1000" b="1" dirty="0"/>
                        <a:t>Regional Position </a:t>
                      </a:r>
                      <a:r>
                        <a:rPr lang="en-GB" sz="1000" b="0" dirty="0"/>
                        <a:t>so not reported in Belfast Trust SOMs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t>Target – 100% of suspect breast cancer referrals to be seen within 14 days</a:t>
                      </a:r>
                    </a:p>
                  </a:txBody>
                  <a:tcPr marL="60960" marR="60960" marT="30480" marB="30480"/>
                </a:tc>
                <a:tc>
                  <a:txBody>
                    <a:bodyPr/>
                    <a:lstStyle/>
                    <a:p>
                      <a:r>
                        <a:rPr lang="en-GB" sz="1100" dirty="0"/>
                        <a:t>100%</a:t>
                      </a:r>
                    </a:p>
                  </a:txBody>
                  <a:tcPr marL="60960" marR="60960" marT="30480" marB="30480"/>
                </a:tc>
                <a:tc>
                  <a:txBody>
                    <a:bodyPr/>
                    <a:lstStyle/>
                    <a:p>
                      <a:r>
                        <a:rPr lang="en-GB" sz="1100" dirty="0"/>
                        <a:t>5.18%</a:t>
                      </a:r>
                    </a:p>
                    <a:p>
                      <a:endParaRPr lang="en-GB" sz="1100" dirty="0"/>
                    </a:p>
                    <a:p>
                      <a:r>
                        <a:rPr lang="en-GB" sz="1100" dirty="0"/>
                        <a:t>62 out</a:t>
                      </a:r>
                      <a:r>
                        <a:rPr lang="en-GB" sz="1100" baseline="0" dirty="0"/>
                        <a:t> of 1,198 patients were seen &lt;14 days in June</a:t>
                      </a:r>
                    </a:p>
                    <a:p>
                      <a:endParaRPr lang="en-GB" sz="1100" baseline="0" dirty="0"/>
                    </a:p>
                    <a:p>
                      <a:endParaRPr lang="en-GB" sz="1100" baseline="0" dirty="0"/>
                    </a:p>
                    <a:p>
                      <a:endParaRPr lang="en-GB" sz="1100" baseline="0" dirty="0"/>
                    </a:p>
                    <a:p>
                      <a:endParaRPr lang="en-GB" sz="1100" baseline="0" dirty="0"/>
                    </a:p>
                    <a:p>
                      <a:endParaRPr lang="en-GB" sz="1100" baseline="0" dirty="0"/>
                    </a:p>
                    <a:p>
                      <a:r>
                        <a:rPr lang="en-GB" sz="1100" baseline="0" dirty="0"/>
                        <a:t> </a:t>
                      </a:r>
                      <a:endParaRPr lang="en-GB" sz="1100" dirty="0"/>
                    </a:p>
                  </a:txBody>
                  <a:tcPr marL="60960" marR="60960" marT="30480" marB="30480"/>
                </a:tc>
                <a:tc>
                  <a:txBody>
                    <a:bodyPr/>
                    <a:lstStyle/>
                    <a:p>
                      <a:r>
                        <a:rPr lang="en-GB" sz="1100" dirty="0"/>
                        <a:t>5.18%</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bl>
          </a:graphicData>
        </a:graphic>
      </p:graphicFrame>
      <p:pic>
        <p:nvPicPr>
          <p:cNvPr id="9" name="Picture 8" descr="Graphic icon displaying an upright red triangle with a thick blue outline. Minimal geometric design suggests a warning or alert symbol."/>
          <p:cNvPicPr>
            <a:picLocks noChangeAspect="1"/>
          </p:cNvPicPr>
          <p:nvPr/>
        </p:nvPicPr>
        <p:blipFill>
          <a:blip r:embed="rId4"/>
          <a:stretch>
            <a:fillRect/>
          </a:stretch>
        </p:blipFill>
        <p:spPr>
          <a:xfrm>
            <a:off x="7647904" y="3791197"/>
            <a:ext cx="353599" cy="347502"/>
          </a:xfrm>
          <a:prstGeom prst="rect">
            <a:avLst/>
          </a:prstGeom>
        </p:spPr>
      </p:pic>
      <p:pic>
        <p:nvPicPr>
          <p:cNvPr id="22" name="Picture 21" descr="Graphic icon displaying an upright red triangle with a thick blue outline. Minimal geometric design suggests a warning or alert symbol.">
            <a:extLst>
              <a:ext uri="{FF2B5EF4-FFF2-40B4-BE49-F238E27FC236}">
                <a16:creationId xmlns:a16="http://schemas.microsoft.com/office/drawing/2014/main" id="{020C2D54-252B-3A24-4D5D-92EF518CC69B}"/>
              </a:ext>
            </a:extLst>
          </p:cNvPr>
          <p:cNvPicPr>
            <a:picLocks noChangeAspect="1"/>
          </p:cNvPicPr>
          <p:nvPr/>
        </p:nvPicPr>
        <p:blipFill>
          <a:blip r:embed="rId5"/>
          <a:stretch>
            <a:fillRect/>
          </a:stretch>
        </p:blipFill>
        <p:spPr>
          <a:xfrm>
            <a:off x="8307538" y="1973004"/>
            <a:ext cx="353599" cy="347502"/>
          </a:xfrm>
          <a:prstGeom prst="rect">
            <a:avLst/>
          </a:prstGeom>
        </p:spPr>
      </p:pic>
      <p:pic>
        <p:nvPicPr>
          <p:cNvPr id="26" name="Picture 25" descr="Graphic icon displaying an upright red triangle with a thick blue outline. Minimal geometric design suggests a warning or alert symbol.">
            <a:extLst>
              <a:ext uri="{FF2B5EF4-FFF2-40B4-BE49-F238E27FC236}">
                <a16:creationId xmlns:a16="http://schemas.microsoft.com/office/drawing/2014/main" id="{C54ECE18-3723-9693-2EA7-50717EE65506}"/>
              </a:ext>
            </a:extLst>
          </p:cNvPr>
          <p:cNvPicPr>
            <a:picLocks noChangeAspect="1"/>
          </p:cNvPicPr>
          <p:nvPr/>
        </p:nvPicPr>
        <p:blipFill>
          <a:blip r:embed="rId6"/>
          <a:stretch>
            <a:fillRect/>
          </a:stretch>
        </p:blipFill>
        <p:spPr>
          <a:xfrm>
            <a:off x="8280904" y="3785100"/>
            <a:ext cx="353599" cy="353599"/>
          </a:xfrm>
          <a:prstGeom prst="rect">
            <a:avLst/>
          </a:prstGeom>
        </p:spPr>
      </p:pic>
      <p:pic>
        <p:nvPicPr>
          <p:cNvPr id="5" name="Picture 4" descr="Graphic icon displaying an upright red triangle with a thick blue outline. Minimal geometric design suggests a warning or alert symbol.">
            <a:extLst>
              <a:ext uri="{FF2B5EF4-FFF2-40B4-BE49-F238E27FC236}">
                <a16:creationId xmlns:a16="http://schemas.microsoft.com/office/drawing/2014/main" id="{2CCE7A39-4614-C86A-78C0-0F45E720BF8D}"/>
              </a:ext>
            </a:extLst>
          </p:cNvPr>
          <p:cNvPicPr>
            <a:picLocks noChangeAspect="1"/>
          </p:cNvPicPr>
          <p:nvPr/>
        </p:nvPicPr>
        <p:blipFill>
          <a:blip r:embed="rId4"/>
          <a:stretch>
            <a:fillRect/>
          </a:stretch>
        </p:blipFill>
        <p:spPr>
          <a:xfrm>
            <a:off x="7648791" y="1973004"/>
            <a:ext cx="353599" cy="347502"/>
          </a:xfrm>
          <a:prstGeom prst="rect">
            <a:avLst/>
          </a:prstGeom>
        </p:spPr>
      </p:pic>
      <p:pic>
        <p:nvPicPr>
          <p:cNvPr id="14" name="Picture 13" descr="Bar chart tracks Cancer Services 31 Day Pathway performance from Jun 2025 to May 2026 against a 98% target. Blue monthly bars remain around 80–85%, below orange dotted target line, with highest result around Oct 2025 and lowest around Jan 2026.">
            <a:extLst>
              <a:ext uri="{FF2B5EF4-FFF2-40B4-BE49-F238E27FC236}">
                <a16:creationId xmlns:a16="http://schemas.microsoft.com/office/drawing/2014/main" id="{AF474369-46D5-8197-F760-4249FF4B8E4D}"/>
              </a:ext>
            </a:extLst>
          </p:cNvPr>
          <p:cNvPicPr>
            <a:picLocks noChangeAspect="1"/>
          </p:cNvPicPr>
          <p:nvPr/>
        </p:nvPicPr>
        <p:blipFill>
          <a:blip r:embed="rId7"/>
          <a:stretch>
            <a:fillRect/>
          </a:stretch>
        </p:blipFill>
        <p:spPr>
          <a:xfrm>
            <a:off x="8821865" y="1301181"/>
            <a:ext cx="3199456" cy="1691148"/>
          </a:xfrm>
          <a:prstGeom prst="rect">
            <a:avLst/>
          </a:prstGeom>
        </p:spPr>
      </p:pic>
      <p:pic>
        <p:nvPicPr>
          <p:cNvPr id="20" name="Picture 19" descr="Bar chart showing Cancer Services 62 Day Pathway performance against a 95% target from Jun 25 to May 26. Blue Outturn bars range from 20% to 37%, peaking in Feb 26, while orange dotted Target line remains at 95%.">
            <a:extLst>
              <a:ext uri="{FF2B5EF4-FFF2-40B4-BE49-F238E27FC236}">
                <a16:creationId xmlns:a16="http://schemas.microsoft.com/office/drawing/2014/main" id="{5DCFF505-E334-8081-6120-DFD70D751D3A}"/>
              </a:ext>
            </a:extLst>
          </p:cNvPr>
          <p:cNvPicPr>
            <a:picLocks noChangeAspect="1"/>
          </p:cNvPicPr>
          <p:nvPr/>
        </p:nvPicPr>
        <p:blipFill>
          <a:blip r:embed="rId8"/>
          <a:stretch>
            <a:fillRect/>
          </a:stretch>
        </p:blipFill>
        <p:spPr>
          <a:xfrm>
            <a:off x="8821865" y="3216683"/>
            <a:ext cx="3199456" cy="1691148"/>
          </a:xfrm>
          <a:prstGeom prst="rect">
            <a:avLst/>
          </a:prstGeom>
        </p:spPr>
      </p:pic>
      <p:pic>
        <p:nvPicPr>
          <p:cNvPr id="25" name="Picture 24" descr="Bar chart showing regional breast surgery red-flag referrals meeting Cancer Services 14-day pathway target from Jul 2025 to Jun 2026. Blue Outturn bars remain low, roughly 3–11%, while orange dotted Target line stays at 100%, with highest result in Jul 2025 and lowest in Nov 2025.">
            <a:extLst>
              <a:ext uri="{FF2B5EF4-FFF2-40B4-BE49-F238E27FC236}">
                <a16:creationId xmlns:a16="http://schemas.microsoft.com/office/drawing/2014/main" id="{C0E7A60E-06DD-CA83-3393-0D8352F99766}"/>
              </a:ext>
            </a:extLst>
          </p:cNvPr>
          <p:cNvPicPr>
            <a:picLocks noChangeAspect="1"/>
          </p:cNvPicPr>
          <p:nvPr/>
        </p:nvPicPr>
        <p:blipFill>
          <a:blip r:embed="rId9"/>
          <a:stretch>
            <a:fillRect/>
          </a:stretch>
        </p:blipFill>
        <p:spPr>
          <a:xfrm>
            <a:off x="8926791" y="5123497"/>
            <a:ext cx="3094530" cy="1691147"/>
          </a:xfrm>
          <a:prstGeom prst="rect">
            <a:avLst/>
          </a:prstGeom>
        </p:spPr>
      </p:pic>
      <p:pic>
        <p:nvPicPr>
          <p:cNvPr id="28" name="Picture 27" descr="Graphic icon displaying an upright red triangle with a thick blue outline. Minimal geometric design suggests a warning or alert symbol.">
            <a:extLst>
              <a:ext uri="{FF2B5EF4-FFF2-40B4-BE49-F238E27FC236}">
                <a16:creationId xmlns:a16="http://schemas.microsoft.com/office/drawing/2014/main" id="{93CDA99C-112C-7994-DC90-2DB7002BCEE1}"/>
              </a:ext>
            </a:extLst>
          </p:cNvPr>
          <p:cNvPicPr>
            <a:picLocks noChangeAspect="1"/>
          </p:cNvPicPr>
          <p:nvPr/>
        </p:nvPicPr>
        <p:blipFill>
          <a:blip r:embed="rId4"/>
          <a:stretch>
            <a:fillRect/>
          </a:stretch>
        </p:blipFill>
        <p:spPr>
          <a:xfrm>
            <a:off x="7635015" y="5795319"/>
            <a:ext cx="353599" cy="347502"/>
          </a:xfrm>
          <a:prstGeom prst="rect">
            <a:avLst/>
          </a:prstGeom>
        </p:spPr>
      </p:pic>
      <p:pic>
        <p:nvPicPr>
          <p:cNvPr id="30" name="Picture 29" descr="Graphic icon displaying an upright red triangle with a thick blue outline. Minimal geometric design suggests a warning or alert symbol.">
            <a:extLst>
              <a:ext uri="{FF2B5EF4-FFF2-40B4-BE49-F238E27FC236}">
                <a16:creationId xmlns:a16="http://schemas.microsoft.com/office/drawing/2014/main" id="{19DE9CFE-EE1C-6223-9385-12B542F98EF7}"/>
              </a:ext>
            </a:extLst>
          </p:cNvPr>
          <p:cNvPicPr>
            <a:picLocks noChangeAspect="1"/>
          </p:cNvPicPr>
          <p:nvPr/>
        </p:nvPicPr>
        <p:blipFill>
          <a:blip r:embed="rId4"/>
          <a:stretch>
            <a:fillRect/>
          </a:stretch>
        </p:blipFill>
        <p:spPr>
          <a:xfrm>
            <a:off x="8280903" y="5795319"/>
            <a:ext cx="353599" cy="347502"/>
          </a:xfrm>
          <a:prstGeom prst="rect">
            <a:avLst/>
          </a:prstGeom>
        </p:spPr>
      </p:pic>
    </p:spTree>
    <p:extLst>
      <p:ext uri="{BB962C8B-B14F-4D97-AF65-F5344CB8AC3E}">
        <p14:creationId xmlns:p14="http://schemas.microsoft.com/office/powerpoint/2010/main" val="2086822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ed promotional graphic linking Health and Social Care Northern Ireland with Being Belfast, supporting a community health and wellbeing initiative. Minimal white layout features purple and pink organic shapes, cyan outline, dotted pattern, plus organisational logos and tagline “caring, supporting, improving toget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Section 4 – Key SOMs Indicators - Access Improvement</a:t>
            </a:r>
          </a:p>
        </p:txBody>
      </p:sp>
      <p:graphicFrame>
        <p:nvGraphicFramePr>
          <p:cNvPr id="21" name="Table 20"/>
          <p:cNvGraphicFramePr>
            <a:graphicFrameLocks noGrp="1"/>
          </p:cNvGraphicFramePr>
          <p:nvPr>
            <p:extLst>
              <p:ext uri="{D42A27DB-BD31-4B8C-83A1-F6EECF244321}">
                <p14:modId xmlns:p14="http://schemas.microsoft.com/office/powerpoint/2010/main" val="3813607046"/>
              </p:ext>
            </p:extLst>
          </p:nvPr>
        </p:nvGraphicFramePr>
        <p:xfrm>
          <a:off x="98367" y="675001"/>
          <a:ext cx="11995266" cy="4988500"/>
        </p:xfrm>
        <a:graphic>
          <a:graphicData uri="http://schemas.openxmlformats.org/drawingml/2006/table">
            <a:tbl>
              <a:tblPr firstRow="1" bandRow="1">
                <a:tableStyleId>{5C22544A-7EE6-4342-B048-85BDC9FD1C3A}</a:tableStyleId>
              </a:tblPr>
              <a:tblGrid>
                <a:gridCol w="1383669">
                  <a:extLst>
                    <a:ext uri="{9D8B030D-6E8A-4147-A177-3AD203B41FA5}">
                      <a16:colId xmlns:a16="http://schemas.microsoft.com/office/drawing/2014/main" val="67219486"/>
                    </a:ext>
                  </a:extLst>
                </a:gridCol>
                <a:gridCol w="1645494">
                  <a:extLst>
                    <a:ext uri="{9D8B030D-6E8A-4147-A177-3AD203B41FA5}">
                      <a16:colId xmlns:a16="http://schemas.microsoft.com/office/drawing/2014/main" val="3145130481"/>
                    </a:ext>
                  </a:extLst>
                </a:gridCol>
                <a:gridCol w="1315162">
                  <a:extLst>
                    <a:ext uri="{9D8B030D-6E8A-4147-A177-3AD203B41FA5}">
                      <a16:colId xmlns:a16="http://schemas.microsoft.com/office/drawing/2014/main" val="1187641680"/>
                    </a:ext>
                  </a:extLst>
                </a:gridCol>
                <a:gridCol w="1551709">
                  <a:extLst>
                    <a:ext uri="{9D8B030D-6E8A-4147-A177-3AD203B41FA5}">
                      <a16:colId xmlns:a16="http://schemas.microsoft.com/office/drawing/2014/main" val="3247098725"/>
                    </a:ext>
                  </a:extLst>
                </a:gridCol>
                <a:gridCol w="1505527">
                  <a:extLst>
                    <a:ext uri="{9D8B030D-6E8A-4147-A177-3AD203B41FA5}">
                      <a16:colId xmlns:a16="http://schemas.microsoft.com/office/drawing/2014/main" val="2812617494"/>
                    </a:ext>
                  </a:extLst>
                </a:gridCol>
                <a:gridCol w="757381">
                  <a:extLst>
                    <a:ext uri="{9D8B030D-6E8A-4147-A177-3AD203B41FA5}">
                      <a16:colId xmlns:a16="http://schemas.microsoft.com/office/drawing/2014/main" val="340205772"/>
                    </a:ext>
                  </a:extLst>
                </a:gridCol>
                <a:gridCol w="618837">
                  <a:extLst>
                    <a:ext uri="{9D8B030D-6E8A-4147-A177-3AD203B41FA5}">
                      <a16:colId xmlns:a16="http://schemas.microsoft.com/office/drawing/2014/main" val="3503493695"/>
                    </a:ext>
                  </a:extLst>
                </a:gridCol>
                <a:gridCol w="3217487">
                  <a:extLst>
                    <a:ext uri="{9D8B030D-6E8A-4147-A177-3AD203B41FA5}">
                      <a16:colId xmlns:a16="http://schemas.microsoft.com/office/drawing/2014/main" val="3167416937"/>
                    </a:ext>
                  </a:extLst>
                </a:gridCol>
              </a:tblGrid>
              <a:tr h="662735">
                <a:tc>
                  <a:txBody>
                    <a:bodyPr/>
                    <a:lstStyle/>
                    <a:p>
                      <a:r>
                        <a:rPr lang="en-GB" sz="1200" dirty="0">
                          <a:solidFill>
                            <a:schemeClr val="bg1"/>
                          </a:solidFill>
                        </a:rPr>
                        <a:t>Service Area</a:t>
                      </a:r>
                    </a:p>
                  </a:txBody>
                  <a:tcPr>
                    <a:solidFill>
                      <a:schemeClr val="accent5"/>
                    </a:solidFill>
                  </a:tcPr>
                </a:tc>
                <a:tc>
                  <a:txBody>
                    <a:bodyPr/>
                    <a:lstStyle/>
                    <a:p>
                      <a:r>
                        <a:rPr lang="en-GB" sz="1200" dirty="0"/>
                        <a:t>Metric</a:t>
                      </a:r>
                    </a:p>
                  </a:txBody>
                  <a:tcPr>
                    <a:solidFill>
                      <a:schemeClr val="accent5"/>
                    </a:solidFill>
                  </a:tcPr>
                </a:tc>
                <a:tc>
                  <a:txBody>
                    <a:bodyPr/>
                    <a:lstStyle/>
                    <a:p>
                      <a:r>
                        <a:rPr lang="en-GB" sz="1200" dirty="0"/>
                        <a:t>June 26 Target</a:t>
                      </a:r>
                    </a:p>
                  </a:txBody>
                  <a:tcPr>
                    <a:solidFill>
                      <a:schemeClr val="accent5"/>
                    </a:solidFill>
                  </a:tcPr>
                </a:tc>
                <a:tc>
                  <a:txBody>
                    <a:bodyPr/>
                    <a:lstStyle/>
                    <a:p>
                      <a:r>
                        <a:rPr lang="en-GB" sz="1200" dirty="0"/>
                        <a:t>June 26 In-month Performance</a:t>
                      </a:r>
                    </a:p>
                  </a:txBody>
                  <a:tcPr>
                    <a:solidFill>
                      <a:schemeClr val="accent5"/>
                    </a:solidFill>
                  </a:tcPr>
                </a:tc>
                <a:tc>
                  <a:txBody>
                    <a:bodyPr/>
                    <a:lstStyle/>
                    <a:p>
                      <a:r>
                        <a:rPr lang="en-GB" sz="1200" dirty="0"/>
                        <a:t>YTD Performance</a:t>
                      </a:r>
                    </a:p>
                  </a:txBody>
                  <a:tcPr>
                    <a:solidFill>
                      <a:schemeClr val="accent5"/>
                    </a:solidFill>
                  </a:tcPr>
                </a:tc>
                <a:tc>
                  <a:txBody>
                    <a:bodyPr/>
                    <a:lstStyle/>
                    <a:p>
                      <a:pPr algn="l"/>
                      <a:r>
                        <a:rPr lang="en-GB" sz="1200" dirty="0"/>
                        <a:t>Rag Status</a:t>
                      </a:r>
                    </a:p>
                    <a:p>
                      <a:pPr algn="l"/>
                      <a:r>
                        <a:rPr lang="en-GB" sz="1200" dirty="0">
                          <a:solidFill>
                            <a:schemeClr val="bg1"/>
                          </a:solidFill>
                        </a:rPr>
                        <a:t>Jun 26</a:t>
                      </a:r>
                    </a:p>
                  </a:txBody>
                  <a:tcPr>
                    <a:solidFill>
                      <a:schemeClr val="accent5"/>
                    </a:solidFill>
                  </a:tcPr>
                </a:tc>
                <a:tc>
                  <a:txBody>
                    <a:bodyPr/>
                    <a:lstStyle/>
                    <a:p>
                      <a:pPr algn="l"/>
                      <a:r>
                        <a:rPr lang="en-GB" sz="1200" dirty="0">
                          <a:solidFill>
                            <a:schemeClr val="bg1"/>
                          </a:solidFill>
                        </a:rPr>
                        <a:t>Rag Status YTD</a:t>
                      </a:r>
                    </a:p>
                  </a:txBody>
                  <a:tcPr>
                    <a:solidFill>
                      <a:schemeClr val="accent5"/>
                    </a:solidFill>
                  </a:tcPr>
                </a:tc>
                <a:tc>
                  <a:txBody>
                    <a:bodyPr/>
                    <a:lstStyle/>
                    <a:p>
                      <a:r>
                        <a:rPr lang="en-GB" sz="1200" dirty="0"/>
                        <a:t>Chart</a:t>
                      </a:r>
                    </a:p>
                  </a:txBody>
                  <a:tcPr>
                    <a:solidFill>
                      <a:schemeClr val="accent5"/>
                    </a:solidFill>
                  </a:tcPr>
                </a:tc>
                <a:extLst>
                  <a:ext uri="{0D108BD9-81ED-4DB2-BD59-A6C34878D82A}">
                    <a16:rowId xmlns:a16="http://schemas.microsoft.com/office/drawing/2014/main" val="258680681"/>
                  </a:ext>
                </a:extLst>
              </a:tr>
              <a:tr h="1434299">
                <a:tc>
                  <a:txBody>
                    <a:bodyPr/>
                    <a:lstStyle/>
                    <a:p>
                      <a:r>
                        <a:rPr lang="en-GB" sz="1200" b="1" u="sng" dirty="0"/>
                        <a:t>Access Improvement/</a:t>
                      </a:r>
                    </a:p>
                    <a:p>
                      <a:r>
                        <a:rPr lang="en-GB" sz="1200" b="1" u="sng" dirty="0"/>
                        <a:t>Ministerial Targets </a:t>
                      </a:r>
                      <a:endParaRPr lang="en-GB" sz="1200" b="1" dirty="0"/>
                    </a:p>
                    <a:p>
                      <a:endParaRPr lang="en-GB" sz="1200" b="1" dirty="0"/>
                    </a:p>
                    <a:p>
                      <a:r>
                        <a:rPr lang="en-GB" sz="1200" b="1" dirty="0"/>
                        <a:t>Unscheduled</a:t>
                      </a:r>
                      <a:r>
                        <a:rPr lang="en-GB" sz="1200" b="1" baseline="0" dirty="0"/>
                        <a:t> Care</a:t>
                      </a:r>
                      <a:r>
                        <a:rPr lang="en-GB" sz="1200" b="1" dirty="0"/>
                        <a:t> Care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ED &lt;4 Hour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t>Target – 95 % of patients waiting &lt;4 hours from arrival to discharge/admission</a:t>
                      </a:r>
                    </a:p>
                  </a:txBody>
                  <a:tcPr marL="60960" marR="60960" marT="30480" marB="30480"/>
                </a:tc>
                <a:tc>
                  <a:txBody>
                    <a:bodyPr/>
                    <a:lstStyle/>
                    <a:p>
                      <a:r>
                        <a:rPr lang="en-GB" sz="1100" dirty="0"/>
                        <a:t>95%</a:t>
                      </a:r>
                    </a:p>
                  </a:txBody>
                  <a:tcPr marL="60960" marR="60960" marT="30480" marB="30480"/>
                </a:tc>
                <a:tc>
                  <a:txBody>
                    <a:bodyPr/>
                    <a:lstStyle/>
                    <a:p>
                      <a:r>
                        <a:rPr lang="en-GB" sz="1100" dirty="0"/>
                        <a:t>31.93%</a:t>
                      </a:r>
                    </a:p>
                    <a:p>
                      <a:endParaRPr lang="en-GB" sz="1100" dirty="0"/>
                    </a:p>
                    <a:p>
                      <a:endParaRPr lang="en-GB" sz="1100" dirty="0"/>
                    </a:p>
                    <a:p>
                      <a:endParaRPr lang="en-GB" sz="1100" dirty="0"/>
                    </a:p>
                    <a:p>
                      <a:r>
                        <a:rPr lang="en-GB" sz="1100" dirty="0"/>
                        <a:t>4,549 out of 14,246 attendances</a:t>
                      </a:r>
                    </a:p>
                  </a:txBody>
                  <a:tcPr marL="60960" marR="60960" marT="30480" marB="30480"/>
                </a:tc>
                <a:tc>
                  <a:txBody>
                    <a:bodyPr/>
                    <a:lstStyle/>
                    <a:p>
                      <a:r>
                        <a:rPr lang="en-GB" sz="1100" dirty="0"/>
                        <a:t>32.29%</a:t>
                      </a:r>
                    </a:p>
                    <a:p>
                      <a:endParaRPr lang="en-GB" sz="1100" dirty="0"/>
                    </a:p>
                    <a:p>
                      <a:endParaRPr lang="en-GB" sz="1100" dirty="0"/>
                    </a:p>
                    <a:p>
                      <a:endParaRPr lang="en-GB" sz="1100" dirty="0"/>
                    </a:p>
                    <a:p>
                      <a:r>
                        <a:rPr lang="en-GB" sz="1100" dirty="0"/>
                        <a:t>14,026 out of 43,434 attendances</a:t>
                      </a:r>
                    </a:p>
                    <a:p>
                      <a:endParaRPr lang="en-GB" sz="1100" dirty="0"/>
                    </a:p>
                    <a:p>
                      <a:endParaRPr lang="en-GB" sz="1100" dirty="0"/>
                    </a:p>
                    <a:p>
                      <a:endParaRPr lang="en-GB" sz="1100" dirty="0"/>
                    </a:p>
                    <a:p>
                      <a:endParaRPr lang="en-GB" sz="1100" dirty="0"/>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3741225911"/>
                  </a:ext>
                </a:extLst>
              </a:tr>
              <a:tr h="1664052">
                <a:tc>
                  <a:txBody>
                    <a:bodyPr/>
                    <a:lstStyle/>
                    <a:p>
                      <a:endParaRPr lang="en-GB" sz="1200" b="1" dirty="0"/>
                    </a:p>
                    <a:p>
                      <a:r>
                        <a:rPr lang="en-GB" sz="1200" b="1" dirty="0"/>
                        <a:t>Mental</a:t>
                      </a:r>
                      <a:r>
                        <a:rPr lang="en-GB" sz="1200" b="1" baseline="0" dirty="0"/>
                        <a:t> Health Services</a:t>
                      </a:r>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Child</a:t>
                      </a:r>
                      <a:r>
                        <a:rPr lang="en-GB" sz="1100" baseline="0" dirty="0"/>
                        <a:t> &amp; Adolescent Mental Health Services Waiting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baseline="0" dirty="0"/>
                        <a:t>Target – No patients waiting over 9 weeks</a:t>
                      </a:r>
                      <a:endParaRPr lang="en-GB" sz="900" b="1" dirty="0"/>
                    </a:p>
                  </a:txBody>
                  <a:tcPr marL="60960" marR="60960" marT="30480" marB="30480"/>
                </a:tc>
                <a:tc>
                  <a:txBody>
                    <a:bodyPr/>
                    <a:lstStyle/>
                    <a:p>
                      <a:r>
                        <a:rPr lang="en-GB" sz="1100" dirty="0"/>
                        <a:t>No patients</a:t>
                      </a:r>
                      <a:r>
                        <a:rPr lang="en-GB" sz="1100" baseline="0" dirty="0"/>
                        <a:t> waiting over 9 </a:t>
                      </a:r>
                      <a:r>
                        <a:rPr lang="en-GB" sz="1100" baseline="0" dirty="0" err="1"/>
                        <a:t>wks</a:t>
                      </a:r>
                      <a:endParaRPr lang="en-GB" sz="1100" dirty="0"/>
                    </a:p>
                  </a:txBody>
                  <a:tcPr marL="60960" marR="60960" marT="30480" marB="30480"/>
                </a:tc>
                <a:tc>
                  <a:txBody>
                    <a:bodyPr/>
                    <a:lstStyle/>
                    <a:p>
                      <a:r>
                        <a:rPr lang="en-GB" sz="1100" dirty="0"/>
                        <a:t>478</a:t>
                      </a:r>
                    </a:p>
                    <a:p>
                      <a:endParaRPr lang="en-GB" sz="1100" dirty="0"/>
                    </a:p>
                    <a:p>
                      <a:endParaRPr lang="en-GB" sz="1100" dirty="0"/>
                    </a:p>
                    <a:p>
                      <a:endParaRPr lang="en-GB" sz="1100" dirty="0"/>
                    </a:p>
                    <a:p>
                      <a:r>
                        <a:rPr lang="en-GB" sz="1100" dirty="0"/>
                        <a:t>52.13%</a:t>
                      </a:r>
                      <a:r>
                        <a:rPr lang="en-GB" sz="1100" baseline="0" dirty="0"/>
                        <a:t> of total waiting (917)</a:t>
                      </a:r>
                    </a:p>
                    <a:p>
                      <a:endParaRPr lang="en-GB" sz="1100" baseline="0" dirty="0"/>
                    </a:p>
                    <a:p>
                      <a:endParaRPr lang="en-GB" sz="1100" baseline="0" dirty="0"/>
                    </a:p>
                    <a:p>
                      <a:endParaRPr lang="en-GB" sz="1100" baseline="0" dirty="0"/>
                    </a:p>
                    <a:p>
                      <a:endParaRPr lang="en-GB" sz="1100" dirty="0"/>
                    </a:p>
                  </a:txBody>
                  <a:tcPr marL="60960" marR="60960" marT="30480" marB="30480"/>
                </a:tc>
                <a:tc>
                  <a:txBody>
                    <a:bodyPr/>
                    <a:lstStyle/>
                    <a:p>
                      <a:r>
                        <a:rPr lang="en-GB" sz="1100" dirty="0"/>
                        <a:t>478</a:t>
                      </a:r>
                    </a:p>
                  </a:txBody>
                  <a:tcPr marL="60960" marR="60960" marT="30480" marB="30480"/>
                </a:tc>
                <a:tc>
                  <a:txBody>
                    <a:bodyPr/>
                    <a:lstStyle/>
                    <a:p>
                      <a:endParaRPr lang="en-GB" sz="1100" dirty="0"/>
                    </a:p>
                  </a:txBody>
                  <a:tcPr/>
                </a:tc>
                <a:tc>
                  <a:txBody>
                    <a:bodyPr/>
                    <a:lstStyle/>
                    <a:p>
                      <a:endParaRPr lang="en-GB" sz="1100" dirty="0"/>
                    </a:p>
                  </a:txBody>
                  <a:tcPr/>
                </a:tc>
                <a:tc>
                  <a:txBody>
                    <a:bodyPr/>
                    <a:lstStyle/>
                    <a:p>
                      <a:endParaRPr lang="en-GB" sz="1200" dirty="0"/>
                    </a:p>
                  </a:txBody>
                  <a:tcPr/>
                </a:tc>
                <a:extLst>
                  <a:ext uri="{0D108BD9-81ED-4DB2-BD59-A6C34878D82A}">
                    <a16:rowId xmlns:a16="http://schemas.microsoft.com/office/drawing/2014/main" val="1326959614"/>
                  </a:ext>
                </a:extLst>
              </a:tr>
              <a:tr h="851045">
                <a:tc gridSpan="8">
                  <a:txBody>
                    <a:bodyPr/>
                    <a:lstStyle/>
                    <a:p>
                      <a:endParaRPr lang="en-GB" sz="1200" b="1" dirty="0"/>
                    </a:p>
                  </a:txBody>
                  <a:tcPr/>
                </a:tc>
                <a:tc hMerge="1">
                  <a:txBody>
                    <a:bodyPr/>
                    <a:lstStyle/>
                    <a:p>
                      <a:endParaRPr lang="en-GB" sz="1000" dirty="0"/>
                    </a:p>
                  </a:txBody>
                  <a:tcPr marL="60960" marR="60960" marT="30480" marB="3048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txBody>
                  <a:tcPr marL="60960" marR="60960" marT="30480" marB="3048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marL="60960" marR="60960" marT="30480" marB="30480"/>
                </a:tc>
                <a:tc hMerge="1">
                  <a:txBody>
                    <a:bodyPr/>
                    <a:lstStyle/>
                    <a:p>
                      <a:endParaRPr lang="en-GB" sz="1100" dirty="0"/>
                    </a:p>
                  </a:txBody>
                  <a:tcPr/>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2780395889"/>
                  </a:ext>
                </a:extLst>
              </a:tr>
            </a:tbl>
          </a:graphicData>
        </a:graphic>
      </p:graphicFrame>
      <p:pic>
        <p:nvPicPr>
          <p:cNvPr id="18" name="Picture 17" descr="Graphic icon displaying an upright red triangle with a thick blue outline. Minimal geometric design suggests a warning or alert symbol."/>
          <p:cNvPicPr>
            <a:picLocks noChangeAspect="1"/>
          </p:cNvPicPr>
          <p:nvPr/>
        </p:nvPicPr>
        <p:blipFill>
          <a:blip r:embed="rId4"/>
          <a:stretch>
            <a:fillRect/>
          </a:stretch>
        </p:blipFill>
        <p:spPr>
          <a:xfrm>
            <a:off x="7722775" y="1932385"/>
            <a:ext cx="354425" cy="346884"/>
          </a:xfrm>
          <a:prstGeom prst="rect">
            <a:avLst/>
          </a:prstGeom>
        </p:spPr>
      </p:pic>
      <p:pic>
        <p:nvPicPr>
          <p:cNvPr id="2" name="Picture 1" descr="Graphic icon displaying an upright red triangle with a thick blue outline. Minimal geometric design suggests a warning or alert symbol."/>
          <p:cNvPicPr>
            <a:picLocks noChangeAspect="1"/>
          </p:cNvPicPr>
          <p:nvPr/>
        </p:nvPicPr>
        <p:blipFill>
          <a:blip r:embed="rId5"/>
          <a:stretch>
            <a:fillRect/>
          </a:stretch>
        </p:blipFill>
        <p:spPr>
          <a:xfrm>
            <a:off x="7722775" y="3679984"/>
            <a:ext cx="353599" cy="347502"/>
          </a:xfrm>
          <a:prstGeom prst="rect">
            <a:avLst/>
          </a:prstGeom>
        </p:spPr>
      </p:pic>
      <p:pic>
        <p:nvPicPr>
          <p:cNvPr id="13" name="Picture 12" descr="Graphic icon displaying an upright red triangle with a thick blue outline. Minimal geometric design suggests a warning or alert symbol.">
            <a:extLst>
              <a:ext uri="{FF2B5EF4-FFF2-40B4-BE49-F238E27FC236}">
                <a16:creationId xmlns:a16="http://schemas.microsoft.com/office/drawing/2014/main" id="{D9927DB0-0A5C-5812-9752-4EE0A0255CA2}"/>
              </a:ext>
            </a:extLst>
          </p:cNvPr>
          <p:cNvPicPr>
            <a:picLocks noChangeAspect="1"/>
          </p:cNvPicPr>
          <p:nvPr/>
        </p:nvPicPr>
        <p:blipFill>
          <a:blip r:embed="rId6"/>
          <a:stretch>
            <a:fillRect/>
          </a:stretch>
        </p:blipFill>
        <p:spPr>
          <a:xfrm>
            <a:off x="8392023" y="1931767"/>
            <a:ext cx="353599" cy="347502"/>
          </a:xfrm>
          <a:prstGeom prst="rect">
            <a:avLst/>
          </a:prstGeom>
        </p:spPr>
      </p:pic>
      <p:pic>
        <p:nvPicPr>
          <p:cNvPr id="22" name="Picture 21" descr="Graphic icon displaying an upright red triangle with a thick blue outline. Minimal geometric design suggests a warning or alert symbol.">
            <a:extLst>
              <a:ext uri="{FF2B5EF4-FFF2-40B4-BE49-F238E27FC236}">
                <a16:creationId xmlns:a16="http://schemas.microsoft.com/office/drawing/2014/main" id="{216495E0-D5B8-6564-1170-910537F1906A}"/>
              </a:ext>
            </a:extLst>
          </p:cNvPr>
          <p:cNvPicPr>
            <a:picLocks noChangeAspect="1"/>
          </p:cNvPicPr>
          <p:nvPr/>
        </p:nvPicPr>
        <p:blipFill>
          <a:blip r:embed="rId7"/>
          <a:stretch>
            <a:fillRect/>
          </a:stretch>
        </p:blipFill>
        <p:spPr>
          <a:xfrm>
            <a:off x="8392022" y="3679984"/>
            <a:ext cx="353599" cy="347502"/>
          </a:xfrm>
          <a:prstGeom prst="rect">
            <a:avLst/>
          </a:prstGeom>
        </p:spPr>
      </p:pic>
      <p:pic>
        <p:nvPicPr>
          <p:cNvPr id="6" name="Picture 5" descr="Bar chart titled “ED 4 hr Performance”, tracking monthly outturn against a 95% target from July 2025 to June 2026. Blue bars show outturn around 30–36%, declining through February 2026 before slight recovery, while an orange dotted line marks the consistently unmet 95% target.">
            <a:extLst>
              <a:ext uri="{FF2B5EF4-FFF2-40B4-BE49-F238E27FC236}">
                <a16:creationId xmlns:a16="http://schemas.microsoft.com/office/drawing/2014/main" id="{A0ABF3E3-7AA8-4F29-EE1C-CEF40E272BFB}"/>
              </a:ext>
            </a:extLst>
          </p:cNvPr>
          <p:cNvPicPr>
            <a:picLocks noChangeAspect="1"/>
          </p:cNvPicPr>
          <p:nvPr/>
        </p:nvPicPr>
        <p:blipFill>
          <a:blip r:embed="rId8"/>
          <a:stretch>
            <a:fillRect/>
          </a:stretch>
        </p:blipFill>
        <p:spPr>
          <a:xfrm>
            <a:off x="8992159" y="1406012"/>
            <a:ext cx="3015374" cy="1553497"/>
          </a:xfrm>
          <a:prstGeom prst="rect">
            <a:avLst/>
          </a:prstGeom>
        </p:spPr>
      </p:pic>
      <p:pic>
        <p:nvPicPr>
          <p:cNvPr id="12" name="Picture 11" descr="Bar chart showing Child &amp; Adolescent Mental Health waiting-list numbers for Outturn against a target of no patients waiting over nine weeks, from July 2025 to June 2026. Blue bars fall from about 350 to 240 in October, then rise to nearly 500 in May before easing slightly in June; orange dotted target line remains at zero.">
            <a:extLst>
              <a:ext uri="{FF2B5EF4-FFF2-40B4-BE49-F238E27FC236}">
                <a16:creationId xmlns:a16="http://schemas.microsoft.com/office/drawing/2014/main" id="{0038B5BD-18E1-7817-7B80-D9DFA0D15B96}"/>
              </a:ext>
            </a:extLst>
          </p:cNvPr>
          <p:cNvPicPr>
            <a:picLocks noChangeAspect="1"/>
          </p:cNvPicPr>
          <p:nvPr/>
        </p:nvPicPr>
        <p:blipFill>
          <a:blip r:embed="rId9"/>
          <a:stretch>
            <a:fillRect/>
          </a:stretch>
        </p:blipFill>
        <p:spPr>
          <a:xfrm>
            <a:off x="8992159" y="3151782"/>
            <a:ext cx="3015374" cy="1553496"/>
          </a:xfrm>
          <a:prstGeom prst="rect">
            <a:avLst/>
          </a:prstGeom>
        </p:spPr>
      </p:pic>
    </p:spTree>
    <p:extLst>
      <p:ext uri="{BB962C8B-B14F-4D97-AF65-F5344CB8AC3E}">
        <p14:creationId xmlns:p14="http://schemas.microsoft.com/office/powerpoint/2010/main" val="423323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586A7-AD12-1898-5AFD-EBE621BC3B76}"/>
            </a:ext>
          </a:extLst>
        </p:cNvPr>
        <p:cNvGrpSpPr/>
        <p:nvPr/>
      </p:nvGrpSpPr>
      <p:grpSpPr>
        <a:xfrm>
          <a:off x="0" y="0"/>
          <a:ext cx="0" cy="0"/>
          <a:chOff x="0" y="0"/>
          <a:chExt cx="0" cy="0"/>
        </a:xfrm>
      </p:grpSpPr>
      <p:pic>
        <p:nvPicPr>
          <p:cNvPr id="4" name="Picture 3" descr="Branded presentation title slide for Belfast Health and Social Care Trust, featuring logos for Belfast Health and Social Care Trust and “being Belfast”. White background combines purple, pink and turquoise abstract shapes, including dotted turquoise outlined form, with no visible title or data.">
            <a:extLst>
              <a:ext uri="{FF2B5EF4-FFF2-40B4-BE49-F238E27FC236}">
                <a16:creationId xmlns:a16="http://schemas.microsoft.com/office/drawing/2014/main" id="{C5DBF92C-59A4-BCE8-920D-E85898823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B98BCB1-4CAC-3650-1F3F-4B3EC43C9F6C}"/>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Cancer Monthly Activity</a:t>
            </a:r>
          </a:p>
        </p:txBody>
      </p:sp>
      <p:sp>
        <p:nvSpPr>
          <p:cNvPr id="11" name="TextBox 10">
            <a:extLst>
              <a:ext uri="{FF2B5EF4-FFF2-40B4-BE49-F238E27FC236}">
                <a16:creationId xmlns:a16="http://schemas.microsoft.com/office/drawing/2014/main" id="{BE9A62CE-24C4-E5AF-1FD5-E40F7DF8C69F}"/>
              </a:ext>
            </a:extLst>
          </p:cNvPr>
          <p:cNvSpPr txBox="1"/>
          <p:nvPr/>
        </p:nvSpPr>
        <p:spPr>
          <a:xfrm>
            <a:off x="350378" y="4512179"/>
            <a:ext cx="2050990" cy="430887"/>
          </a:xfrm>
          <a:prstGeom prst="rect">
            <a:avLst/>
          </a:prstGeom>
          <a:noFill/>
        </p:spPr>
        <p:txBody>
          <a:bodyPr wrap="square" rtlCol="0">
            <a:spAutoFit/>
          </a:bodyPr>
          <a:lstStyle/>
          <a:p>
            <a:r>
              <a:rPr lang="en-GB" sz="1100" dirty="0"/>
              <a:t>31 &amp; 62 day activity reported a month in arrears</a:t>
            </a:r>
          </a:p>
        </p:txBody>
      </p:sp>
      <p:pic>
        <p:nvPicPr>
          <p:cNvPr id="6" name="Picture 5" descr="Clustered bar chart summarises Belfast Trust cancer-services breast-surgery red-flag referral attendances within a 14-day pathway, Jul 2025–Jun 2026. Green bars show under-target cases, orange bars over-target cases, and blue bars totals, ranging roughly 140–260 and peaking at about 260 in Jan 2026.">
            <a:extLst>
              <a:ext uri="{FF2B5EF4-FFF2-40B4-BE49-F238E27FC236}">
                <a16:creationId xmlns:a16="http://schemas.microsoft.com/office/drawing/2014/main" id="{16FECC33-A6D6-2086-AE26-B1B6FF1DE507}"/>
              </a:ext>
            </a:extLst>
          </p:cNvPr>
          <p:cNvPicPr>
            <a:picLocks noChangeAspect="1"/>
          </p:cNvPicPr>
          <p:nvPr/>
        </p:nvPicPr>
        <p:blipFill>
          <a:blip r:embed="rId4"/>
          <a:stretch>
            <a:fillRect/>
          </a:stretch>
        </p:blipFill>
        <p:spPr>
          <a:xfrm>
            <a:off x="1070725" y="800783"/>
            <a:ext cx="4956478" cy="2737341"/>
          </a:xfrm>
          <a:prstGeom prst="rect">
            <a:avLst/>
          </a:prstGeom>
        </p:spPr>
      </p:pic>
      <p:pic>
        <p:nvPicPr>
          <p:cNvPr id="9" name="Picture 8" descr="Grouped bar chart titled “Cancer Services – 31 Day Pathway Activity” compares monthly Under target, Over target and Total figures from Jun 25 to May 26. Green Under target bars dominate, orange Over target bars remain low, and blue Total values peak around 480 in Sep 25 before falling to roughly 390 in Feb 26 and May 26.">
            <a:extLst>
              <a:ext uri="{FF2B5EF4-FFF2-40B4-BE49-F238E27FC236}">
                <a16:creationId xmlns:a16="http://schemas.microsoft.com/office/drawing/2014/main" id="{581BC2E9-090E-1579-6224-564A40DC9404}"/>
              </a:ext>
            </a:extLst>
          </p:cNvPr>
          <p:cNvPicPr>
            <a:picLocks noChangeAspect="1"/>
          </p:cNvPicPr>
          <p:nvPr/>
        </p:nvPicPr>
        <p:blipFill>
          <a:blip r:embed="rId5"/>
          <a:stretch>
            <a:fillRect/>
          </a:stretch>
        </p:blipFill>
        <p:spPr>
          <a:xfrm>
            <a:off x="6271096" y="800783"/>
            <a:ext cx="4919898" cy="2731245"/>
          </a:xfrm>
          <a:prstGeom prst="rect">
            <a:avLst/>
          </a:prstGeom>
        </p:spPr>
      </p:pic>
      <p:pic>
        <p:nvPicPr>
          <p:cNvPr id="13" name="Picture 12" descr="Bar chart titled “Cancer Services – 62 Day Pathway Activity”, comparing monthly Under target, Over target and Total activity from Jun 25 to May 26. Grouped green, orange and blue bars show Total peaking at about 170 in Sep 25, falling to about 105 in Mar 26, then recovering, while Over target remains above Under target throughout.">
            <a:extLst>
              <a:ext uri="{FF2B5EF4-FFF2-40B4-BE49-F238E27FC236}">
                <a16:creationId xmlns:a16="http://schemas.microsoft.com/office/drawing/2014/main" id="{C33FF582-238E-480E-9FA0-36B2A58E5BB2}"/>
              </a:ext>
            </a:extLst>
          </p:cNvPr>
          <p:cNvPicPr>
            <a:picLocks noChangeAspect="1"/>
          </p:cNvPicPr>
          <p:nvPr/>
        </p:nvPicPr>
        <p:blipFill>
          <a:blip r:embed="rId6"/>
          <a:stretch>
            <a:fillRect/>
          </a:stretch>
        </p:blipFill>
        <p:spPr>
          <a:xfrm>
            <a:off x="3803705" y="3783072"/>
            <a:ext cx="4584589" cy="2731245"/>
          </a:xfrm>
          <a:prstGeom prst="rect">
            <a:avLst/>
          </a:prstGeom>
        </p:spPr>
      </p:pic>
    </p:spTree>
    <p:extLst>
      <p:ext uri="{BB962C8B-B14F-4D97-AF65-F5344CB8AC3E}">
        <p14:creationId xmlns:p14="http://schemas.microsoft.com/office/powerpoint/2010/main" val="1306783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87C26-94DB-1E2C-259F-68E801960B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8CF7D9-A66D-1030-2E71-46CB788D04F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70AA041-8946-5A84-531D-321344F206C2}"/>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 Summaries</a:t>
            </a:r>
          </a:p>
        </p:txBody>
      </p:sp>
      <p:pic>
        <p:nvPicPr>
          <p:cNvPr id="10" name="Picture 9" descr="Bar chart titled “New Consultant Outpatient Waiting List”, tracking monthly waiting-list totals from Jul 25 to Jun 26. Blue bars show total waiting, orange bars patients waiting over 9 weeks, and grey bars over 52 weeks; totals dip through Oct 25 before rising to roughly 162,000 in Jun 26, while longer waits remain broadly stable.">
            <a:extLst>
              <a:ext uri="{FF2B5EF4-FFF2-40B4-BE49-F238E27FC236}">
                <a16:creationId xmlns:a16="http://schemas.microsoft.com/office/drawing/2014/main" id="{FF09FC30-B614-D69C-B140-0DA2B29380FD}"/>
              </a:ext>
            </a:extLst>
          </p:cNvPr>
          <p:cNvPicPr>
            <a:picLocks noChangeAspect="1"/>
          </p:cNvPicPr>
          <p:nvPr/>
        </p:nvPicPr>
        <p:blipFill>
          <a:blip r:embed="rId4"/>
          <a:stretch>
            <a:fillRect/>
          </a:stretch>
        </p:blipFill>
        <p:spPr>
          <a:xfrm>
            <a:off x="162675" y="3786420"/>
            <a:ext cx="4974767" cy="2755631"/>
          </a:xfrm>
          <a:prstGeom prst="rect">
            <a:avLst/>
          </a:prstGeom>
        </p:spPr>
      </p:pic>
      <p:pic>
        <p:nvPicPr>
          <p:cNvPr id="13" name="Picture 12" descr="Bar chart showing monthly All AHP Services waiting-list totals against a target of no patients waiting over 13 weeks, from July 2025 to June 2026. Blue bars peak at about 12,500 in September, fall to around 8,800 in March and April, then rise slightly to approximately 9,400 in June; orange dotted line marks zero target.">
            <a:extLst>
              <a:ext uri="{FF2B5EF4-FFF2-40B4-BE49-F238E27FC236}">
                <a16:creationId xmlns:a16="http://schemas.microsoft.com/office/drawing/2014/main" id="{91AA9308-1C2A-A1FD-DF31-CEEACF6BD4D0}"/>
              </a:ext>
            </a:extLst>
          </p:cNvPr>
          <p:cNvPicPr>
            <a:picLocks noChangeAspect="1"/>
          </p:cNvPicPr>
          <p:nvPr/>
        </p:nvPicPr>
        <p:blipFill>
          <a:blip r:embed="rId5"/>
          <a:stretch>
            <a:fillRect/>
          </a:stretch>
        </p:blipFill>
        <p:spPr>
          <a:xfrm>
            <a:off x="5571412" y="3786419"/>
            <a:ext cx="5072312" cy="2755631"/>
          </a:xfrm>
          <a:prstGeom prst="rect">
            <a:avLst/>
          </a:prstGeom>
        </p:spPr>
      </p:pic>
      <p:pic>
        <p:nvPicPr>
          <p:cNvPr id="6" name="Picture 5" descr="Grouped bar chart titled “Inpatient/Daycase Waiting List” shows monthly waiting-list figures from Jul 2025 to Jun 2026. Blue bars represent total waiting, yellow bars indicate waits over 13 weeks, and pink bars indicate waits over 52 weeks; totals remain broadly stable near 36,000–38,000, while longer waits generally decline.">
            <a:extLst>
              <a:ext uri="{FF2B5EF4-FFF2-40B4-BE49-F238E27FC236}">
                <a16:creationId xmlns:a16="http://schemas.microsoft.com/office/drawing/2014/main" id="{2CA0ED1A-C6D6-4345-C415-58D4E7F333D1}"/>
              </a:ext>
            </a:extLst>
          </p:cNvPr>
          <p:cNvPicPr>
            <a:picLocks noChangeAspect="1"/>
          </p:cNvPicPr>
          <p:nvPr/>
        </p:nvPicPr>
        <p:blipFill>
          <a:blip r:embed="rId6"/>
          <a:stretch>
            <a:fillRect/>
          </a:stretch>
        </p:blipFill>
        <p:spPr>
          <a:xfrm>
            <a:off x="162675" y="790263"/>
            <a:ext cx="4974767" cy="2755631"/>
          </a:xfrm>
          <a:prstGeom prst="rect">
            <a:avLst/>
          </a:prstGeom>
        </p:spPr>
      </p:pic>
      <p:pic>
        <p:nvPicPr>
          <p:cNvPr id="9" name="Picture 8" descr="Grouped bar chart titled “Scope Waiting List” tracks monthly waiting-list totals from Jul 2025 to Jun 2026. Blue bars show total waiting, orange bars show waits exceeding 9 weeks, and grey bars show waits of at least 26 weeks; totals peak at about 2,300 in Apr 2026 before falling to around 1,350 in Jun 2026.">
            <a:extLst>
              <a:ext uri="{FF2B5EF4-FFF2-40B4-BE49-F238E27FC236}">
                <a16:creationId xmlns:a16="http://schemas.microsoft.com/office/drawing/2014/main" id="{8E0D9BDA-D9BB-9D61-D146-7FAC0F258B73}"/>
              </a:ext>
            </a:extLst>
          </p:cNvPr>
          <p:cNvPicPr>
            <a:picLocks noChangeAspect="1"/>
          </p:cNvPicPr>
          <p:nvPr/>
        </p:nvPicPr>
        <p:blipFill>
          <a:blip r:embed="rId7"/>
          <a:stretch>
            <a:fillRect/>
          </a:stretch>
        </p:blipFill>
        <p:spPr>
          <a:xfrm>
            <a:off x="5571412" y="790263"/>
            <a:ext cx="5102794" cy="2755631"/>
          </a:xfrm>
          <a:prstGeom prst="rect">
            <a:avLst/>
          </a:prstGeom>
        </p:spPr>
      </p:pic>
    </p:spTree>
    <p:extLst>
      <p:ext uri="{BB962C8B-B14F-4D97-AF65-F5344CB8AC3E}">
        <p14:creationId xmlns:p14="http://schemas.microsoft.com/office/powerpoint/2010/main" val="1474397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279ED-37EA-1759-731A-A67E9BD325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AD7E75B-60E2-0938-5AD8-09EC2B43CD7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4811B0A-C751-CF68-0DEE-E191083B2284}"/>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AHP Waiting List Summaries by Profession</a:t>
            </a:r>
          </a:p>
        </p:txBody>
      </p:sp>
      <p:pic>
        <p:nvPicPr>
          <p:cNvPr id="6" name="Picture 5" descr="Bar chart showing physiotherapy waiting-list volumes from Jul 2025 to Jun 2026, with blue bars and orange dotted target for no patients waiting over 13 weeks. Volumes peak around 8,400 in Sep 2025, fall to about 6,400 in Mar–Apr 2026, then rise slightly to approximately 6,800 in Jun, remaining above zero target throughout.">
            <a:extLst>
              <a:ext uri="{FF2B5EF4-FFF2-40B4-BE49-F238E27FC236}">
                <a16:creationId xmlns:a16="http://schemas.microsoft.com/office/drawing/2014/main" id="{8BE5E22C-8900-5535-A830-D57E4FF734C6}"/>
              </a:ext>
            </a:extLst>
          </p:cNvPr>
          <p:cNvPicPr>
            <a:picLocks noChangeAspect="1"/>
          </p:cNvPicPr>
          <p:nvPr/>
        </p:nvPicPr>
        <p:blipFill>
          <a:blip r:embed="rId4"/>
          <a:stretch>
            <a:fillRect/>
          </a:stretch>
        </p:blipFill>
        <p:spPr>
          <a:xfrm>
            <a:off x="161676" y="900336"/>
            <a:ext cx="3752600" cy="2033784"/>
          </a:xfrm>
          <a:prstGeom prst="rect">
            <a:avLst/>
          </a:prstGeom>
        </p:spPr>
      </p:pic>
      <p:pic>
        <p:nvPicPr>
          <p:cNvPr id="9" name="Picture 8" descr="Bar chart showing Occupational Therapy waiting-list numbers by month from Jul 2025 to Jun 2026, with target of no patients waiting over 13 weeks. Blue bars peak at 1,500 in Aug 2025, generally decline to 920 in Jun 2026, while orange dotted target remains at zero.">
            <a:extLst>
              <a:ext uri="{FF2B5EF4-FFF2-40B4-BE49-F238E27FC236}">
                <a16:creationId xmlns:a16="http://schemas.microsoft.com/office/drawing/2014/main" id="{3D4F5A09-1463-C159-5526-6BCDB98B8A04}"/>
              </a:ext>
            </a:extLst>
          </p:cNvPr>
          <p:cNvPicPr>
            <a:picLocks noChangeAspect="1"/>
          </p:cNvPicPr>
          <p:nvPr/>
        </p:nvPicPr>
        <p:blipFill>
          <a:blip r:embed="rId5"/>
          <a:stretch>
            <a:fillRect/>
          </a:stretch>
        </p:blipFill>
        <p:spPr>
          <a:xfrm>
            <a:off x="4219699" y="900336"/>
            <a:ext cx="3752600" cy="2033784"/>
          </a:xfrm>
          <a:prstGeom prst="rect">
            <a:avLst/>
          </a:prstGeom>
        </p:spPr>
      </p:pic>
      <p:pic>
        <p:nvPicPr>
          <p:cNvPr id="12" name="Picture 11" descr="Bar chart titled “Dietetics Waiting List” tracks monthly patient numbers against target of no patients waiting over 13 weeks from July 2025 to June 2026. Blue bars show highest count in July 2025 at about 590, lowest in November at about 240, rise to April 2026 at about 480, then decline to June at about 370; orange dotted target line remains at zero, with monthly labels and y-axis scale to 700.">
            <a:extLst>
              <a:ext uri="{FF2B5EF4-FFF2-40B4-BE49-F238E27FC236}">
                <a16:creationId xmlns:a16="http://schemas.microsoft.com/office/drawing/2014/main" id="{4ADCE14E-389E-F1BE-3D90-F0B4FEA42B7F}"/>
              </a:ext>
            </a:extLst>
          </p:cNvPr>
          <p:cNvPicPr>
            <a:picLocks noChangeAspect="1"/>
          </p:cNvPicPr>
          <p:nvPr/>
        </p:nvPicPr>
        <p:blipFill>
          <a:blip r:embed="rId6"/>
          <a:stretch>
            <a:fillRect/>
          </a:stretch>
        </p:blipFill>
        <p:spPr>
          <a:xfrm>
            <a:off x="8277722" y="900336"/>
            <a:ext cx="3752600" cy="2033784"/>
          </a:xfrm>
          <a:prstGeom prst="rect">
            <a:avLst/>
          </a:prstGeom>
        </p:spPr>
      </p:pic>
      <p:pic>
        <p:nvPicPr>
          <p:cNvPr id="15" name="Picture 14" descr="Bar chart tracks Orthoptics waiting-list numbers from Jul 2025 to Jun 2026 against target of no patients waiting over 13 weeks. Blue Outturn bars peak near 910 in Sep 2025, fall to about 460 in Apr 2026, then recover to around 590 in Jun; orange dotted Target line marks zero.">
            <a:extLst>
              <a:ext uri="{FF2B5EF4-FFF2-40B4-BE49-F238E27FC236}">
                <a16:creationId xmlns:a16="http://schemas.microsoft.com/office/drawing/2014/main" id="{6EEB1275-D8E8-4648-3B6D-33B7FC1F8FE5}"/>
              </a:ext>
            </a:extLst>
          </p:cNvPr>
          <p:cNvPicPr>
            <a:picLocks noChangeAspect="1"/>
          </p:cNvPicPr>
          <p:nvPr/>
        </p:nvPicPr>
        <p:blipFill>
          <a:blip r:embed="rId7"/>
          <a:stretch>
            <a:fillRect/>
          </a:stretch>
        </p:blipFill>
        <p:spPr>
          <a:xfrm>
            <a:off x="161675" y="3517816"/>
            <a:ext cx="3752599" cy="2033784"/>
          </a:xfrm>
          <a:prstGeom prst="rect">
            <a:avLst/>
          </a:prstGeom>
        </p:spPr>
      </p:pic>
      <p:pic>
        <p:nvPicPr>
          <p:cNvPr id="18" name="Picture 17" descr="Bar chart showing Speech &amp; Language Therapy waiting-list outturn against target of no patient waiting over 13 weeks, spanning Jul 2025–Jun 2026. Blue bars peak near 850 in Aug–Sep, fall to about 410 in Apr, then recover to roughly 490 by Jun; orange dotted target remains at zero.">
            <a:extLst>
              <a:ext uri="{FF2B5EF4-FFF2-40B4-BE49-F238E27FC236}">
                <a16:creationId xmlns:a16="http://schemas.microsoft.com/office/drawing/2014/main" id="{4F7DF58E-51C5-5337-659C-43EF7DF078BC}"/>
              </a:ext>
            </a:extLst>
          </p:cNvPr>
          <p:cNvPicPr>
            <a:picLocks noChangeAspect="1"/>
          </p:cNvPicPr>
          <p:nvPr/>
        </p:nvPicPr>
        <p:blipFill>
          <a:blip r:embed="rId8"/>
          <a:stretch>
            <a:fillRect/>
          </a:stretch>
        </p:blipFill>
        <p:spPr>
          <a:xfrm>
            <a:off x="4219699" y="3517816"/>
            <a:ext cx="3752598" cy="2033784"/>
          </a:xfrm>
          <a:prstGeom prst="rect">
            <a:avLst/>
          </a:prstGeom>
        </p:spPr>
      </p:pic>
      <p:pic>
        <p:nvPicPr>
          <p:cNvPr id="21" name="Picture 20" descr="Bar chart showing podiatry waiting-list numbers against target of no patients waiting over 13 weeks, covering Jul 2025–Jun 2026. Blue bars peak at about 520 in Dec 2025, fall to about 110 in Apr 2026, then rise to about 260 in Jun, while orange dotted target remains at zero.">
            <a:extLst>
              <a:ext uri="{FF2B5EF4-FFF2-40B4-BE49-F238E27FC236}">
                <a16:creationId xmlns:a16="http://schemas.microsoft.com/office/drawing/2014/main" id="{A86FE20D-E5EB-3C26-06C0-1BDE50843F21}"/>
              </a:ext>
            </a:extLst>
          </p:cNvPr>
          <p:cNvPicPr>
            <a:picLocks noChangeAspect="1"/>
          </p:cNvPicPr>
          <p:nvPr/>
        </p:nvPicPr>
        <p:blipFill>
          <a:blip r:embed="rId9"/>
          <a:stretch>
            <a:fillRect/>
          </a:stretch>
        </p:blipFill>
        <p:spPr>
          <a:xfrm>
            <a:off x="8277722" y="3517816"/>
            <a:ext cx="3752598" cy="2033784"/>
          </a:xfrm>
          <a:prstGeom prst="rect">
            <a:avLst/>
          </a:prstGeom>
        </p:spPr>
      </p:pic>
    </p:spTree>
    <p:extLst>
      <p:ext uri="{BB962C8B-B14F-4D97-AF65-F5344CB8AC3E}">
        <p14:creationId xmlns:p14="http://schemas.microsoft.com/office/powerpoint/2010/main" val="929355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5EB38-85CC-7A7D-3210-F74603F7869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96177F-CB92-3B69-7A74-160E26DE9CDF}"/>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 Validation – Inpatients &amp; Scope as at 29</a:t>
            </a:r>
            <a:r>
              <a:rPr lang="en-GB" sz="2000" b="1" baseline="30000" dirty="0">
                <a:solidFill>
                  <a:schemeClr val="bg1"/>
                </a:solidFill>
              </a:rPr>
              <a:t>th</a:t>
            </a:r>
            <a:r>
              <a:rPr lang="en-GB" sz="2000" b="1" dirty="0">
                <a:solidFill>
                  <a:schemeClr val="bg1"/>
                </a:solidFill>
              </a:rPr>
              <a:t> June 2026 </a:t>
            </a:r>
          </a:p>
        </p:txBody>
      </p:sp>
      <p:pic>
        <p:nvPicPr>
          <p:cNvPr id="11" name="Picture 10" descr="Waiting List Validation – Inpatients &amp; Scope as at 29th June 2026 &#10;">
            <a:extLst>
              <a:ext uri="{FF2B5EF4-FFF2-40B4-BE49-F238E27FC236}">
                <a16:creationId xmlns:a16="http://schemas.microsoft.com/office/drawing/2014/main" id="{8B0804E1-AEF2-7814-1C26-D51EE77D0414}"/>
              </a:ext>
            </a:extLst>
          </p:cNvPr>
          <p:cNvPicPr>
            <a:picLocks noChangeAspect="1"/>
          </p:cNvPicPr>
          <p:nvPr/>
        </p:nvPicPr>
        <p:blipFill>
          <a:blip r:embed="rId3"/>
          <a:stretch>
            <a:fillRect/>
          </a:stretch>
        </p:blipFill>
        <p:spPr>
          <a:xfrm>
            <a:off x="619125" y="5015707"/>
            <a:ext cx="10495564" cy="1495452"/>
          </a:xfrm>
          <a:prstGeom prst="rect">
            <a:avLst/>
          </a:prstGeom>
        </p:spPr>
      </p:pic>
      <p:pic>
        <p:nvPicPr>
          <p:cNvPr id="5" name="Picture 4">
            <a:extLst>
              <a:ext uri="{FF2B5EF4-FFF2-40B4-BE49-F238E27FC236}">
                <a16:creationId xmlns:a16="http://schemas.microsoft.com/office/drawing/2014/main" id="{D14207EA-1A2B-8638-58B5-BA38FF8814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9125" y="626573"/>
            <a:ext cx="10495564" cy="4471900"/>
          </a:xfrm>
          <a:prstGeom prst="rect">
            <a:avLst/>
          </a:prstGeom>
        </p:spPr>
      </p:pic>
    </p:spTree>
    <p:extLst>
      <p:ext uri="{BB962C8B-B14F-4D97-AF65-F5344CB8AC3E}">
        <p14:creationId xmlns:p14="http://schemas.microsoft.com/office/powerpoint/2010/main" val="2161205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021C1-03F1-24C3-9A2F-B92A2F982AF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5420BE44-C3A6-131B-4C86-71C9A5CA0B20}"/>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 Validation – Outpatient as at 29</a:t>
            </a:r>
            <a:r>
              <a:rPr lang="en-GB" sz="2000" b="1" baseline="30000" dirty="0">
                <a:solidFill>
                  <a:schemeClr val="bg1"/>
                </a:solidFill>
              </a:rPr>
              <a:t>th</a:t>
            </a:r>
            <a:r>
              <a:rPr lang="en-GB" sz="2000" b="1" dirty="0">
                <a:solidFill>
                  <a:schemeClr val="bg1"/>
                </a:solidFill>
              </a:rPr>
              <a:t> June 2026</a:t>
            </a:r>
          </a:p>
        </p:txBody>
      </p:sp>
      <p:pic>
        <p:nvPicPr>
          <p:cNvPr id="3" name="Picture 2" descr="Waiting List Validation – Inpatients &amp; Scope as at 29th June 2026 &#10;">
            <a:extLst>
              <a:ext uri="{FF2B5EF4-FFF2-40B4-BE49-F238E27FC236}">
                <a16:creationId xmlns:a16="http://schemas.microsoft.com/office/drawing/2014/main" id="{71D05882-52CE-BE37-F485-C1A7E9218C8B}"/>
              </a:ext>
            </a:extLst>
          </p:cNvPr>
          <p:cNvPicPr>
            <a:picLocks noChangeAspect="1"/>
          </p:cNvPicPr>
          <p:nvPr/>
        </p:nvPicPr>
        <p:blipFill>
          <a:blip r:embed="rId3"/>
          <a:stretch>
            <a:fillRect/>
          </a:stretch>
        </p:blipFill>
        <p:spPr>
          <a:xfrm>
            <a:off x="1303343" y="639097"/>
            <a:ext cx="9585313" cy="6069274"/>
          </a:xfrm>
          <a:prstGeom prst="rect">
            <a:avLst/>
          </a:prstGeom>
        </p:spPr>
      </p:pic>
    </p:spTree>
    <p:extLst>
      <p:ext uri="{BB962C8B-B14F-4D97-AF65-F5344CB8AC3E}">
        <p14:creationId xmlns:p14="http://schemas.microsoft.com/office/powerpoint/2010/main" val="3239503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079A1E-50EF-0275-EAA3-6484E5600C66}"/>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Waiting List Validation – Outpatient as at 29</a:t>
            </a:r>
            <a:r>
              <a:rPr lang="en-GB" sz="2000" b="1" baseline="30000" dirty="0">
                <a:solidFill>
                  <a:schemeClr val="bg1"/>
                </a:solidFill>
              </a:rPr>
              <a:t>th</a:t>
            </a:r>
            <a:r>
              <a:rPr lang="en-GB" sz="2000" b="1" dirty="0">
                <a:solidFill>
                  <a:schemeClr val="bg1"/>
                </a:solidFill>
              </a:rPr>
              <a:t> June 2026 cont’d</a:t>
            </a:r>
          </a:p>
        </p:txBody>
      </p:sp>
      <p:pic>
        <p:nvPicPr>
          <p:cNvPr id="5" name="Picture 4" descr="Waiting List Validation – Inpatients &amp; Scope as at 29th June 2026 &#10;">
            <a:extLst>
              <a:ext uri="{FF2B5EF4-FFF2-40B4-BE49-F238E27FC236}">
                <a16:creationId xmlns:a16="http://schemas.microsoft.com/office/drawing/2014/main" id="{7A83743C-F5BC-8664-E96D-EE2105E7CD90}"/>
              </a:ext>
            </a:extLst>
          </p:cNvPr>
          <p:cNvPicPr>
            <a:picLocks noChangeAspect="1"/>
          </p:cNvPicPr>
          <p:nvPr/>
        </p:nvPicPr>
        <p:blipFill>
          <a:blip r:embed="rId2"/>
          <a:stretch>
            <a:fillRect/>
          </a:stretch>
        </p:blipFill>
        <p:spPr>
          <a:xfrm>
            <a:off x="923925" y="668594"/>
            <a:ext cx="10344150" cy="6039777"/>
          </a:xfrm>
          <a:prstGeom prst="rect">
            <a:avLst/>
          </a:prstGeom>
        </p:spPr>
      </p:pic>
    </p:spTree>
    <p:extLst>
      <p:ext uri="{BB962C8B-B14F-4D97-AF65-F5344CB8AC3E}">
        <p14:creationId xmlns:p14="http://schemas.microsoft.com/office/powerpoint/2010/main" val="1234369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6693" y="177617"/>
            <a:ext cx="11711308" cy="307777"/>
          </a:xfrm>
          <a:prstGeom prst="rect">
            <a:avLst/>
          </a:prstGeom>
          <a:solidFill>
            <a:srgbClr val="0B8697"/>
          </a:solidFill>
        </p:spPr>
        <p:txBody>
          <a:bodyPr wrap="square" rtlCol="0">
            <a:spAutoFit/>
          </a:bodyPr>
          <a:lstStyle/>
          <a:p>
            <a:pPr fontAlgn="base">
              <a:spcBef>
                <a:spcPct val="0"/>
              </a:spcBef>
              <a:spcAft>
                <a:spcPct val="0"/>
              </a:spcAft>
            </a:pPr>
            <a:r>
              <a:rPr lang="en-GB" sz="1400" b="1" dirty="0">
                <a:solidFill>
                  <a:schemeClr val="bg1"/>
                </a:solidFill>
                <a:latin typeface="Arial" panose="020B0604020202020204" pitchFamily="34" charset="0"/>
                <a:cs typeface="Arial" panose="020B0604020202020204" pitchFamily="34" charset="0"/>
              </a:rPr>
              <a:t>Section 3 – Patient Satisfaction - Real-Time Feedback: Patient Experience Charts - Month of June 2026 =  726 surveys </a:t>
            </a:r>
          </a:p>
        </p:txBody>
      </p:sp>
      <p:sp>
        <p:nvSpPr>
          <p:cNvPr id="9" name="Content Placeholder 2"/>
          <p:cNvSpPr txBox="1">
            <a:spLocks/>
          </p:cNvSpPr>
          <p:nvPr/>
        </p:nvSpPr>
        <p:spPr>
          <a:xfrm>
            <a:off x="226692" y="714572"/>
            <a:ext cx="6890670" cy="2140923"/>
          </a:xfrm>
          <a:prstGeom prst="rect">
            <a:avLst/>
          </a:prstGeom>
          <a:noFill/>
          <a:ln w="12700">
            <a:solidFill>
              <a:srgbClr val="7030A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GB" sz="9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900" dirty="0">
                <a:solidFill>
                  <a:srgbClr val="000000"/>
                </a:solidFill>
                <a:latin typeface="Arial" panose="020B0604020202020204" pitchFamily="34" charset="0"/>
                <a:cs typeface="Arial" panose="020B0604020202020204" pitchFamily="34" charset="0"/>
              </a:rPr>
              <a:t>1</a:t>
            </a:r>
            <a:r>
              <a:rPr lang="en-GB" sz="900" baseline="30000" dirty="0">
                <a:solidFill>
                  <a:srgbClr val="000000"/>
                </a:solidFill>
                <a:latin typeface="Arial" panose="020B0604020202020204" pitchFamily="34" charset="0"/>
                <a:cs typeface="Arial" panose="020B0604020202020204" pitchFamily="34" charset="0"/>
              </a:rPr>
              <a:t>st</a:t>
            </a:r>
            <a:r>
              <a:rPr lang="en-GB" sz="900" dirty="0">
                <a:solidFill>
                  <a:srgbClr val="000000"/>
                </a:solidFill>
                <a:latin typeface="Arial" panose="020B0604020202020204" pitchFamily="34" charset="0"/>
                <a:cs typeface="Arial" panose="020B0604020202020204" pitchFamily="34" charset="0"/>
              </a:rPr>
              <a:t> June 2026-30</a:t>
            </a:r>
            <a:r>
              <a:rPr lang="en-GB" sz="900" baseline="30000" dirty="0">
                <a:solidFill>
                  <a:srgbClr val="000000"/>
                </a:solidFill>
                <a:latin typeface="Arial" panose="020B0604020202020204" pitchFamily="34" charset="0"/>
                <a:cs typeface="Arial" panose="020B0604020202020204" pitchFamily="34" charset="0"/>
              </a:rPr>
              <a:t>th</a:t>
            </a:r>
            <a:r>
              <a:rPr lang="en-GB" sz="900" dirty="0">
                <a:solidFill>
                  <a:srgbClr val="000000"/>
                </a:solidFill>
                <a:latin typeface="Arial" panose="020B0604020202020204" pitchFamily="34" charset="0"/>
                <a:cs typeface="Arial" panose="020B0604020202020204" pitchFamily="34" charset="0"/>
              </a:rPr>
              <a:t> June 2026,</a:t>
            </a:r>
            <a:r>
              <a:rPr lang="en-GB" sz="900" b="1" dirty="0">
                <a:solidFill>
                  <a:srgbClr val="000000"/>
                </a:solidFill>
                <a:latin typeface="Arial" panose="020B0604020202020204" pitchFamily="34" charset="0"/>
                <a:cs typeface="Arial" panose="020B0604020202020204" pitchFamily="34" charset="0"/>
              </a:rPr>
              <a:t> 726</a:t>
            </a:r>
            <a:r>
              <a:rPr lang="en-GB" sz="900" dirty="0">
                <a:solidFill>
                  <a:srgbClr val="000000"/>
                </a:solidFill>
                <a:latin typeface="Arial" panose="020B0604020202020204" pitchFamily="34" charset="0"/>
                <a:cs typeface="Arial" panose="020B0604020202020204" pitchFamily="34" charset="0"/>
              </a:rPr>
              <a:t> surveys were completed with adult inpatients and an additional </a:t>
            </a:r>
            <a:r>
              <a:rPr lang="en-GB" sz="900" b="1" dirty="0">
                <a:solidFill>
                  <a:srgbClr val="000000"/>
                </a:solidFill>
                <a:latin typeface="Arial" panose="020B0604020202020204" pitchFamily="34" charset="0"/>
                <a:cs typeface="Arial" panose="020B0604020202020204" pitchFamily="34" charset="0"/>
              </a:rPr>
              <a:t>177</a:t>
            </a:r>
            <a:r>
              <a:rPr lang="en-GB" sz="900" dirty="0">
                <a:solidFill>
                  <a:srgbClr val="000000"/>
                </a:solidFill>
                <a:latin typeface="Arial" panose="020B0604020202020204" pitchFamily="34" charset="0"/>
                <a:cs typeface="Arial" panose="020B0604020202020204" pitchFamily="34" charset="0"/>
              </a:rPr>
              <a:t> surveys were completed across remaining Real Time Patient Experience engagement tools. </a:t>
            </a:r>
          </a:p>
          <a:p>
            <a:pPr marL="0" indent="0">
              <a:lnSpc>
                <a:spcPct val="100000"/>
              </a:lnSpc>
              <a:spcBef>
                <a:spcPts val="0"/>
              </a:spcBef>
              <a:buNone/>
            </a:pPr>
            <a:endParaRPr lang="en-GB" sz="9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900" dirty="0">
                <a:solidFill>
                  <a:srgbClr val="000000"/>
                </a:solidFill>
                <a:latin typeface="Arial" panose="020B0604020202020204" pitchFamily="34" charset="0"/>
                <a:cs typeface="Arial" panose="020B0604020202020204" pitchFamily="34" charset="0"/>
              </a:rPr>
              <a:t>In June 2026, of </a:t>
            </a:r>
            <a:r>
              <a:rPr lang="en-GB" sz="900" b="1" dirty="0">
                <a:solidFill>
                  <a:srgbClr val="000000"/>
                </a:solidFill>
                <a:latin typeface="Arial" panose="020B0604020202020204" pitchFamily="34" charset="0"/>
                <a:cs typeface="Arial" panose="020B0604020202020204" pitchFamily="34" charset="0"/>
              </a:rPr>
              <a:t>726</a:t>
            </a:r>
            <a:r>
              <a:rPr lang="en-GB" sz="900" dirty="0">
                <a:solidFill>
                  <a:srgbClr val="000000"/>
                </a:solidFill>
                <a:latin typeface="Arial" panose="020B0604020202020204" pitchFamily="34" charset="0"/>
                <a:cs typeface="Arial" panose="020B0604020202020204" pitchFamily="34" charset="0"/>
              </a:rPr>
              <a:t> adult inpatients, </a:t>
            </a:r>
            <a:r>
              <a:rPr lang="en-GB" sz="900" b="1" dirty="0">
                <a:solidFill>
                  <a:srgbClr val="000000"/>
                </a:solidFill>
                <a:latin typeface="Arial" panose="020B0604020202020204" pitchFamily="34" charset="0"/>
                <a:cs typeface="Arial" panose="020B0604020202020204" pitchFamily="34" charset="0"/>
              </a:rPr>
              <a:t>99% </a:t>
            </a:r>
            <a:r>
              <a:rPr lang="en-GB" sz="900" dirty="0">
                <a:solidFill>
                  <a:srgbClr val="000000"/>
                </a:solidFill>
                <a:latin typeface="Arial" panose="020B0604020202020204" pitchFamily="34" charset="0"/>
                <a:cs typeface="Arial" panose="020B0604020202020204" pitchFamily="34" charset="0"/>
              </a:rPr>
              <a:t>were extremely likely to recommend the ward they were in to their friends or family and overall satisfaction is </a:t>
            </a:r>
            <a:r>
              <a:rPr lang="en-GB" sz="900" b="1" dirty="0">
                <a:solidFill>
                  <a:srgbClr val="000000"/>
                </a:solidFill>
                <a:latin typeface="Arial" panose="020B0604020202020204" pitchFamily="34" charset="0"/>
                <a:cs typeface="Arial" panose="020B0604020202020204" pitchFamily="34" charset="0"/>
              </a:rPr>
              <a:t>99%</a:t>
            </a:r>
            <a:r>
              <a:rPr lang="en-GB" sz="900" dirty="0">
                <a:solidFill>
                  <a:srgbClr val="000000"/>
                </a:solidFill>
                <a:latin typeface="Arial" panose="020B0604020202020204" pitchFamily="34" charset="0"/>
                <a:cs typeface="Arial" panose="020B0604020202020204" pitchFamily="34" charset="0"/>
              </a:rPr>
              <a:t>. </a:t>
            </a:r>
          </a:p>
          <a:p>
            <a:pPr marL="0" indent="0">
              <a:lnSpc>
                <a:spcPct val="100000"/>
              </a:lnSpc>
              <a:spcBef>
                <a:spcPts val="0"/>
              </a:spcBef>
              <a:buNone/>
            </a:pPr>
            <a:endParaRPr lang="en-GB" sz="9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900" dirty="0">
                <a:solidFill>
                  <a:srgbClr val="000000"/>
                </a:solidFill>
                <a:latin typeface="Arial" panose="020B0604020202020204" pitchFamily="34" charset="0"/>
                <a:cs typeface="Arial" panose="020B0604020202020204" pitchFamily="34" charset="0"/>
              </a:rPr>
              <a:t>The highest scoring Domains in June 2026 were: </a:t>
            </a:r>
            <a:r>
              <a:rPr lang="en-GB" sz="900" b="1" dirty="0">
                <a:latin typeface="Arial" panose="020B0604020202020204" pitchFamily="34" charset="0"/>
                <a:cs typeface="Arial" panose="020B0604020202020204" pitchFamily="34" charset="0"/>
              </a:rPr>
              <a:t>(10.00) </a:t>
            </a:r>
            <a:r>
              <a:rPr lang="en-GB" sz="900" dirty="0">
                <a:latin typeface="Arial" panose="020B0604020202020204" pitchFamily="34" charset="0"/>
                <a:cs typeface="Arial" panose="020B0604020202020204" pitchFamily="34" charset="0"/>
              </a:rPr>
              <a:t>for</a:t>
            </a:r>
            <a:r>
              <a:rPr lang="en-GB" sz="900" b="1" dirty="0">
                <a:latin typeface="Arial" panose="020B0604020202020204" pitchFamily="34" charset="0"/>
                <a:cs typeface="Arial" panose="020B0604020202020204" pitchFamily="34" charset="0"/>
              </a:rPr>
              <a:t> Nurses/Midwives</a:t>
            </a:r>
            <a:r>
              <a:rPr lang="en-GB" sz="900" dirty="0">
                <a:latin typeface="Arial" panose="020B0604020202020204" pitchFamily="34" charset="0"/>
                <a:cs typeface="Arial" panose="020B0604020202020204" pitchFamily="34" charset="0"/>
              </a:rPr>
              <a:t>,</a:t>
            </a:r>
            <a:r>
              <a:rPr lang="en-GB" sz="900" b="1" dirty="0">
                <a:latin typeface="Arial" panose="020B0604020202020204" pitchFamily="34" charset="0"/>
                <a:cs typeface="Arial" panose="020B0604020202020204" pitchFamily="34" charset="0"/>
              </a:rPr>
              <a:t> Kindness &amp; Compassion </a:t>
            </a:r>
            <a:r>
              <a:rPr lang="en-GB" sz="900" dirty="0">
                <a:latin typeface="Arial" panose="020B0604020202020204" pitchFamily="34" charset="0"/>
                <a:cs typeface="Arial" panose="020B0604020202020204" pitchFamily="34" charset="0"/>
              </a:rPr>
              <a:t>and</a:t>
            </a:r>
            <a:r>
              <a:rPr lang="en-GB" sz="900" b="1" dirty="0">
                <a:latin typeface="Arial" panose="020B0604020202020204" pitchFamily="34" charset="0"/>
                <a:cs typeface="Arial" panose="020B0604020202020204" pitchFamily="34" charset="0"/>
              </a:rPr>
              <a:t> Respect &amp; Dignity </a:t>
            </a:r>
            <a:r>
              <a:rPr lang="en-GB" sz="900" dirty="0">
                <a:latin typeface="Arial" panose="020B0604020202020204" pitchFamily="34" charset="0"/>
                <a:cs typeface="Arial" panose="020B0604020202020204" pitchFamily="34" charset="0"/>
              </a:rPr>
              <a:t>followed by </a:t>
            </a:r>
            <a:r>
              <a:rPr lang="en-GB" sz="900" b="1" dirty="0">
                <a:latin typeface="Arial" panose="020B0604020202020204" pitchFamily="34" charset="0"/>
                <a:cs typeface="Arial" panose="020B0604020202020204" pitchFamily="34" charset="0"/>
              </a:rPr>
              <a:t>(9.99) </a:t>
            </a:r>
            <a:r>
              <a:rPr lang="en-GB" sz="900" dirty="0">
                <a:latin typeface="Arial" panose="020B0604020202020204" pitchFamily="34" charset="0"/>
                <a:cs typeface="Arial" panose="020B0604020202020204" pitchFamily="34" charset="0"/>
              </a:rPr>
              <a:t>for</a:t>
            </a:r>
            <a:r>
              <a:rPr lang="en-GB" sz="900" b="1" dirty="0">
                <a:latin typeface="Arial" panose="020B0604020202020204" pitchFamily="34" charset="0"/>
                <a:cs typeface="Arial" panose="020B0604020202020204" pitchFamily="34" charset="0"/>
              </a:rPr>
              <a:t> Doctors</a:t>
            </a:r>
            <a:r>
              <a:rPr lang="en-GB" sz="900" dirty="0">
                <a:latin typeface="Arial" panose="020B0604020202020204" pitchFamily="34" charset="0"/>
                <a:cs typeface="Arial" panose="020B0604020202020204" pitchFamily="34" charset="0"/>
              </a:rPr>
              <a:t>,</a:t>
            </a:r>
            <a:r>
              <a:rPr lang="en-GB" sz="900" b="1" dirty="0">
                <a:latin typeface="Arial" panose="020B0604020202020204" pitchFamily="34" charset="0"/>
                <a:cs typeface="Arial" panose="020B0604020202020204" pitchFamily="34" charset="0"/>
              </a:rPr>
              <a:t> Pain Control </a:t>
            </a:r>
            <a:r>
              <a:rPr lang="en-GB" sz="900" dirty="0">
                <a:latin typeface="Arial" panose="020B0604020202020204" pitchFamily="34" charset="0"/>
                <a:cs typeface="Arial" panose="020B0604020202020204" pitchFamily="34" charset="0"/>
              </a:rPr>
              <a:t>and</a:t>
            </a:r>
            <a:r>
              <a:rPr lang="en-GB" sz="900" b="1" dirty="0">
                <a:latin typeface="Arial" panose="020B0604020202020204" pitchFamily="34" charset="0"/>
                <a:cs typeface="Arial" panose="020B0604020202020204" pitchFamily="34" charset="0"/>
              </a:rPr>
              <a:t> Cleanliness.</a:t>
            </a:r>
          </a:p>
          <a:p>
            <a:pPr marL="0" indent="0">
              <a:lnSpc>
                <a:spcPct val="100000"/>
              </a:lnSpc>
              <a:spcBef>
                <a:spcPts val="0"/>
              </a:spcBef>
              <a:buNone/>
            </a:pPr>
            <a:endParaRPr lang="en-GB" sz="900" dirty="0">
              <a:latin typeface="Arial" panose="020B0604020202020204" pitchFamily="34" charset="0"/>
              <a:cs typeface="Arial" panose="020B0604020202020204" pitchFamily="34" charset="0"/>
            </a:endParaRPr>
          </a:p>
          <a:p>
            <a:pPr>
              <a:lnSpc>
                <a:spcPct val="100000"/>
              </a:lnSpc>
              <a:spcBef>
                <a:spcPts val="0"/>
              </a:spcBef>
            </a:pPr>
            <a:r>
              <a:rPr lang="en-GB" sz="900" b="1" dirty="0">
                <a:latin typeface="Arial" panose="020B0604020202020204" pitchFamily="34" charset="0"/>
                <a:cs typeface="Arial" panose="020B0604020202020204" pitchFamily="34" charset="0"/>
              </a:rPr>
              <a:t>Noise at Night </a:t>
            </a:r>
            <a:r>
              <a:rPr lang="en-GB" sz="900" dirty="0">
                <a:latin typeface="Arial" panose="020B0604020202020204" pitchFamily="34" charset="0"/>
                <a:cs typeface="Arial" panose="020B0604020202020204" pitchFamily="34" charset="0"/>
              </a:rPr>
              <a:t>remains a challenging Domain</a:t>
            </a:r>
            <a:r>
              <a:rPr lang="en-GB" sz="900">
                <a:latin typeface="Arial" panose="020B0604020202020204" pitchFamily="34" charset="0"/>
                <a:cs typeface="Arial" panose="020B0604020202020204" pitchFamily="34" charset="0"/>
              </a:rPr>
              <a:t>, scoring </a:t>
            </a:r>
            <a:r>
              <a:rPr lang="en-GB" sz="900" b="1" dirty="0">
                <a:latin typeface="Arial" panose="020B0604020202020204" pitchFamily="34" charset="0"/>
                <a:cs typeface="Arial" panose="020B0604020202020204" pitchFamily="34" charset="0"/>
              </a:rPr>
              <a:t>(9.71) </a:t>
            </a:r>
            <a:r>
              <a:rPr lang="en-GB" sz="900" dirty="0">
                <a:latin typeface="Arial" panose="020B0604020202020204" pitchFamily="34" charset="0"/>
                <a:cs typeface="Arial" panose="020B0604020202020204" pitchFamily="34" charset="0"/>
              </a:rPr>
              <a:t>in </a:t>
            </a:r>
            <a:r>
              <a:rPr lang="en-GB" sz="900" dirty="0">
                <a:solidFill>
                  <a:srgbClr val="000000"/>
                </a:solidFill>
                <a:latin typeface="Arial" panose="020B0604020202020204" pitchFamily="34" charset="0"/>
                <a:cs typeface="Arial" panose="020B0604020202020204" pitchFamily="34" charset="0"/>
              </a:rPr>
              <a:t>June 2026.</a:t>
            </a:r>
          </a:p>
          <a:p>
            <a:pPr>
              <a:lnSpc>
                <a:spcPct val="100000"/>
              </a:lnSpc>
              <a:spcBef>
                <a:spcPts val="0"/>
              </a:spcBef>
            </a:pPr>
            <a:endParaRPr lang="en-GB" sz="900" dirty="0">
              <a:solidFill>
                <a:srgbClr val="000000"/>
              </a:solidFill>
              <a:latin typeface="Arial" panose="020B0604020202020204" pitchFamily="34" charset="0"/>
              <a:cs typeface="Arial" panose="020B0604020202020204" pitchFamily="34" charset="0"/>
            </a:endParaRPr>
          </a:p>
          <a:p>
            <a:pPr>
              <a:lnSpc>
                <a:spcPct val="100000"/>
              </a:lnSpc>
              <a:spcBef>
                <a:spcPts val="0"/>
              </a:spcBef>
            </a:pPr>
            <a:r>
              <a:rPr lang="en-GB" sz="900" dirty="0">
                <a:solidFill>
                  <a:srgbClr val="000000"/>
                </a:solidFill>
                <a:latin typeface="Arial" panose="020B0604020202020204" pitchFamily="34" charset="0"/>
                <a:cs typeface="Arial" panose="020B0604020202020204" pitchFamily="34" charset="0"/>
              </a:rPr>
              <a:t>Real Time Patient Experience continues to engage with Services exploring expansion within resources, with a service review ongoing.</a:t>
            </a:r>
          </a:p>
          <a:p>
            <a:pPr>
              <a:lnSpc>
                <a:spcPct val="100000"/>
              </a:lnSpc>
              <a:spcBef>
                <a:spcPts val="0"/>
              </a:spcBef>
            </a:pPr>
            <a:endParaRPr lang="en-GB" sz="900" dirty="0">
              <a:solidFill>
                <a:srgbClr val="000000"/>
              </a:solidFill>
              <a:latin typeface="Arial" panose="020B0604020202020204" pitchFamily="34" charset="0"/>
              <a:cs typeface="Arial" panose="020B0604020202020204" pitchFamily="34" charset="0"/>
            </a:endParaRPr>
          </a:p>
          <a:p>
            <a:pPr marL="0" indent="0">
              <a:lnSpc>
                <a:spcPct val="100000"/>
              </a:lnSpc>
              <a:spcBef>
                <a:spcPts val="0"/>
              </a:spcBef>
              <a:buNone/>
            </a:pPr>
            <a:endParaRPr lang="en-GB" sz="850" dirty="0">
              <a:solidFill>
                <a:srgbClr val="000000"/>
              </a:solidFill>
              <a:latin typeface="Arial" panose="020B0604020202020204" pitchFamily="34" charset="0"/>
              <a:cs typeface="Arial" panose="020B0604020202020204" pitchFamily="34" charset="0"/>
            </a:endParaRPr>
          </a:p>
          <a:p>
            <a:pPr>
              <a:lnSpc>
                <a:spcPct val="100000"/>
              </a:lnSpc>
              <a:spcBef>
                <a:spcPts val="0"/>
              </a:spcBef>
            </a:pPr>
            <a:endParaRPr lang="en-GB" sz="850" dirty="0">
              <a:solidFill>
                <a:srgbClr val="000000"/>
              </a:solidFill>
              <a:latin typeface="Arial" panose="020B0604020202020204" pitchFamily="34" charset="0"/>
              <a:cs typeface="Arial" panose="020B0604020202020204" pitchFamily="34" charset="0"/>
            </a:endParaRPr>
          </a:p>
          <a:p>
            <a:pPr>
              <a:lnSpc>
                <a:spcPct val="100000"/>
              </a:lnSpc>
              <a:spcBef>
                <a:spcPts val="0"/>
              </a:spcBef>
            </a:pPr>
            <a:endParaRPr lang="en-GB" sz="850" dirty="0">
              <a:solidFill>
                <a:srgbClr val="000000"/>
              </a:solidFill>
              <a:latin typeface="Arial" panose="020B0604020202020204" pitchFamily="34" charset="0"/>
              <a:cs typeface="Arial" panose="020B0604020202020204" pitchFamily="34" charset="0"/>
            </a:endParaRPr>
          </a:p>
          <a:p>
            <a:pPr>
              <a:lnSpc>
                <a:spcPct val="100000"/>
              </a:lnSpc>
              <a:spcBef>
                <a:spcPts val="0"/>
              </a:spcBef>
            </a:pPr>
            <a:endParaRPr lang="en-GB" sz="850" dirty="0">
              <a:solidFill>
                <a:srgbClr val="000000"/>
              </a:solidFill>
              <a:latin typeface="Arial" panose="020B0604020202020204" pitchFamily="34" charset="0"/>
              <a:cs typeface="Arial" panose="020B0604020202020204" pitchFamily="34" charset="0"/>
            </a:endParaRPr>
          </a:p>
          <a:p>
            <a:pPr marL="0" indent="0">
              <a:lnSpc>
                <a:spcPct val="100000"/>
              </a:lnSpc>
              <a:spcBef>
                <a:spcPts val="0"/>
              </a:spcBef>
              <a:buNone/>
            </a:pPr>
            <a:endParaRPr lang="en-GB" sz="850" dirty="0">
              <a:solidFill>
                <a:srgbClr val="000000"/>
              </a:solidFill>
              <a:latin typeface="Arial" panose="020B0604020202020204" pitchFamily="34" charset="0"/>
              <a:cs typeface="Arial" panose="020B0604020202020204" pitchFamily="34" charset="0"/>
            </a:endParaRPr>
          </a:p>
        </p:txBody>
      </p:sp>
      <p:sp>
        <p:nvSpPr>
          <p:cNvPr id="12" name="Rectangle 11"/>
          <p:cNvSpPr/>
          <p:nvPr/>
        </p:nvSpPr>
        <p:spPr>
          <a:xfrm flipH="1">
            <a:off x="6044756" y="6631468"/>
            <a:ext cx="324035" cy="253916"/>
          </a:xfrm>
          <a:prstGeom prst="rect">
            <a:avLst/>
          </a:prstGeom>
        </p:spPr>
        <p:txBody>
          <a:bodyPr wrap="square">
            <a:spAutoFit/>
          </a:bodyPr>
          <a:lstStyle/>
          <a:p>
            <a:pPr algn="ctr"/>
            <a:r>
              <a:rPr lang="en-GB" sz="1050" dirty="0">
                <a:solidFill>
                  <a:schemeClr val="bg2"/>
                </a:solidFill>
              </a:rPr>
              <a:t>7</a:t>
            </a:r>
          </a:p>
        </p:txBody>
      </p:sp>
      <p:pic>
        <p:nvPicPr>
          <p:cNvPr id="7" name="Picture 6" descr="Real Time Patient Feedback Report with Domain and Domain Score idenitified ">
            <a:extLst>
              <a:ext uri="{FF2B5EF4-FFF2-40B4-BE49-F238E27FC236}">
                <a16:creationId xmlns:a16="http://schemas.microsoft.com/office/drawing/2014/main" id="{6C046EE5-1FDE-64E8-2EFB-03BFCCC7794F}"/>
              </a:ext>
            </a:extLst>
          </p:cNvPr>
          <p:cNvPicPr>
            <a:picLocks noChangeAspect="1"/>
          </p:cNvPicPr>
          <p:nvPr/>
        </p:nvPicPr>
        <p:blipFill>
          <a:blip r:embed="rId3"/>
          <a:stretch>
            <a:fillRect/>
          </a:stretch>
        </p:blipFill>
        <p:spPr>
          <a:xfrm>
            <a:off x="7318866" y="536955"/>
            <a:ext cx="4457498" cy="6143428"/>
          </a:xfrm>
          <a:prstGeom prst="rect">
            <a:avLst/>
          </a:prstGeom>
        </p:spPr>
      </p:pic>
      <p:pic>
        <p:nvPicPr>
          <p:cNvPr id="11" name="Picture 10" descr="Overall Satisfaction Ranking">
            <a:extLst>
              <a:ext uri="{FF2B5EF4-FFF2-40B4-BE49-F238E27FC236}">
                <a16:creationId xmlns:a16="http://schemas.microsoft.com/office/drawing/2014/main" id="{5162F2B0-58E1-B0CD-CC62-B0FC8A79FDA2}"/>
              </a:ext>
            </a:extLst>
          </p:cNvPr>
          <p:cNvPicPr>
            <a:picLocks noChangeAspect="1"/>
          </p:cNvPicPr>
          <p:nvPr/>
        </p:nvPicPr>
        <p:blipFill>
          <a:blip r:embed="rId4"/>
          <a:stretch>
            <a:fillRect/>
          </a:stretch>
        </p:blipFill>
        <p:spPr>
          <a:xfrm>
            <a:off x="295706" y="3084673"/>
            <a:ext cx="6752641" cy="3509900"/>
          </a:xfrm>
          <a:prstGeom prst="rect">
            <a:avLst/>
          </a:prstGeom>
        </p:spPr>
      </p:pic>
    </p:spTree>
    <p:extLst>
      <p:ext uri="{BB962C8B-B14F-4D97-AF65-F5344CB8AC3E}">
        <p14:creationId xmlns:p14="http://schemas.microsoft.com/office/powerpoint/2010/main" val="600011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E5FE-CE20-1122-346C-0217FD142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4AE7D-E0AE-9502-17AE-EEECF81F4780}"/>
              </a:ext>
            </a:extLst>
          </p:cNvPr>
          <p:cNvSpPr>
            <a:spLocks noGrp="1"/>
          </p:cNvSpPr>
          <p:nvPr>
            <p:ph type="title"/>
          </p:nvPr>
        </p:nvSpPr>
        <p:spPr>
          <a:xfrm>
            <a:off x="838200" y="365125"/>
            <a:ext cx="10515600" cy="45719"/>
          </a:xfrm>
        </p:spPr>
        <p:txBody>
          <a:bodyPr>
            <a:normAutofit fontScale="90000"/>
          </a:bodyPr>
          <a:lstStyle/>
          <a:p>
            <a:endParaRPr lang="en-GB" dirty="0"/>
          </a:p>
        </p:txBody>
      </p:sp>
      <p:graphicFrame>
        <p:nvGraphicFramePr>
          <p:cNvPr id="6" name="Content Placeholder 5">
            <a:extLst>
              <a:ext uri="{FF2B5EF4-FFF2-40B4-BE49-F238E27FC236}">
                <a16:creationId xmlns:a16="http://schemas.microsoft.com/office/drawing/2014/main" id="{3F627DCD-278E-5B7C-8541-C1F6A1B54689}"/>
              </a:ext>
            </a:extLst>
          </p:cNvPr>
          <p:cNvGraphicFramePr>
            <a:graphicFrameLocks noGrp="1"/>
          </p:cNvGraphicFramePr>
          <p:nvPr>
            <p:ph idx="1"/>
            <p:extLst>
              <p:ext uri="{D42A27DB-BD31-4B8C-83A1-F6EECF244321}">
                <p14:modId xmlns:p14="http://schemas.microsoft.com/office/powerpoint/2010/main" val="4205071082"/>
              </p:ext>
            </p:extLst>
          </p:nvPr>
        </p:nvGraphicFramePr>
        <p:xfrm>
          <a:off x="237392" y="628151"/>
          <a:ext cx="11746525" cy="5990941"/>
        </p:xfrm>
        <a:graphic>
          <a:graphicData uri="http://schemas.openxmlformats.org/drawingml/2006/table">
            <a:tbl>
              <a:tblPr firstRow="1" bandRow="1">
                <a:tableStyleId>{5C22544A-7EE6-4342-B048-85BDC9FD1C3A}</a:tableStyleId>
              </a:tblPr>
              <a:tblGrid>
                <a:gridCol w="1224666">
                  <a:extLst>
                    <a:ext uri="{9D8B030D-6E8A-4147-A177-3AD203B41FA5}">
                      <a16:colId xmlns:a16="http://schemas.microsoft.com/office/drawing/2014/main" val="1785197159"/>
                    </a:ext>
                  </a:extLst>
                </a:gridCol>
                <a:gridCol w="10521859">
                  <a:extLst>
                    <a:ext uri="{9D8B030D-6E8A-4147-A177-3AD203B41FA5}">
                      <a16:colId xmlns:a16="http://schemas.microsoft.com/office/drawing/2014/main" val="658812486"/>
                    </a:ext>
                  </a:extLst>
                </a:gridCol>
              </a:tblGrid>
              <a:tr h="306426">
                <a:tc>
                  <a:txBody>
                    <a:bodyPr/>
                    <a:lstStyle/>
                    <a:p>
                      <a:r>
                        <a:rPr lang="en-GB" sz="1200" dirty="0">
                          <a:solidFill>
                            <a:schemeClr val="bg1"/>
                          </a:solidFill>
                        </a:rPr>
                        <a:t>Service Area</a:t>
                      </a:r>
                    </a:p>
                  </a:txBody>
                  <a:tcPr>
                    <a:solidFill>
                      <a:schemeClr val="accent5"/>
                    </a:solidFill>
                  </a:tcPr>
                </a:tc>
                <a:tc>
                  <a:txBody>
                    <a:bodyPr/>
                    <a:lstStyle/>
                    <a:p>
                      <a:r>
                        <a:rPr lang="en-GB" sz="1200" dirty="0"/>
                        <a:t>NOTE:  This information</a:t>
                      </a:r>
                      <a:r>
                        <a:rPr lang="en-GB" sz="1200" baseline="0" dirty="0"/>
                        <a:t> is produced quarterly</a:t>
                      </a:r>
                      <a:endParaRPr lang="en-GB" sz="1200" dirty="0"/>
                    </a:p>
                  </a:txBody>
                  <a:tcPr>
                    <a:solidFill>
                      <a:schemeClr val="accent5"/>
                    </a:solidFill>
                  </a:tcPr>
                </a:tc>
                <a:extLst>
                  <a:ext uri="{0D108BD9-81ED-4DB2-BD59-A6C34878D82A}">
                    <a16:rowId xmlns:a16="http://schemas.microsoft.com/office/drawing/2014/main" val="723774029"/>
                  </a:ext>
                </a:extLst>
              </a:tr>
              <a:tr h="5684515">
                <a:tc>
                  <a:txBody>
                    <a:bodyPr/>
                    <a:lstStyle/>
                    <a:p>
                      <a:r>
                        <a:rPr lang="en-GB" sz="1100" b="1" dirty="0" err="1"/>
                        <a:t>Datix</a:t>
                      </a:r>
                      <a:r>
                        <a:rPr lang="en-GB" sz="1100" b="1" dirty="0"/>
                        <a:t> – Complaints and Compliments</a:t>
                      </a:r>
                    </a:p>
                    <a:p>
                      <a:endParaRPr lang="en-GB" sz="1100" b="1" dirty="0"/>
                    </a:p>
                  </a:txBody>
                  <a:tcPr marL="60960" marR="60960" marT="30480" marB="30480"/>
                </a:tc>
                <a:tc>
                  <a:txBody>
                    <a:bodyPr/>
                    <a:lstStyle/>
                    <a:p>
                      <a:r>
                        <a:rPr lang="en-GB" sz="1100" dirty="0"/>
                        <a:t>                                                                                         </a:t>
                      </a:r>
                      <a:endParaRPr lang="en-GB" sz="1100" b="1" u="sng" dirty="0"/>
                    </a:p>
                    <a:p>
                      <a:r>
                        <a:rPr lang="en-GB" sz="1100" b="0" u="none" dirty="0"/>
                        <a:t>New classification of complaints have been implemented by SPPG – the new categories and subjects are detailed below.</a:t>
                      </a:r>
                    </a:p>
                    <a:p>
                      <a:endParaRPr lang="en-GB" sz="1100" b="0"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u="none" kern="1200" baseline="0" dirty="0">
                          <a:solidFill>
                            <a:schemeClr val="dk1"/>
                          </a:solidFill>
                          <a:effectLst/>
                          <a:latin typeface="+mn-lt"/>
                          <a:ea typeface="+mn-ea"/>
                          <a:cs typeface="+mn-cs"/>
                        </a:rPr>
                        <a:t>                                                     </a:t>
                      </a:r>
                      <a:endParaRPr lang="en-GB" sz="1100" b="1" u="sng" dirty="0"/>
                    </a:p>
                  </a:txBody>
                  <a:tcPr marL="60960" marR="60960" marT="30480" marB="30480"/>
                </a:tc>
                <a:extLst>
                  <a:ext uri="{0D108BD9-81ED-4DB2-BD59-A6C34878D82A}">
                    <a16:rowId xmlns:a16="http://schemas.microsoft.com/office/drawing/2014/main" val="3385742702"/>
                  </a:ext>
                </a:extLst>
              </a:tr>
            </a:tbl>
          </a:graphicData>
        </a:graphic>
      </p:graphicFrame>
      <p:sp>
        <p:nvSpPr>
          <p:cNvPr id="15" name="TextBox 14">
            <a:extLst>
              <a:ext uri="{FF2B5EF4-FFF2-40B4-BE49-F238E27FC236}">
                <a16:creationId xmlns:a16="http://schemas.microsoft.com/office/drawing/2014/main" id="{17870182-4242-0357-04BC-87E6E6DFA451}"/>
              </a:ext>
            </a:extLst>
          </p:cNvPr>
          <p:cNvSpPr txBox="1"/>
          <p:nvPr/>
        </p:nvSpPr>
        <p:spPr>
          <a:xfrm>
            <a:off x="237392" y="147817"/>
            <a:ext cx="11746525" cy="400110"/>
          </a:xfrm>
          <a:prstGeom prst="rect">
            <a:avLst/>
          </a:prstGeom>
          <a:solidFill>
            <a:srgbClr val="0B8697"/>
          </a:solidFill>
        </p:spPr>
        <p:txBody>
          <a:bodyPr wrap="square" rtlCol="0">
            <a:spAutoFit/>
          </a:bodyPr>
          <a:lstStyle/>
          <a:p>
            <a:r>
              <a:rPr lang="en-GB" sz="2000" b="1" dirty="0">
                <a:solidFill>
                  <a:schemeClr val="bg1"/>
                </a:solidFill>
              </a:rPr>
              <a:t>Section 5 – Patient Satisfaction </a:t>
            </a:r>
          </a:p>
        </p:txBody>
      </p:sp>
      <p:pic>
        <p:nvPicPr>
          <p:cNvPr id="4" name="Picture 3" descr="New classification of complaints have been implemented by SPPG – the new categories and subjects are detailed in the table&#10;">
            <a:extLst>
              <a:ext uri="{FF2B5EF4-FFF2-40B4-BE49-F238E27FC236}">
                <a16:creationId xmlns:a16="http://schemas.microsoft.com/office/drawing/2014/main" id="{B9330D30-602F-F26E-BA77-05B094C13ADA}"/>
              </a:ext>
            </a:extLst>
          </p:cNvPr>
          <p:cNvPicPr>
            <a:picLocks noChangeAspect="1"/>
          </p:cNvPicPr>
          <p:nvPr/>
        </p:nvPicPr>
        <p:blipFill>
          <a:blip r:embed="rId2"/>
          <a:stretch>
            <a:fillRect/>
          </a:stretch>
        </p:blipFill>
        <p:spPr>
          <a:xfrm>
            <a:off x="1895999" y="1845892"/>
            <a:ext cx="8940067" cy="4383957"/>
          </a:xfrm>
          <a:prstGeom prst="rect">
            <a:avLst/>
          </a:prstGeom>
        </p:spPr>
      </p:pic>
    </p:spTree>
    <p:extLst>
      <p:ext uri="{BB962C8B-B14F-4D97-AF65-F5344CB8AC3E}">
        <p14:creationId xmlns:p14="http://schemas.microsoft.com/office/powerpoint/2010/main" val="2773880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719"/>
          </a:xfrm>
        </p:spPr>
        <p:txBody>
          <a:bodyPr>
            <a:normAutofit fontScale="90000"/>
          </a:bodyPr>
          <a:lstStyle/>
          <a:p>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9259508"/>
              </p:ext>
            </p:extLst>
          </p:nvPr>
        </p:nvGraphicFramePr>
        <p:xfrm>
          <a:off x="237392" y="628151"/>
          <a:ext cx="11746525" cy="6111235"/>
        </p:xfrm>
        <a:graphic>
          <a:graphicData uri="http://schemas.openxmlformats.org/drawingml/2006/table">
            <a:tbl>
              <a:tblPr firstRow="1" bandRow="1">
                <a:tableStyleId>{5C22544A-7EE6-4342-B048-85BDC9FD1C3A}</a:tableStyleId>
              </a:tblPr>
              <a:tblGrid>
                <a:gridCol w="1224666">
                  <a:extLst>
                    <a:ext uri="{9D8B030D-6E8A-4147-A177-3AD203B41FA5}">
                      <a16:colId xmlns:a16="http://schemas.microsoft.com/office/drawing/2014/main" val="1785197159"/>
                    </a:ext>
                  </a:extLst>
                </a:gridCol>
                <a:gridCol w="10521859">
                  <a:extLst>
                    <a:ext uri="{9D8B030D-6E8A-4147-A177-3AD203B41FA5}">
                      <a16:colId xmlns:a16="http://schemas.microsoft.com/office/drawing/2014/main" val="658812486"/>
                    </a:ext>
                  </a:extLst>
                </a:gridCol>
              </a:tblGrid>
              <a:tr h="306426">
                <a:tc>
                  <a:txBody>
                    <a:bodyPr/>
                    <a:lstStyle/>
                    <a:p>
                      <a:r>
                        <a:rPr lang="en-GB" sz="1200" dirty="0">
                          <a:solidFill>
                            <a:schemeClr val="bg1"/>
                          </a:solidFill>
                        </a:rPr>
                        <a:t>Service Area</a:t>
                      </a:r>
                    </a:p>
                  </a:txBody>
                  <a:tcP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lt1"/>
                          </a:solidFill>
                          <a:effectLst/>
                          <a:latin typeface="+mn-lt"/>
                          <a:ea typeface="+mn-ea"/>
                          <a:cs typeface="+mn-cs"/>
                        </a:rPr>
                        <a:t>According to this new classification of complaints the data for 2025/26 Quarter 4 as follows:</a:t>
                      </a:r>
                    </a:p>
                    <a:p>
                      <a:endParaRPr lang="en-GB" sz="1200" dirty="0"/>
                    </a:p>
                  </a:txBody>
                  <a:tcPr>
                    <a:solidFill>
                      <a:schemeClr val="accent5"/>
                    </a:solidFill>
                  </a:tcPr>
                </a:tc>
                <a:extLst>
                  <a:ext uri="{0D108BD9-81ED-4DB2-BD59-A6C34878D82A}">
                    <a16:rowId xmlns:a16="http://schemas.microsoft.com/office/drawing/2014/main" val="723774029"/>
                  </a:ext>
                </a:extLst>
              </a:tr>
              <a:tr h="2913523">
                <a:tc>
                  <a:txBody>
                    <a:bodyPr/>
                    <a:lstStyle/>
                    <a:p>
                      <a:r>
                        <a:rPr lang="en-GB" sz="1100" b="1" dirty="0"/>
                        <a:t>Datix – Complaints</a:t>
                      </a:r>
                    </a:p>
                    <a:p>
                      <a:endParaRPr lang="en-GB" sz="1100" b="1" dirty="0"/>
                    </a:p>
                  </a:txBody>
                  <a:tcPr marL="60960" marR="60960" marT="30480" marB="30480"/>
                </a:tc>
                <a:tc>
                  <a:txBody>
                    <a:bodyPr/>
                    <a:lstStyle/>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endParaRPr lang="en-GB" sz="11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u="none" kern="1200" baseline="0" dirty="0">
                          <a:solidFill>
                            <a:schemeClr val="dk1"/>
                          </a:solidFill>
                          <a:effectLst/>
                          <a:latin typeface="+mn-lt"/>
                          <a:ea typeface="+mn-ea"/>
                          <a:cs typeface="+mn-cs"/>
                        </a:rPr>
                        <a:t>                                                     </a:t>
                      </a:r>
                      <a:endParaRPr lang="en-GB" sz="1100" b="1" u="sng" dirty="0"/>
                    </a:p>
                  </a:txBody>
                  <a:tcPr marL="60960" marR="60960" marT="30480" marB="30480"/>
                </a:tc>
                <a:extLst>
                  <a:ext uri="{0D108BD9-81ED-4DB2-BD59-A6C34878D82A}">
                    <a16:rowId xmlns:a16="http://schemas.microsoft.com/office/drawing/2014/main" val="3385742702"/>
                  </a:ext>
                </a:extLst>
              </a:tr>
              <a:tr h="2770992">
                <a:tc>
                  <a:txBody>
                    <a:bodyPr/>
                    <a:lstStyle/>
                    <a:p>
                      <a:endParaRPr lang="en-GB" sz="1100" b="1" dirty="0"/>
                    </a:p>
                  </a:txBody>
                  <a:tcPr marL="60960" marR="60960" marT="30480" marB="30480"/>
                </a:tc>
                <a:tc>
                  <a:txBody>
                    <a:bodyPr/>
                    <a:lstStyle/>
                    <a:p>
                      <a:endParaRPr lang="en-GB" sz="1100" dirty="0"/>
                    </a:p>
                  </a:txBody>
                  <a:tcPr marL="60960" marR="60960" marT="30480" marB="30480"/>
                </a:tc>
                <a:extLst>
                  <a:ext uri="{0D108BD9-81ED-4DB2-BD59-A6C34878D82A}">
                    <a16:rowId xmlns:a16="http://schemas.microsoft.com/office/drawing/2014/main" val="803800115"/>
                  </a:ext>
                </a:extLst>
              </a:tr>
            </a:tbl>
          </a:graphicData>
        </a:graphic>
      </p:graphicFrame>
      <p:sp>
        <p:nvSpPr>
          <p:cNvPr id="15" name="TextBox 14"/>
          <p:cNvSpPr txBox="1"/>
          <p:nvPr/>
        </p:nvSpPr>
        <p:spPr>
          <a:xfrm>
            <a:off x="237392" y="147817"/>
            <a:ext cx="11746525" cy="400110"/>
          </a:xfrm>
          <a:prstGeom prst="rect">
            <a:avLst/>
          </a:prstGeom>
          <a:solidFill>
            <a:srgbClr val="0B8697"/>
          </a:solidFill>
        </p:spPr>
        <p:txBody>
          <a:bodyPr wrap="square" rtlCol="0">
            <a:spAutoFit/>
          </a:bodyPr>
          <a:lstStyle/>
          <a:p>
            <a:r>
              <a:rPr lang="en-GB" sz="2000" b="1" dirty="0">
                <a:solidFill>
                  <a:schemeClr val="bg1"/>
                </a:solidFill>
              </a:rPr>
              <a:t>Section 5 – Patient Satisfaction </a:t>
            </a:r>
          </a:p>
        </p:txBody>
      </p:sp>
      <p:pic>
        <p:nvPicPr>
          <p:cNvPr id="4" name="Picture 3" descr="Stacked bar chart showing consented complaints graded High or Extreme Risk across five categories and subcategories during 2025/26. Quarterly totals fall from 16 in Quarter 1 to 5 in Quarter 3, then rise to 13 in Quarter 4; colour-coded segments represent communication, safety, outcomes and side effects, general neglect, and examination and monitoring.">
            <a:extLst>
              <a:ext uri="{FF2B5EF4-FFF2-40B4-BE49-F238E27FC236}">
                <a16:creationId xmlns:a16="http://schemas.microsoft.com/office/drawing/2014/main" id="{C7CD8FF8-17B7-FBAA-372E-56DAD6A89060}"/>
              </a:ext>
            </a:extLst>
          </p:cNvPr>
          <p:cNvPicPr>
            <a:picLocks noChangeAspect="1"/>
          </p:cNvPicPr>
          <p:nvPr/>
        </p:nvPicPr>
        <p:blipFill>
          <a:blip r:embed="rId2"/>
          <a:stretch>
            <a:fillRect/>
          </a:stretch>
        </p:blipFill>
        <p:spPr>
          <a:xfrm>
            <a:off x="2996214" y="1142837"/>
            <a:ext cx="6814357" cy="2644685"/>
          </a:xfrm>
          <a:prstGeom prst="rect">
            <a:avLst/>
          </a:prstGeom>
        </p:spPr>
      </p:pic>
      <p:pic>
        <p:nvPicPr>
          <p:cNvPr id="7" name="Picture 6" descr="Stacked bar chart summarises consented complaints across top five categories and subcategories, covering all grades during 2025/26. Four quarterly bars use red, brown, gold, cyan and green segments for communication, institutional delays, delayed or cancelled appointments, quality monitoring, and rights-related complaints; totals peak at about 440 in Quarter 2 before declining to about 290 in Quarter 4.">
            <a:extLst>
              <a:ext uri="{FF2B5EF4-FFF2-40B4-BE49-F238E27FC236}">
                <a16:creationId xmlns:a16="http://schemas.microsoft.com/office/drawing/2014/main" id="{8291B225-1687-4331-7C07-833F47AAA298}"/>
              </a:ext>
            </a:extLst>
          </p:cNvPr>
          <p:cNvPicPr>
            <a:picLocks noChangeAspect="1"/>
          </p:cNvPicPr>
          <p:nvPr/>
        </p:nvPicPr>
        <p:blipFill>
          <a:blip r:embed="rId3"/>
          <a:stretch>
            <a:fillRect/>
          </a:stretch>
        </p:blipFill>
        <p:spPr>
          <a:xfrm>
            <a:off x="3021545" y="4065498"/>
            <a:ext cx="6789026" cy="2644685"/>
          </a:xfrm>
          <a:prstGeom prst="rect">
            <a:avLst/>
          </a:prstGeom>
        </p:spPr>
      </p:pic>
    </p:spTree>
    <p:extLst>
      <p:ext uri="{BB962C8B-B14F-4D97-AF65-F5344CB8AC3E}">
        <p14:creationId xmlns:p14="http://schemas.microsoft.com/office/powerpoint/2010/main" val="28016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89403" y="2103663"/>
            <a:ext cx="8382000" cy="1015663"/>
          </a:xfrm>
          <a:prstGeom prst="rect">
            <a:avLst/>
          </a:prstGeom>
          <a:noFill/>
        </p:spPr>
        <p:txBody>
          <a:bodyPr wrap="square" rtlCol="0">
            <a:spAutoFit/>
          </a:bodyPr>
          <a:lstStyle/>
          <a:p>
            <a:r>
              <a:rPr lang="en-GB" sz="6000" b="1" dirty="0">
                <a:solidFill>
                  <a:srgbClr val="0A4C86"/>
                </a:solidFill>
                <a:latin typeface="Arial" panose="020B0604020202020204" pitchFamily="34" charset="0"/>
                <a:cs typeface="Arial" panose="020B0604020202020204" pitchFamily="34" charset="0"/>
              </a:rPr>
              <a:t>Appendix </a:t>
            </a:r>
          </a:p>
        </p:txBody>
      </p:sp>
    </p:spTree>
    <p:extLst>
      <p:ext uri="{BB962C8B-B14F-4D97-AF65-F5344CB8AC3E}">
        <p14:creationId xmlns:p14="http://schemas.microsoft.com/office/powerpoint/2010/main" val="2468657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ed presentation slide with mostly white background, abstract purple, pink and turquoise organic forms along right edge, plus “being belfast” logo at upper right. HSC Public Health Agency and partner branding appear at lower left, while large blank area remains for presentation conte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69" y="911468"/>
            <a:ext cx="11525064" cy="5619961"/>
          </a:xfrm>
          <a:prstGeom prst="rect">
            <a:avLst/>
          </a:prstGeom>
        </p:spPr>
      </p:pic>
      <p:sp>
        <p:nvSpPr>
          <p:cNvPr id="3" name="TextBox 2"/>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System Oversight Measures Indicators Summary Tables</a:t>
            </a:r>
          </a:p>
        </p:txBody>
      </p:sp>
      <p:pic>
        <p:nvPicPr>
          <p:cNvPr id="5" name="Picture 4" descr="System Oversight Measures Indicators Summary Tables&#10;">
            <a:extLst>
              <a:ext uri="{FF2B5EF4-FFF2-40B4-BE49-F238E27FC236}">
                <a16:creationId xmlns:a16="http://schemas.microsoft.com/office/drawing/2014/main" id="{BCD64A2D-910A-61D6-8EA2-AAA85B8EA786}"/>
              </a:ext>
            </a:extLst>
          </p:cNvPr>
          <p:cNvPicPr>
            <a:picLocks noChangeAspect="1"/>
          </p:cNvPicPr>
          <p:nvPr/>
        </p:nvPicPr>
        <p:blipFill>
          <a:blip r:embed="rId3"/>
          <a:stretch>
            <a:fillRect/>
          </a:stretch>
        </p:blipFill>
        <p:spPr>
          <a:xfrm>
            <a:off x="2050179" y="911468"/>
            <a:ext cx="6105525" cy="4191000"/>
          </a:xfrm>
          <a:prstGeom prst="rect">
            <a:avLst/>
          </a:prstGeom>
        </p:spPr>
      </p:pic>
    </p:spTree>
    <p:extLst>
      <p:ext uri="{BB962C8B-B14F-4D97-AF65-F5344CB8AC3E}">
        <p14:creationId xmlns:p14="http://schemas.microsoft.com/office/powerpoint/2010/main" val="2649614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BEB92-B88E-48AC-F1A0-6143AC15AC98}"/>
            </a:ext>
          </a:extLst>
        </p:cNvPr>
        <p:cNvGrpSpPr/>
        <p:nvPr/>
      </p:nvGrpSpPr>
      <p:grpSpPr>
        <a:xfrm>
          <a:off x="0" y="0"/>
          <a:ext cx="0" cy="0"/>
          <a:chOff x="0" y="0"/>
          <a:chExt cx="0" cy="0"/>
        </a:xfrm>
      </p:grpSpPr>
      <p:pic>
        <p:nvPicPr>
          <p:cNvPr id="4" name="Picture 3" descr="Activity Summary Tables">
            <a:extLst>
              <a:ext uri="{FF2B5EF4-FFF2-40B4-BE49-F238E27FC236}">
                <a16:creationId xmlns:a16="http://schemas.microsoft.com/office/drawing/2014/main" id="{773398F6-E813-5508-18FF-77A1203C4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69" y="911468"/>
            <a:ext cx="11525064" cy="5619961"/>
          </a:xfrm>
          <a:prstGeom prst="rect">
            <a:avLst/>
          </a:prstGeom>
        </p:spPr>
      </p:pic>
      <p:sp>
        <p:nvSpPr>
          <p:cNvPr id="3" name="TextBox 2">
            <a:extLst>
              <a:ext uri="{FF2B5EF4-FFF2-40B4-BE49-F238E27FC236}">
                <a16:creationId xmlns:a16="http://schemas.microsoft.com/office/drawing/2014/main" id="{052F8133-6708-65CF-72FF-A29269B97812}"/>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Activity Summary Tables</a:t>
            </a:r>
          </a:p>
        </p:txBody>
      </p:sp>
      <p:sp>
        <p:nvSpPr>
          <p:cNvPr id="7" name="TextBox 6">
            <a:extLst>
              <a:ext uri="{FF2B5EF4-FFF2-40B4-BE49-F238E27FC236}">
                <a16:creationId xmlns:a16="http://schemas.microsoft.com/office/drawing/2014/main" id="{CD61E4EC-78DA-6CEB-C573-6D29E6B26654}"/>
              </a:ext>
            </a:extLst>
          </p:cNvPr>
          <p:cNvSpPr txBox="1"/>
          <p:nvPr/>
        </p:nvSpPr>
        <p:spPr>
          <a:xfrm>
            <a:off x="836450" y="1597688"/>
            <a:ext cx="1969477" cy="646331"/>
          </a:xfrm>
          <a:prstGeom prst="rect">
            <a:avLst/>
          </a:prstGeom>
          <a:noFill/>
        </p:spPr>
        <p:txBody>
          <a:bodyPr wrap="square" rtlCol="0">
            <a:spAutoFit/>
          </a:bodyPr>
          <a:lstStyle/>
          <a:p>
            <a:pPr algn="ctr"/>
            <a:r>
              <a:rPr lang="en-GB" dirty="0"/>
              <a:t>Outpatient Attendances</a:t>
            </a:r>
          </a:p>
        </p:txBody>
      </p:sp>
      <p:sp>
        <p:nvSpPr>
          <p:cNvPr id="8" name="TextBox 7">
            <a:extLst>
              <a:ext uri="{FF2B5EF4-FFF2-40B4-BE49-F238E27FC236}">
                <a16:creationId xmlns:a16="http://schemas.microsoft.com/office/drawing/2014/main" id="{585FDD39-9386-6EB1-ABC6-1BF5BCB4B684}"/>
              </a:ext>
            </a:extLst>
          </p:cNvPr>
          <p:cNvSpPr txBox="1"/>
          <p:nvPr/>
        </p:nvSpPr>
        <p:spPr>
          <a:xfrm>
            <a:off x="1045333" y="4364055"/>
            <a:ext cx="1551709" cy="923330"/>
          </a:xfrm>
          <a:prstGeom prst="rect">
            <a:avLst/>
          </a:prstGeom>
          <a:noFill/>
        </p:spPr>
        <p:txBody>
          <a:bodyPr wrap="square" rtlCol="0">
            <a:spAutoFit/>
          </a:bodyPr>
          <a:lstStyle/>
          <a:p>
            <a:pPr algn="ctr"/>
            <a:r>
              <a:rPr lang="en-GB" dirty="0"/>
              <a:t>Elective Admissions &amp; </a:t>
            </a:r>
            <a:r>
              <a:rPr lang="en-GB" dirty="0" err="1"/>
              <a:t>Daycases</a:t>
            </a:r>
            <a:endParaRPr lang="en-GB" dirty="0"/>
          </a:p>
        </p:txBody>
      </p:sp>
      <p:pic>
        <p:nvPicPr>
          <p:cNvPr id="5" name="Picture 4" descr="Outpatient Attendances">
            <a:extLst>
              <a:ext uri="{FF2B5EF4-FFF2-40B4-BE49-F238E27FC236}">
                <a16:creationId xmlns:a16="http://schemas.microsoft.com/office/drawing/2014/main" id="{7E41B027-0108-FC90-0442-D3C1ECD20BCE}"/>
              </a:ext>
            </a:extLst>
          </p:cNvPr>
          <p:cNvPicPr>
            <a:picLocks noChangeAspect="1"/>
          </p:cNvPicPr>
          <p:nvPr/>
        </p:nvPicPr>
        <p:blipFill>
          <a:blip r:embed="rId3"/>
          <a:stretch>
            <a:fillRect/>
          </a:stretch>
        </p:blipFill>
        <p:spPr>
          <a:xfrm>
            <a:off x="3050020" y="1225898"/>
            <a:ext cx="4743450" cy="2495550"/>
          </a:xfrm>
          <a:prstGeom prst="rect">
            <a:avLst/>
          </a:prstGeom>
        </p:spPr>
      </p:pic>
      <p:pic>
        <p:nvPicPr>
          <p:cNvPr id="10" name="Picture 9" descr="Elective Admissions and Daycases">
            <a:extLst>
              <a:ext uri="{FF2B5EF4-FFF2-40B4-BE49-F238E27FC236}">
                <a16:creationId xmlns:a16="http://schemas.microsoft.com/office/drawing/2014/main" id="{594C9561-E3B4-C6B9-361E-60DA5D228370}"/>
              </a:ext>
            </a:extLst>
          </p:cNvPr>
          <p:cNvPicPr>
            <a:picLocks noChangeAspect="1"/>
          </p:cNvPicPr>
          <p:nvPr/>
        </p:nvPicPr>
        <p:blipFill>
          <a:blip r:embed="rId4"/>
          <a:stretch>
            <a:fillRect/>
          </a:stretch>
        </p:blipFill>
        <p:spPr>
          <a:xfrm>
            <a:off x="3050020" y="4364055"/>
            <a:ext cx="4743450" cy="1362075"/>
          </a:xfrm>
          <a:prstGeom prst="rect">
            <a:avLst/>
          </a:prstGeom>
        </p:spPr>
      </p:pic>
    </p:spTree>
    <p:extLst>
      <p:ext uri="{BB962C8B-B14F-4D97-AF65-F5344CB8AC3E}">
        <p14:creationId xmlns:p14="http://schemas.microsoft.com/office/powerpoint/2010/main" val="3773643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2A9D9-F379-4329-A002-77939D845D45}"/>
            </a:ext>
          </a:extLst>
        </p:cNvPr>
        <p:cNvGrpSpPr/>
        <p:nvPr/>
      </p:nvGrpSpPr>
      <p:grpSpPr>
        <a:xfrm>
          <a:off x="0" y="0"/>
          <a:ext cx="0" cy="0"/>
          <a:chOff x="0" y="0"/>
          <a:chExt cx="0" cy="0"/>
        </a:xfrm>
      </p:grpSpPr>
      <p:pic>
        <p:nvPicPr>
          <p:cNvPr id="4" name="Picture 3" descr="AHP Contacts and Imaging Activity">
            <a:extLst>
              <a:ext uri="{FF2B5EF4-FFF2-40B4-BE49-F238E27FC236}">
                <a16:creationId xmlns:a16="http://schemas.microsoft.com/office/drawing/2014/main" id="{CCA42CFD-D84C-3CB0-EA90-8F88B7247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67" y="911468"/>
            <a:ext cx="11919066" cy="5619961"/>
          </a:xfrm>
          <a:prstGeom prst="rect">
            <a:avLst/>
          </a:prstGeom>
        </p:spPr>
      </p:pic>
      <p:sp>
        <p:nvSpPr>
          <p:cNvPr id="3" name="TextBox 2">
            <a:extLst>
              <a:ext uri="{FF2B5EF4-FFF2-40B4-BE49-F238E27FC236}">
                <a16:creationId xmlns:a16="http://schemas.microsoft.com/office/drawing/2014/main" id="{977AD46E-5E08-679A-BB5E-E2A6DF0F485D}"/>
              </a:ext>
            </a:extLst>
          </p:cNvPr>
          <p:cNvSpPr txBox="1"/>
          <p:nvPr/>
        </p:nvSpPr>
        <p:spPr>
          <a:xfrm>
            <a:off x="98367" y="149629"/>
            <a:ext cx="11995266" cy="400110"/>
          </a:xfrm>
          <a:prstGeom prst="rect">
            <a:avLst/>
          </a:prstGeom>
          <a:solidFill>
            <a:srgbClr val="0A4C86"/>
          </a:solidFill>
        </p:spPr>
        <p:txBody>
          <a:bodyPr wrap="square" rtlCol="0">
            <a:spAutoFit/>
          </a:bodyPr>
          <a:lstStyle/>
          <a:p>
            <a:r>
              <a:rPr lang="en-GB" sz="2000" b="1" dirty="0">
                <a:solidFill>
                  <a:schemeClr val="bg1"/>
                </a:solidFill>
              </a:rPr>
              <a:t>Activity Summary Tables</a:t>
            </a:r>
          </a:p>
        </p:txBody>
      </p:sp>
      <p:sp>
        <p:nvSpPr>
          <p:cNvPr id="7" name="TextBox 6">
            <a:extLst>
              <a:ext uri="{FF2B5EF4-FFF2-40B4-BE49-F238E27FC236}">
                <a16:creationId xmlns:a16="http://schemas.microsoft.com/office/drawing/2014/main" id="{0F7F407E-54F8-7CA6-2200-C78CC64AA4B9}"/>
              </a:ext>
            </a:extLst>
          </p:cNvPr>
          <p:cNvSpPr txBox="1"/>
          <p:nvPr/>
        </p:nvSpPr>
        <p:spPr>
          <a:xfrm>
            <a:off x="739214" y="911468"/>
            <a:ext cx="3818373" cy="369332"/>
          </a:xfrm>
          <a:prstGeom prst="rect">
            <a:avLst/>
          </a:prstGeom>
          <a:noFill/>
        </p:spPr>
        <p:txBody>
          <a:bodyPr wrap="square" rtlCol="0">
            <a:spAutoFit/>
          </a:bodyPr>
          <a:lstStyle/>
          <a:p>
            <a:r>
              <a:rPr lang="en-GB" b="1" dirty="0"/>
              <a:t>AHP Contacts</a:t>
            </a:r>
          </a:p>
        </p:txBody>
      </p:sp>
      <p:sp>
        <p:nvSpPr>
          <p:cNvPr id="8" name="TextBox 7">
            <a:extLst>
              <a:ext uri="{FF2B5EF4-FFF2-40B4-BE49-F238E27FC236}">
                <a16:creationId xmlns:a16="http://schemas.microsoft.com/office/drawing/2014/main" id="{13711DDC-7A83-88CC-3A0F-5F5D4FB12FBA}"/>
              </a:ext>
            </a:extLst>
          </p:cNvPr>
          <p:cNvSpPr txBox="1"/>
          <p:nvPr/>
        </p:nvSpPr>
        <p:spPr>
          <a:xfrm>
            <a:off x="5181549" y="952926"/>
            <a:ext cx="3285811" cy="369332"/>
          </a:xfrm>
          <a:prstGeom prst="rect">
            <a:avLst/>
          </a:prstGeom>
          <a:noFill/>
        </p:spPr>
        <p:txBody>
          <a:bodyPr wrap="square" rtlCol="0">
            <a:spAutoFit/>
          </a:bodyPr>
          <a:lstStyle/>
          <a:p>
            <a:pPr algn="ctr"/>
            <a:r>
              <a:rPr lang="en-GB" b="1" dirty="0"/>
              <a:t>Imaging Activity</a:t>
            </a:r>
          </a:p>
        </p:txBody>
      </p:sp>
      <p:pic>
        <p:nvPicPr>
          <p:cNvPr id="5" name="Picture 4" descr="Imaging Activity">
            <a:extLst>
              <a:ext uri="{FF2B5EF4-FFF2-40B4-BE49-F238E27FC236}">
                <a16:creationId xmlns:a16="http://schemas.microsoft.com/office/drawing/2014/main" id="{34C4DD84-0B2E-034B-B0C0-E75CF72A45EF}"/>
              </a:ext>
            </a:extLst>
          </p:cNvPr>
          <p:cNvPicPr>
            <a:picLocks noChangeAspect="1"/>
          </p:cNvPicPr>
          <p:nvPr/>
        </p:nvPicPr>
        <p:blipFill>
          <a:blip r:embed="rId3"/>
          <a:stretch>
            <a:fillRect/>
          </a:stretch>
        </p:blipFill>
        <p:spPr>
          <a:xfrm>
            <a:off x="6095635" y="1642529"/>
            <a:ext cx="4743450" cy="3638550"/>
          </a:xfrm>
          <a:prstGeom prst="rect">
            <a:avLst/>
          </a:prstGeom>
        </p:spPr>
      </p:pic>
      <p:pic>
        <p:nvPicPr>
          <p:cNvPr id="9" name="Picture 8" descr="AHP Contacts">
            <a:extLst>
              <a:ext uri="{FF2B5EF4-FFF2-40B4-BE49-F238E27FC236}">
                <a16:creationId xmlns:a16="http://schemas.microsoft.com/office/drawing/2014/main" id="{50E20D00-EDA9-9919-A620-AD47D65A5DE3}"/>
              </a:ext>
            </a:extLst>
          </p:cNvPr>
          <p:cNvPicPr>
            <a:picLocks noChangeAspect="1"/>
          </p:cNvPicPr>
          <p:nvPr/>
        </p:nvPicPr>
        <p:blipFill>
          <a:blip r:embed="rId4"/>
          <a:stretch>
            <a:fillRect/>
          </a:stretch>
        </p:blipFill>
        <p:spPr>
          <a:xfrm>
            <a:off x="739214" y="1642529"/>
            <a:ext cx="4743450" cy="3638550"/>
          </a:xfrm>
          <a:prstGeom prst="rect">
            <a:avLst/>
          </a:prstGeom>
        </p:spPr>
      </p:pic>
    </p:spTree>
    <p:extLst>
      <p:ext uri="{BB962C8B-B14F-4D97-AF65-F5344CB8AC3E}">
        <p14:creationId xmlns:p14="http://schemas.microsoft.com/office/powerpoint/2010/main" val="982567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8AB0E-DBE1-F133-5277-675DD9F898D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32DDE16-95C8-16A0-013A-901D5FAFC3C3}"/>
              </a:ext>
            </a:extLst>
          </p:cNvPr>
          <p:cNvSpPr>
            <a:spLocks noGrp="1"/>
          </p:cNvSpPr>
          <p:nvPr>
            <p:ph idx="1"/>
          </p:nvPr>
        </p:nvSpPr>
        <p:spPr/>
        <p:txBody>
          <a:bodyPr/>
          <a:lstStyle/>
          <a:p>
            <a:endParaRPr lang="en-GB"/>
          </a:p>
        </p:txBody>
      </p:sp>
      <p:pic>
        <p:nvPicPr>
          <p:cNvPr id="5" name="Picture 4" descr="Escalations: Support and Intervention Framework - June 26 ">
            <a:extLst>
              <a:ext uri="{FF2B5EF4-FFF2-40B4-BE49-F238E27FC236}">
                <a16:creationId xmlns:a16="http://schemas.microsoft.com/office/drawing/2014/main" id="{A39EF126-2F4E-C346-D228-9167CD1BE100}"/>
              </a:ext>
            </a:extLst>
          </p:cNvPr>
          <p:cNvPicPr>
            <a:picLocks noChangeAspect="1"/>
          </p:cNvPicPr>
          <p:nvPr/>
        </p:nvPicPr>
        <p:blipFill>
          <a:blip r:embed="rId2"/>
          <a:stretch>
            <a:fillRect/>
          </a:stretch>
        </p:blipFill>
        <p:spPr>
          <a:xfrm>
            <a:off x="70337" y="39565"/>
            <a:ext cx="12017829" cy="6682782"/>
          </a:xfrm>
          <a:prstGeom prst="rect">
            <a:avLst/>
          </a:prstGeom>
        </p:spPr>
      </p:pic>
    </p:spTree>
    <p:extLst>
      <p:ext uri="{BB962C8B-B14F-4D97-AF65-F5344CB8AC3E}">
        <p14:creationId xmlns:p14="http://schemas.microsoft.com/office/powerpoint/2010/main" val="397765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662" y="4838007"/>
            <a:ext cx="4073236" cy="1687484"/>
          </a:xfrm>
        </p:spPr>
        <p:txBody>
          <a:bodyPr/>
          <a:lstStyle/>
          <a:p>
            <a:r>
              <a:rPr lang="en-GB" dirty="0"/>
              <a:t>Safety &amp; Quality:</a:t>
            </a:r>
            <a:endParaRPr lang="en-GB" sz="1600" dirty="0"/>
          </a:p>
          <a:p>
            <a:r>
              <a:rPr lang="en-GB" sz="1600" dirty="0"/>
              <a:t>SSKIN Bundle</a:t>
            </a:r>
          </a:p>
          <a:p>
            <a:r>
              <a:rPr lang="en-GB" sz="1600" dirty="0"/>
              <a:t>MUST</a:t>
            </a:r>
          </a:p>
          <a:p>
            <a:pPr marL="0" indent="0">
              <a:buNone/>
            </a:pPr>
            <a:endParaRPr lang="en-GB" sz="1600" dirty="0"/>
          </a:p>
          <a:p>
            <a:pPr marL="0" indent="0">
              <a:buNone/>
            </a:pPr>
            <a:endParaRPr lang="en-GB" sz="1600" dirty="0"/>
          </a:p>
        </p:txBody>
      </p:sp>
      <p:sp>
        <p:nvSpPr>
          <p:cNvPr id="5" name="TextBox 4"/>
          <p:cNvSpPr txBox="1"/>
          <p:nvPr/>
        </p:nvSpPr>
        <p:spPr>
          <a:xfrm>
            <a:off x="98367" y="241068"/>
            <a:ext cx="11995266" cy="400110"/>
          </a:xfrm>
          <a:prstGeom prst="rect">
            <a:avLst/>
          </a:prstGeom>
          <a:solidFill>
            <a:srgbClr val="0A4C86"/>
          </a:solidFill>
        </p:spPr>
        <p:txBody>
          <a:bodyPr wrap="square" rtlCol="0">
            <a:spAutoFit/>
          </a:bodyPr>
          <a:lstStyle/>
          <a:p>
            <a:r>
              <a:rPr lang="en-GB" sz="2000" b="1" dirty="0">
                <a:solidFill>
                  <a:schemeClr val="bg1"/>
                </a:solidFill>
              </a:rPr>
              <a:t>New SOMs Indicators still to be implemented and reported</a:t>
            </a:r>
          </a:p>
        </p:txBody>
      </p:sp>
      <p:sp>
        <p:nvSpPr>
          <p:cNvPr id="6" name="Content Placeholder 2"/>
          <p:cNvSpPr txBox="1">
            <a:spLocks/>
          </p:cNvSpPr>
          <p:nvPr/>
        </p:nvSpPr>
        <p:spPr>
          <a:xfrm>
            <a:off x="584662" y="1257993"/>
            <a:ext cx="4073236" cy="5071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Performance:</a:t>
            </a:r>
          </a:p>
          <a:p>
            <a:r>
              <a:rPr lang="en-GB" sz="1600" dirty="0"/>
              <a:t>Review OP Appointments</a:t>
            </a:r>
          </a:p>
          <a:p>
            <a:pPr marL="0" indent="0">
              <a:buNone/>
            </a:pPr>
            <a:endParaRPr lang="en-GB" sz="1600" dirty="0"/>
          </a:p>
          <a:p>
            <a:pPr marL="0" indent="0">
              <a:buNone/>
            </a:pPr>
            <a:endParaRPr lang="en-GB" sz="1600" dirty="0"/>
          </a:p>
          <a:p>
            <a:r>
              <a:rPr lang="en-GB" dirty="0"/>
              <a:t>Efficiency &amp; Productivity:</a:t>
            </a:r>
          </a:p>
          <a:p>
            <a:r>
              <a:rPr lang="en-GB" sz="1600" dirty="0" err="1"/>
              <a:t>Daycase</a:t>
            </a:r>
            <a:r>
              <a:rPr lang="en-GB" sz="1600" dirty="0"/>
              <a:t> Rates</a:t>
            </a:r>
          </a:p>
          <a:p>
            <a:pPr marL="0" indent="0">
              <a:buNone/>
            </a:pPr>
            <a:endParaRPr lang="en-GB" sz="1600" dirty="0"/>
          </a:p>
        </p:txBody>
      </p:sp>
    </p:spTree>
    <p:extLst>
      <p:ext uri="{BB962C8B-B14F-4D97-AF65-F5344CB8AC3E}">
        <p14:creationId xmlns:p14="http://schemas.microsoft.com/office/powerpoint/2010/main" val="4085828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71897c-df1d-4362-8731-bcfc3c3b1c15">
      <Terms xmlns="http://schemas.microsoft.com/office/infopath/2007/PartnerControls"/>
    </lcf76f155ced4ddcb4097134ff3c332f>
    <TaxCatchAll xmlns="f742fd9a-f586-485c-bfbd-846a835e4ef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6264F757A50147A304998346CC9946" ma:contentTypeVersion="16" ma:contentTypeDescription="Create a new document." ma:contentTypeScope="" ma:versionID="13495d0fc6b713c9a800b289844045ac">
  <xsd:schema xmlns:xsd="http://www.w3.org/2001/XMLSchema" xmlns:xs="http://www.w3.org/2001/XMLSchema" xmlns:p="http://schemas.microsoft.com/office/2006/metadata/properties" xmlns:ns2="cb71897c-df1d-4362-8731-bcfc3c3b1c15" xmlns:ns3="113bc8f4-fbd1-47dc-a367-b45504fa7fa8" xmlns:ns4="f742fd9a-f586-485c-bfbd-846a835e4eff" targetNamespace="http://schemas.microsoft.com/office/2006/metadata/properties" ma:root="true" ma:fieldsID="42a3ca5ec15aaa04490c9911c8f85048" ns2:_="" ns3:_="" ns4:_="">
    <xsd:import namespace="cb71897c-df1d-4362-8731-bcfc3c3b1c15"/>
    <xsd:import namespace="113bc8f4-fbd1-47dc-a367-b45504fa7fa8"/>
    <xsd:import namespace="f742fd9a-f586-485c-bfbd-846a835e4e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71897c-df1d-4362-8731-bcfc3c3b1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672522-f831-4571-a95f-deab59c652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13bc8f4-fbd1-47dc-a367-b45504fa7fa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42fd9a-f586-485c-bfbd-846a835e4ef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87cf79a-0cc7-4041-bfeb-b00bcb421968}" ma:internalName="TaxCatchAll" ma:showField="CatchAllData" ma:web="113bc8f4-fbd1-47dc-a367-b45504fa7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2CDAA6-46F8-4F85-8CE2-EF41976F91A9}">
  <ds:schemaRefs>
    <ds:schemaRef ds:uri="f742fd9a-f586-485c-bfbd-846a835e4eff"/>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 ds:uri="113bc8f4-fbd1-47dc-a367-b45504fa7fa8"/>
    <ds:schemaRef ds:uri="http://purl.org/dc/elements/1.1/"/>
    <ds:schemaRef ds:uri="cb71897c-df1d-4362-8731-bcfc3c3b1c1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CF03C979-0850-44E4-B5E1-1D9C4708BF88}">
  <ds:schemaRefs>
    <ds:schemaRef ds:uri="http://schemas.microsoft.com/sharepoint/v3/contenttype/forms"/>
  </ds:schemaRefs>
</ds:datastoreItem>
</file>

<file path=customXml/itemProps3.xml><?xml version="1.0" encoding="utf-8"?>
<ds:datastoreItem xmlns:ds="http://schemas.openxmlformats.org/officeDocument/2006/customXml" ds:itemID="{2AF41538-9360-435B-9C65-9E867239E5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71897c-df1d-4362-8731-bcfc3c3b1c15"/>
    <ds:schemaRef ds:uri="113bc8f4-fbd1-47dc-a367-b45504fa7fa8"/>
    <ds:schemaRef ds:uri="f742fd9a-f586-485c-bfbd-846a835e4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39818</TotalTime>
  <Words>2875</Words>
  <Application>Microsoft Office PowerPoint</Application>
  <PresentationFormat>Widescreen</PresentationFormat>
  <Paragraphs>792</Paragraphs>
  <Slides>30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Deeny, Niamh</dc:creator>
  <cp:lastModifiedBy>McGarrity, Claire</cp:lastModifiedBy>
  <cp:revision>1119</cp:revision>
  <cp:lastPrinted>2026-03-18T14:03:03Z</cp:lastPrinted>
  <dcterms:created xsi:type="dcterms:W3CDTF">2023-12-14T16:23:12Z</dcterms:created>
  <dcterms:modified xsi:type="dcterms:W3CDTF">2026-09-09T15:51:18Z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0x0101008B6264F757A50147A304998346CC9946</vt:lpwstr>
  </property>
</Properties>
</file>