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57" r:id="rId5"/>
    <p:sldId id="259" r:id="rId6"/>
    <p:sldId id="271" r:id="rId7"/>
    <p:sldId id="264" r:id="rId8"/>
    <p:sldId id="272" r:id="rId9"/>
    <p:sldId id="263" r:id="rId10"/>
    <p:sldId id="2147482222" r:id="rId11"/>
    <p:sldId id="2147482224" r:id="rId12"/>
    <p:sldId id="2147482225" r:id="rId13"/>
    <p:sldId id="2147482226" r:id="rId14"/>
    <p:sldId id="274" r:id="rId15"/>
    <p:sldId id="275" r:id="rId16"/>
    <p:sldId id="2147482221" r:id="rId17"/>
    <p:sldId id="268" r:id="rId18"/>
    <p:sldId id="270" r:id="rId19"/>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0000"/>
    <a:srgbClr val="0C4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6" autoAdjust="0"/>
    <p:restoredTop sz="86387" autoAdjust="0"/>
  </p:normalViewPr>
  <p:slideViewPr>
    <p:cSldViewPr>
      <p:cViewPr varScale="1">
        <p:scale>
          <a:sx n="63" d="100"/>
          <a:sy n="63" d="100"/>
        </p:scale>
        <p:origin x="108" y="4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760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Title</a:t>
            </a:r>
            <a:r>
              <a:rPr lang="en-GB" baseline="0" dirty="0"/>
              <a:t> Slide</a:t>
            </a:r>
            <a:endParaRPr lang="en-GB" dirty="0"/>
          </a:p>
        </p:txBody>
      </p:sp>
      <p:sp>
        <p:nvSpPr>
          <p:cNvPr id="4" name="Slide Number Placeholder 3"/>
          <p:cNvSpPr>
            <a:spLocks noGrp="1"/>
          </p:cNvSpPr>
          <p:nvPr>
            <p:ph type="sldNum" sz="quarter" idx="10"/>
          </p:nvPr>
        </p:nvSpPr>
        <p:spPr/>
        <p:txBody>
          <a:bodyPr/>
          <a:lstStyle/>
          <a:p>
            <a:fld id="{0D3B86F1-3E8F-47CC-A8BE-DFE1433A1161}" type="slidenum">
              <a:rPr lang="en-GB" smtClean="0"/>
              <a:t>1</a:t>
            </a:fld>
            <a:endParaRPr lang="en-GB"/>
          </a:p>
        </p:txBody>
      </p:sp>
    </p:spTree>
    <p:extLst>
      <p:ext uri="{BB962C8B-B14F-4D97-AF65-F5344CB8AC3E}">
        <p14:creationId xmlns:p14="http://schemas.microsoft.com/office/powerpoint/2010/main" val="2803918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anded presentation title slide for Belfast Health and Social Care Trust and Being Belfast, featuring logos on a white background. Diagonal cyan, purple and magenta bands frame right side, while four small coloured service icons appear at bottom le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286"/>
            <a:ext cx="18285714" cy="10285714"/>
          </a:xfrm>
          <a:prstGeom prst="rect">
            <a:avLst/>
          </a:prstGeom>
          <a:effectLst>
            <a:glow rad="127000">
              <a:schemeClr val="accent1"/>
            </a:glow>
          </a:effectLst>
        </p:spPr>
      </p:pic>
      <p:sp>
        <p:nvSpPr>
          <p:cNvPr id="3" name="Title 2"/>
          <p:cNvSpPr txBox="1">
            <a:spLocks noGrp="1"/>
          </p:cNvSpPr>
          <p:nvPr>
            <p:ph type="title" idx="4294967295"/>
          </p:nvPr>
        </p:nvSpPr>
        <p:spPr>
          <a:xfrm>
            <a:off x="751114" y="3695700"/>
            <a:ext cx="9307286" cy="37856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rPr>
              <a:t>Belfast Trust 2026/27 Savings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0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rPr>
              <a:t>Trust Board Presentation </a:t>
            </a:r>
          </a:p>
        </p:txBody>
      </p:sp>
      <p:sp>
        <p:nvSpPr>
          <p:cNvPr id="5" name="TextBox 4">
            <a:extLst>
              <a:ext uri="{FF2B5EF4-FFF2-40B4-BE49-F238E27FC236}">
                <a16:creationId xmlns:a16="http://schemas.microsoft.com/office/drawing/2014/main" id="{24DA7B82-CCA1-1093-522F-6BCB12B601A6}"/>
              </a:ext>
            </a:extLst>
          </p:cNvPr>
          <p:cNvSpPr txBox="1"/>
          <p:nvPr/>
        </p:nvSpPr>
        <p:spPr>
          <a:xfrm>
            <a:off x="8229600" y="8475416"/>
            <a:ext cx="4191000" cy="769441"/>
          </a:xfrm>
          <a:prstGeom prst="rect">
            <a:avLst/>
          </a:prstGeom>
          <a:noFill/>
        </p:spPr>
        <p:txBody>
          <a:bodyPr wrap="square" rtlCol="0">
            <a:spAutoFit/>
          </a:bodyPr>
          <a:lstStyle/>
          <a:p>
            <a:r>
              <a:rPr lang="en-GB" sz="4400" b="1" dirty="0">
                <a:solidFill>
                  <a:srgbClr val="002060"/>
                </a:solidFill>
              </a:rPr>
              <a:t>27 August 2026</a:t>
            </a:r>
          </a:p>
        </p:txBody>
      </p:sp>
    </p:spTree>
    <p:extLst>
      <p:ext uri="{BB962C8B-B14F-4D97-AF65-F5344CB8AC3E}">
        <p14:creationId xmlns:p14="http://schemas.microsoft.com/office/powerpoint/2010/main" val="3812084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3" name="TextBox 2"/>
          <p:cNvSpPr txBox="1"/>
          <p:nvPr/>
        </p:nvSpPr>
        <p:spPr>
          <a:xfrm>
            <a:off x="1066800" y="1866900"/>
            <a:ext cx="14249400" cy="7786747"/>
          </a:xfrm>
          <a:prstGeom prst="rect">
            <a:avLst/>
          </a:prstGeom>
          <a:noFill/>
        </p:spPr>
        <p:txBody>
          <a:bodyPr wrap="square" rtlCol="0">
            <a:spAutoFit/>
          </a:bodyPr>
          <a:lstStyle/>
          <a:p>
            <a:pPr marL="630238" indent="-630238">
              <a:buFont typeface="Wingdings" panose="05000000000000000000" pitchFamily="2" charset="2"/>
              <a:buChar char="v"/>
            </a:pPr>
            <a:r>
              <a:rPr lang="en-GB" sz="3000" dirty="0"/>
              <a:t>The Department of Health’s Reset Plan is aimed at stabilising services, reforming care and improving  outcomes through prevention, neighbourhood-based care and care closer to home </a:t>
            </a:r>
          </a:p>
          <a:p>
            <a:pPr marL="630238" indent="-630238">
              <a:buFont typeface="Wingdings" panose="05000000000000000000" pitchFamily="2" charset="2"/>
              <a:buChar char="v"/>
            </a:pPr>
            <a:endParaRPr lang="en-GB" sz="1000" dirty="0"/>
          </a:p>
          <a:p>
            <a:pPr marL="630238" indent="-630238">
              <a:buFont typeface="Wingdings" panose="05000000000000000000" pitchFamily="2" charset="2"/>
              <a:buChar char="v"/>
            </a:pPr>
            <a:r>
              <a:rPr lang="en-GB" sz="3000" dirty="0"/>
              <a:t>Delivering system wide efficiencies to address the current HSC deficit and to ensure longer term financial sustainability is a key theme within the Reset Plan. Prevention and early intervention is at the core of creating a sustainable financial model for HSCNI</a:t>
            </a:r>
          </a:p>
          <a:p>
            <a:pPr marL="630238" indent="-630238">
              <a:buFont typeface="Wingdings" panose="05000000000000000000" pitchFamily="2" charset="2"/>
              <a:buChar char="v"/>
            </a:pPr>
            <a:endParaRPr lang="en-GB" sz="1000" dirty="0"/>
          </a:p>
          <a:p>
            <a:pPr marL="630238" indent="-630238">
              <a:buFont typeface="Wingdings" panose="05000000000000000000" pitchFamily="2" charset="2"/>
              <a:buChar char="v"/>
            </a:pPr>
            <a:r>
              <a:rPr lang="en-GB" sz="3000" dirty="0"/>
              <a:t>In the absence of an agreed Executive budget, the HSC faces a projected £800 million funding gap in 2026/27 </a:t>
            </a:r>
          </a:p>
          <a:p>
            <a:pPr marL="630238" indent="-630238">
              <a:buFont typeface="Wingdings" panose="05000000000000000000" pitchFamily="2" charset="2"/>
              <a:buChar char="v"/>
            </a:pPr>
            <a:endParaRPr lang="en-GB" sz="1000" dirty="0"/>
          </a:p>
          <a:p>
            <a:pPr marL="630238" indent="-630238">
              <a:buFont typeface="Wingdings" panose="05000000000000000000" pitchFamily="2" charset="2"/>
              <a:buChar char="v"/>
            </a:pPr>
            <a:r>
              <a:rPr lang="en-GB" sz="3000" dirty="0"/>
              <a:t>Trusts have a statutory obligation to breakeven each year</a:t>
            </a:r>
          </a:p>
          <a:p>
            <a:pPr marL="630238" indent="-630238">
              <a:buFont typeface="Wingdings" panose="05000000000000000000" pitchFamily="2" charset="2"/>
              <a:buChar char="v"/>
            </a:pPr>
            <a:endParaRPr lang="en-GB" sz="1000" dirty="0"/>
          </a:p>
          <a:p>
            <a:pPr marL="630238" indent="-630238">
              <a:buFont typeface="Wingdings" panose="05000000000000000000" pitchFamily="2" charset="2"/>
              <a:buChar char="v"/>
            </a:pPr>
            <a:r>
              <a:rPr lang="en-GB" sz="3000" dirty="0"/>
              <a:t>In March 2026, Trusts submitted draft plans to achieve a 6% savings target as reflected in their opening budget allocations. </a:t>
            </a:r>
          </a:p>
          <a:p>
            <a:pPr marL="630238" indent="-630238">
              <a:buFont typeface="Wingdings" panose="05000000000000000000" pitchFamily="2" charset="2"/>
              <a:buChar char="v"/>
            </a:pPr>
            <a:endParaRPr lang="en-GB" sz="1000" dirty="0">
              <a:solidFill>
                <a:schemeClr val="tx2">
                  <a:lumMod val="75000"/>
                </a:schemeClr>
              </a:solidFill>
              <a:latin typeface="+mj-lt"/>
              <a:cs typeface="Arial" panose="020B0604020202020204" pitchFamily="34" charset="0"/>
            </a:endParaRPr>
          </a:p>
          <a:p>
            <a:pPr marL="630238" lvl="0" indent="-630238">
              <a:buFont typeface="Wingdings" panose="05000000000000000000" pitchFamily="2" charset="2"/>
              <a:buChar char="v"/>
            </a:pPr>
            <a:r>
              <a:rPr lang="en-GB" sz="3000" dirty="0"/>
              <a:t>On 24 June 2026, the Department of Health outlined a revised savings target of 4%, in addition to meeting any underlying funding gaps, in order to avoid measures that might cause harm.</a:t>
            </a:r>
          </a:p>
          <a:p>
            <a:endParaRPr lang="en-GB" sz="3000" dirty="0">
              <a:solidFill>
                <a:schemeClr val="tx2">
                  <a:lumMod val="75000"/>
                </a:schemeClr>
              </a:solidFill>
              <a:latin typeface="+mj-lt"/>
              <a:cs typeface="Arial" panose="020B0604020202020204" pitchFamily="34" charset="0"/>
            </a:endParaRPr>
          </a:p>
        </p:txBody>
      </p:sp>
      <p:sp>
        <p:nvSpPr>
          <p:cNvPr id="4" name="Title 3"/>
          <p:cNvSpPr txBox="1">
            <a:spLocks noGrp="1"/>
          </p:cNvSpPr>
          <p:nvPr>
            <p:ph type="title" idx="4294967295"/>
          </p:nvPr>
        </p:nvSpPr>
        <p:spPr>
          <a:xfrm>
            <a:off x="901337" y="800100"/>
            <a:ext cx="11201400"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7030A0"/>
                </a:solidFill>
                <a:effectLst/>
                <a:uLnTx/>
                <a:uFillTx/>
                <a:latin typeface="+mn-lt"/>
                <a:ea typeface="+mn-ea"/>
                <a:cs typeface="+mn-cs"/>
              </a:rPr>
              <a:t>Strategic Context </a:t>
            </a:r>
            <a:endParaRPr kumimoji="0" lang="en-GB" sz="8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2796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F3109-3E66-5FE6-B619-F43C820AEF6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513E67B-1B21-A339-EE80-32026A3C295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3" name="TextBox 2">
            <a:extLst>
              <a:ext uri="{FF2B5EF4-FFF2-40B4-BE49-F238E27FC236}">
                <a16:creationId xmlns:a16="http://schemas.microsoft.com/office/drawing/2014/main" id="{C7553CF4-8A4F-12EF-A178-651EAF4BD970}"/>
              </a:ext>
            </a:extLst>
          </p:cNvPr>
          <p:cNvSpPr txBox="1"/>
          <p:nvPr/>
        </p:nvSpPr>
        <p:spPr>
          <a:xfrm>
            <a:off x="901337" y="2171700"/>
            <a:ext cx="13500463" cy="6740307"/>
          </a:xfrm>
          <a:prstGeom prst="rect">
            <a:avLst/>
          </a:prstGeom>
          <a:noFill/>
        </p:spPr>
        <p:txBody>
          <a:bodyPr wrap="square" rtlCol="0">
            <a:spAutoFit/>
          </a:bodyPr>
          <a:lstStyle/>
          <a:p>
            <a:pPr marL="630238" indent="-630238">
              <a:buFont typeface="Wingdings" panose="05000000000000000000" pitchFamily="2" charset="2"/>
              <a:buChar char="v"/>
            </a:pPr>
            <a:r>
              <a:rPr lang="en-GB" sz="3000" dirty="0">
                <a:latin typeface="+mj-lt"/>
              </a:rPr>
              <a:t>Significant recurrent savings were delivered by Belfast Trust in 2024/25 and 2025/26 (3.8%) in the context of no growth funding</a:t>
            </a:r>
          </a:p>
          <a:p>
            <a:pPr marL="630238" indent="-630238">
              <a:buFont typeface="Wingdings" panose="05000000000000000000" pitchFamily="2" charset="2"/>
              <a:buChar char="v"/>
            </a:pPr>
            <a:endParaRPr lang="en-GB" sz="1100" dirty="0">
              <a:latin typeface="+mj-lt"/>
            </a:endParaRPr>
          </a:p>
          <a:p>
            <a:pPr marL="630238" indent="-630238">
              <a:buFont typeface="Wingdings" panose="05000000000000000000" pitchFamily="2" charset="2"/>
              <a:buChar char="v"/>
            </a:pPr>
            <a:r>
              <a:rPr lang="en-GB" sz="3000" dirty="0">
                <a:latin typeface="+mj-lt"/>
              </a:rPr>
              <a:t>Breakeven in recent years has relied on significant non-recurrent ‘windfalls’ and underspends; as a result, the Trust has an underlying deficit of £29m (1.4%) after deficit funding</a:t>
            </a:r>
          </a:p>
          <a:p>
            <a:pPr marL="630238" indent="-630238">
              <a:buFont typeface="Wingdings" panose="05000000000000000000" pitchFamily="2" charset="2"/>
              <a:buChar char="v"/>
            </a:pPr>
            <a:endParaRPr lang="en-GB" sz="1100" dirty="0">
              <a:latin typeface="+mj-lt"/>
            </a:endParaRPr>
          </a:p>
          <a:p>
            <a:pPr marL="630238" indent="-630238">
              <a:buFont typeface="Wingdings" panose="05000000000000000000" pitchFamily="2" charset="2"/>
              <a:buChar char="v"/>
            </a:pPr>
            <a:r>
              <a:rPr lang="en-GB" sz="3000" dirty="0"/>
              <a:t>The total savings requirement Belfast Trust, to include its opening deficit, is therefore </a:t>
            </a:r>
            <a:r>
              <a:rPr lang="en-GB" sz="3000" b="1" dirty="0"/>
              <a:t>5.4%</a:t>
            </a:r>
            <a:r>
              <a:rPr lang="en-GB" sz="3000" dirty="0"/>
              <a:t> (£111m)</a:t>
            </a:r>
          </a:p>
          <a:p>
            <a:pPr marL="630238" indent="-630238">
              <a:buFont typeface="Wingdings" panose="05000000000000000000" pitchFamily="2" charset="2"/>
              <a:buChar char="v"/>
            </a:pPr>
            <a:endParaRPr lang="en-GB" sz="1100" dirty="0">
              <a:latin typeface="+mj-lt"/>
            </a:endParaRPr>
          </a:p>
          <a:p>
            <a:pPr marL="630238" indent="-630238">
              <a:buFont typeface="Wingdings" panose="05000000000000000000" pitchFamily="2" charset="2"/>
              <a:buChar char="v"/>
            </a:pPr>
            <a:r>
              <a:rPr lang="en-GB" sz="3000" dirty="0">
                <a:latin typeface="+mj-lt"/>
              </a:rPr>
              <a:t>ln March 2027, Trust Board approved phase 1 low impact savings of £67.9m (3.3% of RRL)</a:t>
            </a:r>
          </a:p>
          <a:p>
            <a:pPr marL="630238" indent="-630238">
              <a:buFont typeface="Wingdings" panose="05000000000000000000" pitchFamily="2" charset="2"/>
              <a:buChar char="v"/>
            </a:pPr>
            <a:endParaRPr lang="en-GB" sz="1100" dirty="0">
              <a:latin typeface="+mj-lt"/>
            </a:endParaRPr>
          </a:p>
          <a:p>
            <a:pPr marL="630238" indent="-630238">
              <a:buFont typeface="Wingdings" panose="05000000000000000000" pitchFamily="2" charset="2"/>
              <a:buChar char="v"/>
            </a:pPr>
            <a:r>
              <a:rPr lang="en-GB" sz="3000" dirty="0">
                <a:latin typeface="+mj-lt"/>
              </a:rPr>
              <a:t>These savings are </a:t>
            </a:r>
            <a:r>
              <a:rPr lang="en-GB" sz="3000" dirty="0">
                <a:solidFill>
                  <a:srgbClr val="00B050"/>
                </a:solidFill>
                <a:latin typeface="+mj-lt"/>
              </a:rPr>
              <a:t>on track to deliver </a:t>
            </a:r>
            <a:r>
              <a:rPr lang="en-GB" sz="3000" dirty="0">
                <a:latin typeface="+mj-lt"/>
              </a:rPr>
              <a:t>in 2026/27 with key areas being reductions in temporary workforce premiums, ongoing workforce control and pharmacy</a:t>
            </a:r>
          </a:p>
          <a:p>
            <a:pPr marL="457200" indent="-457200">
              <a:buFont typeface="Arial" panose="020B0604020202020204" pitchFamily="34" charset="0"/>
              <a:buChar char="•"/>
            </a:pPr>
            <a:endParaRPr lang="en-GB" sz="3000" dirty="0">
              <a:latin typeface="+mj-lt"/>
            </a:endParaRPr>
          </a:p>
          <a:p>
            <a:pPr marL="457200" indent="-457200">
              <a:buFont typeface="Arial" panose="020B0604020202020204" pitchFamily="34" charset="0"/>
              <a:buChar char="•"/>
            </a:pPr>
            <a:endParaRPr lang="en-GB" sz="2800" dirty="0">
              <a:solidFill>
                <a:schemeClr val="tx2">
                  <a:lumMod val="75000"/>
                </a:schemeClr>
              </a:solidFill>
              <a:latin typeface="+mj-lt"/>
              <a:cs typeface="Arial" panose="020B0604020202020204" pitchFamily="34" charset="0"/>
            </a:endParaRPr>
          </a:p>
        </p:txBody>
      </p:sp>
      <p:sp>
        <p:nvSpPr>
          <p:cNvPr id="4" name="Title 3">
            <a:extLst>
              <a:ext uri="{FF2B5EF4-FFF2-40B4-BE49-F238E27FC236}">
                <a16:creationId xmlns:a16="http://schemas.microsoft.com/office/drawing/2014/main" id="{5FBA40E7-FF7D-C4F1-1C77-04C8CCD5809B}"/>
              </a:ext>
            </a:extLst>
          </p:cNvPr>
          <p:cNvSpPr txBox="1">
            <a:spLocks noGrp="1"/>
          </p:cNvSpPr>
          <p:nvPr>
            <p:ph type="title" idx="4294967295"/>
          </p:nvPr>
        </p:nvSpPr>
        <p:spPr>
          <a:xfrm>
            <a:off x="901336" y="800100"/>
            <a:ext cx="13195664"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7030A0"/>
                </a:solidFill>
                <a:effectLst/>
                <a:uLnTx/>
                <a:uFillTx/>
                <a:latin typeface="+mn-lt"/>
                <a:ea typeface="+mn-ea"/>
                <a:cs typeface="+mn-cs"/>
              </a:rPr>
              <a:t>Current Savings Plans Overview</a:t>
            </a:r>
            <a:endParaRPr kumimoji="0" lang="en-GB" sz="8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8759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C54FD-42C2-89BA-8F98-B6D55A85FA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9DAE3B1-B867-F0F8-1D43-4DD279C740E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4" name="Title 3">
            <a:extLst>
              <a:ext uri="{FF2B5EF4-FFF2-40B4-BE49-F238E27FC236}">
                <a16:creationId xmlns:a16="http://schemas.microsoft.com/office/drawing/2014/main" id="{CD9AA215-C266-6285-8CA6-3461353A7202}"/>
              </a:ext>
            </a:extLst>
          </p:cNvPr>
          <p:cNvSpPr txBox="1">
            <a:spLocks noGrp="1"/>
          </p:cNvSpPr>
          <p:nvPr>
            <p:ph type="title" idx="4294967295"/>
          </p:nvPr>
        </p:nvSpPr>
        <p:spPr>
          <a:xfrm>
            <a:off x="901336" y="815007"/>
            <a:ext cx="11201400"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7030A0"/>
                </a:solidFill>
                <a:effectLst/>
                <a:uLnTx/>
                <a:uFillTx/>
                <a:latin typeface="+mn-lt"/>
                <a:ea typeface="+mn-ea"/>
                <a:cs typeface="+mn-cs"/>
              </a:rPr>
              <a:t>Phase 1 Savings Plans in Progress</a:t>
            </a:r>
            <a:endParaRPr kumimoji="0" lang="en-GB" sz="8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endParaRPr>
          </a:p>
        </p:txBody>
      </p:sp>
      <p:graphicFrame>
        <p:nvGraphicFramePr>
          <p:cNvPr id="5" name="Content Placeholder 6">
            <a:extLst>
              <a:ext uri="{FF2B5EF4-FFF2-40B4-BE49-F238E27FC236}">
                <a16:creationId xmlns:a16="http://schemas.microsoft.com/office/drawing/2014/main" id="{FBE49EC3-5F2C-FE75-0275-8E357A506DB5}"/>
              </a:ext>
            </a:extLst>
          </p:cNvPr>
          <p:cNvGraphicFramePr>
            <a:graphicFrameLocks/>
          </p:cNvGraphicFramePr>
          <p:nvPr>
            <p:extLst>
              <p:ext uri="{D42A27DB-BD31-4B8C-83A1-F6EECF244321}">
                <p14:modId xmlns:p14="http://schemas.microsoft.com/office/powerpoint/2010/main" val="2712312582"/>
              </p:ext>
            </p:extLst>
          </p:nvPr>
        </p:nvGraphicFramePr>
        <p:xfrm>
          <a:off x="1066800" y="1866900"/>
          <a:ext cx="11562080" cy="6763917"/>
        </p:xfrm>
        <a:graphic>
          <a:graphicData uri="http://schemas.openxmlformats.org/drawingml/2006/table">
            <a:tbl>
              <a:tblPr/>
              <a:tblGrid>
                <a:gridCol w="9955316">
                  <a:extLst>
                    <a:ext uri="{9D8B030D-6E8A-4147-A177-3AD203B41FA5}">
                      <a16:colId xmlns:a16="http://schemas.microsoft.com/office/drawing/2014/main" val="281930632"/>
                    </a:ext>
                  </a:extLst>
                </a:gridCol>
                <a:gridCol w="1606764">
                  <a:extLst>
                    <a:ext uri="{9D8B030D-6E8A-4147-A177-3AD203B41FA5}">
                      <a16:colId xmlns:a16="http://schemas.microsoft.com/office/drawing/2014/main" val="168339926"/>
                    </a:ext>
                  </a:extLst>
                </a:gridCol>
              </a:tblGrid>
              <a:tr h="427439">
                <a:tc>
                  <a:txBody>
                    <a:bodyPr/>
                    <a:lstStyle/>
                    <a:p>
                      <a:pPr algn="l" fontAlgn="b">
                        <a:buNone/>
                      </a:pPr>
                      <a:endParaRPr lang="en-GB" sz="24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buNone/>
                      </a:pPr>
                      <a:r>
                        <a:rPr lang="en-GB" sz="2400" b="1" i="0" u="none" strike="noStrike" dirty="0">
                          <a:solidFill>
                            <a:srgbClr val="000000"/>
                          </a:solidFill>
                          <a:effectLst/>
                          <a:latin typeface="Calibri" panose="020F0502020204030204" pitchFamily="34" charset="0"/>
                        </a:rPr>
                        <a:t> £'000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0380173"/>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Reductions in agency and backfill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15,570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0166089"/>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Workforce controls including overtime, restructuring, skill mix  &amp; absence management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8,208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3882395"/>
                  </a:ext>
                </a:extLst>
              </a:tr>
              <a:tr h="407085">
                <a:tc>
                  <a:txBody>
                    <a:bodyPr/>
                    <a:lstStyle/>
                    <a:p>
                      <a:pPr algn="l" fontAlgn="b">
                        <a:buNone/>
                      </a:pPr>
                      <a:r>
                        <a:rPr lang="en-GB" sz="2400" b="0" i="0" u="none" strike="noStrike" dirty="0">
                          <a:solidFill>
                            <a:srgbClr val="000000"/>
                          </a:solidFill>
                          <a:effectLst/>
                          <a:latin typeface="Calibri" panose="020F0502020204030204" pitchFamily="34" charset="0"/>
                        </a:rPr>
                        <a:t>Admin efficiencies </a:t>
                      </a:r>
                      <a:r>
                        <a:rPr lang="en-GB" sz="2400" b="0" i="0" u="none" strike="noStrike" dirty="0" err="1">
                          <a:solidFill>
                            <a:srgbClr val="000000"/>
                          </a:solidFill>
                          <a:effectLst/>
                          <a:latin typeface="Calibri" panose="020F0502020204030204" pitchFamily="34" charset="0"/>
                        </a:rPr>
                        <a:t>iro</a:t>
                      </a:r>
                      <a:r>
                        <a:rPr lang="en-GB" sz="2400" b="0" i="0" u="none" strike="noStrike" dirty="0">
                          <a:solidFill>
                            <a:srgbClr val="000000"/>
                          </a:solidFill>
                          <a:effectLst/>
                          <a:latin typeface="Calibri" panose="020F0502020204030204" pitchFamily="34" charset="0"/>
                        </a:rPr>
                        <a:t> encompass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1,050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267802"/>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Procurement and contract management savings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6,015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7518142"/>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Pharmacy savings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7,000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6562774"/>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Digital/AI including reduction in postage/stationery costs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dirty="0">
                          <a:solidFill>
                            <a:srgbClr val="000000"/>
                          </a:solidFill>
                          <a:effectLst/>
                          <a:latin typeface="Calibri" panose="020F0502020204030204" pitchFamily="34" charset="0"/>
                        </a:rPr>
                        <a:t>        </a:t>
                      </a:r>
                      <a:r>
                        <a:rPr lang="en-GB" sz="2400" b="0" i="0" u="none" strike="noStrike" dirty="0">
                          <a:solidFill>
                            <a:schemeClr val="accent6">
                              <a:lumMod val="75000"/>
                            </a:schemeClr>
                          </a:solidFill>
                          <a:effectLst/>
                          <a:latin typeface="Calibri" panose="020F0502020204030204" pitchFamily="34" charset="0"/>
                        </a:rPr>
                        <a:t>1,500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771099"/>
                  </a:ext>
                </a:extLst>
              </a:tr>
              <a:tr h="407085">
                <a:tc>
                  <a:txBody>
                    <a:bodyPr/>
                    <a:lstStyle/>
                    <a:p>
                      <a:pPr algn="l" fontAlgn="b">
                        <a:buNone/>
                      </a:pPr>
                      <a:r>
                        <a:rPr lang="en-GB" sz="2400" b="0" i="0" u="none" strike="noStrike" dirty="0">
                          <a:solidFill>
                            <a:srgbClr val="000000"/>
                          </a:solidFill>
                          <a:effectLst/>
                          <a:latin typeface="Calibri" panose="020F0502020204030204" pitchFamily="34" charset="0"/>
                        </a:rPr>
                        <a:t>Income generation (incl. rise in canteen &amp; carpark prices and private patient income)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1,380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6599687"/>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Energy savings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3,000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5324622"/>
                  </a:ext>
                </a:extLst>
              </a:tr>
              <a:tr h="407085">
                <a:tc>
                  <a:txBody>
                    <a:bodyPr/>
                    <a:lstStyle/>
                    <a:p>
                      <a:pPr algn="l" fontAlgn="b">
                        <a:buNone/>
                      </a:pPr>
                      <a:r>
                        <a:rPr lang="en-GB" sz="2400" b="0" i="0" u="none" strike="noStrike" dirty="0">
                          <a:solidFill>
                            <a:srgbClr val="000000"/>
                          </a:solidFill>
                          <a:effectLst/>
                          <a:latin typeface="Calibri" panose="020F0502020204030204" pitchFamily="34" charset="0"/>
                        </a:rPr>
                        <a:t>SFMRG labs optimisation savings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2,285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4650297"/>
                  </a:ext>
                </a:extLst>
              </a:tr>
              <a:tr h="407085">
                <a:tc>
                  <a:txBody>
                    <a:bodyPr/>
                    <a:lstStyle/>
                    <a:p>
                      <a:pPr algn="l" fontAlgn="ctr">
                        <a:buNone/>
                      </a:pPr>
                      <a:r>
                        <a:rPr lang="en-GB" sz="2400" b="0" i="0" u="none" strike="noStrike" dirty="0">
                          <a:solidFill>
                            <a:srgbClr val="000000"/>
                          </a:solidFill>
                          <a:effectLst/>
                          <a:latin typeface="Calibri" panose="020F0502020204030204" pitchFamily="34" charset="0"/>
                        </a:rPr>
                        <a:t>Corporate savings including non-recurrent slippage/rebates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15,500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7843162"/>
                  </a:ext>
                </a:extLst>
              </a:tr>
              <a:tr h="742830">
                <a:tc>
                  <a:txBody>
                    <a:bodyPr/>
                    <a:lstStyle/>
                    <a:p>
                      <a:pPr algn="l" fontAlgn="ctr">
                        <a:buNone/>
                      </a:pPr>
                      <a:r>
                        <a:rPr lang="en-GB" sz="2400" b="0" i="0" u="none" strike="noStrike" dirty="0">
                          <a:solidFill>
                            <a:srgbClr val="000000"/>
                          </a:solidFill>
                          <a:effectLst/>
                          <a:latin typeface="Calibri" panose="020F0502020204030204" pitchFamily="34" charset="0"/>
                        </a:rPr>
                        <a:t>Care home/care management savings including Liaison Care work and in-house care review efficiencies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4,750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61665096"/>
                  </a:ext>
                </a:extLst>
              </a:tr>
              <a:tr h="427439">
                <a:tc>
                  <a:txBody>
                    <a:bodyPr/>
                    <a:lstStyle/>
                    <a:p>
                      <a:pPr algn="l" fontAlgn="ctr">
                        <a:buNone/>
                      </a:pPr>
                      <a:r>
                        <a:rPr lang="en-GB" sz="2400" b="0" i="0" u="none" strike="noStrike" dirty="0">
                          <a:solidFill>
                            <a:srgbClr val="000000"/>
                          </a:solidFill>
                          <a:effectLst/>
                          <a:latin typeface="Calibri" panose="020F0502020204030204" pitchFamily="34" charset="0"/>
                        </a:rPr>
                        <a:t>Children's services- fostering cost reductions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1,600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41431704"/>
                  </a:ext>
                </a:extLst>
              </a:tr>
              <a:tr h="427439">
                <a:tc>
                  <a:txBody>
                    <a:bodyPr/>
                    <a:lstStyle/>
                    <a:p>
                      <a:pPr algn="l" fontAlgn="b">
                        <a:buNone/>
                      </a:pPr>
                      <a:r>
                        <a:rPr lang="en-GB" sz="2400" b="1" i="0" u="none" strike="noStrike" dirty="0">
                          <a:solidFill>
                            <a:srgbClr val="000000"/>
                          </a:solidFill>
                          <a:effectLst/>
                          <a:latin typeface="Calibri" panose="020F0502020204030204" pitchFamily="34" charset="0"/>
                        </a:rPr>
                        <a:t>Total phase 1 savings </a:t>
                      </a:r>
                      <a:r>
                        <a:rPr lang="en-GB" sz="2400" b="1" i="0" u="none" strike="noStrike" dirty="0">
                          <a:solidFill>
                            <a:srgbClr val="FF0000"/>
                          </a:solidFill>
                          <a:effectLst/>
                          <a:latin typeface="Calibri" panose="020F0502020204030204" pitchFamily="34" charset="0"/>
                        </a:rPr>
                        <a:t>currently on track for delivery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tc>
                  <a:txBody>
                    <a:bodyPr/>
                    <a:lstStyle/>
                    <a:p>
                      <a:pPr algn="r" fontAlgn="b">
                        <a:buNone/>
                      </a:pPr>
                      <a:r>
                        <a:rPr lang="en-GB" sz="2400" b="1" i="0" u="none" strike="noStrike" dirty="0">
                          <a:solidFill>
                            <a:srgbClr val="000000"/>
                          </a:solidFill>
                          <a:effectLst/>
                          <a:latin typeface="Calibri" panose="020F0502020204030204" pitchFamily="34" charset="0"/>
                        </a:rPr>
                        <a:t>     67,858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extLst>
                  <a:ext uri="{0D108BD9-81ED-4DB2-BD59-A6C34878D82A}">
                    <a16:rowId xmlns:a16="http://schemas.microsoft.com/office/drawing/2014/main" val="1775323912"/>
                  </a:ext>
                </a:extLst>
              </a:tr>
            </a:tbl>
          </a:graphicData>
        </a:graphic>
      </p:graphicFrame>
    </p:spTree>
    <p:extLst>
      <p:ext uri="{BB962C8B-B14F-4D97-AF65-F5344CB8AC3E}">
        <p14:creationId xmlns:p14="http://schemas.microsoft.com/office/powerpoint/2010/main" val="2270170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023AC-812F-FB7B-2E05-B7B5F16516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79D1B8B-2412-09EA-9286-B9FB5DDF104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3" name="TextBox 2">
            <a:extLst>
              <a:ext uri="{FF2B5EF4-FFF2-40B4-BE49-F238E27FC236}">
                <a16:creationId xmlns:a16="http://schemas.microsoft.com/office/drawing/2014/main" id="{7E973A05-85AD-06E5-84DD-833D2F769CA0}"/>
              </a:ext>
            </a:extLst>
          </p:cNvPr>
          <p:cNvSpPr txBox="1"/>
          <p:nvPr/>
        </p:nvSpPr>
        <p:spPr>
          <a:xfrm>
            <a:off x="901337" y="2171700"/>
            <a:ext cx="13119463" cy="6524863"/>
          </a:xfrm>
          <a:prstGeom prst="rect">
            <a:avLst/>
          </a:prstGeom>
          <a:noFill/>
        </p:spPr>
        <p:txBody>
          <a:bodyPr wrap="square" rtlCol="0">
            <a:spAutoFit/>
          </a:bodyPr>
          <a:lstStyle/>
          <a:p>
            <a:pPr marL="457200" indent="-457200">
              <a:buFont typeface="Wingdings" panose="05000000000000000000" pitchFamily="2" charset="2"/>
              <a:buChar char="v"/>
            </a:pPr>
            <a:r>
              <a:rPr lang="en-GB" sz="3000" dirty="0"/>
              <a:t>In July 2026, the Trust submitted a range of phase 2 savings measures aimed at closing the £43.5m savings gap for consideration, a number of which would have adverse service user implications</a:t>
            </a:r>
          </a:p>
          <a:p>
            <a:pPr marL="457200" indent="-457200">
              <a:buFont typeface="Wingdings" panose="05000000000000000000" pitchFamily="2" charset="2"/>
              <a:buChar char="v"/>
            </a:pPr>
            <a:endParaRPr lang="en-GB" sz="3000" dirty="0"/>
          </a:p>
          <a:p>
            <a:pPr marL="457200" indent="-457200">
              <a:buFont typeface="Wingdings" panose="05000000000000000000" pitchFamily="2" charset="2"/>
              <a:buChar char="v"/>
            </a:pPr>
            <a:r>
              <a:rPr lang="en-GB" sz="3000" dirty="0"/>
              <a:t>On 14 August 2026, SPPG advised that the Minister had signed off £18.1m of savings; an additional £2m was RAG rated green but required further information</a:t>
            </a:r>
          </a:p>
          <a:p>
            <a:pPr marL="457200" indent="-457200">
              <a:buFont typeface="Wingdings" panose="05000000000000000000" pitchFamily="2" charset="2"/>
              <a:buChar char="v"/>
            </a:pPr>
            <a:endParaRPr lang="en-GB" sz="3000" dirty="0"/>
          </a:p>
          <a:p>
            <a:pPr marL="457200" indent="-457200">
              <a:buFont typeface="Wingdings" panose="05000000000000000000" pitchFamily="2" charset="2"/>
              <a:buChar char="v"/>
            </a:pPr>
            <a:r>
              <a:rPr lang="en-GB" sz="3000" dirty="0"/>
              <a:t>This £</a:t>
            </a:r>
            <a:r>
              <a:rPr lang="en-GB" sz="3000" dirty="0">
                <a:latin typeface="+mj-lt"/>
              </a:rPr>
              <a:t>20.1m of savings would bring in-year savings to </a:t>
            </a:r>
            <a:r>
              <a:rPr lang="en-GB" sz="3000" dirty="0">
                <a:solidFill>
                  <a:srgbClr val="FF0000"/>
                </a:solidFill>
                <a:latin typeface="+mj-lt"/>
              </a:rPr>
              <a:t>4.3%,</a:t>
            </a:r>
            <a:r>
              <a:rPr lang="en-GB" sz="3000" dirty="0">
                <a:latin typeface="+mj-lt"/>
              </a:rPr>
              <a:t> with a 1.1% shortfall against the combined DoH target of 5.4% for 2026/27</a:t>
            </a:r>
          </a:p>
          <a:p>
            <a:pPr marL="457200" indent="-457200">
              <a:buFont typeface="Wingdings" panose="05000000000000000000" pitchFamily="2" charset="2"/>
              <a:buChar char="v"/>
            </a:pPr>
            <a:endParaRPr lang="en-GB" sz="3000" dirty="0">
              <a:latin typeface="+mj-lt"/>
            </a:endParaRPr>
          </a:p>
          <a:p>
            <a:pPr marL="457200" indent="-457200">
              <a:buFont typeface="Wingdings" panose="05000000000000000000" pitchFamily="2" charset="2"/>
              <a:buChar char="v"/>
            </a:pPr>
            <a:r>
              <a:rPr lang="en-GB" sz="3000" dirty="0">
                <a:latin typeface="+mj-lt"/>
              </a:rPr>
              <a:t>Belfast’s higher relative savings shortfall is wholly attributable to the Trust’s opening deficit</a:t>
            </a:r>
          </a:p>
          <a:p>
            <a:r>
              <a:rPr lang="en-GB" sz="2800" dirty="0">
                <a:latin typeface="+mj-lt"/>
              </a:rPr>
              <a:t> </a:t>
            </a:r>
            <a:endParaRPr lang="en-GB" sz="2800" dirty="0">
              <a:solidFill>
                <a:schemeClr val="tx2">
                  <a:lumMod val="75000"/>
                </a:schemeClr>
              </a:solidFill>
              <a:latin typeface="+mj-lt"/>
              <a:cs typeface="Arial" panose="020B0604020202020204" pitchFamily="34" charset="0"/>
            </a:endParaRPr>
          </a:p>
        </p:txBody>
      </p:sp>
      <p:sp>
        <p:nvSpPr>
          <p:cNvPr id="4" name="Title 3">
            <a:extLst>
              <a:ext uri="{FF2B5EF4-FFF2-40B4-BE49-F238E27FC236}">
                <a16:creationId xmlns:a16="http://schemas.microsoft.com/office/drawing/2014/main" id="{41083655-FC46-D81C-DCEE-C6E4550A6A3B}"/>
              </a:ext>
            </a:extLst>
          </p:cNvPr>
          <p:cNvSpPr txBox="1">
            <a:spLocks noGrp="1"/>
          </p:cNvSpPr>
          <p:nvPr>
            <p:ph type="title" idx="4294967295"/>
          </p:nvPr>
        </p:nvSpPr>
        <p:spPr>
          <a:xfrm>
            <a:off x="990600" y="800100"/>
            <a:ext cx="11201400"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7030A0"/>
                </a:solidFill>
                <a:effectLst/>
                <a:uLnTx/>
                <a:uFillTx/>
                <a:latin typeface="+mn-lt"/>
                <a:ea typeface="+mn-ea"/>
                <a:cs typeface="+mn-cs"/>
              </a:rPr>
              <a:t>Additional Savings to Address Shortfall</a:t>
            </a:r>
            <a:endParaRPr kumimoji="0" lang="en-GB" sz="800" b="1"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5256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C201A-EDC7-FF7F-75DF-F241E5518BC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F333478-F7AD-DF75-818F-EF93F8A4B9B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4" name="Title 3">
            <a:extLst>
              <a:ext uri="{FF2B5EF4-FFF2-40B4-BE49-F238E27FC236}">
                <a16:creationId xmlns:a16="http://schemas.microsoft.com/office/drawing/2014/main" id="{E7094741-46E0-FCFE-5367-AEABA96A764A}"/>
              </a:ext>
            </a:extLst>
          </p:cNvPr>
          <p:cNvSpPr txBox="1">
            <a:spLocks noGrp="1"/>
          </p:cNvSpPr>
          <p:nvPr>
            <p:ph type="title" idx="4294967295"/>
          </p:nvPr>
        </p:nvSpPr>
        <p:spPr>
          <a:xfrm>
            <a:off x="2057400" y="815007"/>
            <a:ext cx="11201400"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srgbClr val="7030A0"/>
                </a:solidFill>
                <a:effectLst/>
                <a:uLnTx/>
                <a:uFillTx/>
                <a:latin typeface="+mn-lt"/>
                <a:ea typeface="+mn-ea"/>
                <a:cs typeface="+mn-cs"/>
              </a:rPr>
              <a:t>Summary Savings Position for 2026/27</a:t>
            </a:r>
            <a:endParaRPr kumimoji="0" lang="en-GB" sz="800" b="0" i="0" u="none" strike="noStrike" kern="1200" cap="none" spc="0" normalizeH="0" baseline="0" noProof="0" dirty="0">
              <a:ln>
                <a:noFill/>
              </a:ln>
              <a:solidFill>
                <a:srgbClr val="0C4A86"/>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BDBDDA76-9BA5-4EB0-E405-5E61CB997678}"/>
              </a:ext>
            </a:extLst>
          </p:cNvPr>
          <p:cNvGraphicFramePr>
            <a:graphicFrameLocks noGrp="1"/>
          </p:cNvGraphicFramePr>
          <p:nvPr>
            <p:extLst>
              <p:ext uri="{D42A27DB-BD31-4B8C-83A1-F6EECF244321}">
                <p14:modId xmlns:p14="http://schemas.microsoft.com/office/powerpoint/2010/main" val="2053748891"/>
              </p:ext>
            </p:extLst>
          </p:nvPr>
        </p:nvGraphicFramePr>
        <p:xfrm>
          <a:off x="2209800" y="2811537"/>
          <a:ext cx="11049000" cy="5207372"/>
        </p:xfrm>
        <a:graphic>
          <a:graphicData uri="http://schemas.openxmlformats.org/drawingml/2006/table">
            <a:tbl>
              <a:tblPr/>
              <a:tblGrid>
                <a:gridCol w="8531512">
                  <a:extLst>
                    <a:ext uri="{9D8B030D-6E8A-4147-A177-3AD203B41FA5}">
                      <a16:colId xmlns:a16="http://schemas.microsoft.com/office/drawing/2014/main" val="1719682597"/>
                    </a:ext>
                  </a:extLst>
                </a:gridCol>
                <a:gridCol w="1141019">
                  <a:extLst>
                    <a:ext uri="{9D8B030D-6E8A-4147-A177-3AD203B41FA5}">
                      <a16:colId xmlns:a16="http://schemas.microsoft.com/office/drawing/2014/main" val="2982520826"/>
                    </a:ext>
                  </a:extLst>
                </a:gridCol>
                <a:gridCol w="1376469">
                  <a:extLst>
                    <a:ext uri="{9D8B030D-6E8A-4147-A177-3AD203B41FA5}">
                      <a16:colId xmlns:a16="http://schemas.microsoft.com/office/drawing/2014/main" val="492280513"/>
                    </a:ext>
                  </a:extLst>
                </a:gridCol>
              </a:tblGrid>
              <a:tr h="369575">
                <a:tc>
                  <a:txBody>
                    <a:bodyPr/>
                    <a:lstStyle/>
                    <a:p>
                      <a:pPr algn="l" fontAlgn="b">
                        <a:buNone/>
                      </a:pPr>
                      <a:endParaRPr lang="en-GB" sz="2400" b="0" i="0" u="none" strike="noStrike" dirty="0">
                        <a:solidFill>
                          <a:srgbClr val="000000"/>
                        </a:solidFill>
                        <a:effectLst/>
                        <a:latin typeface="Aptos" panose="020B000402020202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GB" sz="2400" b="1" i="0" u="none" strike="noStrike" dirty="0">
                          <a:solidFill>
                            <a:srgbClr val="000000"/>
                          </a:solidFill>
                          <a:effectLst/>
                          <a:latin typeface="Calibri" panose="020F0502020204030204" pitchFamily="34" charset="0"/>
                        </a:rPr>
                        <a:t>£'m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GB" sz="2400" b="1" i="0" u="none" strike="noStrike" dirty="0">
                          <a:solidFill>
                            <a:srgbClr val="000000"/>
                          </a:solidFill>
                          <a:effectLst/>
                          <a:latin typeface="Calibri" panose="020F0502020204030204" pitchFamily="34" charset="0"/>
                        </a:rPr>
                        <a:t>% of RRL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2736147"/>
                  </a:ext>
                </a:extLst>
              </a:tr>
              <a:tr h="351976">
                <a:tc>
                  <a:txBody>
                    <a:bodyPr/>
                    <a:lstStyle/>
                    <a:p>
                      <a:pPr algn="l" fontAlgn="ctr">
                        <a:buNone/>
                      </a:pPr>
                      <a:r>
                        <a:rPr lang="en-GB" sz="2400" b="0" i="0" u="none" strike="noStrike" dirty="0">
                          <a:solidFill>
                            <a:srgbClr val="000000"/>
                          </a:solidFill>
                          <a:effectLst/>
                          <a:latin typeface="Calibri" panose="020F0502020204030204" pitchFamily="34" charset="0"/>
                        </a:rPr>
                        <a:t>Trust underlying deficit (excluding 2026/27 inescapable pressures)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29.0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985508774"/>
                  </a:ext>
                </a:extLst>
              </a:tr>
              <a:tr h="351976">
                <a:tc>
                  <a:txBody>
                    <a:bodyPr/>
                    <a:lstStyle/>
                    <a:p>
                      <a:pPr algn="l" fontAlgn="ctr">
                        <a:buNone/>
                      </a:pPr>
                      <a:r>
                        <a:rPr lang="en-GB" sz="2400" b="0" i="0" u="none" strike="noStrike" dirty="0">
                          <a:solidFill>
                            <a:srgbClr val="000000"/>
                          </a:solidFill>
                          <a:effectLst/>
                          <a:latin typeface="Calibri" panose="020F0502020204030204" pitchFamily="34" charset="0"/>
                        </a:rPr>
                        <a:t>4% savings target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82.3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4.0%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796855337"/>
                  </a:ext>
                </a:extLst>
              </a:tr>
              <a:tr h="351976">
                <a:tc>
                  <a:txBody>
                    <a:bodyPr/>
                    <a:lstStyle/>
                    <a:p>
                      <a:pPr algn="l" fontAlgn="ctr">
                        <a:buNone/>
                      </a:pPr>
                      <a:r>
                        <a:rPr lang="en-GB" sz="2400" b="1" i="0" u="none" strike="noStrike" dirty="0">
                          <a:solidFill>
                            <a:srgbClr val="000000"/>
                          </a:solidFill>
                          <a:effectLst/>
                          <a:latin typeface="Calibri" panose="020F0502020204030204" pitchFamily="34" charset="0"/>
                        </a:rPr>
                        <a:t>Total savings requirement to meet deficit and 4% target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dirty="0">
                          <a:solidFill>
                            <a:srgbClr val="000000"/>
                          </a:solidFill>
                          <a:effectLst/>
                          <a:latin typeface="Calibri" panose="020F0502020204030204" pitchFamily="34" charset="0"/>
                        </a:rPr>
                        <a:t>111.3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dirty="0">
                          <a:solidFill>
                            <a:srgbClr val="000000"/>
                          </a:solidFill>
                          <a:effectLst/>
                          <a:latin typeface="Calibri" panose="020F0502020204030204" pitchFamily="34" charset="0"/>
                        </a:rPr>
                        <a:t>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504875084"/>
                  </a:ext>
                </a:extLst>
              </a:tr>
              <a:tr h="351976">
                <a:tc>
                  <a:txBody>
                    <a:bodyPr/>
                    <a:lstStyle/>
                    <a:p>
                      <a:pPr algn="l" fontAlgn="ctr">
                        <a:buNone/>
                      </a:pPr>
                      <a:r>
                        <a:rPr lang="en-GB"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214067167"/>
                  </a:ext>
                </a:extLst>
              </a:tr>
              <a:tr h="351976">
                <a:tc>
                  <a:txBody>
                    <a:bodyPr/>
                    <a:lstStyle/>
                    <a:p>
                      <a:pPr algn="l" fontAlgn="ctr">
                        <a:buNone/>
                      </a:pPr>
                      <a:r>
                        <a:rPr lang="en-GB" sz="2400" b="1" i="0" u="none" strike="noStrike" dirty="0">
                          <a:solidFill>
                            <a:srgbClr val="000000"/>
                          </a:solidFill>
                          <a:effectLst/>
                          <a:latin typeface="Calibri" panose="020F0502020204030204" pitchFamily="34" charset="0"/>
                        </a:rPr>
                        <a:t>Approved Phase 1 plans currently being progressed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a:solidFill>
                            <a:srgbClr val="000000"/>
                          </a:solidFill>
                          <a:effectLst/>
                          <a:latin typeface="Calibri" panose="020F0502020204030204" pitchFamily="34" charset="0"/>
                        </a:rPr>
                        <a:t>67.9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dirty="0">
                          <a:solidFill>
                            <a:srgbClr val="000000"/>
                          </a:solidFill>
                          <a:effectLst/>
                          <a:latin typeface="Calibri" panose="020F0502020204030204" pitchFamily="34" charset="0"/>
                        </a:rPr>
                        <a:t>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72402923"/>
                  </a:ext>
                </a:extLst>
              </a:tr>
              <a:tr h="351976">
                <a:tc>
                  <a:txBody>
                    <a:bodyPr/>
                    <a:lstStyle/>
                    <a:p>
                      <a:pPr algn="l" fontAlgn="ctr">
                        <a:buNone/>
                      </a:pPr>
                      <a:r>
                        <a:rPr lang="en-GB" sz="2400" b="1" i="0" u="none" strike="noStrike" dirty="0">
                          <a:solidFill>
                            <a:srgbClr val="007BB8"/>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a:solidFill>
                            <a:srgbClr val="007BB8"/>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dirty="0">
                          <a:solidFill>
                            <a:srgbClr val="007BB8"/>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15847954"/>
                  </a:ext>
                </a:extLst>
              </a:tr>
              <a:tr h="703952">
                <a:tc>
                  <a:txBody>
                    <a:bodyPr/>
                    <a:lstStyle/>
                    <a:p>
                      <a:pPr algn="l" fontAlgn="ctr">
                        <a:buNone/>
                      </a:pPr>
                      <a:r>
                        <a:rPr lang="en-GB" sz="2400" b="1" i="0" u="none" strike="noStrike" dirty="0">
                          <a:solidFill>
                            <a:srgbClr val="007BB8"/>
                          </a:solidFill>
                          <a:effectLst/>
                          <a:latin typeface="Calibri" panose="020F0502020204030204" pitchFamily="34" charset="0"/>
                        </a:rPr>
                        <a:t>Phase 2 plans rated green by SPPG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a:solidFill>
                            <a:srgbClr val="007BB8"/>
                          </a:solidFill>
                          <a:effectLst/>
                          <a:latin typeface="Calibri" panose="020F0502020204030204" pitchFamily="34" charset="0"/>
                        </a:rPr>
                        <a:t>20.1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r" fontAlgn="ctr">
                        <a:buNone/>
                      </a:pPr>
                      <a:r>
                        <a:rPr lang="en-GB" sz="2400" b="1" i="0" u="none" strike="noStrike" dirty="0">
                          <a:solidFill>
                            <a:srgbClr val="007BB8"/>
                          </a:solidFill>
                          <a:effectLst/>
                          <a:latin typeface="Calibri" panose="020F0502020204030204" pitchFamily="34" charset="0"/>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425034401"/>
                  </a:ext>
                </a:extLst>
              </a:tr>
              <a:tr h="369575">
                <a:tc>
                  <a:txBody>
                    <a:bodyPr/>
                    <a:lstStyle/>
                    <a:p>
                      <a:pPr algn="l" fontAlgn="ctr">
                        <a:buNone/>
                      </a:pPr>
                      <a:r>
                        <a:rPr lang="en-GB"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24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6915016"/>
                  </a:ext>
                </a:extLst>
              </a:tr>
              <a:tr h="369575">
                <a:tc>
                  <a:txBody>
                    <a:bodyPr/>
                    <a:lstStyle/>
                    <a:p>
                      <a:pPr algn="l" fontAlgn="ctr">
                        <a:buNone/>
                      </a:pPr>
                      <a:r>
                        <a:rPr lang="en-GB" sz="2400" b="1" i="0" u="none" strike="noStrike" dirty="0">
                          <a:solidFill>
                            <a:srgbClr val="000000"/>
                          </a:solidFill>
                          <a:effectLst/>
                          <a:latin typeface="Calibri" panose="020F0502020204030204" pitchFamily="34" charset="0"/>
                        </a:rPr>
                        <a:t>Total Proposed Savings in 2026/27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tc>
                  <a:txBody>
                    <a:bodyPr/>
                    <a:lstStyle/>
                    <a:p>
                      <a:pPr algn="r" fontAlgn="ctr">
                        <a:buNone/>
                      </a:pPr>
                      <a:r>
                        <a:rPr lang="en-GB" sz="2400" b="1" i="0" u="none" strike="noStrike" dirty="0">
                          <a:solidFill>
                            <a:srgbClr val="000000"/>
                          </a:solidFill>
                          <a:effectLst/>
                          <a:latin typeface="Calibri" panose="020F0502020204030204" pitchFamily="34" charset="0"/>
                        </a:rPr>
                        <a:t>88.0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tc>
                  <a:txBody>
                    <a:bodyPr/>
                    <a:lstStyle/>
                    <a:p>
                      <a:pPr algn="r" fontAlgn="ctr">
                        <a:buNone/>
                      </a:pPr>
                      <a:r>
                        <a:rPr lang="en-GB" sz="2400" b="1" i="0" u="none" strike="noStrike" dirty="0">
                          <a:solidFill>
                            <a:srgbClr val="000000"/>
                          </a:solidFill>
                          <a:effectLst/>
                          <a:latin typeface="Calibri" panose="020F0502020204030204" pitchFamily="34" charset="0"/>
                        </a:rPr>
                        <a:t>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extLst>
                  <a:ext uri="{0D108BD9-81ED-4DB2-BD59-A6C34878D82A}">
                    <a16:rowId xmlns:a16="http://schemas.microsoft.com/office/drawing/2014/main" val="2392183914"/>
                  </a:ext>
                </a:extLst>
              </a:tr>
              <a:tr h="369575">
                <a:tc>
                  <a:txBody>
                    <a:bodyPr/>
                    <a:lstStyle/>
                    <a:p>
                      <a:pPr algn="l" fontAlgn="ctr">
                        <a:buNone/>
                      </a:pPr>
                      <a:r>
                        <a:rPr lang="en-GB" sz="2400" b="1" i="0" u="none" strike="noStrike" dirty="0">
                          <a:solidFill>
                            <a:srgbClr val="EE0000"/>
                          </a:solidFill>
                          <a:effectLst/>
                          <a:latin typeface="Calibri" panose="020F0502020204030204" pitchFamily="34" charset="0"/>
                        </a:rPr>
                        <a:t>Total Shortfall against 4% target and opening deficit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tc>
                  <a:txBody>
                    <a:bodyPr/>
                    <a:lstStyle/>
                    <a:p>
                      <a:pPr algn="r" fontAlgn="ctr">
                        <a:buNone/>
                      </a:pPr>
                      <a:r>
                        <a:rPr lang="en-GB" sz="2400" b="1" i="0" u="none" strike="noStrike" dirty="0">
                          <a:solidFill>
                            <a:srgbClr val="EE0000"/>
                          </a:solidFill>
                          <a:effectLst/>
                          <a:latin typeface="Calibri" panose="020F0502020204030204" pitchFamily="34" charset="0"/>
                        </a:rPr>
                        <a:t>23.3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tc>
                  <a:txBody>
                    <a:bodyPr/>
                    <a:lstStyle/>
                    <a:p>
                      <a:pPr algn="r" fontAlgn="ctr">
                        <a:buNone/>
                      </a:pPr>
                      <a:r>
                        <a:rPr lang="en-GB" sz="2400" b="1" i="0" u="none" strike="noStrike" dirty="0">
                          <a:solidFill>
                            <a:srgbClr val="EE0000"/>
                          </a:solidFill>
                          <a:effectLst/>
                          <a:latin typeface="Calibri" panose="020F0502020204030204" pitchFamily="34" charset="0"/>
                        </a:rPr>
                        <a:t>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CEB99"/>
                    </a:solidFill>
                  </a:tcPr>
                </a:tc>
                <a:extLst>
                  <a:ext uri="{0D108BD9-81ED-4DB2-BD59-A6C34878D82A}">
                    <a16:rowId xmlns:a16="http://schemas.microsoft.com/office/drawing/2014/main" val="1638190309"/>
                  </a:ext>
                </a:extLst>
              </a:tr>
              <a:tr h="369575">
                <a:tc>
                  <a:txBody>
                    <a:bodyPr/>
                    <a:lstStyle/>
                    <a:p>
                      <a:pPr algn="l" fontAlgn="b">
                        <a:buNone/>
                      </a:pPr>
                      <a:endParaRPr lang="en-GB" sz="24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GB" sz="24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GB" sz="24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0110218"/>
                  </a:ext>
                </a:extLst>
              </a:tr>
              <a:tr h="369575">
                <a:tc>
                  <a:txBody>
                    <a:bodyPr/>
                    <a:lstStyle/>
                    <a:p>
                      <a:pPr algn="l" fontAlgn="ctr">
                        <a:buNone/>
                      </a:pPr>
                      <a:r>
                        <a:rPr lang="en-GB" sz="2400" b="1" i="0" u="none" strike="noStrike" dirty="0">
                          <a:solidFill>
                            <a:srgbClr val="000000"/>
                          </a:solidFill>
                          <a:effectLst/>
                          <a:latin typeface="Calibri" panose="020F0502020204030204" pitchFamily="34" charset="0"/>
                        </a:rPr>
                        <a:t>Total Planned Savings between 2024/25 and 2026/27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buNone/>
                      </a:pPr>
                      <a:r>
                        <a:rPr lang="en-GB" sz="2400" b="1" i="0" u="none" strike="noStrike" dirty="0">
                          <a:solidFill>
                            <a:srgbClr val="000000"/>
                          </a:solidFill>
                          <a:effectLst/>
                          <a:latin typeface="Calibri" panose="020F0502020204030204" pitchFamily="34" charset="0"/>
                        </a:rPr>
                        <a:t>166.6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buNone/>
                      </a:pPr>
                      <a:r>
                        <a:rPr lang="en-GB" sz="2400" b="1" i="0" u="none" strike="noStrike" dirty="0">
                          <a:solidFill>
                            <a:srgbClr val="000000"/>
                          </a:solidFill>
                          <a:effectLst/>
                          <a:latin typeface="Calibri" panose="020F0502020204030204" pitchFamily="34" charset="0"/>
                        </a:rPr>
                        <a:t>8.10%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07121071"/>
                  </a:ext>
                </a:extLst>
              </a:tr>
            </a:tbl>
          </a:graphicData>
        </a:graphic>
      </p:graphicFrame>
    </p:spTree>
    <p:extLst>
      <p:ext uri="{BB962C8B-B14F-4D97-AF65-F5344CB8AC3E}">
        <p14:creationId xmlns:p14="http://schemas.microsoft.com/office/powerpoint/2010/main" val="3056228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930D5-4C84-8891-E627-F1582A3CA94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2D886E-997D-40F2-03FF-BA9CE0D4961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286"/>
            <a:ext cx="18285714" cy="10285714"/>
          </a:xfrm>
          <a:prstGeom prst="rect">
            <a:avLst/>
          </a:prstGeom>
        </p:spPr>
      </p:pic>
      <p:sp>
        <p:nvSpPr>
          <p:cNvPr id="4" name="TextBox 3">
            <a:extLst>
              <a:ext uri="{FF2B5EF4-FFF2-40B4-BE49-F238E27FC236}">
                <a16:creationId xmlns:a16="http://schemas.microsoft.com/office/drawing/2014/main" id="{0E51B2B5-2FF2-AAD0-8ADE-4B05E42F85E5}"/>
              </a:ext>
              <a:ext uri="{C183D7F6-B498-43B3-948B-1728B52AA6E4}">
                <adec:decorative xmlns:adec="http://schemas.microsoft.com/office/drawing/2017/decorative" val="1"/>
              </a:ext>
            </a:extLst>
          </p:cNvPr>
          <p:cNvSpPr txBox="1"/>
          <p:nvPr/>
        </p:nvSpPr>
        <p:spPr>
          <a:xfrm>
            <a:off x="2057400" y="815007"/>
            <a:ext cx="11201400" cy="923330"/>
          </a:xfrm>
          <a:prstGeom prst="rect">
            <a:avLst/>
          </a:prstGeom>
          <a:noFill/>
        </p:spPr>
        <p:txBody>
          <a:bodyPr wrap="square" rtlCol="0">
            <a:spAutoFit/>
          </a:bodyPr>
          <a:lstStyle/>
          <a:p>
            <a:r>
              <a:rPr lang="en-GB" sz="5400" dirty="0">
                <a:solidFill>
                  <a:srgbClr val="7030A0"/>
                </a:solidFill>
              </a:rPr>
              <a:t> </a:t>
            </a:r>
            <a:endParaRPr lang="en-GB" sz="800" dirty="0">
              <a:solidFill>
                <a:srgbClr val="0C4A86"/>
              </a:solidFill>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BBC4652A-3CAE-A587-7B94-E0C0D19FB110}"/>
              </a:ext>
            </a:extLst>
          </p:cNvPr>
          <p:cNvSpPr txBox="1">
            <a:spLocks noGrp="1"/>
          </p:cNvSpPr>
          <p:nvPr>
            <p:ph type="title" idx="4294967295"/>
          </p:nvPr>
        </p:nvSpPr>
        <p:spPr>
          <a:xfrm>
            <a:off x="973851" y="672318"/>
            <a:ext cx="9144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7030A0"/>
                </a:solidFill>
                <a:effectLst/>
                <a:uLnTx/>
                <a:uFillTx/>
                <a:latin typeface="+mn-lt"/>
                <a:ea typeface="+mn-ea"/>
                <a:cs typeface="+mn-cs"/>
              </a:rPr>
              <a:t>Phase 2 Savings Proposals</a:t>
            </a:r>
            <a:endParaRPr kumimoji="0" lang="en-GB"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descr="Table outlines workforce-cost reduction measures and corresponding targets in £’000. Rows cover Nurse Agency (£3,500), Other Agency (£8,000), and Vacancy Control (£1,500), with text describing reduced agency reliance, permanent recruitment, and vacancy controls.">
            <a:extLst>
              <a:ext uri="{FF2B5EF4-FFF2-40B4-BE49-F238E27FC236}">
                <a16:creationId xmlns:a16="http://schemas.microsoft.com/office/drawing/2014/main" id="{60B6CD98-C9DE-A11C-EB68-EDB3ABAC4AA8}"/>
              </a:ext>
            </a:extLst>
          </p:cNvPr>
          <p:cNvPicPr>
            <a:picLocks noChangeAspect="1"/>
          </p:cNvPicPr>
          <p:nvPr/>
        </p:nvPicPr>
        <p:blipFill>
          <a:blip r:embed="rId3"/>
          <a:stretch>
            <a:fillRect/>
          </a:stretch>
        </p:blipFill>
        <p:spPr>
          <a:xfrm>
            <a:off x="1005227" y="1771955"/>
            <a:ext cx="12405973" cy="7029959"/>
          </a:xfrm>
          <a:prstGeom prst="rect">
            <a:avLst/>
          </a:prstGeom>
        </p:spPr>
      </p:pic>
    </p:spTree>
    <p:extLst>
      <p:ext uri="{BB962C8B-B14F-4D97-AF65-F5344CB8AC3E}">
        <p14:creationId xmlns:p14="http://schemas.microsoft.com/office/powerpoint/2010/main" val="349324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6A0C0-9869-D875-6FA6-6295C6AC77C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64912DD-E9EC-6FB2-4893-B5D1D95BF65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 y="0"/>
            <a:ext cx="18285714" cy="10285714"/>
          </a:xfrm>
          <a:prstGeom prst="rect">
            <a:avLst/>
          </a:prstGeom>
        </p:spPr>
      </p:pic>
      <p:sp>
        <p:nvSpPr>
          <p:cNvPr id="4" name="Title 3">
            <a:extLst>
              <a:ext uri="{FF2B5EF4-FFF2-40B4-BE49-F238E27FC236}">
                <a16:creationId xmlns:a16="http://schemas.microsoft.com/office/drawing/2014/main" id="{17D4E102-EFFE-05E9-5AF1-46748CF927FB}"/>
              </a:ext>
            </a:extLst>
          </p:cNvPr>
          <p:cNvSpPr txBox="1">
            <a:spLocks noGrp="1"/>
          </p:cNvSpPr>
          <p:nvPr>
            <p:ph type="title" idx="4294967295"/>
          </p:nvPr>
        </p:nvSpPr>
        <p:spPr>
          <a:xfrm>
            <a:off x="1066800" y="800100"/>
            <a:ext cx="11201400"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7030A0"/>
                </a:solidFill>
                <a:effectLst/>
                <a:uLnTx/>
                <a:uFillTx/>
                <a:latin typeface="+mn-lt"/>
                <a:ea typeface="+mn-ea"/>
                <a:cs typeface="+mn-cs"/>
              </a:rPr>
              <a:t>Phase 2 Savings Proposals</a:t>
            </a:r>
            <a:endParaRPr kumimoji="0" lang="en-GB" sz="54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5" name="Content Placeholder 4">
            <a:extLst>
              <a:ext uri="{FF2B5EF4-FFF2-40B4-BE49-F238E27FC236}">
                <a16:creationId xmlns:a16="http://schemas.microsoft.com/office/drawing/2014/main" id="{BDF6CC66-1E84-248B-D80E-5AE55227962B}"/>
              </a:ext>
            </a:extLst>
          </p:cNvPr>
          <p:cNvGraphicFramePr>
            <a:graphicFrameLocks/>
          </p:cNvGraphicFramePr>
          <p:nvPr>
            <p:extLst>
              <p:ext uri="{D42A27DB-BD31-4B8C-83A1-F6EECF244321}">
                <p14:modId xmlns:p14="http://schemas.microsoft.com/office/powerpoint/2010/main" val="373277891"/>
              </p:ext>
            </p:extLst>
          </p:nvPr>
        </p:nvGraphicFramePr>
        <p:xfrm>
          <a:off x="1089212" y="2116815"/>
          <a:ext cx="13007788" cy="6053369"/>
        </p:xfrm>
        <a:graphic>
          <a:graphicData uri="http://schemas.openxmlformats.org/drawingml/2006/table">
            <a:tbl>
              <a:tblPr firstRow="1" bandRow="1">
                <a:tableStyleId>{5C22544A-7EE6-4342-B048-85BDC9FD1C3A}</a:tableStyleId>
              </a:tblPr>
              <a:tblGrid>
                <a:gridCol w="11486410">
                  <a:extLst>
                    <a:ext uri="{9D8B030D-6E8A-4147-A177-3AD203B41FA5}">
                      <a16:colId xmlns:a16="http://schemas.microsoft.com/office/drawing/2014/main" val="3551021304"/>
                    </a:ext>
                  </a:extLst>
                </a:gridCol>
                <a:gridCol w="1521378">
                  <a:extLst>
                    <a:ext uri="{9D8B030D-6E8A-4147-A177-3AD203B41FA5}">
                      <a16:colId xmlns:a16="http://schemas.microsoft.com/office/drawing/2014/main" val="457982645"/>
                    </a:ext>
                  </a:extLst>
                </a:gridCol>
              </a:tblGrid>
              <a:tr h="1161641">
                <a:tc>
                  <a:txBody>
                    <a:bodyPr/>
                    <a:lstStyle/>
                    <a:p>
                      <a:r>
                        <a:rPr lang="en-GB" sz="3000" dirty="0"/>
                        <a:t>Measure</a:t>
                      </a:r>
                    </a:p>
                  </a:txBody>
                  <a:tcPr marL="137160" marR="137160" marT="68580" marB="68580"/>
                </a:tc>
                <a:tc>
                  <a:txBody>
                    <a:bodyPr/>
                    <a:lstStyle/>
                    <a:p>
                      <a:pPr algn="ctr"/>
                      <a:r>
                        <a:rPr lang="en-GB" sz="3000" dirty="0"/>
                        <a:t>Target </a:t>
                      </a:r>
                    </a:p>
                    <a:p>
                      <a:pPr algn="ctr"/>
                      <a:r>
                        <a:rPr lang="en-GB" sz="3000" dirty="0"/>
                        <a:t> £’000</a:t>
                      </a:r>
                    </a:p>
                  </a:txBody>
                  <a:tcPr marL="137160" marR="137160" marT="68580" marB="68580"/>
                </a:tc>
                <a:extLst>
                  <a:ext uri="{0D108BD9-81ED-4DB2-BD59-A6C34878D82A}">
                    <a16:rowId xmlns:a16="http://schemas.microsoft.com/office/drawing/2014/main" val="3605082878"/>
                  </a:ext>
                </a:extLst>
              </a:tr>
              <a:tr h="1271240">
                <a:tc>
                  <a:txBody>
                    <a:bodyPr/>
                    <a:lstStyle/>
                    <a:p>
                      <a:r>
                        <a:rPr lang="en-GB" sz="2100" b="1" dirty="0">
                          <a:latin typeface="Arial" panose="020B0604020202020204" pitchFamily="34" charset="0"/>
                          <a:cs typeface="Arial" panose="020B0604020202020204" pitchFamily="34" charset="0"/>
                        </a:rPr>
                        <a:t>Request for procurement savings supported by PALS</a:t>
                      </a:r>
                    </a:p>
                    <a:p>
                      <a:r>
                        <a:rPr lang="en-GB" sz="2100" dirty="0">
                          <a:latin typeface="Arial" panose="020B0604020202020204" pitchFamily="34" charset="0"/>
                          <a:cs typeface="Arial" panose="020B0604020202020204" pitchFamily="34" charset="0"/>
                        </a:rPr>
                        <a:t>We are working with our central procurement teams to identify where we may be able to drive out some cash reductions through standardising what we buy.</a:t>
                      </a:r>
                    </a:p>
                  </a:txBody>
                  <a:tcPr marL="137160" marR="137160" marT="68580" marB="68580"/>
                </a:tc>
                <a:tc>
                  <a:txBody>
                    <a:bodyPr/>
                    <a:lstStyle/>
                    <a:p>
                      <a:pPr algn="ctr"/>
                      <a:endParaRPr lang="en-GB" sz="2100" dirty="0">
                        <a:latin typeface="Arial" panose="020B0604020202020204" pitchFamily="34" charset="0"/>
                        <a:cs typeface="Arial" panose="020B0604020202020204" pitchFamily="34" charset="0"/>
                      </a:endParaRPr>
                    </a:p>
                    <a:p>
                      <a:pPr algn="ctr"/>
                      <a:r>
                        <a:rPr lang="en-GB" sz="2100" dirty="0">
                          <a:latin typeface="Arial" panose="020B0604020202020204" pitchFamily="34" charset="0"/>
                          <a:cs typeface="Arial" panose="020B0604020202020204" pitchFamily="34" charset="0"/>
                        </a:rPr>
                        <a:t>750</a:t>
                      </a:r>
                    </a:p>
                  </a:txBody>
                  <a:tcPr marL="137160" marR="137160" marT="68580" marB="68580"/>
                </a:tc>
                <a:extLst>
                  <a:ext uri="{0D108BD9-81ED-4DB2-BD59-A6C34878D82A}">
                    <a16:rowId xmlns:a16="http://schemas.microsoft.com/office/drawing/2014/main" val="2506570600"/>
                  </a:ext>
                </a:extLst>
              </a:tr>
              <a:tr h="1810244">
                <a:tc>
                  <a:txBody>
                    <a:bodyPr/>
                    <a:lstStyle/>
                    <a:p>
                      <a:r>
                        <a:rPr lang="en-GB" sz="2100" b="1" dirty="0">
                          <a:latin typeface="Arial" panose="020B0604020202020204" pitchFamily="34" charset="0"/>
                          <a:cs typeface="Arial" panose="020B0604020202020204" pitchFamily="34" charset="0"/>
                        </a:rPr>
                        <a:t>Diagnostics reform</a:t>
                      </a:r>
                    </a:p>
                    <a:p>
                      <a:r>
                        <a:rPr lang="en-GB" sz="2100" dirty="0">
                          <a:latin typeface="Arial" panose="020B0604020202020204" pitchFamily="34" charset="0"/>
                          <a:cs typeface="Arial" panose="020B0604020202020204" pitchFamily="34" charset="0"/>
                        </a:rPr>
                        <a:t>We are working as part of the region to look at whether we are using our diagnostic services as efficiently as we can. This is clinically led to ensure consistency and patient safety in any decisions.</a:t>
                      </a:r>
                    </a:p>
                  </a:txBody>
                  <a:tcPr marL="137160" marR="137160" marT="68580" marB="68580"/>
                </a:tc>
                <a:tc>
                  <a:txBody>
                    <a:bodyPr/>
                    <a:lstStyle/>
                    <a:p>
                      <a:pPr algn="ctr"/>
                      <a:endParaRPr lang="en-GB" sz="2100" dirty="0">
                        <a:latin typeface="Arial" panose="020B0604020202020204" pitchFamily="34" charset="0"/>
                        <a:cs typeface="Arial" panose="020B0604020202020204" pitchFamily="34" charset="0"/>
                      </a:endParaRPr>
                    </a:p>
                    <a:p>
                      <a:pPr algn="ctr"/>
                      <a:r>
                        <a:rPr lang="en-GB" sz="2100" dirty="0">
                          <a:latin typeface="Arial" panose="020B0604020202020204" pitchFamily="34" charset="0"/>
                          <a:cs typeface="Arial" panose="020B0604020202020204" pitchFamily="34" charset="0"/>
                        </a:rPr>
                        <a:t>250</a:t>
                      </a:r>
                    </a:p>
                  </a:txBody>
                  <a:tcPr marL="137160" marR="137160" marT="68580" marB="68580"/>
                </a:tc>
                <a:extLst>
                  <a:ext uri="{0D108BD9-81ED-4DB2-BD59-A6C34878D82A}">
                    <a16:rowId xmlns:a16="http://schemas.microsoft.com/office/drawing/2014/main" val="1119766356"/>
                  </a:ext>
                </a:extLst>
              </a:tr>
              <a:tr h="1810244">
                <a:tc>
                  <a:txBody>
                    <a:bodyPr/>
                    <a:lstStyle/>
                    <a:p>
                      <a:r>
                        <a:rPr lang="en-GB" sz="2100" b="1" dirty="0">
                          <a:latin typeface="Arial" panose="020B0604020202020204" pitchFamily="34" charset="0"/>
                          <a:cs typeface="Arial" panose="020B0604020202020204" pitchFamily="34" charset="0"/>
                        </a:rPr>
                        <a:t>Cease Phone First </a:t>
                      </a:r>
                    </a:p>
                    <a:p>
                      <a:r>
                        <a:rPr lang="en-GB" sz="2100" kern="1200" dirty="0">
                          <a:solidFill>
                            <a:schemeClr val="dk1"/>
                          </a:solidFill>
                          <a:effectLst/>
                          <a:latin typeface="Arial" panose="020B0604020202020204" pitchFamily="34" charset="0"/>
                          <a:ea typeface="+mn-ea"/>
                          <a:cs typeface="Arial" panose="020B0604020202020204" pitchFamily="34" charset="0"/>
                        </a:rPr>
                        <a:t>This relates to removal of the phone element of this service and the additional clinical staff in RVH ED to triage these patients. </a:t>
                      </a:r>
                      <a:endParaRPr lang="en-GB" sz="2100" dirty="0">
                        <a:latin typeface="Arial" panose="020B0604020202020204" pitchFamily="34" charset="0"/>
                        <a:cs typeface="Arial" panose="020B0604020202020204" pitchFamily="34" charset="0"/>
                      </a:endParaRPr>
                    </a:p>
                  </a:txBody>
                  <a:tcPr marL="137160" marR="137160" marT="68580" marB="68580"/>
                </a:tc>
                <a:tc>
                  <a:txBody>
                    <a:bodyPr/>
                    <a:lstStyle/>
                    <a:p>
                      <a:pPr algn="ctr"/>
                      <a:endParaRPr lang="en-GB" sz="2100" dirty="0">
                        <a:latin typeface="Arial" panose="020B0604020202020204" pitchFamily="34" charset="0"/>
                        <a:cs typeface="Arial" panose="020B0604020202020204" pitchFamily="34" charset="0"/>
                      </a:endParaRPr>
                    </a:p>
                    <a:p>
                      <a:pPr algn="ctr"/>
                      <a:r>
                        <a:rPr lang="en-GB" sz="2100" dirty="0">
                          <a:latin typeface="Arial" panose="020B0604020202020204" pitchFamily="34" charset="0"/>
                          <a:cs typeface="Arial" panose="020B0604020202020204" pitchFamily="34" charset="0"/>
                        </a:rPr>
                        <a:t>470</a:t>
                      </a:r>
                    </a:p>
                  </a:txBody>
                  <a:tcPr marL="137160" marR="137160" marT="68580" marB="68580"/>
                </a:tc>
                <a:extLst>
                  <a:ext uri="{0D108BD9-81ED-4DB2-BD59-A6C34878D82A}">
                    <a16:rowId xmlns:a16="http://schemas.microsoft.com/office/drawing/2014/main" val="3019109074"/>
                  </a:ext>
                </a:extLst>
              </a:tr>
            </a:tbl>
          </a:graphicData>
        </a:graphic>
      </p:graphicFrame>
    </p:spTree>
    <p:extLst>
      <p:ext uri="{BB962C8B-B14F-4D97-AF65-F5344CB8AC3E}">
        <p14:creationId xmlns:p14="http://schemas.microsoft.com/office/powerpoint/2010/main" val="218242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79A3A-4B6D-C098-5ED2-2EFC3E3E9D5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B8326B-D73B-3358-9259-DCC79B9B8CD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286"/>
            <a:ext cx="18285714" cy="10285714"/>
          </a:xfrm>
          <a:prstGeom prst="rect">
            <a:avLst/>
          </a:prstGeom>
        </p:spPr>
      </p:pic>
      <p:sp>
        <p:nvSpPr>
          <p:cNvPr id="6" name="Title 5">
            <a:extLst>
              <a:ext uri="{FF2B5EF4-FFF2-40B4-BE49-F238E27FC236}">
                <a16:creationId xmlns:a16="http://schemas.microsoft.com/office/drawing/2014/main" id="{FB900FDF-90FC-B450-4892-0DBBC4710FA9}"/>
              </a:ext>
            </a:extLst>
          </p:cNvPr>
          <p:cNvSpPr txBox="1">
            <a:spLocks noGrp="1"/>
          </p:cNvSpPr>
          <p:nvPr>
            <p:ph type="title" idx="4294967295"/>
          </p:nvPr>
        </p:nvSpPr>
        <p:spPr>
          <a:xfrm>
            <a:off x="990600" y="551783"/>
            <a:ext cx="932329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7030A0"/>
                </a:solidFill>
                <a:effectLst/>
                <a:uLnTx/>
                <a:uFillTx/>
                <a:latin typeface="+mn-lt"/>
                <a:ea typeface="+mn-ea"/>
                <a:cs typeface="+mn-cs"/>
              </a:rPr>
              <a:t>Phase 2 Savings Proposals</a:t>
            </a:r>
            <a:endParaRPr kumimoji="0" lang="en-GB" sz="48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7" name="Content Placeholder 4">
            <a:extLst>
              <a:ext uri="{FF2B5EF4-FFF2-40B4-BE49-F238E27FC236}">
                <a16:creationId xmlns:a16="http://schemas.microsoft.com/office/drawing/2014/main" id="{BDF6CC66-1E84-248B-D80E-5AE55227962B}"/>
              </a:ext>
            </a:extLst>
          </p:cNvPr>
          <p:cNvGraphicFramePr>
            <a:graphicFrameLocks/>
          </p:cNvGraphicFramePr>
          <p:nvPr>
            <p:extLst>
              <p:ext uri="{D42A27DB-BD31-4B8C-83A1-F6EECF244321}">
                <p14:modId xmlns:p14="http://schemas.microsoft.com/office/powerpoint/2010/main" val="1110699540"/>
              </p:ext>
            </p:extLst>
          </p:nvPr>
        </p:nvGraphicFramePr>
        <p:xfrm>
          <a:off x="990600" y="1933276"/>
          <a:ext cx="12961440" cy="6931104"/>
        </p:xfrm>
        <a:graphic>
          <a:graphicData uri="http://schemas.openxmlformats.org/drawingml/2006/table">
            <a:tbl>
              <a:tblPr firstRow="1" bandRow="1">
                <a:tableStyleId>{5C22544A-7EE6-4342-B048-85BDC9FD1C3A}</a:tableStyleId>
              </a:tblPr>
              <a:tblGrid>
                <a:gridCol w="11445483">
                  <a:extLst>
                    <a:ext uri="{9D8B030D-6E8A-4147-A177-3AD203B41FA5}">
                      <a16:colId xmlns:a16="http://schemas.microsoft.com/office/drawing/2014/main" val="3551021304"/>
                    </a:ext>
                  </a:extLst>
                </a:gridCol>
                <a:gridCol w="1515957">
                  <a:extLst>
                    <a:ext uri="{9D8B030D-6E8A-4147-A177-3AD203B41FA5}">
                      <a16:colId xmlns:a16="http://schemas.microsoft.com/office/drawing/2014/main" val="457982645"/>
                    </a:ext>
                  </a:extLst>
                </a:gridCol>
              </a:tblGrid>
              <a:tr h="1285248">
                <a:tc>
                  <a:txBody>
                    <a:bodyPr/>
                    <a:lstStyle/>
                    <a:p>
                      <a:r>
                        <a:rPr lang="en-GB" sz="3000" dirty="0"/>
                        <a:t>Measure</a:t>
                      </a:r>
                    </a:p>
                  </a:txBody>
                  <a:tcPr marL="137160" marR="137160" marT="68580" marB="68580"/>
                </a:tc>
                <a:tc>
                  <a:txBody>
                    <a:bodyPr/>
                    <a:lstStyle/>
                    <a:p>
                      <a:pPr algn="ctr"/>
                      <a:r>
                        <a:rPr lang="en-GB" sz="3000" dirty="0"/>
                        <a:t>Target </a:t>
                      </a:r>
                    </a:p>
                    <a:p>
                      <a:pPr algn="ctr"/>
                      <a:r>
                        <a:rPr lang="en-GB" sz="3000" dirty="0"/>
                        <a:t> £’000</a:t>
                      </a:r>
                    </a:p>
                  </a:txBody>
                  <a:tcPr marL="137160" marR="137160" marT="68580" marB="68580"/>
                </a:tc>
                <a:extLst>
                  <a:ext uri="{0D108BD9-81ED-4DB2-BD59-A6C34878D82A}">
                    <a16:rowId xmlns:a16="http://schemas.microsoft.com/office/drawing/2014/main" val="3605082878"/>
                  </a:ext>
                </a:extLst>
              </a:tr>
              <a:tr h="2171136">
                <a:tc>
                  <a:txBody>
                    <a:bodyPr/>
                    <a:lstStyle/>
                    <a:p>
                      <a:r>
                        <a:rPr lang="en-GB" sz="2100" b="1" dirty="0">
                          <a:latin typeface="Arial" panose="020B0604020202020204" pitchFamily="34" charset="0"/>
                          <a:cs typeface="Arial" panose="020B0604020202020204" pitchFamily="34" charset="0"/>
                        </a:rPr>
                        <a:t>Further reduction in enhanced patient care observations</a:t>
                      </a:r>
                    </a:p>
                    <a:p>
                      <a:r>
                        <a:rPr lang="en-GB" sz="2100" dirty="0">
                          <a:latin typeface="Arial" panose="020B0604020202020204" pitchFamily="34" charset="0"/>
                          <a:cs typeface="Arial" panose="020B0604020202020204" pitchFamily="34" charset="0"/>
                        </a:rPr>
                        <a:t>The Trust would expediate the work around the risk assessment process being implemented in the acute hospital wards. </a:t>
                      </a:r>
                      <a:r>
                        <a:rPr lang="en-GB" sz="2100" dirty="0" err="1">
                          <a:latin typeface="Arial" panose="020B0604020202020204" pitchFamily="34" charset="0"/>
                          <a:cs typeface="Arial" panose="020B0604020202020204" pitchFamily="34" charset="0"/>
                        </a:rPr>
                        <a:t>SafeCare</a:t>
                      </a:r>
                      <a:r>
                        <a:rPr lang="en-GB" sz="2100" dirty="0">
                          <a:latin typeface="Arial" panose="020B0604020202020204" pitchFamily="34" charset="0"/>
                          <a:cs typeface="Arial" panose="020B0604020202020204" pitchFamily="34" charset="0"/>
                        </a:rPr>
                        <a:t> is being successfully implemented and the Trust was recently ranked second in the UK in terms of compliance. Reductions with the acute sites has a consequential impact within the community.</a:t>
                      </a:r>
                    </a:p>
                    <a:p>
                      <a:endParaRPr lang="en-GB" sz="2100" dirty="0">
                        <a:latin typeface="Arial" panose="020B0604020202020204" pitchFamily="34" charset="0"/>
                        <a:cs typeface="Arial" panose="020B0604020202020204" pitchFamily="34" charset="0"/>
                      </a:endParaRPr>
                    </a:p>
                  </a:txBody>
                  <a:tcPr marL="137160" marR="137160" marT="68580" marB="68580"/>
                </a:tc>
                <a:tc>
                  <a:txBody>
                    <a:bodyPr/>
                    <a:lstStyle/>
                    <a:p>
                      <a:pPr algn="ctr"/>
                      <a:endParaRPr lang="en-GB" sz="2100" dirty="0">
                        <a:latin typeface="Arial" panose="020B0604020202020204" pitchFamily="34" charset="0"/>
                        <a:cs typeface="Arial" panose="020B0604020202020204" pitchFamily="34" charset="0"/>
                      </a:endParaRPr>
                    </a:p>
                    <a:p>
                      <a:pPr algn="ctr"/>
                      <a:endParaRPr lang="en-GB" sz="2100" dirty="0">
                        <a:latin typeface="Arial" panose="020B0604020202020204" pitchFamily="34" charset="0"/>
                        <a:cs typeface="Arial" panose="020B0604020202020204" pitchFamily="34" charset="0"/>
                      </a:endParaRPr>
                    </a:p>
                    <a:p>
                      <a:pPr algn="ctr"/>
                      <a:r>
                        <a:rPr lang="en-GB" sz="2100" dirty="0">
                          <a:latin typeface="Arial" panose="020B0604020202020204" pitchFamily="34" charset="0"/>
                          <a:cs typeface="Arial" panose="020B0604020202020204" pitchFamily="34" charset="0"/>
                        </a:rPr>
                        <a:t>1,500</a:t>
                      </a:r>
                    </a:p>
                  </a:txBody>
                  <a:tcPr marL="137160" marR="137160" marT="68580" marB="68580"/>
                </a:tc>
                <a:extLst>
                  <a:ext uri="{0D108BD9-81ED-4DB2-BD59-A6C34878D82A}">
                    <a16:rowId xmlns:a16="http://schemas.microsoft.com/office/drawing/2014/main" val="2506570600"/>
                  </a:ext>
                </a:extLst>
              </a:tr>
              <a:tr h="2377440">
                <a:tc>
                  <a:txBody>
                    <a:bodyPr/>
                    <a:lstStyle/>
                    <a:p>
                      <a:r>
                        <a:rPr lang="en-GB" sz="2100" b="1" dirty="0">
                          <a:latin typeface="Arial" panose="020B0604020202020204" pitchFamily="34" charset="0"/>
                          <a:cs typeface="Arial" panose="020B0604020202020204" pitchFamily="34" charset="0"/>
                        </a:rPr>
                        <a:t>Further targeted review of high cost placements</a:t>
                      </a:r>
                    </a:p>
                    <a:p>
                      <a:r>
                        <a:rPr lang="en-GB" sz="2100" dirty="0">
                          <a:latin typeface="Arial" panose="020B0604020202020204" pitchFamily="34" charset="0"/>
                          <a:cs typeface="Arial" panose="020B0604020202020204" pitchFamily="34" charset="0"/>
                        </a:rPr>
                        <a:t>There are a growing number of very high cost placements within our Trust. Individuals in receipt of this expensive care (where they may have one or more individuals with them for long periods of the day and night) need to have their care needs regularly assessed to ensure they still require this very intensive level of care. We are focusing on ensuring these individuals receive that review, and if appropriate, have the level of care reduced.</a:t>
                      </a:r>
                    </a:p>
                    <a:p>
                      <a:endParaRPr lang="en-GB" sz="2100" dirty="0">
                        <a:latin typeface="Arial" panose="020B0604020202020204" pitchFamily="34" charset="0"/>
                        <a:cs typeface="Arial" panose="020B0604020202020204" pitchFamily="34" charset="0"/>
                      </a:endParaRPr>
                    </a:p>
                  </a:txBody>
                  <a:tcPr marL="137160" marR="137160" marT="68580" marB="68580"/>
                </a:tc>
                <a:tc>
                  <a:txBody>
                    <a:bodyPr/>
                    <a:lstStyle/>
                    <a:p>
                      <a:pPr algn="ctr"/>
                      <a:endParaRPr lang="en-GB" sz="2100" u="none" dirty="0">
                        <a:latin typeface="Arial" panose="020B0604020202020204" pitchFamily="34" charset="0"/>
                        <a:cs typeface="Arial" panose="020B0604020202020204" pitchFamily="34" charset="0"/>
                      </a:endParaRPr>
                    </a:p>
                    <a:p>
                      <a:pPr algn="ctr"/>
                      <a:endParaRPr lang="en-GB" sz="2100" u="none" dirty="0">
                        <a:latin typeface="Arial" panose="020B0604020202020204" pitchFamily="34" charset="0"/>
                        <a:cs typeface="Arial" panose="020B0604020202020204" pitchFamily="34" charset="0"/>
                      </a:endParaRPr>
                    </a:p>
                    <a:p>
                      <a:pPr algn="ctr"/>
                      <a:endParaRPr lang="en-GB" sz="2100" u="none" dirty="0">
                        <a:latin typeface="Arial" panose="020B0604020202020204" pitchFamily="34" charset="0"/>
                        <a:cs typeface="Arial" panose="020B0604020202020204" pitchFamily="34" charset="0"/>
                      </a:endParaRPr>
                    </a:p>
                    <a:p>
                      <a:pPr algn="ctr"/>
                      <a:r>
                        <a:rPr lang="en-GB" sz="2100" u="none" dirty="0">
                          <a:latin typeface="Arial" panose="020B0604020202020204" pitchFamily="34" charset="0"/>
                          <a:cs typeface="Arial" panose="020B0604020202020204" pitchFamily="34" charset="0"/>
                        </a:rPr>
                        <a:t>1,500</a:t>
                      </a:r>
                    </a:p>
                  </a:txBody>
                  <a:tcPr marL="137160" marR="137160" marT="68580" marB="68580"/>
                </a:tc>
                <a:extLst>
                  <a:ext uri="{0D108BD9-81ED-4DB2-BD59-A6C34878D82A}">
                    <a16:rowId xmlns:a16="http://schemas.microsoft.com/office/drawing/2014/main" val="1119766356"/>
                  </a:ext>
                </a:extLst>
              </a:tr>
              <a:tr h="805400">
                <a:tc>
                  <a:txBody>
                    <a:bodyPr/>
                    <a:lstStyle/>
                    <a:p>
                      <a:r>
                        <a:rPr lang="en-GB" sz="2100" b="1" dirty="0">
                          <a:latin typeface="Arial" panose="020B0604020202020204" pitchFamily="34" charset="0"/>
                          <a:cs typeface="Arial" panose="020B0604020202020204" pitchFamily="34" charset="0"/>
                        </a:rPr>
                        <a:t>Reduce cleaning in administrative areas</a:t>
                      </a:r>
                    </a:p>
                    <a:p>
                      <a:r>
                        <a:rPr lang="en-GB" sz="2100" b="0" dirty="0">
                          <a:latin typeface="Arial" panose="020B0604020202020204" pitchFamily="34" charset="0"/>
                          <a:cs typeface="Arial" panose="020B0604020202020204" pitchFamily="34" charset="0"/>
                        </a:rPr>
                        <a:t>The Trust will look at cleaning duties within admin areas with a view to limit certain tasks or reduce the frequency of cleaning.</a:t>
                      </a:r>
                    </a:p>
                  </a:txBody>
                  <a:tcPr marL="137160" marR="137160" marT="68580" marB="68580"/>
                </a:tc>
                <a:tc>
                  <a:txBody>
                    <a:bodyPr/>
                    <a:lstStyle/>
                    <a:p>
                      <a:pPr algn="ctr"/>
                      <a:endParaRPr lang="en-GB" sz="2100" b="0" u="none" dirty="0">
                        <a:latin typeface="Arial" panose="020B0604020202020204" pitchFamily="34" charset="0"/>
                        <a:cs typeface="Arial" panose="020B0604020202020204" pitchFamily="34" charset="0"/>
                      </a:endParaRPr>
                    </a:p>
                    <a:p>
                      <a:pPr algn="ctr"/>
                      <a:r>
                        <a:rPr lang="en-GB" sz="2100" b="0" u="none" dirty="0">
                          <a:latin typeface="Arial" panose="020B0604020202020204" pitchFamily="34" charset="0"/>
                          <a:cs typeface="Arial" panose="020B0604020202020204" pitchFamily="34" charset="0"/>
                        </a:rPr>
                        <a:t>250</a:t>
                      </a:r>
                    </a:p>
                  </a:txBody>
                  <a:tcPr marL="137160" marR="137160" marT="68580" marB="68580"/>
                </a:tc>
                <a:extLst>
                  <a:ext uri="{0D108BD9-81ED-4DB2-BD59-A6C34878D82A}">
                    <a16:rowId xmlns:a16="http://schemas.microsoft.com/office/drawing/2014/main" val="3019109074"/>
                  </a:ext>
                </a:extLst>
              </a:tr>
            </a:tbl>
          </a:graphicData>
        </a:graphic>
      </p:graphicFrame>
    </p:spTree>
    <p:extLst>
      <p:ext uri="{BB962C8B-B14F-4D97-AF65-F5344CB8AC3E}">
        <p14:creationId xmlns:p14="http://schemas.microsoft.com/office/powerpoint/2010/main" val="3640360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580CD-6AB4-B0EA-16CC-65F63BCC00F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144CD7-82E4-531A-ACB8-1ACB135CD8B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 y="0"/>
            <a:ext cx="18285714" cy="10285714"/>
          </a:xfrm>
          <a:prstGeom prst="rect">
            <a:avLst/>
          </a:prstGeom>
        </p:spPr>
      </p:pic>
      <p:sp>
        <p:nvSpPr>
          <p:cNvPr id="4" name="Title 3">
            <a:extLst>
              <a:ext uri="{FF2B5EF4-FFF2-40B4-BE49-F238E27FC236}">
                <a16:creationId xmlns:a16="http://schemas.microsoft.com/office/drawing/2014/main" id="{A9883E20-3133-807C-7365-ADAFD1EED9B9}"/>
              </a:ext>
            </a:extLst>
          </p:cNvPr>
          <p:cNvSpPr txBox="1">
            <a:spLocks noGrp="1"/>
          </p:cNvSpPr>
          <p:nvPr>
            <p:ph type="title" idx="4294967295"/>
          </p:nvPr>
        </p:nvSpPr>
        <p:spPr>
          <a:xfrm>
            <a:off x="1066800" y="986928"/>
            <a:ext cx="932329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7030A0"/>
                </a:solidFill>
                <a:effectLst/>
                <a:uLnTx/>
                <a:uFillTx/>
                <a:latin typeface="+mn-lt"/>
                <a:ea typeface="+mn-ea"/>
                <a:cs typeface="+mn-cs"/>
              </a:rPr>
              <a:t>Phase 2 Savings Proposals</a:t>
            </a:r>
            <a:endParaRPr kumimoji="0" lang="en-GB" sz="48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8" name="Content Placeholder 4">
            <a:extLst>
              <a:ext uri="{FF2B5EF4-FFF2-40B4-BE49-F238E27FC236}">
                <a16:creationId xmlns:a16="http://schemas.microsoft.com/office/drawing/2014/main" id="{5389D6AC-6581-32FD-62B9-E99319BDB57B}"/>
              </a:ext>
            </a:extLst>
          </p:cNvPr>
          <p:cNvGraphicFramePr>
            <a:graphicFrameLocks/>
          </p:cNvGraphicFramePr>
          <p:nvPr>
            <p:extLst>
              <p:ext uri="{D42A27DB-BD31-4B8C-83A1-F6EECF244321}">
                <p14:modId xmlns:p14="http://schemas.microsoft.com/office/powerpoint/2010/main" val="3887162165"/>
              </p:ext>
            </p:extLst>
          </p:nvPr>
        </p:nvGraphicFramePr>
        <p:xfrm>
          <a:off x="1066800" y="1969039"/>
          <a:ext cx="12961440" cy="6348922"/>
        </p:xfrm>
        <a:graphic>
          <a:graphicData uri="http://schemas.openxmlformats.org/drawingml/2006/table">
            <a:tbl>
              <a:tblPr firstRow="1" bandRow="1">
                <a:tableStyleId>{5C22544A-7EE6-4342-B048-85BDC9FD1C3A}</a:tableStyleId>
              </a:tblPr>
              <a:tblGrid>
                <a:gridCol w="11445483">
                  <a:extLst>
                    <a:ext uri="{9D8B030D-6E8A-4147-A177-3AD203B41FA5}">
                      <a16:colId xmlns:a16="http://schemas.microsoft.com/office/drawing/2014/main" val="3551021304"/>
                    </a:ext>
                  </a:extLst>
                </a:gridCol>
                <a:gridCol w="1515957">
                  <a:extLst>
                    <a:ext uri="{9D8B030D-6E8A-4147-A177-3AD203B41FA5}">
                      <a16:colId xmlns:a16="http://schemas.microsoft.com/office/drawing/2014/main" val="457982645"/>
                    </a:ext>
                  </a:extLst>
                </a:gridCol>
              </a:tblGrid>
              <a:tr h="1094264">
                <a:tc>
                  <a:txBody>
                    <a:bodyPr/>
                    <a:lstStyle/>
                    <a:p>
                      <a:r>
                        <a:rPr lang="en-GB" sz="3000" dirty="0"/>
                        <a:t>Measure</a:t>
                      </a:r>
                    </a:p>
                  </a:txBody>
                  <a:tcPr marL="137160" marR="137160" marT="68580" marB="68580"/>
                </a:tc>
                <a:tc>
                  <a:txBody>
                    <a:bodyPr/>
                    <a:lstStyle/>
                    <a:p>
                      <a:pPr algn="ctr"/>
                      <a:r>
                        <a:rPr lang="en-GB" sz="3000" dirty="0"/>
                        <a:t>Target </a:t>
                      </a:r>
                    </a:p>
                    <a:p>
                      <a:pPr algn="ctr"/>
                      <a:r>
                        <a:rPr lang="en-GB" sz="3000" dirty="0"/>
                        <a:t> £’000</a:t>
                      </a:r>
                    </a:p>
                  </a:txBody>
                  <a:tcPr marL="137160" marR="137160" marT="68580" marB="68580"/>
                </a:tc>
                <a:extLst>
                  <a:ext uri="{0D108BD9-81ED-4DB2-BD59-A6C34878D82A}">
                    <a16:rowId xmlns:a16="http://schemas.microsoft.com/office/drawing/2014/main" val="3605082878"/>
                  </a:ext>
                </a:extLst>
              </a:tr>
              <a:tr h="2377440">
                <a:tc>
                  <a:txBody>
                    <a:bodyPr/>
                    <a:lstStyle/>
                    <a:p>
                      <a:r>
                        <a:rPr lang="en-GB" sz="2100" b="1" dirty="0">
                          <a:latin typeface="Arial" panose="020B0604020202020204" pitchFamily="34" charset="0"/>
                          <a:cs typeface="Arial" panose="020B0604020202020204" pitchFamily="34" charset="0"/>
                        </a:rPr>
                        <a:t>Reduction in planned estates expenditure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100" kern="1200" dirty="0">
                          <a:solidFill>
                            <a:schemeClr val="dk1"/>
                          </a:solidFill>
                          <a:latin typeface="Arial" panose="020B0604020202020204" pitchFamily="34" charset="0"/>
                          <a:ea typeface="+mn-ea"/>
                          <a:cs typeface="Arial" panose="020B0604020202020204" pitchFamily="34" charset="0"/>
                        </a:rPr>
                        <a:t>Planned estates expenditure to be reduced through the reprioritisation of non-essential maintenance, the deferral of lower-risk backlog maintenance, tighter control of discretionary works and the review of estate utilisation. Careful management is required to ensure that any reductions do not adversely impact statutory compliance, patient safety or operational service delivery.</a:t>
                      </a:r>
                    </a:p>
                    <a:p>
                      <a:endParaRPr lang="en-GB" sz="2100" kern="1200" dirty="0">
                        <a:solidFill>
                          <a:schemeClr val="dk1"/>
                        </a:solidFill>
                        <a:latin typeface="Arial" panose="020B0604020202020204" pitchFamily="34" charset="0"/>
                        <a:ea typeface="+mn-ea"/>
                        <a:cs typeface="Arial" panose="020B0604020202020204" pitchFamily="34" charset="0"/>
                      </a:endParaRPr>
                    </a:p>
                  </a:txBody>
                  <a:tcPr marL="137160" marR="137160" marT="68580" marB="68580"/>
                </a:tc>
                <a:tc>
                  <a:txBody>
                    <a:bodyPr/>
                    <a:lstStyle/>
                    <a:p>
                      <a:pPr algn="ctr"/>
                      <a:endParaRPr lang="en-GB" sz="2100" dirty="0">
                        <a:latin typeface="Arial" panose="020B0604020202020204" pitchFamily="34" charset="0"/>
                        <a:cs typeface="Arial" panose="020B0604020202020204" pitchFamily="34" charset="0"/>
                      </a:endParaRPr>
                    </a:p>
                    <a:p>
                      <a:pPr algn="ctr"/>
                      <a:endParaRPr lang="en-GB" sz="2100" dirty="0">
                        <a:latin typeface="Arial" panose="020B0604020202020204" pitchFamily="34" charset="0"/>
                        <a:cs typeface="Arial" panose="020B0604020202020204" pitchFamily="34" charset="0"/>
                      </a:endParaRPr>
                    </a:p>
                    <a:p>
                      <a:pPr algn="ctr"/>
                      <a:r>
                        <a:rPr lang="en-GB" sz="2100" dirty="0">
                          <a:latin typeface="Arial" panose="020B0604020202020204" pitchFamily="34" charset="0"/>
                          <a:cs typeface="Arial" panose="020B0604020202020204" pitchFamily="34" charset="0"/>
                        </a:rPr>
                        <a:t>2,000</a:t>
                      </a:r>
                    </a:p>
                  </a:txBody>
                  <a:tcPr marL="137160" marR="137160" marT="68580" marB="68580"/>
                </a:tc>
                <a:extLst>
                  <a:ext uri="{0D108BD9-81ED-4DB2-BD59-A6C34878D82A}">
                    <a16:rowId xmlns:a16="http://schemas.microsoft.com/office/drawing/2014/main" val="2506570600"/>
                  </a:ext>
                </a:extLst>
              </a:tr>
              <a:tr h="1737360">
                <a:tc>
                  <a:txBody>
                    <a:bodyPr/>
                    <a:lstStyle/>
                    <a:p>
                      <a:r>
                        <a:rPr lang="en-GB" sz="2100" b="1" dirty="0">
                          <a:latin typeface="Arial" panose="020B0604020202020204" pitchFamily="34" charset="0"/>
                          <a:cs typeface="Arial" panose="020B0604020202020204" pitchFamily="34" charset="0"/>
                        </a:rPr>
                        <a:t>Transport savings through SPPG led workstream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100" dirty="0">
                          <a:latin typeface="Arial" panose="020B0604020202020204" pitchFamily="34" charset="0"/>
                          <a:cs typeface="Arial" panose="020B0604020202020204" pitchFamily="34" charset="0"/>
                        </a:rPr>
                        <a:t>This will be led by SPPG with a focus on </a:t>
                      </a:r>
                      <a:r>
                        <a:rPr lang="en-GB" sz="2100" kern="1200" dirty="0">
                          <a:solidFill>
                            <a:schemeClr val="dk1"/>
                          </a:solidFill>
                          <a:latin typeface="Arial" panose="020B0604020202020204" pitchFamily="34" charset="0"/>
                          <a:ea typeface="+mn-ea"/>
                          <a:cs typeface="Arial" panose="020B0604020202020204" pitchFamily="34" charset="0"/>
                        </a:rPr>
                        <a:t>non-emergency transport. Savings could be achieved through tighter eligibility management, increased utilisation of shared and community transport options, improved route planning and better alignment of transport scheduling</a:t>
                      </a:r>
                    </a:p>
                    <a:p>
                      <a:endParaRPr lang="en-GB" sz="2100" dirty="0">
                        <a:latin typeface="Arial" panose="020B0604020202020204" pitchFamily="34" charset="0"/>
                        <a:cs typeface="Arial" panose="020B0604020202020204" pitchFamily="34" charset="0"/>
                      </a:endParaRPr>
                    </a:p>
                  </a:txBody>
                  <a:tcPr marL="137160" marR="137160" marT="68580" marB="68580"/>
                </a:tc>
                <a:tc>
                  <a:txBody>
                    <a:bodyPr/>
                    <a:lstStyle/>
                    <a:p>
                      <a:pPr algn="ctr"/>
                      <a:endParaRPr lang="en-GB" sz="2100" u="none" dirty="0">
                        <a:latin typeface="Arial" panose="020B0604020202020204" pitchFamily="34" charset="0"/>
                        <a:cs typeface="Arial" panose="020B0604020202020204" pitchFamily="34" charset="0"/>
                      </a:endParaRPr>
                    </a:p>
                    <a:p>
                      <a:pPr algn="ctr"/>
                      <a:endParaRPr lang="en-GB" sz="2100" u="none" dirty="0">
                        <a:latin typeface="Arial" panose="020B0604020202020204" pitchFamily="34" charset="0"/>
                        <a:cs typeface="Arial" panose="020B0604020202020204" pitchFamily="34" charset="0"/>
                      </a:endParaRPr>
                    </a:p>
                    <a:p>
                      <a:pPr algn="ctr"/>
                      <a:r>
                        <a:rPr lang="en-GB" sz="2100" u="none" dirty="0">
                          <a:latin typeface="Arial" panose="020B0604020202020204" pitchFamily="34" charset="0"/>
                          <a:cs typeface="Arial" panose="020B0604020202020204" pitchFamily="34" charset="0"/>
                        </a:rPr>
                        <a:t>400</a:t>
                      </a:r>
                    </a:p>
                  </a:txBody>
                  <a:tcPr marL="137160" marR="137160" marT="68580" marB="68580"/>
                </a:tc>
                <a:extLst>
                  <a:ext uri="{0D108BD9-81ED-4DB2-BD59-A6C34878D82A}">
                    <a16:rowId xmlns:a16="http://schemas.microsoft.com/office/drawing/2014/main" val="1119766356"/>
                  </a:ext>
                </a:extLst>
              </a:tr>
              <a:tr h="1139858">
                <a:tc>
                  <a:txBody>
                    <a:bodyPr/>
                    <a:lstStyle/>
                    <a:p>
                      <a:endParaRPr lang="en-GB" sz="2100" b="1" dirty="0">
                        <a:latin typeface="Arial" panose="020B0604020202020204" pitchFamily="34" charset="0"/>
                        <a:cs typeface="Arial" panose="020B0604020202020204" pitchFamily="34" charset="0"/>
                      </a:endParaRPr>
                    </a:p>
                    <a:p>
                      <a:r>
                        <a:rPr lang="en-GB" sz="2100" b="1" dirty="0">
                          <a:latin typeface="Arial" panose="020B0604020202020204" pitchFamily="34" charset="0"/>
                          <a:cs typeface="Arial" panose="020B0604020202020204" pitchFamily="34" charset="0"/>
                        </a:rPr>
                        <a:t>TOTAL</a:t>
                      </a:r>
                    </a:p>
                  </a:txBody>
                  <a:tcPr marL="137160" marR="137160" marT="68580" marB="68580"/>
                </a:tc>
                <a:tc>
                  <a:txBody>
                    <a:bodyPr/>
                    <a:lstStyle/>
                    <a:p>
                      <a:pPr algn="ctr"/>
                      <a:endParaRPr lang="en-GB" sz="2100" b="1" u="sng" dirty="0">
                        <a:latin typeface="Arial" panose="020B0604020202020204" pitchFamily="34" charset="0"/>
                        <a:cs typeface="Arial" panose="020B0604020202020204" pitchFamily="34" charset="0"/>
                      </a:endParaRPr>
                    </a:p>
                    <a:p>
                      <a:pPr algn="ctr"/>
                      <a:r>
                        <a:rPr lang="en-GB" sz="2100" b="1" u="sng" dirty="0">
                          <a:latin typeface="Arial" panose="020B0604020202020204" pitchFamily="34" charset="0"/>
                          <a:cs typeface="Arial" panose="020B0604020202020204" pitchFamily="34" charset="0"/>
                        </a:rPr>
                        <a:t>20,120</a:t>
                      </a:r>
                    </a:p>
                  </a:txBody>
                  <a:tcPr marL="137160" marR="137160" marT="68580" marB="68580"/>
                </a:tc>
                <a:extLst>
                  <a:ext uri="{0D108BD9-81ED-4DB2-BD59-A6C34878D82A}">
                    <a16:rowId xmlns:a16="http://schemas.microsoft.com/office/drawing/2014/main" val="3019109074"/>
                  </a:ext>
                </a:extLst>
              </a:tr>
            </a:tbl>
          </a:graphicData>
        </a:graphic>
      </p:graphicFrame>
    </p:spTree>
    <p:extLst>
      <p:ext uri="{BB962C8B-B14F-4D97-AF65-F5344CB8AC3E}">
        <p14:creationId xmlns:p14="http://schemas.microsoft.com/office/powerpoint/2010/main" val="677610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2862-A48D-45CA-56D9-EA3C418EAF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02B693B-C799-1EBA-CF2E-605BBB4C4CA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8285714" cy="10285715"/>
          </a:xfrm>
          <a:prstGeom prst="rect">
            <a:avLst/>
          </a:prstGeom>
        </p:spPr>
      </p:pic>
      <p:sp>
        <p:nvSpPr>
          <p:cNvPr id="4" name="Title 3">
            <a:extLst>
              <a:ext uri="{FF2B5EF4-FFF2-40B4-BE49-F238E27FC236}">
                <a16:creationId xmlns:a16="http://schemas.microsoft.com/office/drawing/2014/main" id="{AC95586E-9299-01AE-CDB4-9D35DAF81775}"/>
              </a:ext>
            </a:extLst>
          </p:cNvPr>
          <p:cNvSpPr txBox="1">
            <a:spLocks noGrp="1"/>
          </p:cNvSpPr>
          <p:nvPr>
            <p:ph type="title" idx="4294967295"/>
          </p:nvPr>
        </p:nvSpPr>
        <p:spPr>
          <a:xfrm>
            <a:off x="905256" y="795529"/>
            <a:ext cx="1213866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Phase 2 Savings – Success Factors &amp; Principles</a:t>
            </a:r>
            <a:endParaRPr kumimoji="0" lang="en-GB" sz="4400" b="1" i="0" u="none" strike="noStrike" kern="1200" cap="none" spc="0" normalizeH="0" baseline="0" noProof="0" dirty="0">
              <a:ln>
                <a:noFill/>
              </a:ln>
              <a:solidFill>
                <a:srgbClr val="0C4A86"/>
              </a:solidFill>
              <a:effectLst/>
              <a:uLnTx/>
              <a:uFillTx/>
              <a:latin typeface="Calibri" panose="020F0502020204030204" pitchFamily="34" charset="0"/>
              <a:ea typeface="+mn-ea"/>
              <a:cs typeface="Calibri" panose="020F0502020204030204" pitchFamily="34" charset="0"/>
            </a:endParaRPr>
          </a:p>
        </p:txBody>
      </p:sp>
      <p:sp>
        <p:nvSpPr>
          <p:cNvPr id="5" name="TextBox 4"/>
          <p:cNvSpPr txBox="1"/>
          <p:nvPr/>
        </p:nvSpPr>
        <p:spPr>
          <a:xfrm>
            <a:off x="987552" y="1741932"/>
            <a:ext cx="12687300" cy="438912"/>
          </a:xfrm>
          <a:prstGeom prst="rect">
            <a:avLst/>
          </a:prstGeom>
          <a:noFill/>
        </p:spPr>
        <p:txBody>
          <a:bodyPr wrap="square" lIns="0" tIns="0" rIns="0" bIns="0" anchor="t">
            <a:noAutofit/>
          </a:bodyPr>
          <a:lstStyle/>
          <a:p>
            <a:r>
              <a:rPr sz="2550" dirty="0">
                <a:solidFill>
                  <a:srgbClr val="5C5C5C"/>
                </a:solidFill>
                <a:latin typeface="Calibri"/>
              </a:rPr>
              <a:t>Six principles, </a:t>
            </a:r>
            <a:r>
              <a:rPr sz="2550" dirty="0" err="1">
                <a:solidFill>
                  <a:srgbClr val="5C5C5C"/>
                </a:solidFill>
                <a:latin typeface="Calibri"/>
              </a:rPr>
              <a:t>organi</a:t>
            </a:r>
            <a:r>
              <a:rPr lang="en-GB" sz="2550" dirty="0">
                <a:solidFill>
                  <a:srgbClr val="5C5C5C"/>
                </a:solidFill>
                <a:latin typeface="Calibri"/>
              </a:rPr>
              <a:t>s</a:t>
            </a:r>
            <a:r>
              <a:rPr sz="2550" dirty="0">
                <a:solidFill>
                  <a:srgbClr val="5C5C5C"/>
                </a:solidFill>
                <a:latin typeface="Calibri"/>
              </a:rPr>
              <a:t>ed around three commitments</a:t>
            </a:r>
          </a:p>
        </p:txBody>
      </p:sp>
      <p:sp>
        <p:nvSpPr>
          <p:cNvPr id="6" name="Rectangle 5">
            <a:extLst>
              <a:ext uri="{C183D7F6-B498-43B3-948B-1728B52AA6E4}">
                <adec:decorative xmlns:adec="http://schemas.microsoft.com/office/drawing/2017/decorative" val="1"/>
              </a:ext>
            </a:extLst>
          </p:cNvPr>
          <p:cNvSpPr/>
          <p:nvPr/>
        </p:nvSpPr>
        <p:spPr>
          <a:xfrm>
            <a:off x="987552" y="2414016"/>
            <a:ext cx="3840480" cy="68580"/>
          </a:xfrm>
          <a:prstGeom prst="rect">
            <a:avLst/>
          </a:prstGeom>
          <a:solidFill>
            <a:srgbClr val="00AE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7" name="TextBox 6"/>
          <p:cNvSpPr txBox="1"/>
          <p:nvPr/>
        </p:nvSpPr>
        <p:spPr>
          <a:xfrm>
            <a:off x="987552" y="2592324"/>
            <a:ext cx="3840480" cy="576072"/>
          </a:xfrm>
          <a:prstGeom prst="rect">
            <a:avLst/>
          </a:prstGeom>
          <a:noFill/>
        </p:spPr>
        <p:txBody>
          <a:bodyPr wrap="square" lIns="0" tIns="0" rIns="0" bIns="0" anchor="t">
            <a:noAutofit/>
          </a:bodyPr>
          <a:lstStyle/>
          <a:p>
            <a:r>
              <a:rPr sz="2100" b="1">
                <a:solidFill>
                  <a:srgbClr val="00AEC7"/>
                </a:solidFill>
                <a:latin typeface="Calibri"/>
              </a:rPr>
              <a:t>SAFETY &amp; MANDATE</a:t>
            </a:r>
          </a:p>
        </p:txBody>
      </p:sp>
      <p:sp>
        <p:nvSpPr>
          <p:cNvPr id="8" name="Oval 7"/>
          <p:cNvSpPr/>
          <p:nvPr/>
        </p:nvSpPr>
        <p:spPr>
          <a:xfrm>
            <a:off x="987552" y="3332988"/>
            <a:ext cx="630936" cy="630936"/>
          </a:xfrm>
          <a:prstGeom prst="ellipse">
            <a:avLst/>
          </a:prstGeom>
          <a:solidFill>
            <a:srgbClr val="00AEC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2100" b="1">
                <a:solidFill>
                  <a:srgbClr val="FFFFFF"/>
                </a:solidFill>
                <a:latin typeface="Calibri"/>
              </a:rPr>
              <a:t>01</a:t>
            </a:r>
          </a:p>
        </p:txBody>
      </p:sp>
      <p:sp>
        <p:nvSpPr>
          <p:cNvPr id="9" name="TextBox 8"/>
          <p:cNvSpPr txBox="1"/>
          <p:nvPr/>
        </p:nvSpPr>
        <p:spPr>
          <a:xfrm>
            <a:off x="1783079" y="3319272"/>
            <a:ext cx="3450000" cy="411480"/>
          </a:xfrm>
          <a:prstGeom prst="rect">
            <a:avLst/>
          </a:prstGeom>
          <a:noFill/>
        </p:spPr>
        <p:txBody>
          <a:bodyPr wrap="square" lIns="0" tIns="0" rIns="0" bIns="0" anchor="t">
            <a:noAutofit/>
          </a:bodyPr>
          <a:lstStyle/>
          <a:p>
            <a:r>
              <a:rPr sz="2625" b="1" dirty="0">
                <a:solidFill>
                  <a:srgbClr val="262626"/>
                </a:solidFill>
                <a:latin typeface="Calibri"/>
              </a:rPr>
              <a:t>Patient safety first</a:t>
            </a:r>
          </a:p>
        </p:txBody>
      </p:sp>
      <p:sp>
        <p:nvSpPr>
          <p:cNvPr id="10" name="TextBox 9"/>
          <p:cNvSpPr txBox="1"/>
          <p:nvPr/>
        </p:nvSpPr>
        <p:spPr>
          <a:xfrm>
            <a:off x="1783079" y="3799332"/>
            <a:ext cx="3450000" cy="1261872"/>
          </a:xfrm>
          <a:prstGeom prst="rect">
            <a:avLst/>
          </a:prstGeom>
          <a:noFill/>
        </p:spPr>
        <p:txBody>
          <a:bodyPr wrap="square" lIns="0" tIns="0" rIns="0" bIns="0" anchor="t">
            <a:noAutofit/>
          </a:bodyPr>
          <a:lstStyle/>
          <a:p>
            <a:pPr>
              <a:tabLst>
                <a:tab pos="1619250" algn="l"/>
              </a:tabLst>
            </a:pPr>
            <a:r>
              <a:rPr sz="2400" dirty="0">
                <a:solidFill>
                  <a:srgbClr val="5C5C5C"/>
                </a:solidFill>
                <a:latin typeface="Calibri"/>
              </a:rPr>
              <a:t>Agree risk appetite, strengthen clinical oversight, and use clear escalation and exception processes.</a:t>
            </a:r>
          </a:p>
        </p:txBody>
      </p:sp>
      <p:sp>
        <p:nvSpPr>
          <p:cNvPr id="11" name="Rectangle 10">
            <a:extLst>
              <a:ext uri="{C183D7F6-B498-43B3-948B-1728B52AA6E4}">
                <adec:decorative xmlns:adec="http://schemas.microsoft.com/office/drawing/2017/decorative" val="1"/>
              </a:ext>
            </a:extLst>
          </p:cNvPr>
          <p:cNvSpPr/>
          <p:nvPr/>
        </p:nvSpPr>
        <p:spPr>
          <a:xfrm>
            <a:off x="1783079" y="5834649"/>
            <a:ext cx="3450000" cy="24689"/>
          </a:xfrm>
          <a:prstGeom prst="rect">
            <a:avLst/>
          </a:prstGeom>
          <a:solidFill>
            <a:srgbClr val="DADA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2" name="Oval 11"/>
          <p:cNvSpPr/>
          <p:nvPr/>
        </p:nvSpPr>
        <p:spPr>
          <a:xfrm>
            <a:off x="987552" y="5623559"/>
            <a:ext cx="630936" cy="630936"/>
          </a:xfrm>
          <a:prstGeom prst="ellipse">
            <a:avLst/>
          </a:prstGeom>
          <a:solidFill>
            <a:srgbClr val="00AEC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2100" b="1">
                <a:solidFill>
                  <a:srgbClr val="FFFFFF"/>
                </a:solidFill>
                <a:latin typeface="Calibri"/>
              </a:rPr>
              <a:t>02</a:t>
            </a:r>
          </a:p>
        </p:txBody>
      </p:sp>
      <p:sp>
        <p:nvSpPr>
          <p:cNvPr id="13" name="TextBox 12"/>
          <p:cNvSpPr txBox="1"/>
          <p:nvPr/>
        </p:nvSpPr>
        <p:spPr>
          <a:xfrm>
            <a:off x="1783079" y="6259844"/>
            <a:ext cx="3450000" cy="411480"/>
          </a:xfrm>
          <a:prstGeom prst="rect">
            <a:avLst/>
          </a:prstGeom>
          <a:noFill/>
        </p:spPr>
        <p:txBody>
          <a:bodyPr wrap="square" lIns="0" tIns="0" rIns="0" bIns="0" anchor="t">
            <a:noAutofit/>
          </a:bodyPr>
          <a:lstStyle/>
          <a:p>
            <a:r>
              <a:rPr sz="2625" b="1">
                <a:solidFill>
                  <a:srgbClr val="262626"/>
                </a:solidFill>
                <a:latin typeface="Calibri"/>
              </a:rPr>
              <a:t>Mandate to act</a:t>
            </a:r>
          </a:p>
        </p:txBody>
      </p:sp>
      <p:sp>
        <p:nvSpPr>
          <p:cNvPr id="14" name="TextBox 13"/>
          <p:cNvSpPr txBox="1"/>
          <p:nvPr/>
        </p:nvSpPr>
        <p:spPr>
          <a:xfrm>
            <a:off x="1783079" y="6739903"/>
            <a:ext cx="3450000" cy="1261872"/>
          </a:xfrm>
          <a:prstGeom prst="rect">
            <a:avLst/>
          </a:prstGeom>
          <a:noFill/>
        </p:spPr>
        <p:txBody>
          <a:bodyPr wrap="square" lIns="0" tIns="0" rIns="0" bIns="0" anchor="t">
            <a:noAutofit/>
          </a:bodyPr>
          <a:lstStyle/>
          <a:p>
            <a:r>
              <a:rPr sz="2400" dirty="0">
                <a:solidFill>
                  <a:srgbClr val="5C5C5C"/>
                </a:solidFill>
                <a:latin typeface="Calibri"/>
              </a:rPr>
              <a:t>Secure assurance and political support for decisions needed to deliver savings.</a:t>
            </a:r>
          </a:p>
        </p:txBody>
      </p:sp>
      <p:sp>
        <p:nvSpPr>
          <p:cNvPr id="15" name="Rectangle 14">
            <a:extLst>
              <a:ext uri="{C183D7F6-B498-43B3-948B-1728B52AA6E4}">
                <adec:decorative xmlns:adec="http://schemas.microsoft.com/office/drawing/2017/decorative" val="1"/>
              </a:ext>
            </a:extLst>
          </p:cNvPr>
          <p:cNvSpPr/>
          <p:nvPr/>
        </p:nvSpPr>
        <p:spPr>
          <a:xfrm>
            <a:off x="5266944" y="2414016"/>
            <a:ext cx="3840480" cy="68580"/>
          </a:xfrm>
          <a:prstGeom prst="rec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6" name="TextBox 15"/>
          <p:cNvSpPr txBox="1"/>
          <p:nvPr/>
        </p:nvSpPr>
        <p:spPr>
          <a:xfrm>
            <a:off x="5266944" y="2592324"/>
            <a:ext cx="3840480" cy="576072"/>
          </a:xfrm>
          <a:prstGeom prst="rect">
            <a:avLst/>
          </a:prstGeom>
          <a:noFill/>
        </p:spPr>
        <p:txBody>
          <a:bodyPr wrap="square" lIns="0" tIns="0" rIns="0" bIns="0" anchor="t">
            <a:noAutofit/>
          </a:bodyPr>
          <a:lstStyle/>
          <a:p>
            <a:r>
              <a:rPr sz="2100" b="1">
                <a:solidFill>
                  <a:srgbClr val="7030A0"/>
                </a:solidFill>
                <a:latin typeface="Calibri"/>
              </a:rPr>
              <a:t>ALIGNMENT &amp; ACCOUNTABILITY</a:t>
            </a:r>
          </a:p>
        </p:txBody>
      </p:sp>
      <p:sp>
        <p:nvSpPr>
          <p:cNvPr id="17" name="Oval 16"/>
          <p:cNvSpPr/>
          <p:nvPr/>
        </p:nvSpPr>
        <p:spPr>
          <a:xfrm>
            <a:off x="5266944" y="3332988"/>
            <a:ext cx="630936" cy="630936"/>
          </a:xfrm>
          <a:prstGeom prst="ellipse">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2100" b="1">
                <a:solidFill>
                  <a:srgbClr val="FFFFFF"/>
                </a:solidFill>
                <a:latin typeface="Calibri"/>
              </a:rPr>
              <a:t>03</a:t>
            </a:r>
          </a:p>
        </p:txBody>
      </p:sp>
      <p:sp>
        <p:nvSpPr>
          <p:cNvPr id="18" name="TextBox 17"/>
          <p:cNvSpPr txBox="1"/>
          <p:nvPr/>
        </p:nvSpPr>
        <p:spPr>
          <a:xfrm>
            <a:off x="6062471" y="3319272"/>
            <a:ext cx="3450000" cy="411480"/>
          </a:xfrm>
          <a:prstGeom prst="rect">
            <a:avLst/>
          </a:prstGeom>
          <a:noFill/>
        </p:spPr>
        <p:txBody>
          <a:bodyPr wrap="square" lIns="0" tIns="0" rIns="0" bIns="0" anchor="t">
            <a:noAutofit/>
          </a:bodyPr>
          <a:lstStyle/>
          <a:p>
            <a:r>
              <a:rPr sz="2625" b="1">
                <a:solidFill>
                  <a:srgbClr val="262626"/>
                </a:solidFill>
                <a:latin typeface="Calibri"/>
              </a:rPr>
              <a:t>Clear accountability</a:t>
            </a:r>
          </a:p>
        </p:txBody>
      </p:sp>
      <p:sp>
        <p:nvSpPr>
          <p:cNvPr id="19" name="TextBox 18"/>
          <p:cNvSpPr txBox="1"/>
          <p:nvPr/>
        </p:nvSpPr>
        <p:spPr>
          <a:xfrm>
            <a:off x="6062471" y="3799332"/>
            <a:ext cx="3450000" cy="1261872"/>
          </a:xfrm>
          <a:prstGeom prst="rect">
            <a:avLst/>
          </a:prstGeom>
          <a:noFill/>
        </p:spPr>
        <p:txBody>
          <a:bodyPr wrap="square" lIns="0" tIns="0" rIns="0" bIns="0" anchor="t">
            <a:noAutofit/>
          </a:bodyPr>
          <a:lstStyle/>
          <a:p>
            <a:r>
              <a:rPr sz="2400">
                <a:solidFill>
                  <a:srgbClr val="5C5C5C"/>
                </a:solidFill>
                <a:latin typeface="Calibri"/>
              </a:rPr>
              <a:t>Align regionally while keeping central ownership for delivery and decisions.</a:t>
            </a:r>
          </a:p>
        </p:txBody>
      </p:sp>
      <p:sp>
        <p:nvSpPr>
          <p:cNvPr id="20" name="Rectangle 19">
            <a:extLst>
              <a:ext uri="{C183D7F6-B498-43B3-948B-1728B52AA6E4}">
                <adec:decorative xmlns:adec="http://schemas.microsoft.com/office/drawing/2017/decorative" val="1"/>
              </a:ext>
            </a:extLst>
          </p:cNvPr>
          <p:cNvSpPr/>
          <p:nvPr/>
        </p:nvSpPr>
        <p:spPr>
          <a:xfrm>
            <a:off x="6062471" y="5834649"/>
            <a:ext cx="3450000" cy="24689"/>
          </a:xfrm>
          <a:prstGeom prst="rect">
            <a:avLst/>
          </a:prstGeom>
          <a:solidFill>
            <a:srgbClr val="DADA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1" name="Oval 20"/>
          <p:cNvSpPr/>
          <p:nvPr/>
        </p:nvSpPr>
        <p:spPr>
          <a:xfrm>
            <a:off x="5266944" y="5623559"/>
            <a:ext cx="630936" cy="630936"/>
          </a:xfrm>
          <a:prstGeom prst="ellipse">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2100" b="1">
                <a:solidFill>
                  <a:srgbClr val="FFFFFF"/>
                </a:solidFill>
                <a:latin typeface="Calibri"/>
              </a:rPr>
              <a:t>04</a:t>
            </a:r>
          </a:p>
        </p:txBody>
      </p:sp>
      <p:sp>
        <p:nvSpPr>
          <p:cNvPr id="22" name="TextBox 21"/>
          <p:cNvSpPr txBox="1"/>
          <p:nvPr/>
        </p:nvSpPr>
        <p:spPr>
          <a:xfrm>
            <a:off x="6062471" y="6259844"/>
            <a:ext cx="3450000" cy="411480"/>
          </a:xfrm>
          <a:prstGeom prst="rect">
            <a:avLst/>
          </a:prstGeom>
          <a:noFill/>
        </p:spPr>
        <p:txBody>
          <a:bodyPr wrap="square" lIns="0" tIns="0" rIns="0" bIns="0" anchor="t">
            <a:noAutofit/>
          </a:bodyPr>
          <a:lstStyle/>
          <a:p>
            <a:r>
              <a:rPr sz="2625" b="1">
                <a:solidFill>
                  <a:srgbClr val="262626"/>
                </a:solidFill>
                <a:latin typeface="Calibri"/>
              </a:rPr>
              <a:t>One regional approach</a:t>
            </a:r>
          </a:p>
        </p:txBody>
      </p:sp>
      <p:sp>
        <p:nvSpPr>
          <p:cNvPr id="23" name="TextBox 22"/>
          <p:cNvSpPr txBox="1"/>
          <p:nvPr/>
        </p:nvSpPr>
        <p:spPr>
          <a:xfrm>
            <a:off x="6062471" y="6739903"/>
            <a:ext cx="3450000" cy="1261872"/>
          </a:xfrm>
          <a:prstGeom prst="rect">
            <a:avLst/>
          </a:prstGeom>
          <a:noFill/>
        </p:spPr>
        <p:txBody>
          <a:bodyPr wrap="square" lIns="0" tIns="0" rIns="0" bIns="0" anchor="t">
            <a:noAutofit/>
          </a:bodyPr>
          <a:lstStyle/>
          <a:p>
            <a:r>
              <a:rPr sz="2400">
                <a:solidFill>
                  <a:srgbClr val="5C5C5C"/>
                </a:solidFill>
                <a:latin typeface="Calibri"/>
              </a:rPr>
              <a:t>Coordinate timing and approach, backed by rapid DoH and regional communications.</a:t>
            </a:r>
          </a:p>
        </p:txBody>
      </p:sp>
      <p:sp>
        <p:nvSpPr>
          <p:cNvPr id="24" name="Rectangle 23">
            <a:extLst>
              <a:ext uri="{C183D7F6-B498-43B3-948B-1728B52AA6E4}">
                <adec:decorative xmlns:adec="http://schemas.microsoft.com/office/drawing/2017/decorative" val="1"/>
              </a:ext>
            </a:extLst>
          </p:cNvPr>
          <p:cNvSpPr/>
          <p:nvPr/>
        </p:nvSpPr>
        <p:spPr>
          <a:xfrm>
            <a:off x="9546336" y="2414016"/>
            <a:ext cx="3840480" cy="68580"/>
          </a:xfrm>
          <a:prstGeom prst="rect">
            <a:avLst/>
          </a:prstGeom>
          <a:solidFill>
            <a:srgbClr val="E80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5" name="TextBox 24"/>
          <p:cNvSpPr txBox="1"/>
          <p:nvPr/>
        </p:nvSpPr>
        <p:spPr>
          <a:xfrm>
            <a:off x="9546336" y="2592324"/>
            <a:ext cx="3840480" cy="576072"/>
          </a:xfrm>
          <a:prstGeom prst="rect">
            <a:avLst/>
          </a:prstGeom>
          <a:noFill/>
        </p:spPr>
        <p:txBody>
          <a:bodyPr wrap="square" lIns="0" tIns="0" rIns="0" bIns="0" anchor="t">
            <a:noAutofit/>
          </a:bodyPr>
          <a:lstStyle/>
          <a:p>
            <a:r>
              <a:rPr sz="2100" b="1">
                <a:solidFill>
                  <a:srgbClr val="E8007E"/>
                </a:solidFill>
                <a:latin typeface="Calibri"/>
              </a:rPr>
              <a:t>OWNERSHIP &amp; TRUST</a:t>
            </a:r>
          </a:p>
        </p:txBody>
      </p:sp>
      <p:sp>
        <p:nvSpPr>
          <p:cNvPr id="26" name="Oval 25"/>
          <p:cNvSpPr/>
          <p:nvPr/>
        </p:nvSpPr>
        <p:spPr>
          <a:xfrm>
            <a:off x="9546336" y="3332988"/>
            <a:ext cx="630936" cy="630936"/>
          </a:xfrm>
          <a:prstGeom prst="ellipse">
            <a:avLst/>
          </a:prstGeom>
          <a:solidFill>
            <a:srgbClr val="E8007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2100" b="1">
                <a:solidFill>
                  <a:srgbClr val="FFFFFF"/>
                </a:solidFill>
                <a:latin typeface="Calibri"/>
              </a:rPr>
              <a:t>05</a:t>
            </a:r>
          </a:p>
        </p:txBody>
      </p:sp>
      <p:sp>
        <p:nvSpPr>
          <p:cNvPr id="27" name="TextBox 26"/>
          <p:cNvSpPr txBox="1"/>
          <p:nvPr/>
        </p:nvSpPr>
        <p:spPr>
          <a:xfrm>
            <a:off x="10341863" y="3319272"/>
            <a:ext cx="3450000" cy="411480"/>
          </a:xfrm>
          <a:prstGeom prst="rect">
            <a:avLst/>
          </a:prstGeom>
          <a:noFill/>
        </p:spPr>
        <p:txBody>
          <a:bodyPr wrap="square" lIns="0" tIns="0" rIns="0" bIns="0" anchor="t">
            <a:noAutofit/>
          </a:bodyPr>
          <a:lstStyle/>
          <a:p>
            <a:r>
              <a:rPr sz="2625" b="1">
                <a:solidFill>
                  <a:srgbClr val="262626"/>
                </a:solidFill>
                <a:latin typeface="Calibri"/>
              </a:rPr>
              <a:t>Leaders own delivery</a:t>
            </a:r>
          </a:p>
        </p:txBody>
      </p:sp>
      <p:sp>
        <p:nvSpPr>
          <p:cNvPr id="28" name="TextBox 27"/>
          <p:cNvSpPr txBox="1"/>
          <p:nvPr/>
        </p:nvSpPr>
        <p:spPr>
          <a:xfrm>
            <a:off x="10341863" y="3799332"/>
            <a:ext cx="3450000" cy="1261872"/>
          </a:xfrm>
          <a:prstGeom prst="rect">
            <a:avLst/>
          </a:prstGeom>
          <a:noFill/>
        </p:spPr>
        <p:txBody>
          <a:bodyPr wrap="square" lIns="0" tIns="0" rIns="0" bIns="0" anchor="t">
            <a:noAutofit/>
          </a:bodyPr>
          <a:lstStyle/>
          <a:p>
            <a:r>
              <a:rPr sz="2400">
                <a:solidFill>
                  <a:srgbClr val="5C5C5C"/>
                </a:solidFill>
                <a:latin typeface="Calibri"/>
              </a:rPr>
              <a:t>Clinical and operational leaders own workforce decisions and robust contingency plans.</a:t>
            </a:r>
          </a:p>
        </p:txBody>
      </p:sp>
      <p:sp>
        <p:nvSpPr>
          <p:cNvPr id="29" name="Rectangle 28">
            <a:extLst>
              <a:ext uri="{C183D7F6-B498-43B3-948B-1728B52AA6E4}">
                <adec:decorative xmlns:adec="http://schemas.microsoft.com/office/drawing/2017/decorative" val="1"/>
              </a:ext>
            </a:extLst>
          </p:cNvPr>
          <p:cNvSpPr/>
          <p:nvPr/>
        </p:nvSpPr>
        <p:spPr>
          <a:xfrm>
            <a:off x="10341863" y="5834649"/>
            <a:ext cx="3450000" cy="24689"/>
          </a:xfrm>
          <a:prstGeom prst="rect">
            <a:avLst/>
          </a:prstGeom>
          <a:solidFill>
            <a:srgbClr val="DADA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0" name="Oval 29"/>
          <p:cNvSpPr/>
          <p:nvPr/>
        </p:nvSpPr>
        <p:spPr>
          <a:xfrm>
            <a:off x="9546336" y="5623559"/>
            <a:ext cx="630936" cy="630936"/>
          </a:xfrm>
          <a:prstGeom prst="ellipse">
            <a:avLst/>
          </a:prstGeom>
          <a:solidFill>
            <a:srgbClr val="E8007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2100" b="1">
                <a:solidFill>
                  <a:srgbClr val="FFFFFF"/>
                </a:solidFill>
                <a:latin typeface="Calibri"/>
              </a:rPr>
              <a:t>06</a:t>
            </a:r>
          </a:p>
        </p:txBody>
      </p:sp>
      <p:sp>
        <p:nvSpPr>
          <p:cNvPr id="31" name="TextBox 30"/>
          <p:cNvSpPr txBox="1"/>
          <p:nvPr/>
        </p:nvSpPr>
        <p:spPr>
          <a:xfrm>
            <a:off x="10341863" y="6259844"/>
            <a:ext cx="3450000" cy="411480"/>
          </a:xfrm>
          <a:prstGeom prst="rect">
            <a:avLst/>
          </a:prstGeom>
          <a:noFill/>
        </p:spPr>
        <p:txBody>
          <a:bodyPr wrap="square" lIns="0" tIns="0" rIns="0" bIns="0" anchor="t">
            <a:noAutofit/>
          </a:bodyPr>
          <a:lstStyle/>
          <a:p>
            <a:r>
              <a:rPr sz="2625" b="1">
                <a:solidFill>
                  <a:srgbClr val="262626"/>
                </a:solidFill>
                <a:latin typeface="Calibri"/>
              </a:rPr>
              <a:t>Communicate openly</a:t>
            </a:r>
          </a:p>
        </p:txBody>
      </p:sp>
      <p:sp>
        <p:nvSpPr>
          <p:cNvPr id="32" name="TextBox 31"/>
          <p:cNvSpPr txBox="1"/>
          <p:nvPr/>
        </p:nvSpPr>
        <p:spPr>
          <a:xfrm>
            <a:off x="10341863" y="6739903"/>
            <a:ext cx="3450000" cy="1261872"/>
          </a:xfrm>
          <a:prstGeom prst="rect">
            <a:avLst/>
          </a:prstGeom>
          <a:noFill/>
        </p:spPr>
        <p:txBody>
          <a:bodyPr wrap="square" lIns="0" tIns="0" rIns="0" bIns="0" anchor="t">
            <a:noAutofit/>
          </a:bodyPr>
          <a:lstStyle/>
          <a:p>
            <a:r>
              <a:rPr sz="2400">
                <a:solidFill>
                  <a:srgbClr val="5C5C5C"/>
                </a:solidFill>
                <a:latin typeface="Calibri"/>
              </a:rPr>
              <a:t>Be transparent with staff, unions, patients and the public on impacts and mitigations.</a:t>
            </a:r>
          </a:p>
        </p:txBody>
      </p:sp>
      <p:sp>
        <p:nvSpPr>
          <p:cNvPr id="33" name="TextBox 32"/>
          <p:cNvSpPr txBox="1"/>
          <p:nvPr/>
        </p:nvSpPr>
        <p:spPr>
          <a:xfrm>
            <a:off x="987552" y="8257032"/>
            <a:ext cx="12618720" cy="630936"/>
          </a:xfrm>
          <a:prstGeom prst="rect">
            <a:avLst/>
          </a:prstGeom>
          <a:noFill/>
        </p:spPr>
        <p:txBody>
          <a:bodyPr wrap="square" lIns="0" tIns="0" rIns="0" bIns="0" anchor="t">
            <a:noAutofit/>
          </a:bodyPr>
          <a:lstStyle/>
          <a:p>
            <a:r>
              <a:rPr sz="2250" b="1" dirty="0">
                <a:solidFill>
                  <a:srgbClr val="7030A0"/>
                </a:solidFill>
                <a:latin typeface="Calibri"/>
              </a:rPr>
              <a:t>Safe delivery depends on all three commitments working together.</a:t>
            </a:r>
          </a:p>
        </p:txBody>
      </p:sp>
    </p:spTree>
    <p:extLst>
      <p:ext uri="{BB962C8B-B14F-4D97-AF65-F5344CB8AC3E}">
        <p14:creationId xmlns:p14="http://schemas.microsoft.com/office/powerpoint/2010/main" val="1098049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456C5-AB0C-7E95-0C38-2589B6CE518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3F20EF0-D1AE-CE17-77E8-FBD862CE9A2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94" y="-29135"/>
            <a:ext cx="18285714" cy="10285714"/>
          </a:xfrm>
          <a:prstGeom prst="rect">
            <a:avLst/>
          </a:prstGeom>
        </p:spPr>
      </p:pic>
      <p:sp>
        <p:nvSpPr>
          <p:cNvPr id="3" name="TextBox 2">
            <a:extLst>
              <a:ext uri="{FF2B5EF4-FFF2-40B4-BE49-F238E27FC236}">
                <a16:creationId xmlns:a16="http://schemas.microsoft.com/office/drawing/2014/main" id="{3E388881-E137-B44B-3949-EE98E93BFF3D}"/>
              </a:ext>
              <a:ext uri="{C183D7F6-B498-43B3-948B-1728B52AA6E4}">
                <adec:decorative xmlns:adec="http://schemas.microsoft.com/office/drawing/2017/decorative" val="1"/>
              </a:ext>
            </a:extLst>
          </p:cNvPr>
          <p:cNvSpPr txBox="1"/>
          <p:nvPr/>
        </p:nvSpPr>
        <p:spPr>
          <a:xfrm>
            <a:off x="901336" y="2552700"/>
            <a:ext cx="15176863" cy="615553"/>
          </a:xfrm>
          <a:prstGeom prst="rect">
            <a:avLst/>
          </a:prstGeom>
          <a:noFill/>
        </p:spPr>
        <p:txBody>
          <a:bodyPr wrap="square" rtlCol="0">
            <a:spAutoFit/>
          </a:bodyPr>
          <a:lstStyle/>
          <a:p>
            <a:endParaRPr lang="en-GB" sz="3400" dirty="0">
              <a:solidFill>
                <a:schemeClr val="tx2">
                  <a:lumMod val="75000"/>
                </a:schemeClr>
              </a:solidFill>
              <a:latin typeface="+mj-lt"/>
              <a:cs typeface="Arial" panose="020B0604020202020204" pitchFamily="34" charset="0"/>
            </a:endParaRPr>
          </a:p>
        </p:txBody>
      </p:sp>
      <p:sp>
        <p:nvSpPr>
          <p:cNvPr id="4" name="Title 3">
            <a:extLst>
              <a:ext uri="{FF2B5EF4-FFF2-40B4-BE49-F238E27FC236}">
                <a16:creationId xmlns:a16="http://schemas.microsoft.com/office/drawing/2014/main" id="{543E4277-B1A6-A69E-319B-CADAD7D561DA}"/>
              </a:ext>
            </a:extLst>
          </p:cNvPr>
          <p:cNvSpPr txBox="1">
            <a:spLocks noGrp="1"/>
          </p:cNvSpPr>
          <p:nvPr>
            <p:ph type="title" idx="4294967295"/>
          </p:nvPr>
        </p:nvSpPr>
        <p:spPr>
          <a:xfrm>
            <a:off x="901336" y="824716"/>
            <a:ext cx="13195663"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Key Risks &amp; Issues </a:t>
            </a:r>
            <a:endParaRPr kumimoji="0" lang="en-GB" sz="5400" b="0" i="0" u="none" strike="noStrike" kern="1200" cap="none" spc="0" normalizeH="0" baseline="0" noProof="0" dirty="0">
              <a:ln>
                <a:noFill/>
              </a:ln>
              <a:solidFill>
                <a:srgbClr val="0C4A86"/>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0F60C633-246B-CC98-7FB3-68A82D0B0D5F}"/>
              </a:ext>
            </a:extLst>
          </p:cNvPr>
          <p:cNvSpPr txBox="1">
            <a:spLocks/>
          </p:cNvSpPr>
          <p:nvPr/>
        </p:nvSpPr>
        <p:spPr>
          <a:xfrm>
            <a:off x="1219199" y="2171700"/>
            <a:ext cx="12877799"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9750" indent="-539750">
              <a:buFont typeface="Wingdings" panose="05000000000000000000" pitchFamily="2" charset="2"/>
              <a:buChar char="v"/>
            </a:pPr>
            <a:r>
              <a:rPr lang="en-GB" sz="3000" dirty="0"/>
              <a:t>The deliverability of the full quantum of Phase 2 savings measures presents extreme risk given the limited timescales for effective planning, engagement and change management and the level of reliance on external factors </a:t>
            </a:r>
          </a:p>
          <a:p>
            <a:pPr marL="539750" indent="-539750">
              <a:buFont typeface="Wingdings" panose="05000000000000000000" pitchFamily="2" charset="2"/>
              <a:buChar char="v"/>
            </a:pPr>
            <a:endParaRPr lang="en-GB" sz="2000" dirty="0"/>
          </a:p>
          <a:p>
            <a:pPr marL="539750" indent="-539750">
              <a:buFont typeface="Wingdings" panose="05000000000000000000" pitchFamily="2" charset="2"/>
              <a:buChar char="v"/>
            </a:pPr>
            <a:r>
              <a:rPr lang="en-GB" sz="3000" dirty="0">
                <a:latin typeface="+mj-lt"/>
              </a:rPr>
              <a:t>Belfast Trust placed at Level 3 on the SIF in August 2026 and asked to consider external support to identify further savings to close the 1.1% savings shortfall</a:t>
            </a:r>
          </a:p>
          <a:p>
            <a:pPr marL="539750" indent="-539750">
              <a:buFont typeface="Wingdings" panose="05000000000000000000" pitchFamily="2" charset="2"/>
              <a:buChar char="v"/>
            </a:pPr>
            <a:endParaRPr lang="en-GB" sz="2000" dirty="0">
              <a:latin typeface="+mj-lt"/>
            </a:endParaRPr>
          </a:p>
          <a:p>
            <a:pPr marL="539750" indent="-539750">
              <a:buFont typeface="Wingdings" panose="05000000000000000000" pitchFamily="2" charset="2"/>
              <a:buChar char="v"/>
            </a:pPr>
            <a:r>
              <a:rPr lang="en-GB" sz="3000" dirty="0"/>
              <a:t>Further discussion is needed with SPPG re 2026/27 growth and other inescapable pressures for which there is currently a £20m (1%) funding shortfall</a:t>
            </a:r>
          </a:p>
          <a:p>
            <a:pPr marL="539750" indent="-539750">
              <a:buFont typeface="Wingdings" panose="05000000000000000000" pitchFamily="2" charset="2"/>
              <a:buChar char="v"/>
            </a:pPr>
            <a:endParaRPr lang="en-GB" sz="2000" dirty="0"/>
          </a:p>
          <a:p>
            <a:pPr marL="539750" indent="-539750">
              <a:buFont typeface="Wingdings" panose="05000000000000000000" pitchFamily="2" charset="2"/>
              <a:buChar char="v"/>
            </a:pPr>
            <a:r>
              <a:rPr lang="en-GB" sz="3000" dirty="0"/>
              <a:t>Clarity is also sought on the residual Trust income gap of £40m (difference between the 4% target and 6% reduction in the Trust’s income) </a:t>
            </a:r>
            <a:endParaRPr lang="en-GB" sz="3000" dirty="0">
              <a:latin typeface="+mj-lt"/>
            </a:endParaRPr>
          </a:p>
          <a:p>
            <a:pPr marL="0" indent="0">
              <a:buNone/>
            </a:pPr>
            <a:endParaRPr lang="en-GB" sz="2800" dirty="0">
              <a:latin typeface="+mj-lt"/>
            </a:endParaRPr>
          </a:p>
        </p:txBody>
      </p:sp>
    </p:spTree>
    <p:extLst>
      <p:ext uri="{BB962C8B-B14F-4D97-AF65-F5344CB8AC3E}">
        <p14:creationId xmlns:p14="http://schemas.microsoft.com/office/powerpoint/2010/main" val="2291046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B974B-6BF9-E6FE-6EDE-1A6CCC77299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A95A408-F068-5CC4-D500-7893F3E47FA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 y="26945"/>
            <a:ext cx="18285714" cy="10285714"/>
          </a:xfrm>
          <a:prstGeom prst="rect">
            <a:avLst/>
          </a:prstGeom>
        </p:spPr>
      </p:pic>
      <p:sp>
        <p:nvSpPr>
          <p:cNvPr id="3" name="TextBox 2">
            <a:extLst>
              <a:ext uri="{FF2B5EF4-FFF2-40B4-BE49-F238E27FC236}">
                <a16:creationId xmlns:a16="http://schemas.microsoft.com/office/drawing/2014/main" id="{F50A5CDF-6E8A-B02F-52AE-66C93AA6C361}"/>
              </a:ext>
              <a:ext uri="{C183D7F6-B498-43B3-948B-1728B52AA6E4}">
                <adec:decorative xmlns:adec="http://schemas.microsoft.com/office/drawing/2017/decorative" val="1"/>
              </a:ext>
            </a:extLst>
          </p:cNvPr>
          <p:cNvSpPr txBox="1"/>
          <p:nvPr/>
        </p:nvSpPr>
        <p:spPr>
          <a:xfrm>
            <a:off x="928230" y="4229100"/>
            <a:ext cx="15176863" cy="615553"/>
          </a:xfrm>
          <a:prstGeom prst="rect">
            <a:avLst/>
          </a:prstGeom>
          <a:noFill/>
        </p:spPr>
        <p:txBody>
          <a:bodyPr wrap="square" rtlCol="0">
            <a:spAutoFit/>
          </a:bodyPr>
          <a:lstStyle/>
          <a:p>
            <a:endParaRPr lang="en-GB" sz="3400" dirty="0">
              <a:solidFill>
                <a:schemeClr val="tx2">
                  <a:lumMod val="75000"/>
                </a:schemeClr>
              </a:solidFill>
              <a:latin typeface="+mj-lt"/>
              <a:cs typeface="Arial" panose="020B0604020202020204" pitchFamily="34" charset="0"/>
            </a:endParaRPr>
          </a:p>
        </p:txBody>
      </p:sp>
      <p:sp>
        <p:nvSpPr>
          <p:cNvPr id="4" name="Title 3">
            <a:extLst>
              <a:ext uri="{FF2B5EF4-FFF2-40B4-BE49-F238E27FC236}">
                <a16:creationId xmlns:a16="http://schemas.microsoft.com/office/drawing/2014/main" id="{7C1BACA1-12D9-A4B3-906F-10AFAB1D86B9}"/>
              </a:ext>
            </a:extLst>
          </p:cNvPr>
          <p:cNvSpPr txBox="1">
            <a:spLocks noGrp="1"/>
          </p:cNvSpPr>
          <p:nvPr>
            <p:ph type="title" idx="4294967295"/>
          </p:nvPr>
        </p:nvSpPr>
        <p:spPr>
          <a:xfrm>
            <a:off x="901336" y="824716"/>
            <a:ext cx="13195663"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Engagement, Equality &amp; Consultation</a:t>
            </a:r>
            <a:endParaRPr kumimoji="0" lang="en-GB" sz="5400" b="0" i="0" u="none" strike="noStrike" kern="1200" cap="none" spc="0" normalizeH="0" baseline="0" noProof="0" dirty="0">
              <a:ln>
                <a:noFill/>
              </a:ln>
              <a:solidFill>
                <a:srgbClr val="0C4A86"/>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86AD859A-A8E6-E44A-9055-1435BCCDC803}"/>
              </a:ext>
            </a:extLst>
          </p:cNvPr>
          <p:cNvSpPr txBox="1">
            <a:spLocks/>
          </p:cNvSpPr>
          <p:nvPr/>
        </p:nvSpPr>
        <p:spPr>
          <a:xfrm>
            <a:off x="928230" y="2247900"/>
            <a:ext cx="12877799"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9750" indent="-539750">
              <a:buFont typeface="Wingdings" panose="05000000000000000000" pitchFamily="2" charset="2"/>
              <a:buChar char="v"/>
            </a:pPr>
            <a:r>
              <a:rPr lang="en-GB" dirty="0"/>
              <a:t>The Trust’s cost savings and efficiency proposals are predominantly within the scope of management control and good financial governance and include the need to make choices on flexible and discretionary spend combined with non-front-line or lower impact services.</a:t>
            </a:r>
          </a:p>
          <a:p>
            <a:pPr marL="539750" indent="-539750">
              <a:buFont typeface="Wingdings" panose="05000000000000000000" pitchFamily="2" charset="2"/>
              <a:buChar char="v"/>
            </a:pPr>
            <a:endParaRPr lang="en-GB" dirty="0"/>
          </a:p>
          <a:p>
            <a:pPr marL="539750" indent="-539750">
              <a:buFont typeface="Wingdings" panose="05000000000000000000" pitchFamily="2" charset="2"/>
              <a:buChar char="v"/>
            </a:pPr>
            <a:r>
              <a:rPr lang="en-GB" dirty="0"/>
              <a:t>Each of the savings measures has been risk assessed and will be monitored on a regular basis to ensure that the impact is not more adverse or differential than anticipated. </a:t>
            </a:r>
          </a:p>
          <a:p>
            <a:pPr marL="539750" indent="-539750">
              <a:buFont typeface="Wingdings" panose="05000000000000000000" pitchFamily="2" charset="2"/>
              <a:buChar char="v"/>
            </a:pPr>
            <a:endParaRPr lang="en-GB" dirty="0"/>
          </a:p>
          <a:p>
            <a:pPr marL="539750" indent="-539750">
              <a:buFont typeface="Wingdings" panose="05000000000000000000" pitchFamily="2" charset="2"/>
              <a:buChar char="v"/>
            </a:pPr>
            <a:r>
              <a:rPr lang="en-GB" dirty="0"/>
              <a:t>In accordance with our statutory equality duties, equality screenings have been undertaken to assess potential impact on patients, service users and staff with mitigations detailed to lessen any such impact.</a:t>
            </a:r>
            <a:r>
              <a:rPr lang="en-GB" sz="3000" dirty="0"/>
              <a:t> </a:t>
            </a:r>
          </a:p>
          <a:p>
            <a:pPr marL="0" indent="0">
              <a:buNone/>
            </a:pPr>
            <a:endParaRPr lang="en-GB" sz="2000" dirty="0"/>
          </a:p>
          <a:p>
            <a:pPr marL="0" indent="0">
              <a:buNone/>
            </a:pPr>
            <a:endParaRPr lang="en-GB" sz="2800" dirty="0">
              <a:latin typeface="+mj-lt"/>
            </a:endParaRPr>
          </a:p>
        </p:txBody>
      </p:sp>
    </p:spTree>
    <p:extLst>
      <p:ext uri="{BB962C8B-B14F-4D97-AF65-F5344CB8AC3E}">
        <p14:creationId xmlns:p14="http://schemas.microsoft.com/office/powerpoint/2010/main" val="3108138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38B78-D22F-CEC2-4CC3-829533B96D3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243B89C-244D-9392-2C00-149D7E6995E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 y="0"/>
            <a:ext cx="18285714" cy="10285714"/>
          </a:xfrm>
          <a:prstGeom prst="rect">
            <a:avLst/>
          </a:prstGeom>
        </p:spPr>
      </p:pic>
      <p:sp>
        <p:nvSpPr>
          <p:cNvPr id="4" name="Title 3">
            <a:extLst>
              <a:ext uri="{FF2B5EF4-FFF2-40B4-BE49-F238E27FC236}">
                <a16:creationId xmlns:a16="http://schemas.microsoft.com/office/drawing/2014/main" id="{56646535-0B84-39E2-8477-CB0043ED6C3C}"/>
              </a:ext>
            </a:extLst>
          </p:cNvPr>
          <p:cNvSpPr txBox="1">
            <a:spLocks noGrp="1"/>
          </p:cNvSpPr>
          <p:nvPr>
            <p:ph type="title" idx="4294967295"/>
          </p:nvPr>
        </p:nvSpPr>
        <p:spPr>
          <a:xfrm>
            <a:off x="901336" y="876300"/>
            <a:ext cx="13195663"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Long Term Financial Sustainability Focus</a:t>
            </a:r>
            <a:endParaRPr kumimoji="0" lang="en-GB" sz="5400" b="0" i="0" u="none" strike="noStrike" kern="1200" cap="none" spc="0" normalizeH="0" baseline="0" noProof="0" dirty="0">
              <a:ln>
                <a:noFill/>
              </a:ln>
              <a:solidFill>
                <a:srgbClr val="0C4A86"/>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15361972-1C28-FF87-AC05-14294C49B50C}"/>
              </a:ext>
              <a:ext uri="{C183D7F6-B498-43B3-948B-1728B52AA6E4}">
                <adec:decorative xmlns:adec="http://schemas.microsoft.com/office/drawing/2017/decorative" val="1"/>
              </a:ext>
            </a:extLst>
          </p:cNvPr>
          <p:cNvSpPr txBox="1">
            <a:spLocks/>
          </p:cNvSpPr>
          <p:nvPr/>
        </p:nvSpPr>
        <p:spPr>
          <a:xfrm>
            <a:off x="1905000" y="3599260"/>
            <a:ext cx="10820400" cy="53310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600" dirty="0">
                <a:latin typeface="+mj-lt"/>
              </a:rPr>
              <a:t> </a:t>
            </a:r>
          </a:p>
        </p:txBody>
      </p:sp>
      <p:sp>
        <p:nvSpPr>
          <p:cNvPr id="7" name="TextBox 6">
            <a:extLst>
              <a:ext uri="{FF2B5EF4-FFF2-40B4-BE49-F238E27FC236}">
                <a16:creationId xmlns:a16="http://schemas.microsoft.com/office/drawing/2014/main" id="{CA4A7E76-C5A9-1B57-6727-611E1BA0DCE5}"/>
              </a:ext>
            </a:extLst>
          </p:cNvPr>
          <p:cNvSpPr txBox="1"/>
          <p:nvPr/>
        </p:nvSpPr>
        <p:spPr>
          <a:xfrm>
            <a:off x="990600" y="1799630"/>
            <a:ext cx="13715999" cy="6986528"/>
          </a:xfrm>
          <a:prstGeom prst="rect">
            <a:avLst/>
          </a:prstGeom>
          <a:noFill/>
        </p:spPr>
        <p:txBody>
          <a:bodyPr wrap="square">
            <a:spAutoFit/>
          </a:bodyPr>
          <a:lstStyle/>
          <a:p>
            <a:pPr marL="630238" indent="-630238">
              <a:buFont typeface="Wingdings" panose="05000000000000000000" pitchFamily="2" charset="2"/>
              <a:buChar char="v"/>
            </a:pPr>
            <a:r>
              <a:rPr lang="en-GB" sz="3200" dirty="0"/>
              <a:t>Alongside 2026/27 savings plans, the Trust will continue to develop a three year improvement and financial plan as part of the DoH Reset Plan and financial recovery plan</a:t>
            </a:r>
          </a:p>
          <a:p>
            <a:pPr marL="630238" indent="-630238">
              <a:buFont typeface="Wingdings" panose="05000000000000000000" pitchFamily="2" charset="2"/>
              <a:buChar char="v"/>
            </a:pPr>
            <a:r>
              <a:rPr lang="en-GB" sz="3200" dirty="0"/>
              <a:t>In line with the Reset Plan, the long term focus will be on developing Trust level programmes on:</a:t>
            </a:r>
          </a:p>
          <a:p>
            <a:pPr marL="1079500" lvl="1" indent="-449263">
              <a:buFont typeface="Wingdings" panose="05000000000000000000" pitchFamily="2" charset="2"/>
              <a:buChar char="q"/>
            </a:pPr>
            <a:r>
              <a:rPr lang="en-GB" sz="3200" dirty="0"/>
              <a:t>Outpatient reform</a:t>
            </a:r>
          </a:p>
          <a:p>
            <a:pPr marL="1079500" lvl="1" indent="-449263">
              <a:buFont typeface="Wingdings" panose="05000000000000000000" pitchFamily="2" charset="2"/>
              <a:buChar char="q"/>
            </a:pPr>
            <a:r>
              <a:rPr lang="en-GB" sz="3200" dirty="0"/>
              <a:t>The shift to Neighbourhood</a:t>
            </a:r>
          </a:p>
          <a:p>
            <a:pPr marL="1079500" lvl="1" indent="-449263">
              <a:buFont typeface="Wingdings" panose="05000000000000000000" pitchFamily="2" charset="2"/>
              <a:buChar char="q"/>
            </a:pPr>
            <a:r>
              <a:rPr lang="en-GB" sz="3200" dirty="0"/>
              <a:t>Sensible care</a:t>
            </a:r>
          </a:p>
          <a:p>
            <a:pPr marL="1079500" lvl="1" indent="-449263">
              <a:buFont typeface="Wingdings" panose="05000000000000000000" pitchFamily="2" charset="2"/>
              <a:buChar char="q"/>
            </a:pPr>
            <a:r>
              <a:rPr lang="en-GB" sz="3200" dirty="0"/>
              <a:t>Digital transformation</a:t>
            </a:r>
          </a:p>
          <a:p>
            <a:pPr marL="1079500" lvl="1" indent="-449263">
              <a:buFont typeface="Wingdings" panose="05000000000000000000" pitchFamily="2" charset="2"/>
              <a:buChar char="q"/>
            </a:pPr>
            <a:r>
              <a:rPr lang="en-GB" sz="3200" dirty="0"/>
              <a:t>Improved productivity</a:t>
            </a:r>
          </a:p>
          <a:p>
            <a:pPr marL="630238" indent="-630238">
              <a:buFont typeface="Wingdings" panose="05000000000000000000" pitchFamily="2" charset="2"/>
              <a:buChar char="v"/>
            </a:pPr>
            <a:r>
              <a:rPr lang="en-GB" sz="3200" dirty="0"/>
              <a:t>System reform and transformation is key to long term financial sustainability  - the Trust will fully engage with other Trusts and DoH/SPPG in identifying opportunities for cross-Trust/system improvement and efficiency and implementing change at pace  </a:t>
            </a:r>
          </a:p>
        </p:txBody>
      </p:sp>
    </p:spTree>
    <p:extLst>
      <p:ext uri="{BB962C8B-B14F-4D97-AF65-F5344CB8AC3E}">
        <p14:creationId xmlns:p14="http://schemas.microsoft.com/office/powerpoint/2010/main" val="459930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F28D2-BC4C-5A08-308F-8F0A2541608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FBF0F2-5C72-C784-2F53-00D40626A50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94" y="-29135"/>
            <a:ext cx="18285714" cy="10285714"/>
          </a:xfrm>
          <a:prstGeom prst="rect">
            <a:avLst/>
          </a:prstGeom>
        </p:spPr>
      </p:pic>
      <p:sp>
        <p:nvSpPr>
          <p:cNvPr id="3" name="TextBox 2">
            <a:extLst>
              <a:ext uri="{FF2B5EF4-FFF2-40B4-BE49-F238E27FC236}">
                <a16:creationId xmlns:a16="http://schemas.microsoft.com/office/drawing/2014/main" id="{AE42643A-7FD0-9E8D-6D6D-885D36E5E258}"/>
              </a:ext>
              <a:ext uri="{C183D7F6-B498-43B3-948B-1728B52AA6E4}">
                <adec:decorative xmlns:adec="http://schemas.microsoft.com/office/drawing/2017/decorative" val="1"/>
              </a:ext>
            </a:extLst>
          </p:cNvPr>
          <p:cNvSpPr txBox="1"/>
          <p:nvPr/>
        </p:nvSpPr>
        <p:spPr>
          <a:xfrm>
            <a:off x="901336" y="2552700"/>
            <a:ext cx="15176863" cy="615553"/>
          </a:xfrm>
          <a:prstGeom prst="rect">
            <a:avLst/>
          </a:prstGeom>
          <a:noFill/>
        </p:spPr>
        <p:txBody>
          <a:bodyPr wrap="square" rtlCol="0">
            <a:spAutoFit/>
          </a:bodyPr>
          <a:lstStyle/>
          <a:p>
            <a:endParaRPr lang="en-GB" sz="3400" dirty="0">
              <a:solidFill>
                <a:schemeClr val="tx2">
                  <a:lumMod val="75000"/>
                </a:schemeClr>
              </a:solidFill>
              <a:latin typeface="+mj-lt"/>
              <a:cs typeface="Arial" panose="020B0604020202020204" pitchFamily="34" charset="0"/>
            </a:endParaRPr>
          </a:p>
        </p:txBody>
      </p:sp>
      <p:sp>
        <p:nvSpPr>
          <p:cNvPr id="4" name="Title 3">
            <a:extLst>
              <a:ext uri="{FF2B5EF4-FFF2-40B4-BE49-F238E27FC236}">
                <a16:creationId xmlns:a16="http://schemas.microsoft.com/office/drawing/2014/main" id="{C5A8F77F-02B7-B2B6-AE3F-F3205173CB78}"/>
              </a:ext>
            </a:extLst>
          </p:cNvPr>
          <p:cNvSpPr txBox="1">
            <a:spLocks noGrp="1"/>
          </p:cNvSpPr>
          <p:nvPr>
            <p:ph type="title" idx="4294967295"/>
          </p:nvPr>
        </p:nvSpPr>
        <p:spPr>
          <a:xfrm>
            <a:off x="901336" y="824716"/>
            <a:ext cx="13195663"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Next Steps and Trust Board Requirement</a:t>
            </a:r>
            <a:endParaRPr kumimoji="0" lang="en-GB" sz="5400" b="0" i="0" u="none" strike="noStrike" kern="1200" cap="none" spc="0" normalizeH="0" baseline="0" noProof="0" dirty="0">
              <a:ln>
                <a:noFill/>
              </a:ln>
              <a:solidFill>
                <a:srgbClr val="0C4A86"/>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14FB91FE-61F3-4664-E669-9BEDF5E900CA}"/>
              </a:ext>
            </a:extLst>
          </p:cNvPr>
          <p:cNvSpPr txBox="1">
            <a:spLocks/>
          </p:cNvSpPr>
          <p:nvPr/>
        </p:nvSpPr>
        <p:spPr>
          <a:xfrm>
            <a:off x="901337" y="2171700"/>
            <a:ext cx="13195662"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9750" indent="-539750">
              <a:buFont typeface="Wingdings" panose="05000000000000000000" pitchFamily="2" charset="2"/>
              <a:buChar char="v"/>
            </a:pPr>
            <a:r>
              <a:rPr lang="en-GB" dirty="0">
                <a:latin typeface="+mj-lt"/>
              </a:rPr>
              <a:t>Local TU colleagues briefed broadly on plans ahead of 27 August Trust Board</a:t>
            </a:r>
          </a:p>
          <a:p>
            <a:pPr marL="539750" indent="-539750">
              <a:buFont typeface="Wingdings" panose="05000000000000000000" pitchFamily="2" charset="2"/>
              <a:buChar char="v"/>
            </a:pPr>
            <a:endParaRPr lang="en-GB" sz="1000" dirty="0">
              <a:latin typeface="+mj-lt"/>
            </a:endParaRPr>
          </a:p>
          <a:p>
            <a:pPr marL="539750" indent="-539750">
              <a:buFont typeface="Wingdings" panose="05000000000000000000" pitchFamily="2" charset="2"/>
              <a:buChar char="v"/>
            </a:pPr>
            <a:r>
              <a:rPr lang="en-GB" dirty="0">
                <a:latin typeface="+mj-lt"/>
              </a:rPr>
              <a:t>The Trust’s well established DVP programme will monitor progress on phase 2 savings with an initial focus on agreeing local and regional enablers, mitigations and planning/escalation processes</a:t>
            </a:r>
          </a:p>
          <a:p>
            <a:pPr marL="539750" indent="-539750">
              <a:buFont typeface="Wingdings" panose="05000000000000000000" pitchFamily="2" charset="2"/>
              <a:buChar char="v"/>
            </a:pPr>
            <a:endParaRPr lang="en-GB" sz="1000" dirty="0">
              <a:latin typeface="+mj-lt"/>
            </a:endParaRPr>
          </a:p>
          <a:p>
            <a:pPr marL="539750" indent="-539750">
              <a:buFont typeface="Wingdings" panose="05000000000000000000" pitchFamily="2" charset="2"/>
              <a:buChar char="v"/>
            </a:pPr>
            <a:r>
              <a:rPr lang="en-GB" b="1" dirty="0">
                <a:solidFill>
                  <a:srgbClr val="0070C0"/>
                </a:solidFill>
                <a:latin typeface="+mj-lt"/>
              </a:rPr>
              <a:t>Trust Board members are asked to c</a:t>
            </a:r>
            <a:r>
              <a:rPr lang="en-GB" b="1" dirty="0">
                <a:solidFill>
                  <a:srgbClr val="0070C0"/>
                </a:solidFill>
              </a:rPr>
              <a:t>onfirm that the Board has given careful consideration to all possible options to achieve savings whilst mitigating the impact on service users </a:t>
            </a:r>
          </a:p>
          <a:p>
            <a:pPr marL="539750" indent="-539750">
              <a:buFont typeface="Wingdings" panose="05000000000000000000" pitchFamily="2" charset="2"/>
              <a:buChar char="v"/>
            </a:pPr>
            <a:endParaRPr lang="en-GB" sz="1000" b="1" dirty="0">
              <a:solidFill>
                <a:srgbClr val="0070C0"/>
              </a:solidFill>
            </a:endParaRPr>
          </a:p>
          <a:p>
            <a:pPr marL="539750" indent="-539750">
              <a:buFont typeface="Wingdings" panose="05000000000000000000" pitchFamily="2" charset="2"/>
              <a:buChar char="v"/>
            </a:pPr>
            <a:r>
              <a:rPr lang="en-GB" b="1" dirty="0">
                <a:solidFill>
                  <a:srgbClr val="0070C0"/>
                </a:solidFill>
                <a:ea typeface="Times New Roman" panose="02020603050405020304" pitchFamily="18" charset="0"/>
              </a:rPr>
              <a:t>Having given due consideration to the proposals, and to the Trust’s competing legal requirements, Trust Board is asked to approve the immediate implementation of all phase 2 proposals tabled</a:t>
            </a:r>
          </a:p>
          <a:p>
            <a:pPr marL="0" indent="0">
              <a:buNone/>
            </a:pPr>
            <a:endParaRPr lang="en-GB" sz="2800" dirty="0">
              <a:latin typeface="+mj-lt"/>
            </a:endParaRPr>
          </a:p>
        </p:txBody>
      </p:sp>
    </p:spTree>
    <p:extLst>
      <p:ext uri="{BB962C8B-B14F-4D97-AF65-F5344CB8AC3E}">
        <p14:creationId xmlns:p14="http://schemas.microsoft.com/office/powerpoint/2010/main" val="32771879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b71897c-df1d-4362-8731-bcfc3c3b1c15">
      <Terms xmlns="http://schemas.microsoft.com/office/infopath/2007/PartnerControls"/>
    </lcf76f155ced4ddcb4097134ff3c332f>
    <TaxCatchAll xmlns="f742fd9a-f586-485c-bfbd-846a835e4ef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6264F757A50147A304998346CC9946" ma:contentTypeVersion="16" ma:contentTypeDescription="Create a new document." ma:contentTypeScope="" ma:versionID="13495d0fc6b713c9a800b289844045ac">
  <xsd:schema xmlns:xsd="http://www.w3.org/2001/XMLSchema" xmlns:xs="http://www.w3.org/2001/XMLSchema" xmlns:p="http://schemas.microsoft.com/office/2006/metadata/properties" xmlns:ns2="cb71897c-df1d-4362-8731-bcfc3c3b1c15" xmlns:ns3="113bc8f4-fbd1-47dc-a367-b45504fa7fa8" xmlns:ns4="f742fd9a-f586-485c-bfbd-846a835e4eff" targetNamespace="http://schemas.microsoft.com/office/2006/metadata/properties" ma:root="true" ma:fieldsID="42a3ca5ec15aaa04490c9911c8f85048" ns2:_="" ns3:_="" ns4:_="">
    <xsd:import namespace="cb71897c-df1d-4362-8731-bcfc3c3b1c15"/>
    <xsd:import namespace="113bc8f4-fbd1-47dc-a367-b45504fa7fa8"/>
    <xsd:import namespace="f742fd9a-f586-485c-bfbd-846a835e4e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71897c-df1d-4362-8731-bcfc3c3b1c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8672522-f831-4571-a95f-deab59c652a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13bc8f4-fbd1-47dc-a367-b45504fa7fa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42fd9a-f586-485c-bfbd-846a835e4ef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87cf79a-0cc7-4041-bfeb-b00bcb421968}" ma:internalName="TaxCatchAll" ma:showField="CatchAllData" ma:web="113bc8f4-fbd1-47dc-a367-b45504fa7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9F4815-4F5E-4948-A354-69394C81C309}">
  <ds:schemaRefs>
    <ds:schemaRef ds:uri="http://schemas.microsoft.com/sharepoint/v3/contenttype/forms"/>
  </ds:schemaRefs>
</ds:datastoreItem>
</file>

<file path=customXml/itemProps2.xml><?xml version="1.0" encoding="utf-8"?>
<ds:datastoreItem xmlns:ds="http://schemas.openxmlformats.org/officeDocument/2006/customXml" ds:itemID="{F68BBDA2-7720-4115-A2CD-BE1F83E7F23A}">
  <ds:schemaRefs>
    <ds:schemaRef ds:uri="http://schemas.microsoft.com/office/2006/metadata/properties"/>
    <ds:schemaRef ds:uri="http://schemas.microsoft.com/office/infopath/2007/PartnerControls"/>
    <ds:schemaRef ds:uri="cb71897c-df1d-4362-8731-bcfc3c3b1c15"/>
    <ds:schemaRef ds:uri="f742fd9a-f586-485c-bfbd-846a835e4eff"/>
  </ds:schemaRefs>
</ds:datastoreItem>
</file>

<file path=customXml/itemProps3.xml><?xml version="1.0" encoding="utf-8"?>
<ds:datastoreItem xmlns:ds="http://schemas.openxmlformats.org/officeDocument/2006/customXml" ds:itemID="{EFED8BF4-2869-4E99-85BD-1343BB928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71897c-df1d-4362-8731-bcfc3c3b1c15"/>
    <ds:schemaRef ds:uri="113bc8f4-fbd1-47dc-a367-b45504fa7fa8"/>
    <ds:schemaRef ds:uri="f742fd9a-f586-485c-bfbd-846a835e4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504</TotalTime>
  <Words>1651</Words>
  <Application>Microsoft Office PowerPoint</Application>
  <PresentationFormat>Custom</PresentationFormat>
  <Paragraphs>212</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Wingdings</vt:lpstr>
      <vt:lpstr>Calibri</vt:lpstr>
      <vt:lpstr>Aptos</vt:lpstr>
      <vt:lpstr>Times New Roman</vt:lpstr>
      <vt:lpstr>Office Theme</vt:lpstr>
      <vt:lpstr>Belfast Trust 2026/27 Savings Plan  Trust Board Presentation </vt:lpstr>
      <vt:lpstr>Strategic Context </vt:lpstr>
      <vt:lpstr>Current Savings Plans Overview</vt:lpstr>
      <vt:lpstr>Phase 1 Savings Plans in Progress</vt:lpstr>
      <vt:lpstr>Additional Savings to Address Shortfall</vt:lpstr>
      <vt:lpstr>Summary Savings Position for 2026/27</vt:lpstr>
      <vt:lpstr>Phase 2 Savings Proposals</vt:lpstr>
      <vt:lpstr>Phase 2 Savings Proposals</vt:lpstr>
      <vt:lpstr>Phase 2 Savings Proposals</vt:lpstr>
      <vt:lpstr>Phase 2 Savings Proposals</vt:lpstr>
      <vt:lpstr>Phase 2 Savings – Success Factors &amp; Principles</vt:lpstr>
      <vt:lpstr>Key Risks &amp; Issues </vt:lpstr>
      <vt:lpstr>Engagement, Equality &amp; Consultation</vt:lpstr>
      <vt:lpstr>Long Term Financial Sustainability Focus</vt:lpstr>
      <vt:lpstr>Next Steps and Trust Board Requirement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Carson, Eileen</dc:creator>
  <cp:lastModifiedBy>McGarrity, Claire</cp:lastModifiedBy>
  <cp:revision>29</cp:revision>
  <dcterms:created xsi:type="dcterms:W3CDTF">2006-08-16T00:00:00Z</dcterms:created>
  <dcterms:modified xsi:type="dcterms:W3CDTF">2026-09-10T09:00:24Z</dcterms:modified>
  <dc:identifier>DAF29wQEgo8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0x0101008B6264F757A50147A304998346CC9946</vt:lpwstr>
  </property>
</Properties>
</file>